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65" r:id="rId3"/>
    <p:sldId id="294" r:id="rId4"/>
    <p:sldId id="297" r:id="rId5"/>
    <p:sldId id="300" r:id="rId6"/>
    <p:sldId id="295" r:id="rId7"/>
    <p:sldId id="301" r:id="rId8"/>
    <p:sldId id="296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9D9"/>
    <a:srgbClr val="ABD5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6370" autoAdjust="0"/>
  </p:normalViewPr>
  <p:slideViewPr>
    <p:cSldViewPr snapToGrid="0">
      <p:cViewPr>
        <p:scale>
          <a:sx n="95" d="100"/>
          <a:sy n="95" d="100"/>
        </p:scale>
        <p:origin x="1056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2E1627-67E0-466D-9E67-DAFBFFCE1B2F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27F516-74B4-454B-A9EF-6C0861D59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93578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7F516-74B4-454B-A9EF-6C0861D592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4590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/>
          </a:p>
        </p:txBody>
      </p:sp>
      <p:sp>
        <p:nvSpPr>
          <p:cNvPr id="112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D1A9B5B-3451-4917-A7DB-6404AB9D03BF}" type="slidenum">
              <a:rPr lang="en-US" altLang="en-US" smtClean="0"/>
              <a:pPr>
                <a:spcBef>
                  <a:spcPct val="0"/>
                </a:spcBef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948850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7F516-74B4-454B-A9EF-6C0861D5928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996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7F516-74B4-454B-A9EF-6C0861D592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8137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7F516-74B4-454B-A9EF-6C0861D59282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8919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7F516-74B4-454B-A9EF-6C0861D59282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58730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27F516-74B4-454B-A9EF-6C0861D59282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58498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36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F346E933-2A48-403B-85EA-3E3001670B75}" type="slidenum">
              <a:rPr lang="en-US" altLang="en-US" smtClean="0"/>
              <a:pPr/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56761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535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293" y="5856287"/>
            <a:ext cx="18288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4084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5240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33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526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641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7001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293" y="5856287"/>
            <a:ext cx="18288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247939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4293" y="5856287"/>
            <a:ext cx="1828800" cy="865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60136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1444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65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9DFA42-4D0C-4F33-88DE-39C103C8F10D}" type="datetimeFigureOut">
              <a:rPr lang="en-US" smtClean="0"/>
              <a:t>09/01/2017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16047-E4E3-4230-A516-73AC9EC743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64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7605" y="2744351"/>
            <a:ext cx="3641125" cy="1715374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5796290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+mj-lt"/>
                <a:ea typeface="Calibri" panose="020F0502020204030204"/>
                <a:cs typeface="Times New Roman" panose="02020603050405020304" pitchFamily="18" charset="0"/>
              </a:rPr>
              <a:t>Exploring the Next Steps to Addressing Bacteria Impairments</a:t>
            </a:r>
          </a:p>
        </p:txBody>
      </p:sp>
    </p:spTree>
    <p:extLst>
      <p:ext uri="{BB962C8B-B14F-4D97-AF65-F5344CB8AC3E}">
        <p14:creationId xmlns:p14="http://schemas.microsoft.com/office/powerpoint/2010/main" val="32106682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3"/>
          <p:cNvSpPr>
            <a:spLocks noGrp="1"/>
          </p:cNvSpPr>
          <p:nvPr>
            <p:ph type="title"/>
          </p:nvPr>
        </p:nvSpPr>
        <p:spPr>
          <a:xfrm>
            <a:off x="675861" y="752856"/>
            <a:ext cx="4505739" cy="5334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Four Mile Run </a:t>
            </a:r>
          </a:p>
        </p:txBody>
      </p:sp>
      <p:sp>
        <p:nvSpPr>
          <p:cNvPr id="11267" name="Text Placeholder 5"/>
          <p:cNvSpPr>
            <a:spLocks noGrp="1"/>
          </p:cNvSpPr>
          <p:nvPr>
            <p:ph type="body" sz="half" idx="2"/>
          </p:nvPr>
        </p:nvSpPr>
        <p:spPr>
          <a:xfrm>
            <a:off x="675861" y="1286256"/>
            <a:ext cx="4611756" cy="4649316"/>
          </a:xfrm>
        </p:spPr>
        <p:txBody>
          <a:bodyPr>
            <a:normAutofit/>
          </a:bodyPr>
          <a:lstStyle/>
          <a:p>
            <a:pPr eaLnBrk="1" hangingPunct="1">
              <a:buFont typeface="Arial" panose="020B0604020202020204" pitchFamily="34" charset="0"/>
              <a:buChar char="•"/>
              <a:defRPr/>
            </a:pPr>
            <a:r>
              <a:rPr lang="en-US" sz="1800" dirty="0"/>
              <a:t> Bacteria TMDLs</a:t>
            </a:r>
          </a:p>
          <a:p>
            <a:pPr marL="742950" lvl="1" indent="-285750">
              <a:buFont typeface="Courier New" panose="02070309020205020404" pitchFamily="49" charset="0"/>
              <a:buChar char="o"/>
              <a:defRPr/>
            </a:pPr>
            <a:r>
              <a:rPr lang="en-US" sz="1600" dirty="0"/>
              <a:t> 2002</a:t>
            </a:r>
          </a:p>
          <a:p>
            <a:pPr marL="1200150" lvl="2" indent="-285750">
              <a:buFont typeface="Wingdings" panose="05000000000000000000" pitchFamily="2" charset="2"/>
              <a:buChar char="§"/>
              <a:defRPr/>
            </a:pPr>
            <a:r>
              <a:rPr lang="en-US" sz="1400" dirty="0"/>
              <a:t> Nontidal portion</a:t>
            </a:r>
          </a:p>
          <a:p>
            <a:pPr marL="1200150" lvl="2" indent="-285750">
              <a:buFont typeface="Wingdings" panose="05000000000000000000" pitchFamily="2" charset="2"/>
              <a:buChar char="§"/>
              <a:defRPr/>
            </a:pPr>
            <a:r>
              <a:rPr lang="en-US" sz="1400" dirty="0"/>
              <a:t> 2000 BST study</a:t>
            </a:r>
          </a:p>
          <a:p>
            <a:pPr marL="742950" lvl="1" indent="-285750">
              <a:buFont typeface="Courier New" panose="02070309020205020404" pitchFamily="49" charset="0"/>
              <a:buChar char="o"/>
              <a:defRPr/>
            </a:pPr>
            <a:r>
              <a:rPr lang="en-US" sz="1600" dirty="0"/>
              <a:t> 2010</a:t>
            </a:r>
          </a:p>
          <a:p>
            <a:pPr marL="1200150" lvl="2" indent="-285750">
              <a:buFont typeface="Wingdings" panose="05000000000000000000" pitchFamily="2" charset="2"/>
              <a:buChar char="§"/>
              <a:defRPr/>
            </a:pPr>
            <a:r>
              <a:rPr lang="en-US" sz="1400" dirty="0"/>
              <a:t> Tidal portion</a:t>
            </a:r>
          </a:p>
          <a:p>
            <a:pPr marL="285750" indent="-285750" eaLnBrk="1" hangingPunct="1">
              <a:buFont typeface="Arial" panose="020B0604020202020204" pitchFamily="34" charset="0"/>
              <a:buChar char="•"/>
              <a:defRPr/>
            </a:pPr>
            <a:r>
              <a:rPr lang="en-US" sz="1800" dirty="0"/>
              <a:t>County’s citizen science program</a:t>
            </a:r>
          </a:p>
          <a:p>
            <a:pPr marL="742950" lvl="1" indent="-285750">
              <a:buFont typeface="Courier New" panose="02070309020205020404" pitchFamily="49" charset="0"/>
              <a:buChar char="o"/>
              <a:defRPr/>
            </a:pPr>
            <a:r>
              <a:rPr lang="en-US" sz="1600" dirty="0"/>
              <a:t>Start in 2005 with 11 sites</a:t>
            </a:r>
          </a:p>
          <a:p>
            <a:pPr marL="742950" lvl="1" indent="-285750">
              <a:buFont typeface="Courier New" panose="02070309020205020404" pitchFamily="49" charset="0"/>
              <a:buChar char="o"/>
              <a:defRPr/>
            </a:pPr>
            <a:r>
              <a:rPr lang="en-US" sz="1600" dirty="0"/>
              <a:t>Today has 21 sites distributed across County</a:t>
            </a:r>
          </a:p>
          <a:p>
            <a:pPr marL="742950" lvl="1" indent="-285750">
              <a:buFont typeface="Courier New" panose="02070309020205020404" pitchFamily="49" charset="0"/>
              <a:buChar char="o"/>
              <a:defRPr/>
            </a:pPr>
            <a:r>
              <a:rPr lang="en-US" sz="1600" dirty="0"/>
              <a:t>Baseline data collection</a:t>
            </a:r>
          </a:p>
          <a:p>
            <a:pPr marL="742950" lvl="1" indent="-285750">
              <a:buFont typeface="Courier New" panose="02070309020205020404" pitchFamily="49" charset="0"/>
              <a:buChar char="o"/>
              <a:defRPr/>
            </a:pPr>
            <a:r>
              <a:rPr lang="en-US" sz="1600" dirty="0"/>
              <a:t>IDs infrastructure issues &amp; supports secondary use of streams</a:t>
            </a:r>
          </a:p>
          <a:p>
            <a:pPr marL="742950" lvl="1" indent="-285750">
              <a:buFont typeface="Arial" panose="020B0604020202020204" pitchFamily="34" charset="0"/>
              <a:buChar char="•"/>
              <a:defRPr/>
            </a:pPr>
            <a:endParaRPr lang="en-US" sz="1600" dirty="0"/>
          </a:p>
        </p:txBody>
      </p:sp>
      <p:pic>
        <p:nvPicPr>
          <p:cNvPr id="5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857" y="752856"/>
            <a:ext cx="4873625" cy="4873625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7665307" y="1427678"/>
            <a:ext cx="112237" cy="10867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320216" y="2075935"/>
            <a:ext cx="122034" cy="11365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7665307" y="1948249"/>
            <a:ext cx="105559" cy="8894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861633" y="1758778"/>
            <a:ext cx="106942" cy="109968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6885066" y="1690774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196885" y="2748049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6541093" y="2924212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8255669" y="4178273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7575211" y="2748049"/>
            <a:ext cx="142875" cy="1177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" name="Oval 14"/>
          <p:cNvSpPr/>
          <p:nvPr/>
        </p:nvSpPr>
        <p:spPr>
          <a:xfrm>
            <a:off x="8504680" y="4529226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9829675" y="4630711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/>
          <p:nvPr/>
        </p:nvSpPr>
        <p:spPr>
          <a:xfrm>
            <a:off x="9215313" y="4438451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7673278" y="3861567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7772018" y="3399071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Oval 19"/>
          <p:cNvSpPr/>
          <p:nvPr/>
        </p:nvSpPr>
        <p:spPr>
          <a:xfrm>
            <a:off x="7706397" y="3742593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7796012" y="3861567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7240778" y="3401489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Oval 22"/>
          <p:cNvSpPr/>
          <p:nvPr/>
        </p:nvSpPr>
        <p:spPr>
          <a:xfrm>
            <a:off x="7455493" y="3593343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7948412" y="4013967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Oval 24"/>
          <p:cNvSpPr/>
          <p:nvPr/>
        </p:nvSpPr>
        <p:spPr>
          <a:xfrm>
            <a:off x="8230601" y="4390492"/>
            <a:ext cx="89615" cy="8924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226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328057"/>
          </a:xfrm>
        </p:spPr>
        <p:txBody>
          <a:bodyPr/>
          <a:lstStyle/>
          <a:p>
            <a:r>
              <a:rPr lang="en-US" dirty="0"/>
              <a:t>2000 BST Study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Library-dependent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Half of sample couldn’t be identified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Was new technology in 2000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4867"/>
          <a:stretch/>
        </p:blipFill>
        <p:spPr>
          <a:xfrm>
            <a:off x="5926003" y="217714"/>
            <a:ext cx="5913120" cy="6524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2585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295883" cy="1258866"/>
          </a:xfrm>
        </p:spPr>
        <p:txBody>
          <a:bodyPr/>
          <a:lstStyle/>
          <a:p>
            <a:r>
              <a:rPr lang="en-US" dirty="0"/>
              <a:t>MST Laboratory Options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200" y="987425"/>
            <a:ext cx="3640176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1819406"/>
            <a:ext cx="3932237" cy="3811588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Create your own lab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Commercial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University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u="sng" dirty="0"/>
              <a:t>Quasi-governmental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800" dirty="0"/>
              <a:t>Hampton Roads Sanitation District</a:t>
            </a:r>
          </a:p>
        </p:txBody>
      </p:sp>
    </p:spTree>
    <p:extLst>
      <p:ext uri="{BB962C8B-B14F-4D97-AF65-F5344CB8AC3E}">
        <p14:creationId xmlns:p14="http://schemas.microsoft.com/office/powerpoint/2010/main" val="37778182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342571"/>
          </a:xfrm>
        </p:spPr>
        <p:txBody>
          <a:bodyPr/>
          <a:lstStyle/>
          <a:p>
            <a:r>
              <a:rPr lang="en-US" dirty="0"/>
              <a:t>HRSD Disclaimer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sz="1800" dirty="0"/>
              <a:t>Lab services are not intended to be used for the purposes of determining pollutant loads.</a:t>
            </a:r>
          </a:p>
          <a:p>
            <a:r>
              <a:rPr lang="en-US" sz="1800" dirty="0"/>
              <a:t>Services are intended to identify if human markers are present in streams and to assist in finding the infrastructure failures.</a:t>
            </a:r>
          </a:p>
          <a:p>
            <a:r>
              <a:rPr lang="en-US" sz="1800" dirty="0"/>
              <a:t>To date, Arlington is the only locality outside of Hampton Roads to use their services.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7254" y="2415241"/>
            <a:ext cx="4318907" cy="1455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259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Content Placeholder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2329" y="932250"/>
            <a:ext cx="4873625" cy="487362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107195"/>
          </a:xfrm>
        </p:spPr>
        <p:txBody>
          <a:bodyPr/>
          <a:lstStyle/>
          <a:p>
            <a:r>
              <a:rPr lang="en-US" dirty="0"/>
              <a:t>2016 Study Design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3615" y="1790143"/>
            <a:ext cx="3932237" cy="3811588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Digital qPCR Method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600" dirty="0"/>
              <a:t>Library independent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Dry-weather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HF183, </a:t>
            </a:r>
            <a:r>
              <a:rPr lang="en-US" sz="1800" dirty="0" err="1"/>
              <a:t>BacCan</a:t>
            </a:r>
            <a:r>
              <a:rPr lang="en-US" sz="1800" dirty="0"/>
              <a:t>, Enterococci &amp; Fecal </a:t>
            </a:r>
            <a:r>
              <a:rPr lang="en-US" sz="1800" dirty="0" err="1"/>
              <a:t>Bacteroides</a:t>
            </a:r>
            <a:endParaRPr lang="en-US" sz="1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3 samples collected at 10 locations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800" dirty="0"/>
              <a:t>Hotspot outfall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800" dirty="0"/>
              <a:t>Dog park adjacent</a:t>
            </a:r>
          </a:p>
          <a:p>
            <a:pPr marL="742950" lvl="1" indent="-285750">
              <a:buFont typeface="Courier New" panose="02070309020205020404" pitchFamily="49" charset="0"/>
              <a:buChar char="o"/>
            </a:pPr>
            <a:r>
              <a:rPr lang="en-US" sz="1800" dirty="0"/>
              <a:t>Four Mile Run mainstem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766358" y="1790143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177771" y="3053612"/>
            <a:ext cx="265668" cy="17016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9" name="Oval 8"/>
          <p:cNvSpPr/>
          <p:nvPr/>
        </p:nvSpPr>
        <p:spPr>
          <a:xfrm>
            <a:off x="7566458" y="3963194"/>
            <a:ext cx="271420" cy="190294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8658454" y="4756229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8380520" y="4690820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999923" y="4452094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8176473" y="4571457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3084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1200" y="457200"/>
            <a:ext cx="4471988" cy="1139371"/>
          </a:xfrm>
        </p:spPr>
        <p:txBody>
          <a:bodyPr/>
          <a:lstStyle/>
          <a:p>
            <a:r>
              <a:rPr lang="en-US" dirty="0"/>
              <a:t>Key Takeaways from 2016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3188" y="1119187"/>
            <a:ext cx="6172200" cy="4610100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All sites were not positive for human and/or dog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Sampling in mainstem delivers “diluted” results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Continued testing is necessary</a:t>
            </a:r>
          </a:p>
        </p:txBody>
      </p:sp>
    </p:spTree>
    <p:extLst>
      <p:ext uri="{BB962C8B-B14F-4D97-AF65-F5344CB8AC3E}">
        <p14:creationId xmlns:p14="http://schemas.microsoft.com/office/powerpoint/2010/main" val="11988327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Steps:</a:t>
            </a:r>
            <a:br>
              <a:rPr lang="en-US" dirty="0"/>
            </a:br>
            <a:r>
              <a:rPr lang="en-US" dirty="0"/>
              <a:t>2017 Continuation &amp; Focusing of Effort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2475" y="987425"/>
            <a:ext cx="4873625" cy="4873625"/>
          </a:xfr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433638"/>
            <a:ext cx="3932237" cy="3435350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Southern focus in next phase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800" dirty="0"/>
              <a:t>Northern locations are to gather baseline data prior to planned stream restorations</a:t>
            </a:r>
          </a:p>
        </p:txBody>
      </p:sp>
      <p:sp>
        <p:nvSpPr>
          <p:cNvPr id="6" name="Oval 5"/>
          <p:cNvSpPr/>
          <p:nvPr/>
        </p:nvSpPr>
        <p:spPr>
          <a:xfrm>
            <a:off x="6457370" y="3234368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7692537" y="2114550"/>
            <a:ext cx="211747" cy="2030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1" name="Oval 10"/>
          <p:cNvSpPr/>
          <p:nvPr/>
        </p:nvSpPr>
        <p:spPr>
          <a:xfrm>
            <a:off x="8253412" y="2433638"/>
            <a:ext cx="126792" cy="9533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650637" y="1657927"/>
            <a:ext cx="147774" cy="11936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8272463" y="4782818"/>
            <a:ext cx="118232" cy="9678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8727970" y="4879600"/>
            <a:ext cx="177905" cy="208105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5" name="Oval 14"/>
          <p:cNvSpPr/>
          <p:nvPr/>
        </p:nvSpPr>
        <p:spPr>
          <a:xfrm>
            <a:off x="8863849" y="4734176"/>
            <a:ext cx="115101" cy="9728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9218484" y="4694161"/>
            <a:ext cx="113635" cy="8865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98981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TextBox 4"/>
          <p:cNvSpPr txBox="1">
            <a:spLocks noChangeArrowheads="1"/>
          </p:cNvSpPr>
          <p:nvPr/>
        </p:nvSpPr>
        <p:spPr bwMode="auto">
          <a:xfrm>
            <a:off x="771850" y="1462270"/>
            <a:ext cx="443642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Jennifer McDonnell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Arlington County, DES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Office of Sustainability and Environmental Management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2100 Clarendon Blvd, 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Suite 705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Arlington, VA 22201</a:t>
            </a:r>
          </a:p>
          <a:p>
            <a:pPr>
              <a:spcBef>
                <a:spcPct val="0"/>
              </a:spcBef>
              <a:buFontTx/>
              <a:buNone/>
            </a:pPr>
            <a:endParaRPr lang="en-US" altLang="en-US" sz="1800" dirty="0">
              <a:latin typeface="+mn-lt"/>
            </a:endParaRP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703-228-3042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n-US" sz="1800" dirty="0">
                <a:latin typeface="+mn-lt"/>
              </a:rPr>
              <a:t>jmcdonnell@arlingtonva.us</a:t>
            </a:r>
          </a:p>
        </p:txBody>
      </p:sp>
      <p:sp>
        <p:nvSpPr>
          <p:cNvPr id="2" name="Rectangle 1"/>
          <p:cNvSpPr/>
          <p:nvPr/>
        </p:nvSpPr>
        <p:spPr>
          <a:xfrm>
            <a:off x="1788781" y="5293986"/>
            <a:ext cx="84850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i="1" dirty="0"/>
              <a:t>http://environment.arlingtonva.us/streams/stream-monitoring/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21"/>
          <a:stretch/>
        </p:blipFill>
        <p:spPr>
          <a:xfrm>
            <a:off x="5605345" y="1080433"/>
            <a:ext cx="6159260" cy="3980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9248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1971</TotalTime>
  <Words>274</Words>
  <Application>Microsoft Office PowerPoint</Application>
  <PresentationFormat>Widescreen</PresentationFormat>
  <Paragraphs>66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Four Mile Run </vt:lpstr>
      <vt:lpstr>2000 BST Study</vt:lpstr>
      <vt:lpstr>MST Laboratory Options</vt:lpstr>
      <vt:lpstr>HRSD Disclaimer</vt:lpstr>
      <vt:lpstr>2016 Study Design</vt:lpstr>
      <vt:lpstr>Key Takeaways from 2016</vt:lpstr>
      <vt:lpstr>Next Steps: 2017 Continuation &amp; Focusing of Effort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Jen McDonnell</dc:creator>
  <cp:lastModifiedBy>Jen McDonnell</cp:lastModifiedBy>
  <cp:revision>113</cp:revision>
  <dcterms:created xsi:type="dcterms:W3CDTF">2015-07-09T20:14:17Z</dcterms:created>
  <dcterms:modified xsi:type="dcterms:W3CDTF">2017-09-01T18:00:29Z</dcterms:modified>
</cp:coreProperties>
</file>