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61" r:id="rId2"/>
    <p:sldMasterId id="2147483673" r:id="rId3"/>
  </p:sldMasterIdLst>
  <p:notesMasterIdLst>
    <p:notesMasterId r:id="rId12"/>
  </p:notesMasterIdLst>
  <p:handoutMasterIdLst>
    <p:handoutMasterId r:id="rId13"/>
  </p:handoutMasterIdLst>
  <p:sldIdLst>
    <p:sldId id="280" r:id="rId4"/>
    <p:sldId id="295" r:id="rId5"/>
    <p:sldId id="273" r:id="rId6"/>
    <p:sldId id="263" r:id="rId7"/>
    <p:sldId id="297" r:id="rId8"/>
    <p:sldId id="371" r:id="rId9"/>
    <p:sldId id="399" r:id="rId10"/>
    <p:sldId id="27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8507" autoAdjust="0"/>
  </p:normalViewPr>
  <p:slideViewPr>
    <p:cSldViewPr snapToGrid="0" snapToObjects="1">
      <p:cViewPr varScale="1">
        <p:scale>
          <a:sx n="92" d="100"/>
          <a:sy n="92" d="100"/>
        </p:scale>
        <p:origin x="7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AnacostiaLoadsovertim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LoudounCoLoad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204.47.238.17\User\Etrentac\F%20Drive\CBPO\Project%20Management\Jurisdictional%20Outreach\COG\LoudounCoLoad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Sediment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[AnacostiaLoadsovertime.xlsx]Sheet5!$E$1</c:f>
              <c:strCache>
                <c:ptCount val="1"/>
                <c:pt idx="0">
                  <c:v>SEOT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E94-4871-AB18-85495D86CA63}"/>
              </c:ext>
            </c:extLst>
          </c:dPt>
          <c:dPt>
            <c:idx val="1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E94-4871-AB18-85495D86CA63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E94-4871-AB18-85495D86CA63}"/>
              </c:ext>
            </c:extLst>
          </c:dPt>
          <c:cat>
            <c:strRef>
              <c:f>[AnacostiaLoadsovertime.xlsx]Sheet5!$A$2:$A$6</c:f>
              <c:strCache>
                <c:ptCount val="4"/>
                <c:pt idx="0">
                  <c:v>Agriculture</c:v>
                </c:pt>
                <c:pt idx="1">
                  <c:v>Developed</c:v>
                </c:pt>
                <c:pt idx="2">
                  <c:v>Natural</c:v>
                </c:pt>
                <c:pt idx="3">
                  <c:v>Wastewater</c:v>
                </c:pt>
              </c:strCache>
              <c:extLst/>
            </c:strRef>
          </c:cat>
          <c:val>
            <c:numRef>
              <c:f>[AnacostiaLoadsovertime.xlsx]Sheet5!$E$2:$E$6</c:f>
              <c:numCache>
                <c:formatCode>General</c:formatCode>
                <c:ptCount val="4"/>
                <c:pt idx="0">
                  <c:v>460071.49999999994</c:v>
                </c:pt>
                <c:pt idx="1">
                  <c:v>47054077.500000007</c:v>
                </c:pt>
                <c:pt idx="2">
                  <c:v>60847134.100000009</c:v>
                </c:pt>
                <c:pt idx="3">
                  <c:v>1197815.1000000001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6-BE94-4871-AB18-85495D86CA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28868008"/>
        <c:axId val="628870632"/>
      </c:barChart>
      <c:catAx>
        <c:axId val="628868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70632"/>
        <c:crosses val="autoZero"/>
        <c:auto val="1"/>
        <c:lblAlgn val="ctr"/>
        <c:lblOffset val="100"/>
        <c:noMultiLvlLbl val="0"/>
      </c:catAx>
      <c:valAx>
        <c:axId val="628870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Load (</a:t>
                </a:r>
                <a:r>
                  <a:rPr lang="en-US" dirty="0" err="1"/>
                  <a:t>lbs</a:t>
                </a:r>
                <a:r>
                  <a:rPr lang="en-US" dirty="0"/>
                  <a:t>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68008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Nitrogen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0795241503902923"/>
          <c:y val="0.23159284380799069"/>
          <c:w val="0.76639475065616802"/>
          <c:h val="0.570218352449303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[AnacostiaLoadsovertime.xlsx]Sheet5!$C$1</c:f>
              <c:strCache>
                <c:ptCount val="1"/>
                <c:pt idx="0">
                  <c:v>NEOT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28B-4F82-A872-9B3F4FCF1B59}"/>
              </c:ext>
            </c:extLst>
          </c:dPt>
          <c:dPt>
            <c:idx val="1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28B-4F82-A872-9B3F4FCF1B59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28B-4F82-A872-9B3F4FCF1B59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A28B-4F82-A872-9B3F4FCF1B59}"/>
              </c:ext>
            </c:extLst>
          </c:dPt>
          <c:cat>
            <c:strRef>
              <c:f>[AnacostiaLoadsovertime.xlsx]Sheet5!$A$2:$A$6</c:f>
              <c:strCache>
                <c:ptCount val="5"/>
                <c:pt idx="0">
                  <c:v>Agriculture</c:v>
                </c:pt>
                <c:pt idx="1">
                  <c:v>Developed</c:v>
                </c:pt>
                <c:pt idx="2">
                  <c:v>Natural</c:v>
                </c:pt>
                <c:pt idx="3">
                  <c:v>Septic</c:v>
                </c:pt>
                <c:pt idx="4">
                  <c:v>Wastewater</c:v>
                </c:pt>
              </c:strCache>
            </c:strRef>
          </c:cat>
          <c:val>
            <c:numRef>
              <c:f>[AnacostiaLoadsovertime.xlsx]Sheet5!$C$2:$C$6</c:f>
              <c:numCache>
                <c:formatCode>General</c:formatCode>
                <c:ptCount val="5"/>
                <c:pt idx="0">
                  <c:v>11775.500000000002</c:v>
                </c:pt>
                <c:pt idx="1">
                  <c:v>443548.69999999995</c:v>
                </c:pt>
                <c:pt idx="2">
                  <c:v>89382.8</c:v>
                </c:pt>
                <c:pt idx="3">
                  <c:v>12589.399999999998</c:v>
                </c:pt>
                <c:pt idx="4">
                  <c:v>57668.5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28B-4F82-A872-9B3F4FCF1B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28868008"/>
        <c:axId val="628870632"/>
      </c:barChart>
      <c:catAx>
        <c:axId val="628868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70632"/>
        <c:crosses val="autoZero"/>
        <c:auto val="1"/>
        <c:lblAlgn val="ctr"/>
        <c:lblOffset val="100"/>
        <c:noMultiLvlLbl val="0"/>
      </c:catAx>
      <c:valAx>
        <c:axId val="628870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Load (</a:t>
                </a:r>
                <a:r>
                  <a:rPr lang="en-US" dirty="0" err="1"/>
                  <a:t>lbs</a:t>
                </a:r>
                <a:r>
                  <a:rPr lang="en-US" dirty="0"/>
                  <a:t>)</a:t>
                </a:r>
              </a:p>
            </c:rich>
          </c:tx>
          <c:layout>
            <c:manualLayout>
              <c:xMode val="edge"/>
              <c:yMode val="edge"/>
              <c:x val="6.0975609756097563E-3"/>
              <c:y val="0.2598095110336038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68008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Phosphorus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[AnacostiaLoadsovertime.xlsx]Sheet5!$D$1</c:f>
              <c:strCache>
                <c:ptCount val="1"/>
                <c:pt idx="0">
                  <c:v>PEOT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475-4797-A21D-1F909256BFE6}"/>
              </c:ext>
            </c:extLst>
          </c:dPt>
          <c:dPt>
            <c:idx val="1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475-4797-A21D-1F909256BF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475-4797-A21D-1F909256BFE6}"/>
              </c:ext>
            </c:extLst>
          </c:dPt>
          <c:cat>
            <c:strRef>
              <c:f>[AnacostiaLoadsovertime.xlsx]Sheet5!$A$2:$A$6</c:f>
              <c:strCache>
                <c:ptCount val="4"/>
                <c:pt idx="0">
                  <c:v>Agriculture</c:v>
                </c:pt>
                <c:pt idx="1">
                  <c:v>Developed</c:v>
                </c:pt>
                <c:pt idx="2">
                  <c:v>Natural</c:v>
                </c:pt>
                <c:pt idx="3">
                  <c:v>Wastewater</c:v>
                </c:pt>
              </c:strCache>
              <c:extLst/>
            </c:strRef>
          </c:cat>
          <c:val>
            <c:numRef>
              <c:f>[AnacostiaLoadsovertime.xlsx]Sheet5!$D$2:$D$6</c:f>
              <c:numCache>
                <c:formatCode>General</c:formatCode>
                <c:ptCount val="4"/>
                <c:pt idx="0">
                  <c:v>723.8</c:v>
                </c:pt>
                <c:pt idx="1">
                  <c:v>42941.5</c:v>
                </c:pt>
                <c:pt idx="2">
                  <c:v>16647.400000000001</c:v>
                </c:pt>
                <c:pt idx="3">
                  <c:v>13756.8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6-F475-4797-A21D-1F909256BF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28868008"/>
        <c:axId val="628870632"/>
      </c:barChart>
      <c:catAx>
        <c:axId val="628868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70632"/>
        <c:crosses val="autoZero"/>
        <c:auto val="1"/>
        <c:lblAlgn val="ctr"/>
        <c:lblOffset val="100"/>
        <c:noMultiLvlLbl val="0"/>
      </c:catAx>
      <c:valAx>
        <c:axId val="628870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Load</a:t>
                </a:r>
                <a:r>
                  <a:rPr lang="en-US" baseline="0" dirty="0"/>
                  <a:t> (</a:t>
                </a:r>
                <a:r>
                  <a:rPr lang="en-US" baseline="0" dirty="0" err="1"/>
                  <a:t>lbs</a:t>
                </a:r>
                <a:r>
                  <a:rPr lang="en-US" baseline="0" dirty="0"/>
                  <a:t>)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8868008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3226841549417359"/>
          <c:y val="0.36358070944501203"/>
          <c:w val="0.46769253116825438"/>
          <c:h val="0.6051162587207905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2673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910-4FD3-9EB7-3CCAD34D2B75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910-4FD3-9EB7-3CCAD34D2B75}"/>
              </c:ext>
            </c:extLst>
          </c:dPt>
          <c:dPt>
            <c:idx val="2"/>
            <c:bubble3D val="0"/>
            <c:spPr>
              <a:solidFill>
                <a:srgbClr val="C9BC8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910-4FD3-9EB7-3CCAD34D2B75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910-4FD3-9EB7-3CCAD34D2B75}"/>
              </c:ext>
            </c:extLst>
          </c:dPt>
          <c:cat>
            <c:strRef>
              <c:f>[AnacostiaLoadsovertime.xlsx]Sheet5!$J$2,[AnacostiaLoadsovertime.xlsx]Sheet5!$J$4,[AnacostiaLoadsovertime.xlsx]Sheet5!$J$5,[AnacostiaLoadsovertime.xlsx]Sheet5!$J$6,[AnacostiaLoadsovertime.xlsx]Sheet5!$J$7</c:f>
              <c:strCache>
                <c:ptCount val="4"/>
                <c:pt idx="0">
                  <c:v>Forest</c:v>
                </c:pt>
                <c:pt idx="1">
                  <c:v>Open Space</c:v>
                </c:pt>
                <c:pt idx="2">
                  <c:v>Stream</c:v>
                </c:pt>
                <c:pt idx="3">
                  <c:v>Wetland</c:v>
                </c:pt>
              </c:strCache>
              <c:extLst/>
            </c:strRef>
          </c:cat>
          <c:val>
            <c:numRef>
              <c:f>[AnacostiaLoadsovertime.xlsx]Sheet5!$L$2,[AnacostiaLoadsovertime.xlsx]Sheet5!$L$4,[AnacostiaLoadsovertime.xlsx]Sheet5!$L$5,[AnacostiaLoadsovertime.xlsx]Sheet5!$L$6,[AnacostiaLoadsovertime.xlsx]Sheet5!$L$7</c:f>
              <c:numCache>
                <c:formatCode>General</c:formatCode>
                <c:ptCount val="4"/>
                <c:pt idx="0">
                  <c:v>22557.200000000001</c:v>
                </c:pt>
                <c:pt idx="1">
                  <c:v>10758.599999999999</c:v>
                </c:pt>
                <c:pt idx="2">
                  <c:v>42582.5</c:v>
                </c:pt>
                <c:pt idx="3">
                  <c:v>2014.7999999999997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8-3910-4FD3-9EB7-3CCAD34D2B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8145454632047298E-2"/>
          <c:y val="0.26216289161140366"/>
          <c:w val="0.89999988093494643"/>
          <c:h val="9.9131402486742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893397940642034"/>
          <c:y val="3.980845372144113E-2"/>
          <c:w val="0.56352398257910064"/>
          <c:h val="0.8748877168754707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2673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2D4-4617-850A-913D413B0643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2D4-4617-850A-913D413B0643}"/>
              </c:ext>
            </c:extLst>
          </c:dPt>
          <c:dPt>
            <c:idx val="2"/>
            <c:bubble3D val="0"/>
            <c:spPr>
              <a:solidFill>
                <a:srgbClr val="C9BC8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2D4-4617-850A-913D413B0643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2D4-4617-850A-913D413B0643}"/>
              </c:ext>
            </c:extLst>
          </c:dPt>
          <c:cat>
            <c:strRef>
              <c:f>[AnacostiaLoadsovertime.xlsx]Sheet5!$J$2,[AnacostiaLoadsovertime.xlsx]Sheet5!$J$4,[AnacostiaLoadsovertime.xlsx]Sheet5!$J$5,[AnacostiaLoadsovertime.xlsx]Sheet5!$J$6,[AnacostiaLoadsovertime.xlsx]Sheet5!$J$7</c:f>
              <c:strCache>
                <c:ptCount val="4"/>
                <c:pt idx="0">
                  <c:v>Forest</c:v>
                </c:pt>
                <c:pt idx="1">
                  <c:v>Open Space</c:v>
                </c:pt>
                <c:pt idx="2">
                  <c:v>Stream</c:v>
                </c:pt>
                <c:pt idx="3">
                  <c:v>Wetland</c:v>
                </c:pt>
              </c:strCache>
              <c:extLst/>
            </c:strRef>
          </c:cat>
          <c:val>
            <c:numRef>
              <c:f>[AnacostiaLoadsovertime.xlsx]Sheet5!$M$2,[AnacostiaLoadsovertime.xlsx]Sheet5!$M$4,[AnacostiaLoadsovertime.xlsx]Sheet5!$M$5,[AnacostiaLoadsovertime.xlsx]Sheet5!$M$6,[AnacostiaLoadsovertime.xlsx]Sheet5!$M$7</c:f>
              <c:numCache>
                <c:formatCode>General</c:formatCode>
                <c:ptCount val="4"/>
                <c:pt idx="0">
                  <c:v>812.8</c:v>
                </c:pt>
                <c:pt idx="1">
                  <c:v>1626.1999999999998</c:v>
                </c:pt>
                <c:pt idx="2">
                  <c:v>13106.100000000002</c:v>
                </c:pt>
                <c:pt idx="3">
                  <c:v>91.300000000000011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8-62D4-4617-850A-913D413B06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215940139095873"/>
          <c:y val="0.21936899274925006"/>
          <c:w val="0.53299516683225689"/>
          <c:h val="0.6288292479373076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2673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72-4685-A11E-5E082ED57EF4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72-4685-A11E-5E082ED57EF4}"/>
              </c:ext>
            </c:extLst>
          </c:dPt>
          <c:dPt>
            <c:idx val="2"/>
            <c:bubble3D val="0"/>
            <c:spPr>
              <a:solidFill>
                <a:srgbClr val="C9BC8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72-4685-A11E-5E082ED57EF4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72-4685-A11E-5E082ED57EF4}"/>
              </c:ext>
            </c:extLst>
          </c:dPt>
          <c:cat>
            <c:strRef>
              <c:f>[AnacostiaLoadsovertime.xlsx]Sheet5!$J$2,[AnacostiaLoadsovertime.xlsx]Sheet5!$J$4,[AnacostiaLoadsovertime.xlsx]Sheet5!$J$5,[AnacostiaLoadsovertime.xlsx]Sheet5!$J$6,[AnacostiaLoadsovertime.xlsx]Sheet5!$J$7</c:f>
              <c:strCache>
                <c:ptCount val="4"/>
                <c:pt idx="0">
                  <c:v>Forest</c:v>
                </c:pt>
                <c:pt idx="1">
                  <c:v>Open Space</c:v>
                </c:pt>
                <c:pt idx="2">
                  <c:v>Stream</c:v>
                </c:pt>
                <c:pt idx="3">
                  <c:v>Wetland</c:v>
                </c:pt>
              </c:strCache>
              <c:extLst/>
            </c:strRef>
          </c:cat>
          <c:val>
            <c:numRef>
              <c:f>[AnacostiaLoadsovertime.xlsx]Sheet5!$N$2,[AnacostiaLoadsovertime.xlsx]Sheet5!$N$4,[AnacostiaLoadsovertime.xlsx]Sheet5!$N$5,[AnacostiaLoadsovertime.xlsx]Sheet5!$N$6,[AnacostiaLoadsovertime.xlsx]Sheet5!$N$7</c:f>
              <c:numCache>
                <c:formatCode>General</c:formatCode>
                <c:ptCount val="4"/>
                <c:pt idx="0">
                  <c:v>496096.9</c:v>
                </c:pt>
                <c:pt idx="1">
                  <c:v>4829397.1999999993</c:v>
                </c:pt>
                <c:pt idx="2">
                  <c:v>55447633.899999999</c:v>
                </c:pt>
                <c:pt idx="3">
                  <c:v>32592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8-F672-4685-A11E-5E082ED57E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1.5553960570068239E-2"/>
          <c:y val="0"/>
          <c:w val="0.96578739832171223"/>
          <c:h val="0.1774240469215372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Nitrogen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514476706036745"/>
          <c:y val="0.14047642482189726"/>
          <c:w val="0.57527189960629921"/>
          <c:h val="0.55466840082489688"/>
        </c:manualLayout>
      </c:layout>
      <c:lineChart>
        <c:grouping val="standard"/>
        <c:varyColors val="0"/>
        <c:ser>
          <c:idx val="0"/>
          <c:order val="0"/>
          <c:tx>
            <c:strRef>
              <c:f>[LoudounCoLoads.xlsx]Nitrogen!$B$1</c:f>
              <c:strCache>
                <c:ptCount val="1"/>
                <c:pt idx="0">
                  <c:v>Agriculture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[LoudounCoLoads.xlsx]Nitrogen!$A$2:$A$35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[LoudounCoLoads.xlsx]Nitrogen!$B$2:$B$35</c:f>
              <c:numCache>
                <c:formatCode>General</c:formatCode>
                <c:ptCount val="34"/>
                <c:pt idx="0">
                  <c:v>925793.89999999991</c:v>
                </c:pt>
                <c:pt idx="1">
                  <c:v>907478.9</c:v>
                </c:pt>
                <c:pt idx="2">
                  <c:v>882381.79999999993</c:v>
                </c:pt>
                <c:pt idx="3">
                  <c:v>868875.7</c:v>
                </c:pt>
                <c:pt idx="4">
                  <c:v>856436.3</c:v>
                </c:pt>
                <c:pt idx="5">
                  <c:v>846509.70000000007</c:v>
                </c:pt>
                <c:pt idx="6">
                  <c:v>847533</c:v>
                </c:pt>
                <c:pt idx="7">
                  <c:v>837121.1</c:v>
                </c:pt>
                <c:pt idx="8">
                  <c:v>851346.5</c:v>
                </c:pt>
                <c:pt idx="9">
                  <c:v>840336</c:v>
                </c:pt>
                <c:pt idx="10">
                  <c:v>835948.6</c:v>
                </c:pt>
                <c:pt idx="11">
                  <c:v>837850.60000000009</c:v>
                </c:pt>
                <c:pt idx="12">
                  <c:v>826314.09999999986</c:v>
                </c:pt>
                <c:pt idx="13">
                  <c:v>810680.9</c:v>
                </c:pt>
                <c:pt idx="14">
                  <c:v>800237.2</c:v>
                </c:pt>
                <c:pt idx="15">
                  <c:v>786653.60000000009</c:v>
                </c:pt>
                <c:pt idx="16">
                  <c:v>751018.7</c:v>
                </c:pt>
                <c:pt idx="17">
                  <c:v>737680.4</c:v>
                </c:pt>
                <c:pt idx="18">
                  <c:v>724325.10000000009</c:v>
                </c:pt>
                <c:pt idx="19">
                  <c:v>683456.1</c:v>
                </c:pt>
                <c:pt idx="20">
                  <c:v>686823.4</c:v>
                </c:pt>
                <c:pt idx="21">
                  <c:v>665414.9</c:v>
                </c:pt>
                <c:pt idx="22">
                  <c:v>652863.80000000005</c:v>
                </c:pt>
                <c:pt idx="23">
                  <c:v>649748.5</c:v>
                </c:pt>
                <c:pt idx="24">
                  <c:v>626978.60000000009</c:v>
                </c:pt>
                <c:pt idx="25">
                  <c:v>610530.30000000005</c:v>
                </c:pt>
                <c:pt idx="26">
                  <c:v>604548.5</c:v>
                </c:pt>
                <c:pt idx="27">
                  <c:v>597671.1</c:v>
                </c:pt>
                <c:pt idx="28">
                  <c:v>575965.70000000007</c:v>
                </c:pt>
                <c:pt idx="29">
                  <c:v>558618</c:v>
                </c:pt>
                <c:pt idx="30">
                  <c:v>547254.9</c:v>
                </c:pt>
                <c:pt idx="31">
                  <c:v>534875.19999999995</c:v>
                </c:pt>
                <c:pt idx="32">
                  <c:v>523869.7</c:v>
                </c:pt>
                <c:pt idx="33">
                  <c:v>506094.5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CA0-49F2-ABDD-5D7C09BD8764}"/>
            </c:ext>
          </c:extLst>
        </c:ser>
        <c:ser>
          <c:idx val="1"/>
          <c:order val="1"/>
          <c:tx>
            <c:strRef>
              <c:f>[LoudounCoLoads.xlsx]Nitrogen!$C$1</c:f>
              <c:strCache>
                <c:ptCount val="1"/>
                <c:pt idx="0">
                  <c:v>Developed</c:v>
                </c:pt>
              </c:strCache>
            </c:strRef>
          </c:tx>
          <c:spPr>
            <a:ln w="381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[LoudounCoLoads.xlsx]Nitrogen!$A$2:$A$35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[LoudounCoLoads.xlsx]Nitrogen!$C$2:$C$35</c:f>
              <c:numCache>
                <c:formatCode>General</c:formatCode>
                <c:ptCount val="34"/>
                <c:pt idx="0">
                  <c:v>141644.1</c:v>
                </c:pt>
                <c:pt idx="1">
                  <c:v>147100.6</c:v>
                </c:pt>
                <c:pt idx="2">
                  <c:v>152585.69999999998</c:v>
                </c:pt>
                <c:pt idx="3">
                  <c:v>158212.29999999999</c:v>
                </c:pt>
                <c:pt idx="4">
                  <c:v>163715.29999999999</c:v>
                </c:pt>
                <c:pt idx="5">
                  <c:v>169418.3</c:v>
                </c:pt>
                <c:pt idx="6">
                  <c:v>174875.59999999998</c:v>
                </c:pt>
                <c:pt idx="7">
                  <c:v>179840.4</c:v>
                </c:pt>
                <c:pt idx="8">
                  <c:v>192207.4</c:v>
                </c:pt>
                <c:pt idx="9">
                  <c:v>204379.9</c:v>
                </c:pt>
                <c:pt idx="10">
                  <c:v>216027.2</c:v>
                </c:pt>
                <c:pt idx="11">
                  <c:v>228203</c:v>
                </c:pt>
                <c:pt idx="12">
                  <c:v>240417.09999999998</c:v>
                </c:pt>
                <c:pt idx="13">
                  <c:v>254049.39999999997</c:v>
                </c:pt>
                <c:pt idx="14">
                  <c:v>267375.59999999998</c:v>
                </c:pt>
                <c:pt idx="15">
                  <c:v>280396.7</c:v>
                </c:pt>
                <c:pt idx="16">
                  <c:v>294087.5</c:v>
                </c:pt>
                <c:pt idx="17">
                  <c:v>316988.19999999995</c:v>
                </c:pt>
                <c:pt idx="18">
                  <c:v>327964.10000000003</c:v>
                </c:pt>
                <c:pt idx="19">
                  <c:v>348962.30000000005</c:v>
                </c:pt>
                <c:pt idx="20">
                  <c:v>368769.60000000003</c:v>
                </c:pt>
                <c:pt idx="21">
                  <c:v>388389.3</c:v>
                </c:pt>
                <c:pt idx="22">
                  <c:v>409151.9</c:v>
                </c:pt>
                <c:pt idx="23">
                  <c:v>422788.60000000003</c:v>
                </c:pt>
                <c:pt idx="24">
                  <c:v>435145.10000000003</c:v>
                </c:pt>
                <c:pt idx="25">
                  <c:v>438338.60000000003</c:v>
                </c:pt>
                <c:pt idx="26">
                  <c:v>451627.8</c:v>
                </c:pt>
                <c:pt idx="27">
                  <c:v>464709.8</c:v>
                </c:pt>
                <c:pt idx="28">
                  <c:v>493944.2</c:v>
                </c:pt>
                <c:pt idx="29">
                  <c:v>500293.69999999995</c:v>
                </c:pt>
                <c:pt idx="30">
                  <c:v>522006.2</c:v>
                </c:pt>
                <c:pt idx="31">
                  <c:v>528888.29999999993</c:v>
                </c:pt>
                <c:pt idx="32">
                  <c:v>535105.30000000005</c:v>
                </c:pt>
                <c:pt idx="33">
                  <c:v>513750.3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CA0-49F2-ABDD-5D7C09BD8764}"/>
            </c:ext>
          </c:extLst>
        </c:ser>
        <c:ser>
          <c:idx val="2"/>
          <c:order val="2"/>
          <c:tx>
            <c:strRef>
              <c:f>[LoudounCoLoads.xlsx]Nitrogen!$D$1</c:f>
              <c:strCache>
                <c:ptCount val="1"/>
                <c:pt idx="0">
                  <c:v>Natural</c:v>
                </c:pt>
              </c:strCache>
            </c:strRef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[LoudounCoLoads.xlsx]Nitrogen!$A$2:$A$35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[LoudounCoLoads.xlsx]Nitrogen!$D$2:$D$35</c:f>
              <c:numCache>
                <c:formatCode>General</c:formatCode>
                <c:ptCount val="34"/>
                <c:pt idx="0">
                  <c:v>348290.1</c:v>
                </c:pt>
                <c:pt idx="1">
                  <c:v>344456.29999999993</c:v>
                </c:pt>
                <c:pt idx="2">
                  <c:v>344938.8</c:v>
                </c:pt>
                <c:pt idx="3">
                  <c:v>341156</c:v>
                </c:pt>
                <c:pt idx="4">
                  <c:v>342399.7</c:v>
                </c:pt>
                <c:pt idx="5">
                  <c:v>342030.5</c:v>
                </c:pt>
                <c:pt idx="6">
                  <c:v>342713.3</c:v>
                </c:pt>
                <c:pt idx="7">
                  <c:v>340860.7</c:v>
                </c:pt>
                <c:pt idx="8">
                  <c:v>345015.8</c:v>
                </c:pt>
                <c:pt idx="9">
                  <c:v>340210.20000000007</c:v>
                </c:pt>
                <c:pt idx="10">
                  <c:v>340658.6</c:v>
                </c:pt>
                <c:pt idx="11">
                  <c:v>326578.10000000003</c:v>
                </c:pt>
                <c:pt idx="12">
                  <c:v>324790.89999999997</c:v>
                </c:pt>
                <c:pt idx="13">
                  <c:v>324132.5</c:v>
                </c:pt>
                <c:pt idx="14">
                  <c:v>324998.39999999997</c:v>
                </c:pt>
                <c:pt idx="15">
                  <c:v>322313.30000000005</c:v>
                </c:pt>
                <c:pt idx="16">
                  <c:v>320334.2</c:v>
                </c:pt>
                <c:pt idx="17">
                  <c:v>320596.89999999997</c:v>
                </c:pt>
                <c:pt idx="18">
                  <c:v>320054.19999999995</c:v>
                </c:pt>
                <c:pt idx="19">
                  <c:v>315248.89999999997</c:v>
                </c:pt>
                <c:pt idx="20">
                  <c:v>317702.3</c:v>
                </c:pt>
                <c:pt idx="21">
                  <c:v>316975</c:v>
                </c:pt>
                <c:pt idx="22">
                  <c:v>315332.7</c:v>
                </c:pt>
                <c:pt idx="23">
                  <c:v>315501.90000000002</c:v>
                </c:pt>
                <c:pt idx="24">
                  <c:v>315095.7</c:v>
                </c:pt>
                <c:pt idx="25">
                  <c:v>321437.50000000006</c:v>
                </c:pt>
                <c:pt idx="26">
                  <c:v>321833</c:v>
                </c:pt>
                <c:pt idx="27">
                  <c:v>323968.8</c:v>
                </c:pt>
                <c:pt idx="28">
                  <c:v>324821.60000000003</c:v>
                </c:pt>
                <c:pt idx="29">
                  <c:v>320489.20000000007</c:v>
                </c:pt>
                <c:pt idx="30">
                  <c:v>323386.80000000005</c:v>
                </c:pt>
                <c:pt idx="31">
                  <c:v>320819.3</c:v>
                </c:pt>
                <c:pt idx="32">
                  <c:v>323275.09999999998</c:v>
                </c:pt>
                <c:pt idx="33">
                  <c:v>316579.69999999995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CA0-49F2-ABDD-5D7C09BD8764}"/>
            </c:ext>
          </c:extLst>
        </c:ser>
        <c:ser>
          <c:idx val="3"/>
          <c:order val="3"/>
          <c:tx>
            <c:strRef>
              <c:f>[LoudounCoLoads.xlsx]Nitrogen!$E$1</c:f>
              <c:strCache>
                <c:ptCount val="1"/>
                <c:pt idx="0">
                  <c:v>Septic</c:v>
                </c:pt>
              </c:strCache>
            </c:strRef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[LoudounCoLoads.xlsx]Nitrogen!$A$2:$A$35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[LoudounCoLoads.xlsx]Nitrogen!$E$2:$E$35</c:f>
              <c:numCache>
                <c:formatCode>General</c:formatCode>
                <c:ptCount val="34"/>
                <c:pt idx="0">
                  <c:v>36827.1</c:v>
                </c:pt>
                <c:pt idx="1">
                  <c:v>37559.800000000003</c:v>
                </c:pt>
                <c:pt idx="2">
                  <c:v>38292.1</c:v>
                </c:pt>
                <c:pt idx="3">
                  <c:v>39018</c:v>
                </c:pt>
                <c:pt idx="4">
                  <c:v>39723.1</c:v>
                </c:pt>
                <c:pt idx="5">
                  <c:v>40405.9</c:v>
                </c:pt>
                <c:pt idx="6">
                  <c:v>41133.800000000003</c:v>
                </c:pt>
                <c:pt idx="7">
                  <c:v>42160.3</c:v>
                </c:pt>
                <c:pt idx="8">
                  <c:v>43177.9</c:v>
                </c:pt>
                <c:pt idx="9">
                  <c:v>44201.5</c:v>
                </c:pt>
                <c:pt idx="10">
                  <c:v>45187.9</c:v>
                </c:pt>
                <c:pt idx="11">
                  <c:v>46254.1</c:v>
                </c:pt>
                <c:pt idx="12">
                  <c:v>47321.2</c:v>
                </c:pt>
                <c:pt idx="13">
                  <c:v>48387.4</c:v>
                </c:pt>
                <c:pt idx="14">
                  <c:v>49461.4</c:v>
                </c:pt>
                <c:pt idx="15">
                  <c:v>50555.6</c:v>
                </c:pt>
                <c:pt idx="16">
                  <c:v>51544.800000000003</c:v>
                </c:pt>
                <c:pt idx="17">
                  <c:v>54126.8</c:v>
                </c:pt>
                <c:pt idx="18">
                  <c:v>56651</c:v>
                </c:pt>
                <c:pt idx="19">
                  <c:v>59140.800000000003</c:v>
                </c:pt>
                <c:pt idx="20">
                  <c:v>61666.2</c:v>
                </c:pt>
                <c:pt idx="21">
                  <c:v>63947</c:v>
                </c:pt>
                <c:pt idx="22">
                  <c:v>66209.8</c:v>
                </c:pt>
                <c:pt idx="23">
                  <c:v>68668.3</c:v>
                </c:pt>
                <c:pt idx="24">
                  <c:v>71247.8</c:v>
                </c:pt>
                <c:pt idx="25">
                  <c:v>73868.3</c:v>
                </c:pt>
                <c:pt idx="26">
                  <c:v>76521.5</c:v>
                </c:pt>
                <c:pt idx="27">
                  <c:v>77673.5</c:v>
                </c:pt>
                <c:pt idx="28">
                  <c:v>78928.5</c:v>
                </c:pt>
                <c:pt idx="29">
                  <c:v>80062.2</c:v>
                </c:pt>
                <c:pt idx="30">
                  <c:v>88808.2</c:v>
                </c:pt>
                <c:pt idx="31">
                  <c:v>98740.5</c:v>
                </c:pt>
                <c:pt idx="32">
                  <c:v>107222.39999999999</c:v>
                </c:pt>
                <c:pt idx="33">
                  <c:v>116488.4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CA0-49F2-ABDD-5D7C09BD8764}"/>
            </c:ext>
          </c:extLst>
        </c:ser>
        <c:ser>
          <c:idx val="4"/>
          <c:order val="4"/>
          <c:tx>
            <c:strRef>
              <c:f>[LoudounCoLoads.xlsx]Nitrogen!$F$1</c:f>
              <c:strCache>
                <c:ptCount val="1"/>
                <c:pt idx="0">
                  <c:v>Wastewater</c:v>
                </c:pt>
              </c:strCache>
            </c:strRef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[LoudounCoLoads.xlsx]Nitrogen!$A$2:$A$35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[LoudounCoLoads.xlsx]Nitrogen!$F$2:$F$35</c:f>
              <c:numCache>
                <c:formatCode>General</c:formatCode>
                <c:ptCount val="34"/>
                <c:pt idx="0">
                  <c:v>721929.2</c:v>
                </c:pt>
                <c:pt idx="1">
                  <c:v>739646</c:v>
                </c:pt>
                <c:pt idx="2">
                  <c:v>700959.8</c:v>
                </c:pt>
                <c:pt idx="3">
                  <c:v>700860.3</c:v>
                </c:pt>
                <c:pt idx="4">
                  <c:v>752784</c:v>
                </c:pt>
                <c:pt idx="5">
                  <c:v>733952</c:v>
                </c:pt>
                <c:pt idx="6">
                  <c:v>813813.2</c:v>
                </c:pt>
                <c:pt idx="7">
                  <c:v>766043.2</c:v>
                </c:pt>
                <c:pt idx="8">
                  <c:v>802990.6</c:v>
                </c:pt>
                <c:pt idx="9">
                  <c:v>780837.3</c:v>
                </c:pt>
                <c:pt idx="10">
                  <c:v>771149.3</c:v>
                </c:pt>
                <c:pt idx="11">
                  <c:v>660545.6</c:v>
                </c:pt>
                <c:pt idx="12">
                  <c:v>598683.19999999995</c:v>
                </c:pt>
                <c:pt idx="13">
                  <c:v>508470</c:v>
                </c:pt>
                <c:pt idx="14">
                  <c:v>474545.5</c:v>
                </c:pt>
                <c:pt idx="15">
                  <c:v>564034.30000000005</c:v>
                </c:pt>
                <c:pt idx="16">
                  <c:v>456587</c:v>
                </c:pt>
                <c:pt idx="17">
                  <c:v>330030.3</c:v>
                </c:pt>
                <c:pt idx="18">
                  <c:v>346855.6</c:v>
                </c:pt>
                <c:pt idx="19">
                  <c:v>391395.2</c:v>
                </c:pt>
                <c:pt idx="20">
                  <c:v>343690</c:v>
                </c:pt>
                <c:pt idx="21">
                  <c:v>298911.90000000002</c:v>
                </c:pt>
                <c:pt idx="22">
                  <c:v>299270</c:v>
                </c:pt>
                <c:pt idx="23">
                  <c:v>303170.3</c:v>
                </c:pt>
                <c:pt idx="24">
                  <c:v>375991.4</c:v>
                </c:pt>
                <c:pt idx="25">
                  <c:v>388733.6</c:v>
                </c:pt>
                <c:pt idx="26">
                  <c:v>376461</c:v>
                </c:pt>
                <c:pt idx="27">
                  <c:v>326131.09999999998</c:v>
                </c:pt>
                <c:pt idx="28">
                  <c:v>304916.5</c:v>
                </c:pt>
                <c:pt idx="29">
                  <c:v>294298.59999999998</c:v>
                </c:pt>
                <c:pt idx="30">
                  <c:v>329967.59999999998</c:v>
                </c:pt>
                <c:pt idx="31">
                  <c:v>258941.6</c:v>
                </c:pt>
                <c:pt idx="32">
                  <c:v>269831.09999999998</c:v>
                </c:pt>
                <c:pt idx="33">
                  <c:v>272106.5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CA0-49F2-ABDD-5D7C09BD87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88268064"/>
        <c:axId val="688270360"/>
      </c:lineChart>
      <c:catAx>
        <c:axId val="68826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8270360"/>
        <c:crosses val="autoZero"/>
        <c:auto val="1"/>
        <c:lblAlgn val="ctr"/>
        <c:lblOffset val="100"/>
        <c:noMultiLvlLbl val="0"/>
      </c:catAx>
      <c:valAx>
        <c:axId val="688270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Load (</a:t>
                </a:r>
                <a:r>
                  <a:rPr lang="en-US" dirty="0" err="1"/>
                  <a:t>lbs</a:t>
                </a:r>
                <a:r>
                  <a:rPr lang="en-US" dirty="0"/>
                  <a:t>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8268064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>
        <c:manualLayout>
          <c:xMode val="edge"/>
          <c:yMode val="edge"/>
          <c:x val="0.17251536595900197"/>
          <c:y val="0.81610236220472443"/>
          <c:w val="0.77733197116183261"/>
          <c:h val="0.163897637795275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Phosphorus</a:t>
            </a:r>
          </a:p>
        </c:rich>
      </c:tx>
      <c:layout>
        <c:manualLayout>
          <c:xMode val="edge"/>
          <c:yMode val="edge"/>
          <c:x val="0.36632633420822397"/>
          <c:y val="4.166666666666666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[LoudounCoLoads.xlsx]Phosphorus!$B$1</c:f>
              <c:strCache>
                <c:ptCount val="1"/>
                <c:pt idx="0">
                  <c:v>Agriculture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[LoudounCoLoads.xlsx]Phosphorus!$A$2:$A$35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[LoudounCoLoads.xlsx]Phosphorus!$B$2:$B$35</c:f>
              <c:numCache>
                <c:formatCode>General</c:formatCode>
                <c:ptCount val="34"/>
                <c:pt idx="0">
                  <c:v>75961.200000000012</c:v>
                </c:pt>
                <c:pt idx="1">
                  <c:v>75695.5</c:v>
                </c:pt>
                <c:pt idx="2">
                  <c:v>70115.100000000006</c:v>
                </c:pt>
                <c:pt idx="3">
                  <c:v>71260.600000000006</c:v>
                </c:pt>
                <c:pt idx="4">
                  <c:v>71853.7</c:v>
                </c:pt>
                <c:pt idx="5">
                  <c:v>69783.899999999994</c:v>
                </c:pt>
                <c:pt idx="6">
                  <c:v>72511.5</c:v>
                </c:pt>
                <c:pt idx="7">
                  <c:v>73212.599999999991</c:v>
                </c:pt>
                <c:pt idx="8">
                  <c:v>79464.800000000003</c:v>
                </c:pt>
                <c:pt idx="9">
                  <c:v>77028.299999999988</c:v>
                </c:pt>
                <c:pt idx="10">
                  <c:v>76003.899999999994</c:v>
                </c:pt>
                <c:pt idx="11">
                  <c:v>72721.5</c:v>
                </c:pt>
                <c:pt idx="12">
                  <c:v>68312.7</c:v>
                </c:pt>
                <c:pt idx="13">
                  <c:v>65302.400000000001</c:v>
                </c:pt>
                <c:pt idx="14">
                  <c:v>64476.100000000006</c:v>
                </c:pt>
                <c:pt idx="15">
                  <c:v>62967.700000000004</c:v>
                </c:pt>
                <c:pt idx="16">
                  <c:v>62749.4</c:v>
                </c:pt>
                <c:pt idx="17">
                  <c:v>54523.8</c:v>
                </c:pt>
                <c:pt idx="18">
                  <c:v>54591</c:v>
                </c:pt>
                <c:pt idx="19">
                  <c:v>46346.400000000001</c:v>
                </c:pt>
                <c:pt idx="20">
                  <c:v>48064.3</c:v>
                </c:pt>
                <c:pt idx="21">
                  <c:v>43781.100000000006</c:v>
                </c:pt>
                <c:pt idx="22">
                  <c:v>42772.799999999996</c:v>
                </c:pt>
                <c:pt idx="23">
                  <c:v>42899.4</c:v>
                </c:pt>
                <c:pt idx="24">
                  <c:v>37956.200000000004</c:v>
                </c:pt>
                <c:pt idx="25">
                  <c:v>35452.6</c:v>
                </c:pt>
                <c:pt idx="26">
                  <c:v>37354.6</c:v>
                </c:pt>
                <c:pt idx="27">
                  <c:v>30968.799999999999</c:v>
                </c:pt>
                <c:pt idx="28">
                  <c:v>31309.8</c:v>
                </c:pt>
                <c:pt idx="29">
                  <c:v>29051.000000000004</c:v>
                </c:pt>
                <c:pt idx="30">
                  <c:v>27563.199999999997</c:v>
                </c:pt>
                <c:pt idx="31">
                  <c:v>26924.1</c:v>
                </c:pt>
                <c:pt idx="32">
                  <c:v>26624.299999999996</c:v>
                </c:pt>
                <c:pt idx="33">
                  <c:v>27055.300000000003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51D-4E11-9EA4-5DA91830C14E}"/>
            </c:ext>
          </c:extLst>
        </c:ser>
        <c:ser>
          <c:idx val="1"/>
          <c:order val="1"/>
          <c:tx>
            <c:strRef>
              <c:f>[LoudounCoLoads.xlsx]Phosphorus!$C$1</c:f>
              <c:strCache>
                <c:ptCount val="1"/>
                <c:pt idx="0">
                  <c:v>Developed</c:v>
                </c:pt>
              </c:strCache>
            </c:strRef>
          </c:tx>
          <c:spPr>
            <a:ln w="381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[LoudounCoLoads.xlsx]Phosphorus!$A$2:$A$35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[LoudounCoLoads.xlsx]Phosphorus!$C$2:$C$35</c:f>
              <c:numCache>
                <c:formatCode>General</c:formatCode>
                <c:ptCount val="34"/>
                <c:pt idx="0">
                  <c:v>18131.699999999997</c:v>
                </c:pt>
                <c:pt idx="1">
                  <c:v>18917.5</c:v>
                </c:pt>
                <c:pt idx="2">
                  <c:v>19712.8</c:v>
                </c:pt>
                <c:pt idx="3">
                  <c:v>20535.3</c:v>
                </c:pt>
                <c:pt idx="4">
                  <c:v>21337.5</c:v>
                </c:pt>
                <c:pt idx="5">
                  <c:v>22187.4</c:v>
                </c:pt>
                <c:pt idx="6">
                  <c:v>22985.200000000001</c:v>
                </c:pt>
                <c:pt idx="7">
                  <c:v>23684.800000000003</c:v>
                </c:pt>
                <c:pt idx="8">
                  <c:v>26522.3</c:v>
                </c:pt>
                <c:pt idx="9">
                  <c:v>28180.400000000001</c:v>
                </c:pt>
                <c:pt idx="10">
                  <c:v>29768.499999999996</c:v>
                </c:pt>
                <c:pt idx="11">
                  <c:v>31462.600000000002</c:v>
                </c:pt>
                <c:pt idx="12">
                  <c:v>33165.9</c:v>
                </c:pt>
                <c:pt idx="13">
                  <c:v>35212.800000000003</c:v>
                </c:pt>
                <c:pt idx="14">
                  <c:v>37111.9</c:v>
                </c:pt>
                <c:pt idx="15">
                  <c:v>38928.5</c:v>
                </c:pt>
                <c:pt idx="16">
                  <c:v>40872.199999999997</c:v>
                </c:pt>
                <c:pt idx="17">
                  <c:v>45358.200000000004</c:v>
                </c:pt>
                <c:pt idx="18">
                  <c:v>45293.7</c:v>
                </c:pt>
                <c:pt idx="19">
                  <c:v>48359.1</c:v>
                </c:pt>
                <c:pt idx="20">
                  <c:v>50964.700000000004</c:v>
                </c:pt>
                <c:pt idx="21">
                  <c:v>53654.6</c:v>
                </c:pt>
                <c:pt idx="22">
                  <c:v>56671.4</c:v>
                </c:pt>
                <c:pt idx="23">
                  <c:v>58505.899999999994</c:v>
                </c:pt>
                <c:pt idx="24">
                  <c:v>60028.6</c:v>
                </c:pt>
                <c:pt idx="25">
                  <c:v>59293.599999999999</c:v>
                </c:pt>
                <c:pt idx="26">
                  <c:v>60875.1</c:v>
                </c:pt>
                <c:pt idx="27">
                  <c:v>62417.599999999999</c:v>
                </c:pt>
                <c:pt idx="28">
                  <c:v>68506.600000000006</c:v>
                </c:pt>
                <c:pt idx="29">
                  <c:v>68451.100000000006</c:v>
                </c:pt>
                <c:pt idx="30">
                  <c:v>73310.599999999991</c:v>
                </c:pt>
                <c:pt idx="31">
                  <c:v>74338.400000000009</c:v>
                </c:pt>
                <c:pt idx="32">
                  <c:v>75524.599999999991</c:v>
                </c:pt>
                <c:pt idx="33">
                  <c:v>68983.899999999994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51D-4E11-9EA4-5DA91830C14E}"/>
            </c:ext>
          </c:extLst>
        </c:ser>
        <c:ser>
          <c:idx val="2"/>
          <c:order val="2"/>
          <c:tx>
            <c:strRef>
              <c:f>[LoudounCoLoads.xlsx]Phosphorus!$D$1</c:f>
              <c:strCache>
                <c:ptCount val="1"/>
                <c:pt idx="0">
                  <c:v>Natural</c:v>
                </c:pt>
              </c:strCache>
            </c:strRef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[LoudounCoLoads.xlsx]Phosphorus!$A$2:$A$35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[LoudounCoLoads.xlsx]Phosphorus!$D$2:$D$35</c:f>
              <c:numCache>
                <c:formatCode>General</c:formatCode>
                <c:ptCount val="34"/>
                <c:pt idx="0">
                  <c:v>54460.200000000004</c:v>
                </c:pt>
                <c:pt idx="1">
                  <c:v>54429.299999999996</c:v>
                </c:pt>
                <c:pt idx="2">
                  <c:v>58599.400000000009</c:v>
                </c:pt>
                <c:pt idx="3">
                  <c:v>57816.399999999994</c:v>
                </c:pt>
                <c:pt idx="4">
                  <c:v>55113.599999999999</c:v>
                </c:pt>
                <c:pt idx="5">
                  <c:v>54747.600000000006</c:v>
                </c:pt>
                <c:pt idx="6">
                  <c:v>55977.100000000006</c:v>
                </c:pt>
                <c:pt idx="7">
                  <c:v>56191.3</c:v>
                </c:pt>
                <c:pt idx="8">
                  <c:v>59530.100000000006</c:v>
                </c:pt>
                <c:pt idx="9">
                  <c:v>59475.3</c:v>
                </c:pt>
                <c:pt idx="10">
                  <c:v>59705.1</c:v>
                </c:pt>
                <c:pt idx="11">
                  <c:v>55463.199999999997</c:v>
                </c:pt>
                <c:pt idx="12">
                  <c:v>54489.1</c:v>
                </c:pt>
                <c:pt idx="13">
                  <c:v>53815.600000000006</c:v>
                </c:pt>
                <c:pt idx="14">
                  <c:v>54112</c:v>
                </c:pt>
                <c:pt idx="15">
                  <c:v>54001.100000000006</c:v>
                </c:pt>
                <c:pt idx="16">
                  <c:v>54584.3</c:v>
                </c:pt>
                <c:pt idx="17">
                  <c:v>53026.399999999994</c:v>
                </c:pt>
                <c:pt idx="18">
                  <c:v>52962.700000000004</c:v>
                </c:pt>
                <c:pt idx="19">
                  <c:v>50522.2</c:v>
                </c:pt>
                <c:pt idx="20">
                  <c:v>51845.7</c:v>
                </c:pt>
                <c:pt idx="21">
                  <c:v>51044.1</c:v>
                </c:pt>
                <c:pt idx="22">
                  <c:v>51332.4</c:v>
                </c:pt>
                <c:pt idx="23">
                  <c:v>51920.500000000007</c:v>
                </c:pt>
                <c:pt idx="24">
                  <c:v>50409.1</c:v>
                </c:pt>
                <c:pt idx="25">
                  <c:v>52735.8</c:v>
                </c:pt>
                <c:pt idx="26">
                  <c:v>53361.7</c:v>
                </c:pt>
                <c:pt idx="27">
                  <c:v>50064.1</c:v>
                </c:pt>
                <c:pt idx="28">
                  <c:v>51877.299999999996</c:v>
                </c:pt>
                <c:pt idx="29">
                  <c:v>50758.9</c:v>
                </c:pt>
                <c:pt idx="30">
                  <c:v>51580.3</c:v>
                </c:pt>
                <c:pt idx="31">
                  <c:v>51800.7</c:v>
                </c:pt>
                <c:pt idx="32">
                  <c:v>52592.4</c:v>
                </c:pt>
                <c:pt idx="33">
                  <c:v>50083.199999999997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51D-4E11-9EA4-5DA91830C14E}"/>
            </c:ext>
          </c:extLst>
        </c:ser>
        <c:ser>
          <c:idx val="3"/>
          <c:order val="3"/>
          <c:tx>
            <c:strRef>
              <c:f>[LoudounCoLoads.xlsx]Phosphorus!$E$1</c:f>
              <c:strCache>
                <c:ptCount val="1"/>
                <c:pt idx="0">
                  <c:v>Septic</c:v>
                </c:pt>
              </c:strCache>
            </c:strRef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[LoudounCoLoads.xlsx]Phosphorus!$A$2:$A$35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[LoudounCoLoads.xlsx]Phosphorus!$E$2:$E$35</c:f>
              <c:numCache>
                <c:formatCode>General</c:formatCode>
                <c:ptCount val="3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51D-4E11-9EA4-5DA91830C14E}"/>
            </c:ext>
          </c:extLst>
        </c:ser>
        <c:ser>
          <c:idx val="4"/>
          <c:order val="4"/>
          <c:tx>
            <c:strRef>
              <c:f>[LoudounCoLoads.xlsx]Phosphorus!$F$1</c:f>
              <c:strCache>
                <c:ptCount val="1"/>
                <c:pt idx="0">
                  <c:v>Wastewater</c:v>
                </c:pt>
              </c:strCache>
            </c:strRef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[LoudounCoLoads.xlsx]Phosphorus!$A$2:$A$35</c:f>
              <c:numCache>
                <c:formatCode>General</c:formatCode>
                <c:ptCount val="34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</c:numCache>
            </c:numRef>
          </c:cat>
          <c:val>
            <c:numRef>
              <c:f>[LoudounCoLoads.xlsx]Phosphorus!$F$2:$F$35</c:f>
              <c:numCache>
                <c:formatCode>General</c:formatCode>
                <c:ptCount val="34"/>
                <c:pt idx="0">
                  <c:v>17879</c:v>
                </c:pt>
                <c:pt idx="1">
                  <c:v>16218.7</c:v>
                </c:pt>
                <c:pt idx="2">
                  <c:v>38412</c:v>
                </c:pt>
                <c:pt idx="3">
                  <c:v>32825.9</c:v>
                </c:pt>
                <c:pt idx="4">
                  <c:v>20168.099999999999</c:v>
                </c:pt>
                <c:pt idx="5">
                  <c:v>22204.3</c:v>
                </c:pt>
                <c:pt idx="6">
                  <c:v>23050.9</c:v>
                </c:pt>
                <c:pt idx="7">
                  <c:v>20622.2</c:v>
                </c:pt>
                <c:pt idx="8">
                  <c:v>22043.200000000001</c:v>
                </c:pt>
                <c:pt idx="9">
                  <c:v>23628.7</c:v>
                </c:pt>
                <c:pt idx="10">
                  <c:v>27783.4</c:v>
                </c:pt>
                <c:pt idx="11">
                  <c:v>11435.4</c:v>
                </c:pt>
                <c:pt idx="12">
                  <c:v>12869.5</c:v>
                </c:pt>
                <c:pt idx="13">
                  <c:v>11763.9</c:v>
                </c:pt>
                <c:pt idx="14">
                  <c:v>13103</c:v>
                </c:pt>
                <c:pt idx="15">
                  <c:v>14829</c:v>
                </c:pt>
                <c:pt idx="16">
                  <c:v>13703.6</c:v>
                </c:pt>
                <c:pt idx="17">
                  <c:v>12089.3</c:v>
                </c:pt>
                <c:pt idx="18">
                  <c:v>12952.9</c:v>
                </c:pt>
                <c:pt idx="19">
                  <c:v>13409</c:v>
                </c:pt>
                <c:pt idx="20">
                  <c:v>14261.3</c:v>
                </c:pt>
                <c:pt idx="21">
                  <c:v>14039.1</c:v>
                </c:pt>
                <c:pt idx="22">
                  <c:v>11870.6</c:v>
                </c:pt>
                <c:pt idx="23">
                  <c:v>12401.8</c:v>
                </c:pt>
                <c:pt idx="24">
                  <c:v>12639.7</c:v>
                </c:pt>
                <c:pt idx="25">
                  <c:v>26530.5</c:v>
                </c:pt>
                <c:pt idx="26">
                  <c:v>25412.7</c:v>
                </c:pt>
                <c:pt idx="27">
                  <c:v>19313.099999999999</c:v>
                </c:pt>
                <c:pt idx="28">
                  <c:v>18713.599999999999</c:v>
                </c:pt>
                <c:pt idx="29">
                  <c:v>17421.5</c:v>
                </c:pt>
                <c:pt idx="30">
                  <c:v>17321.2</c:v>
                </c:pt>
                <c:pt idx="31">
                  <c:v>17846.099999999999</c:v>
                </c:pt>
                <c:pt idx="32">
                  <c:v>20911.7</c:v>
                </c:pt>
                <c:pt idx="33">
                  <c:v>19037.400000000001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51D-4E11-9EA4-5DA91830C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43687224"/>
        <c:axId val="643686240"/>
      </c:lineChart>
      <c:catAx>
        <c:axId val="643687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3686240"/>
        <c:crosses val="autoZero"/>
        <c:auto val="1"/>
        <c:lblAlgn val="ctr"/>
        <c:lblOffset val="100"/>
        <c:noMultiLvlLbl val="0"/>
      </c:catAx>
      <c:valAx>
        <c:axId val="643686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Load (</a:t>
                </a:r>
                <a:r>
                  <a:rPr lang="en-US" dirty="0" err="1"/>
                  <a:t>lbs</a:t>
                </a:r>
                <a:r>
                  <a:rPr lang="en-US" dirty="0"/>
                  <a:t>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3687224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A921E-522D-41D8-A942-D984E1A412A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65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893B5-3570-4405-A7D3-65F80B76008C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640CC-7B2F-458A-8431-80581496A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713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7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6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91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62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898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4754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15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177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9389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52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EC9B6-4643-44F5-A302-A55AABD84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FDE157-5C49-47AC-BD61-6F6DFC4346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B6036-6C26-4326-AF81-3E1685FA1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3778F-F30F-441F-A558-294D90B9042E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6F066-D876-4211-A74A-0EDAB89E6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CD213-A61E-4892-A92D-5DA4FA0B4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102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C6E1E-D1E6-49EB-8FB9-7D93E5327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95475-1CF3-473A-8E53-8B2DEDF38C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4BB7C-8A65-44C9-B7FD-AC5C8C7C1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9C66B-DC19-41D8-804A-E27B05AB581A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F95D1-2922-4677-9A38-4B49595B6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28FD4-9654-4471-9A4F-F4C1336C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32" y="1"/>
            <a:ext cx="285750" cy="365125"/>
          </a:xfrm>
        </p:spPr>
        <p:txBody>
          <a:bodyPr/>
          <a:lstStyle>
            <a:lvl1pPr>
              <a:defRPr sz="975">
                <a:solidFill>
                  <a:schemeClr val="tx1"/>
                </a:solidFill>
              </a:defRPr>
            </a:lvl1pPr>
          </a:lstStyle>
          <a:p>
            <a:fld id="{36AF2B3A-1FED-4119-94D1-E6B7A0AE6F1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0117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2EB0A-4F4D-4E81-8745-5FD428059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389B37-2B11-4DF3-83AB-7073B92B8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1EC5E-AFB7-4B6D-9E94-E28F0F5A7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B5B00-F65F-45F5-9B4F-8C823552739B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8CBAC-283B-49C8-89BA-8421880E2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148BB-8019-4185-A6B0-179DC22BC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1662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49319-E60C-4A5F-97FC-6DF2D036F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533BB-FC44-4CA8-96A2-9E78FA81EA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0DD7F-E493-4A8F-9D57-6242AA75A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185F3D-73BB-48EF-A826-B3965CB9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2692C-6189-4961-8EEE-B1B892BE38AB}" type="datetime1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37899-0C45-4CBE-BE92-A8A57DAE2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882766-5166-49F1-8545-563529458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8680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473A0-1D07-4B96-BCD3-671918961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358DA-3D11-44A3-BA58-D734DB67A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4CAE78-5083-4C85-9D00-26A822384D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64C183-ABAD-4889-96C6-0ED02F9C64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3737EE-84E4-4F34-BC6D-8C6F4983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4F5DC3-9900-4153-B938-523881C69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9A7B-C120-4E1B-8292-7B27D90ECBB8}" type="datetime1">
              <a:rPr lang="en-US" smtClean="0"/>
              <a:t>7/12/2018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3ADB17-0FB4-46FE-8484-A875BD964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49D942-9D38-4812-A26D-231CFCD8F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0530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A67ED-7254-472A-9368-AA98F407D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0A090B-B16F-4853-95CF-DD6172516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D238E-7B76-4D35-A8A1-2350F84F0645}" type="datetime1">
              <a:rPr lang="en-US" smtClean="0"/>
              <a:t>7/12/2018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C5152B-07EB-4B1E-8D09-410EDFC4F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12660E-BDE8-42FC-9F63-6ABE34ABB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0068" y="1"/>
            <a:ext cx="2057400" cy="365125"/>
          </a:xfrm>
        </p:spPr>
        <p:txBody>
          <a:bodyPr/>
          <a:lstStyle>
            <a:lvl1pPr>
              <a:defRPr sz="975">
                <a:solidFill>
                  <a:schemeClr val="tx1"/>
                </a:solidFill>
              </a:defRPr>
            </a:lvl1pPr>
          </a:lstStyle>
          <a:p>
            <a:fld id="{36AF2B3A-1FED-4119-94D1-E6B7A0AE6F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16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C03FDC-0ACB-4546-A1ED-766422A19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41ED-2EF9-48F9-8430-E2F117F8D751}" type="datetime1">
              <a:rPr lang="en-US" smtClean="0"/>
              <a:t>7/12/2018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8D88A3-2522-422E-A4CD-765A126F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312B14-C5FB-4498-BF0F-41DF53524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1"/>
            <a:ext cx="2057400" cy="365125"/>
          </a:xfrm>
        </p:spPr>
        <p:txBody>
          <a:bodyPr/>
          <a:lstStyle>
            <a:lvl1pPr>
              <a:defRPr sz="975">
                <a:solidFill>
                  <a:schemeClr val="tx1"/>
                </a:solidFill>
              </a:defRPr>
            </a:lvl1pPr>
          </a:lstStyle>
          <a:p>
            <a:fld id="{36AF2B3A-1FED-4119-94D1-E6B7A0AE6F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429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64624-3076-402E-A911-281FAE934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301D5-D136-411E-BC64-9969AC6B0C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AA3A09-CE03-44F0-BCBD-8E7FC9734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16BC32-E4A5-4BE0-BE2A-C817B09E8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1C17A-132F-4535-AFCE-B5C7F0EAF96F}" type="datetime1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E206A-EBBC-4FEE-A846-E92B3C632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89E39D-BD11-44BE-8465-6DA69F7F1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5413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A30F8-1E84-4E83-8C90-1C532B3C8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C96375-7CAC-4060-BBED-23012D9BDE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AE2BA-3C88-4CCF-9A5E-26E360152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2579C8-C223-4055-B3AB-66F07D12F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2AEC-5EF9-4E7C-8C54-9CE15698C741}" type="datetime1">
              <a:rPr lang="en-US" smtClean="0"/>
              <a:t>7/12/2018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7F8D2-E672-41C0-955A-05B624015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A64AC-47AF-401C-BC03-B09F80B1F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267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15C34-76F6-48F4-AD7B-5F36964B6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A9E586-ED12-4F7D-B4AD-F13C511D7F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49BC8-8D40-4CBA-B31C-37EB24F01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C831-D2B6-4B1B-AD5F-2F7FDDD3D159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B480B-570A-4A5E-8D0C-EFC59FAD6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83FA0A-6C66-4BCD-8C96-D746C01A8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2630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5D13FD-1CD9-4ECE-898F-08033D9392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DC3683-068F-4BCF-BD22-E790A0C391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CFB9B-EAED-4A34-B29A-892B70DEF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BBFE3-B892-45A7-9249-D74D3DDB9263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7DCAE-4743-4F93-A068-E77DE11BF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76797-C92F-43E4-BEB1-A64D4034A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763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  <p:sldLayoutId id="2147483660" r:id="rId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9CBF6-D50A-4C5B-91FA-D823C58F7614}" type="datetimeFigureOut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B4AE1-7C54-4E6F-A647-47B0CB545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88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83A49C-8D91-45F8-892E-DA4793992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49760-F4DD-4D94-9A5D-2E738D2D4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49D6B-053F-43F1-A004-C8E181C2B7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9D943-C582-4DA8-BA65-F2633A1DA5A2}" type="datetime1">
              <a:rPr lang="en-US" smtClean="0"/>
              <a:t>7/12/2018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A26B3-2FDA-4EDA-940D-A23991DE75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1AC12-D6CB-4FA9-ABDB-8A4F65FC0E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F2B3A-1FED-4119-94D1-E6B7A0AE6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jkeisman@usgs.gov" TargetMode="External"/><Relationship Id="rId2" Type="http://schemas.openxmlformats.org/officeDocument/2006/relationships/hyperlink" Target="mailto:rmurphy@chesapeakebay.net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6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kberger@mwcog.org" TargetMode="External"/><Relationship Id="rId2" Type="http://schemas.openxmlformats.org/officeDocument/2006/relationships/hyperlink" Target="https://www.mwcog.org/events/2018/6/18/modeling-and-monitoring-workshop-urban-watershed-storylines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392612"/>
              </p:ext>
            </p:extLst>
          </p:nvPr>
        </p:nvGraphicFramePr>
        <p:xfrm>
          <a:off x="2381425" y="950821"/>
          <a:ext cx="6652847" cy="525810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3862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INTEGRATING MONITORING AND MODELING DATA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FOR WIP DEVELOPMENT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endParaRPr lang="en-US" sz="3600" b="0" cap="all" dirty="0">
                        <a:solidFill>
                          <a:srgbClr val="2F6B97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28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Joint COG-NVRC workshop June 18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8018">
                <a:tc>
                  <a:txBody>
                    <a:bodyPr/>
                    <a:lstStyle/>
                    <a:p>
                      <a:pPr marL="514350" indent="-514350" algn="l">
                        <a:lnSpc>
                          <a:spcPts val="2760"/>
                        </a:lnSpc>
                        <a:buFont typeface="+mj-lt"/>
                        <a:buAutoNum type="arabicPeriod"/>
                      </a:pPr>
                      <a:r>
                        <a:rPr lang="en-US" sz="24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LATEST NONTIDAL MONITORING NETWORK RESULTS FOR POTOMAC BASIN – Doug Moyer, USGS</a:t>
                      </a:r>
                    </a:p>
                    <a:p>
                      <a:pPr marL="514350" indent="-514350" algn="l">
                        <a:lnSpc>
                          <a:spcPts val="2760"/>
                        </a:lnSpc>
                        <a:buFont typeface="+mj-lt"/>
                        <a:buAutoNum type="arabicPeriod"/>
                      </a:pPr>
                      <a:r>
                        <a:rPr lang="en-US" sz="24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TRENDS IN THE POTOMAC ESTUARY – Rebecca Murphy, UMCES</a:t>
                      </a:r>
                    </a:p>
                    <a:p>
                      <a:pPr marL="514350" indent="-514350" algn="l">
                        <a:lnSpc>
                          <a:spcPts val="2760"/>
                        </a:lnSpc>
                        <a:buFont typeface="+mj-lt"/>
                        <a:buAutoNum type="arabicPeriod"/>
                      </a:pPr>
                      <a:r>
                        <a:rPr lang="en-US" sz="24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URBAN WATERSHED STORYLINES – Emily </a:t>
                      </a:r>
                      <a:r>
                        <a:rPr lang="en-US" sz="2400" dirty="0" err="1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Trentacoste</a:t>
                      </a:r>
                      <a:r>
                        <a:rPr lang="en-US" sz="24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EPA CBPO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4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120245"/>
            <a:ext cx="1473200" cy="47928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WRTC Meeting – 7/13/18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9B3E51D6-2BA1-41AA-9A1C-14BEF6FAB51E}"/>
              </a:ext>
            </a:extLst>
          </p:cNvPr>
          <p:cNvCxnSpPr/>
          <p:nvPr/>
        </p:nvCxnSpPr>
        <p:spPr>
          <a:xfrm flipV="1">
            <a:off x="2695433" y="3493827"/>
            <a:ext cx="0" cy="171359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5" name="Picture 64">
            <a:extLst>
              <a:ext uri="{FF2B5EF4-FFF2-40B4-BE49-F238E27FC236}">
                <a16:creationId xmlns:a16="http://schemas.microsoft.com/office/drawing/2014/main" id="{65B87F31-95A9-46C9-832F-464FEAA5F2C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3" y="3394243"/>
            <a:ext cx="4974336" cy="23500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5C99A34-FE34-48FF-B31B-026E383FD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63"/>
          <a:stretch/>
        </p:blipFill>
        <p:spPr>
          <a:xfrm>
            <a:off x="5172104" y="-4466"/>
            <a:ext cx="3971896" cy="64008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A0A36D5-A7B4-4140-863B-099492E20BE7}"/>
              </a:ext>
            </a:extLst>
          </p:cNvPr>
          <p:cNvGrpSpPr/>
          <p:nvPr/>
        </p:nvGrpSpPr>
        <p:grpSpPr>
          <a:xfrm>
            <a:off x="0" y="6400800"/>
            <a:ext cx="9144000" cy="457200"/>
            <a:chOff x="0" y="6400800"/>
            <a:chExt cx="9144000" cy="4572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41B411-7481-45AB-A335-F7BF49A35E91}"/>
                </a:ext>
              </a:extLst>
            </p:cNvPr>
            <p:cNvSpPr/>
            <p:nvPr/>
          </p:nvSpPr>
          <p:spPr>
            <a:xfrm>
              <a:off x="0" y="6400800"/>
              <a:ext cx="9144000" cy="4572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1003CC7-4041-439B-B415-F566A0256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6427878"/>
              <a:ext cx="1097734" cy="408646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26778EB1-5CAC-4F72-8C68-F472891F335B}"/>
              </a:ext>
            </a:extLst>
          </p:cNvPr>
          <p:cNvSpPr txBox="1"/>
          <p:nvPr/>
        </p:nvSpPr>
        <p:spPr>
          <a:xfrm>
            <a:off x="-1" y="-4716"/>
            <a:ext cx="52904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Trends in nitrogen loads result from changing nitrogen inputs or transport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B67BB2-EDB1-44C7-9FD6-720EE3098BF3}"/>
              </a:ext>
            </a:extLst>
          </p:cNvPr>
          <p:cNvSpPr txBox="1"/>
          <p:nvPr/>
        </p:nvSpPr>
        <p:spPr>
          <a:xfrm>
            <a:off x="102930" y="1325949"/>
            <a:ext cx="39762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In the most recent ten year period (2007 – 2016)</a:t>
            </a:r>
            <a:r>
              <a:rPr lang="en-US" sz="2000" baseline="300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1</a:t>
            </a:r>
            <a:r>
              <a:rPr lang="en-US" sz="2000" dirty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: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7675E9-7893-4241-A782-0EA37F8E634F}"/>
              </a:ext>
            </a:extLst>
          </p:cNvPr>
          <p:cNvSpPr/>
          <p:nvPr/>
        </p:nvSpPr>
        <p:spPr>
          <a:xfrm>
            <a:off x="172561" y="2152139"/>
            <a:ext cx="2463969" cy="105411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Nitrogen loads </a:t>
            </a:r>
            <a:r>
              <a:rPr lang="en-US" sz="1600" b="1" dirty="0">
                <a:solidFill>
                  <a:schemeClr val="tx1"/>
                </a:solidFill>
              </a:rPr>
              <a:t>(n=33)</a:t>
            </a:r>
            <a:r>
              <a:rPr lang="en-US" sz="1600" dirty="0">
                <a:solidFill>
                  <a:schemeClr val="tx1"/>
                </a:solidFill>
              </a:rPr>
              <a:t> have improved at </a:t>
            </a:r>
            <a:r>
              <a:rPr lang="en-US" sz="1600" b="1" dirty="0">
                <a:solidFill>
                  <a:schemeClr val="tx1"/>
                </a:solidFill>
              </a:rPr>
              <a:t>20</a:t>
            </a:r>
            <a:r>
              <a:rPr lang="en-US" sz="1600" dirty="0">
                <a:solidFill>
                  <a:schemeClr val="tx1"/>
                </a:solidFill>
              </a:rPr>
              <a:t>, degraded at </a:t>
            </a:r>
            <a:r>
              <a:rPr lang="en-US" sz="1600" b="1" dirty="0">
                <a:solidFill>
                  <a:schemeClr val="tx1"/>
                </a:solidFill>
              </a:rPr>
              <a:t>8</a:t>
            </a:r>
            <a:r>
              <a:rPr lang="en-US" sz="1600" dirty="0">
                <a:solidFill>
                  <a:schemeClr val="tx1"/>
                </a:solidFill>
              </a:rPr>
              <a:t>, and have no trend at    </a:t>
            </a:r>
            <a:r>
              <a:rPr lang="en-US" sz="1600" b="1" dirty="0">
                <a:solidFill>
                  <a:schemeClr val="tx1"/>
                </a:solidFill>
              </a:rPr>
              <a:t>5</a:t>
            </a:r>
            <a:r>
              <a:rPr lang="en-US" sz="1600" dirty="0">
                <a:solidFill>
                  <a:schemeClr val="tx1"/>
                </a:solidFill>
              </a:rPr>
              <a:t> stations</a:t>
            </a:r>
            <a:r>
              <a:rPr lang="en-US" sz="1600" baseline="30000" dirty="0">
                <a:solidFill>
                  <a:schemeClr val="tx1"/>
                </a:solidFill>
              </a:rPr>
              <a:t>2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13C33F-3840-41AF-AE66-89D6EC55B526}"/>
              </a:ext>
            </a:extLst>
          </p:cNvPr>
          <p:cNvSpPr/>
          <p:nvPr/>
        </p:nvSpPr>
        <p:spPr>
          <a:xfrm>
            <a:off x="2748662" y="2152138"/>
            <a:ext cx="2374395" cy="105411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The median N improvement is </a:t>
            </a:r>
            <a:r>
              <a:rPr lang="en-US" sz="1600" b="1" dirty="0">
                <a:solidFill>
                  <a:schemeClr val="tx1"/>
                </a:solidFill>
              </a:rPr>
              <a:t>10%</a:t>
            </a:r>
            <a:r>
              <a:rPr lang="en-US" sz="1600" dirty="0">
                <a:solidFill>
                  <a:schemeClr val="tx1"/>
                </a:solidFill>
              </a:rPr>
              <a:t> and the median degradation is </a:t>
            </a:r>
            <a:r>
              <a:rPr lang="en-US" sz="1600" b="1" dirty="0">
                <a:solidFill>
                  <a:schemeClr val="tx1"/>
                </a:solidFill>
              </a:rPr>
              <a:t>5%</a:t>
            </a:r>
            <a:r>
              <a:rPr lang="en-US" sz="1600" baseline="30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04FFBE6-1440-42AF-BFFB-625E0E8DA215}"/>
              </a:ext>
            </a:extLst>
          </p:cNvPr>
          <p:cNvSpPr/>
          <p:nvPr/>
        </p:nvSpPr>
        <p:spPr>
          <a:xfrm>
            <a:off x="1378144" y="6396334"/>
            <a:ext cx="10192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baseline="30000" dirty="0"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Moyer and others, 2017</a:t>
            </a:r>
            <a:endParaRPr lang="en-US" sz="12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38DA5DA-EB54-48A2-B664-501FD189E15E}"/>
              </a:ext>
            </a:extLst>
          </p:cNvPr>
          <p:cNvSpPr/>
          <p:nvPr/>
        </p:nvSpPr>
        <p:spPr>
          <a:xfrm>
            <a:off x="2465550" y="6396335"/>
            <a:ext cx="1047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baseline="30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Ator and others, 2011</a:t>
            </a:r>
            <a:endParaRPr lang="en-US" sz="12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Slide Number Placeholder 1">
            <a:extLst>
              <a:ext uri="{FF2B5EF4-FFF2-40B4-BE49-F238E27FC236}">
                <a16:creationId xmlns:a16="http://schemas.microsoft.com/office/drawing/2014/main" id="{B40488CA-0FBB-4902-9D0C-2F8632F13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7D4BB47F-D38E-4B5E-92F7-0664A6883024}" type="slidenum">
              <a:rPr lang="en-US" smtClean="0"/>
              <a:t>2</a:t>
            </a:fld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258F9BC-BA21-4366-B3C2-5D53C5570769}"/>
              </a:ext>
            </a:extLst>
          </p:cNvPr>
          <p:cNvGrpSpPr/>
          <p:nvPr/>
        </p:nvGrpSpPr>
        <p:grpSpPr>
          <a:xfrm>
            <a:off x="3918471" y="1350589"/>
            <a:ext cx="1977627" cy="754388"/>
            <a:chOff x="5067537" y="1324560"/>
            <a:chExt cx="1977627" cy="754388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46DCB82-9F17-419C-A579-B2664EE68AB1}"/>
                </a:ext>
              </a:extLst>
            </p:cNvPr>
            <p:cNvSpPr/>
            <p:nvPr/>
          </p:nvSpPr>
          <p:spPr>
            <a:xfrm>
              <a:off x="5156257" y="1324560"/>
              <a:ext cx="1781298" cy="7543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FA8E57A-5AAD-454C-90E6-56FAAA9C6290}"/>
                </a:ext>
              </a:extLst>
            </p:cNvPr>
            <p:cNvSpPr txBox="1"/>
            <p:nvPr/>
          </p:nvSpPr>
          <p:spPr>
            <a:xfrm>
              <a:off x="5067537" y="1324560"/>
              <a:ext cx="197762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cs typeface="Times New Roman" panose="02020603050405020304" pitchFamily="18" charset="0"/>
                </a:rPr>
                <a:t>2002 TN per-acre load</a:t>
              </a:r>
              <a:r>
                <a:rPr lang="en-US" sz="1400" b="1" baseline="30000" dirty="0"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C8A6AEB-6DCE-401E-9ECF-E19B11AC3692}"/>
                </a:ext>
              </a:extLst>
            </p:cNvPr>
            <p:cNvSpPr txBox="1"/>
            <p:nvPr/>
          </p:nvSpPr>
          <p:spPr>
            <a:xfrm>
              <a:off x="5356930" y="1543562"/>
              <a:ext cx="4821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cs typeface="Times New Roman" panose="02020603050405020304" pitchFamily="18" charset="0"/>
                </a:rPr>
                <a:t>Low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C2C93B7-2A70-46F0-924A-E673450F2B60}"/>
                </a:ext>
              </a:extLst>
            </p:cNvPr>
            <p:cNvSpPr txBox="1"/>
            <p:nvPr/>
          </p:nvSpPr>
          <p:spPr>
            <a:xfrm>
              <a:off x="6165504" y="1543562"/>
              <a:ext cx="5132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cs typeface="Times New Roman" panose="02020603050405020304" pitchFamily="18" charset="0"/>
                </a:rPr>
                <a:t>High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45F813E-9D82-4CC2-BE33-A53C20A010DA}"/>
                </a:ext>
              </a:extLst>
            </p:cNvPr>
            <p:cNvSpPr/>
            <p:nvPr/>
          </p:nvSpPr>
          <p:spPr>
            <a:xfrm rot="16200000">
              <a:off x="5941072" y="1323022"/>
              <a:ext cx="161712" cy="1177517"/>
            </a:xfrm>
            <a:prstGeom prst="rect">
              <a:avLst/>
            </a:prstGeom>
            <a:gradFill flip="none" rotWithShape="1">
              <a:gsLst>
                <a:gs pos="0">
                  <a:srgbClr val="C5999A"/>
                </a:gs>
                <a:gs pos="50400">
                  <a:srgbClr val="E7C5A2"/>
                </a:gs>
                <a:gs pos="100000">
                  <a:srgbClr val="FFFFCD"/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199E6AF3-F071-4519-9B5A-66D497E15F1A}"/>
                </a:ext>
              </a:extLst>
            </p:cNvPr>
            <p:cNvCxnSpPr>
              <a:stCxn id="28" idx="3"/>
              <a:endCxn id="30" idx="1"/>
            </p:cNvCxnSpPr>
            <p:nvPr/>
          </p:nvCxnSpPr>
          <p:spPr>
            <a:xfrm>
              <a:off x="5839050" y="1697451"/>
              <a:ext cx="32645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C0042745-05B7-410E-9B2F-15C9B6F5C470}"/>
              </a:ext>
            </a:extLst>
          </p:cNvPr>
          <p:cNvGrpSpPr/>
          <p:nvPr/>
        </p:nvGrpSpPr>
        <p:grpSpPr>
          <a:xfrm>
            <a:off x="319889" y="3543146"/>
            <a:ext cx="4547357" cy="1664276"/>
            <a:chOff x="319889" y="3543146"/>
            <a:chExt cx="4547357" cy="1664276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651D6F7-1717-4A59-B2C5-1A897BBD9251}"/>
                </a:ext>
              </a:extLst>
            </p:cNvPr>
            <p:cNvSpPr txBox="1"/>
            <p:nvPr/>
          </p:nvSpPr>
          <p:spPr>
            <a:xfrm>
              <a:off x="3920127" y="4524646"/>
              <a:ext cx="9471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SF Quantico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79A8074-E425-46EB-B23E-182E399146A7}"/>
                </a:ext>
              </a:extLst>
            </p:cNvPr>
            <p:cNvSpPr txBox="1"/>
            <p:nvPr/>
          </p:nvSpPr>
          <p:spPr>
            <a:xfrm>
              <a:off x="3313363" y="3940258"/>
              <a:ext cx="15261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Catoctin </a:t>
              </a:r>
              <a:r>
                <a:rPr lang="en-US" sz="1200" b="1" dirty="0" err="1"/>
                <a:t>Taylorstown</a:t>
              </a:r>
              <a:endParaRPr lang="en-US" sz="1200" b="1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D2D6C4A-A242-4C79-86A4-9CE7F6F3FEB7}"/>
                </a:ext>
              </a:extLst>
            </p:cNvPr>
            <p:cNvSpPr txBox="1"/>
            <p:nvPr/>
          </p:nvSpPr>
          <p:spPr>
            <a:xfrm>
              <a:off x="319889" y="4604048"/>
              <a:ext cx="10846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NW Anacostia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60B288C8-7CC9-4295-A9DA-C225B809A9CE}"/>
                </a:ext>
              </a:extLst>
            </p:cNvPr>
            <p:cNvSpPr txBox="1"/>
            <p:nvPr/>
          </p:nvSpPr>
          <p:spPr>
            <a:xfrm>
              <a:off x="1060863" y="4819635"/>
              <a:ext cx="15367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Catoctin Middletown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2C97832-1A5C-4980-BFCB-22EA50874850}"/>
                </a:ext>
              </a:extLst>
            </p:cNvPr>
            <p:cNvSpPr txBox="1"/>
            <p:nvPr/>
          </p:nvSpPr>
          <p:spPr>
            <a:xfrm>
              <a:off x="660770" y="3830785"/>
              <a:ext cx="118795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Patuxent Bowie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49ED7F2-77B9-4F56-A393-6A1C206452B6}"/>
                </a:ext>
              </a:extLst>
            </p:cNvPr>
            <p:cNvCxnSpPr/>
            <p:nvPr/>
          </p:nvCxnSpPr>
          <p:spPr>
            <a:xfrm flipH="1">
              <a:off x="974967" y="4464047"/>
              <a:ext cx="209363" cy="23109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B51D035-97D6-4BD2-84B6-F13B789E2FE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39996" y="4044211"/>
              <a:ext cx="209364" cy="19080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68B7F48-A3B6-498E-89F6-636B51F747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5713" y="4472569"/>
              <a:ext cx="43274" cy="4084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53D81EC4-8C9C-4A17-9727-208E4F31A713}"/>
                </a:ext>
              </a:extLst>
            </p:cNvPr>
            <p:cNvCxnSpPr>
              <a:cxnSpLocks/>
            </p:cNvCxnSpPr>
            <p:nvPr/>
          </p:nvCxnSpPr>
          <p:spPr>
            <a:xfrm>
              <a:off x="4168394" y="4426506"/>
              <a:ext cx="69368" cy="13383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3D43900-54F6-4918-A3FA-6E276C262314}"/>
                </a:ext>
              </a:extLst>
            </p:cNvPr>
            <p:cNvCxnSpPr>
              <a:cxnSpLocks/>
              <a:stCxn id="33" idx="1"/>
            </p:cNvCxnSpPr>
            <p:nvPr/>
          </p:nvCxnSpPr>
          <p:spPr>
            <a:xfrm flipH="1">
              <a:off x="3104001" y="4078758"/>
              <a:ext cx="209362" cy="8100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3FE1206-20C4-4812-A57D-FCCE44AB9A4A}"/>
                </a:ext>
              </a:extLst>
            </p:cNvPr>
            <p:cNvCxnSpPr>
              <a:cxnSpLocks/>
            </p:cNvCxnSpPr>
            <p:nvPr/>
          </p:nvCxnSpPr>
          <p:spPr>
            <a:xfrm>
              <a:off x="2985786" y="4426456"/>
              <a:ext cx="276429" cy="31609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AC3E96D-48B9-41A8-B402-02576D74EB2B}"/>
                </a:ext>
              </a:extLst>
            </p:cNvPr>
            <p:cNvSpPr txBox="1"/>
            <p:nvPr/>
          </p:nvSpPr>
          <p:spPr>
            <a:xfrm>
              <a:off x="3093683" y="4701841"/>
              <a:ext cx="113537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Patuxent Unity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C007A93-9DED-4D6F-9376-34D220B62343}"/>
                </a:ext>
              </a:extLst>
            </p:cNvPr>
            <p:cNvSpPr txBox="1"/>
            <p:nvPr/>
          </p:nvSpPr>
          <p:spPr>
            <a:xfrm>
              <a:off x="2648434" y="4930423"/>
              <a:ext cx="9829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Difficult Run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45483F6-463C-4D89-891A-598A42E43961}"/>
                </a:ext>
              </a:extLst>
            </p:cNvPr>
            <p:cNvCxnSpPr>
              <a:cxnSpLocks/>
            </p:cNvCxnSpPr>
            <p:nvPr/>
          </p:nvCxnSpPr>
          <p:spPr>
            <a:xfrm>
              <a:off x="2813553" y="4487436"/>
              <a:ext cx="87967" cy="48369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343C8F8-CDEC-4804-85EC-C8AF84832096}"/>
                </a:ext>
              </a:extLst>
            </p:cNvPr>
            <p:cNvSpPr txBox="1"/>
            <p:nvPr/>
          </p:nvSpPr>
          <p:spPr>
            <a:xfrm>
              <a:off x="1676359" y="4604048"/>
              <a:ext cx="92769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 err="1"/>
                <a:t>Accotink</a:t>
              </a:r>
              <a:r>
                <a:rPr lang="en-US" sz="1200" b="1" dirty="0"/>
                <a:t> </a:t>
              </a:r>
              <a:r>
                <a:rPr lang="en-US" sz="1200" b="1" dirty="0" err="1"/>
                <a:t>Ck</a:t>
              </a:r>
              <a:endParaRPr lang="en-US" sz="1200" b="1" dirty="0"/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D0EB69DB-AE63-4EC4-B619-598210F78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25304" y="4515489"/>
              <a:ext cx="98161" cy="16131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6FC5614-83C6-4FDA-9CDD-AF72465CBD8E}"/>
                </a:ext>
              </a:extLst>
            </p:cNvPr>
            <p:cNvSpPr txBox="1"/>
            <p:nvPr/>
          </p:nvSpPr>
          <p:spPr>
            <a:xfrm>
              <a:off x="1188511" y="3543146"/>
              <a:ext cx="13204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Potomac Chain Br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228319A-60AE-419F-B074-ED58BAF8C9BE}"/>
                </a:ext>
              </a:extLst>
            </p:cNvPr>
            <p:cNvSpPr txBox="1"/>
            <p:nvPr/>
          </p:nvSpPr>
          <p:spPr>
            <a:xfrm>
              <a:off x="2650382" y="3692285"/>
              <a:ext cx="14860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WB Upper Marlboro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96D3831-0C79-4B96-B7F7-1F0A5EF3A8C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90469" y="3941177"/>
              <a:ext cx="411051" cy="2566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07C4F19B-0953-40DF-B018-D3EFA10BD80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023465" y="3788143"/>
              <a:ext cx="277011" cy="40972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699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6400800"/>
            <a:ext cx="9144000" cy="457200"/>
            <a:chOff x="0" y="6400800"/>
            <a:chExt cx="9144000" cy="457200"/>
          </a:xfrm>
        </p:grpSpPr>
        <p:sp>
          <p:nvSpPr>
            <p:cNvPr id="11" name="Rectangle 10"/>
            <p:cNvSpPr/>
            <p:nvPr/>
          </p:nvSpPr>
          <p:spPr>
            <a:xfrm>
              <a:off x="0" y="6400800"/>
              <a:ext cx="9144000" cy="4572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6427878"/>
              <a:ext cx="1097734" cy="408646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00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7483" y="1727365"/>
            <a:ext cx="4305225" cy="3139321"/>
          </a:xfrm>
          <a:prstGeom prst="rect">
            <a:avLst/>
          </a:prstGeom>
          <a:solidFill>
            <a:schemeClr val="bg2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Where do we find high loading streams? </a:t>
            </a:r>
          </a:p>
          <a:p>
            <a:r>
              <a:rPr lang="en-US" dirty="0"/>
              <a:t>TN and TP: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Occur in agricultural and urban areas that receive the largest amount of nutrient inputs</a:t>
            </a:r>
          </a:p>
          <a:p>
            <a:r>
              <a:rPr lang="en-US" dirty="0" err="1"/>
              <a:t>Sed</a:t>
            </a:r>
            <a:r>
              <a:rPr lang="en-US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Occur in urban, Piedmont headwater streams and streams in agricultural regions from streambank and/or soil erosion and poorly connected floodplains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66967" y="2693496"/>
            <a:ext cx="4423523" cy="3416320"/>
          </a:xfrm>
          <a:prstGeom prst="rect">
            <a:avLst/>
          </a:prstGeom>
          <a:solidFill>
            <a:schemeClr val="bg2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Effective management practices for reducing  nutrients and sediment include:</a:t>
            </a:r>
          </a:p>
          <a:p>
            <a:r>
              <a:rPr lang="en-US" dirty="0"/>
              <a:t>Nitrogen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Practices that reduce input and prevent groundwater enrichment</a:t>
            </a:r>
          </a:p>
          <a:p>
            <a:r>
              <a:rPr lang="en-US" dirty="0"/>
              <a:t>Phosphorus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Practices that reduce input and sediment export</a:t>
            </a:r>
          </a:p>
          <a:p>
            <a:r>
              <a:rPr lang="en-US" dirty="0"/>
              <a:t>Sediment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Practices that reduce upland and streambank erosion and better connects stream with floodplain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483" y="917046"/>
            <a:ext cx="3742475" cy="646331"/>
          </a:xfrm>
          <a:prstGeom prst="rect">
            <a:avLst/>
          </a:prstGeom>
          <a:solidFill>
            <a:schemeClr val="bg2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Website Updated</a:t>
            </a:r>
          </a:p>
          <a:p>
            <a:r>
              <a:rPr lang="en-US" dirty="0"/>
              <a:t>https://cbrim.er.usgs.gov/index.html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55243" y="859549"/>
            <a:ext cx="4435247" cy="1754326"/>
          </a:xfrm>
          <a:prstGeom prst="rect">
            <a:avLst/>
          </a:prstGeom>
          <a:solidFill>
            <a:schemeClr val="bg2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Environmental Setting</a:t>
            </a:r>
          </a:p>
          <a:p>
            <a:r>
              <a:rPr lang="en-US" dirty="0"/>
              <a:t>Geologic properties are highly variable across the state and may enhance or retard the transport of nutrients and sediment to streams.  These properties influence both loads and trends.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-395671" y="5282303"/>
            <a:ext cx="4994809" cy="882742"/>
            <a:chOff x="-83767" y="5156666"/>
            <a:chExt cx="4994809" cy="882742"/>
          </a:xfrm>
        </p:grpSpPr>
        <p:sp>
          <p:nvSpPr>
            <p:cNvPr id="18" name="Rectangle 17"/>
            <p:cNvSpPr/>
            <p:nvPr/>
          </p:nvSpPr>
          <p:spPr>
            <a:xfrm>
              <a:off x="-83767" y="5156666"/>
              <a:ext cx="2925764" cy="8827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Doug Moyer</a:t>
              </a:r>
            </a:p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804-261-2634</a:t>
              </a:r>
            </a:p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dlmoyer@usgs.gov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386890" y="5156666"/>
              <a:ext cx="2524152" cy="88274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Jimmy Webber</a:t>
              </a:r>
            </a:p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804-261-2621</a:t>
              </a:r>
            </a:p>
            <a:p>
              <a:pPr algn="ctr">
                <a:lnSpc>
                  <a:spcPct val="107000"/>
                </a:lnSpc>
              </a:pPr>
              <a:r>
                <a:rPr lang="en-US" sz="1600" b="1" dirty="0"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jwebber@usgs.gov</a:t>
              </a:r>
            </a:p>
          </p:txBody>
        </p:sp>
      </p:grp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BB47F-D38E-4B5E-92F7-0664A6883024}" type="slidenum">
              <a:rPr lang="en-US" smtClean="0"/>
              <a:t>3</a:t>
            </a:fld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C1C411-C1BE-4C01-93EF-E25FB87469EF}"/>
              </a:ext>
            </a:extLst>
          </p:cNvPr>
          <p:cNvSpPr/>
          <p:nvPr/>
        </p:nvSpPr>
        <p:spPr>
          <a:xfrm>
            <a:off x="-3" y="0"/>
            <a:ext cx="9261233" cy="89915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</a:pPr>
            <a:r>
              <a:rPr lang="en-US" sz="26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Nutrient and Sediment R</a:t>
            </a:r>
            <a:r>
              <a:rPr lang="en-US" sz="23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esults and Management Implications</a:t>
            </a:r>
            <a:endParaRPr lang="en-US" sz="23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94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99" y="1885942"/>
            <a:ext cx="4457709" cy="41148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74" y="1738721"/>
            <a:ext cx="2881421" cy="19908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847782"/>
            <a:ext cx="9144000" cy="8909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2400" dirty="0">
                <a:solidFill>
                  <a:prstClr val="white"/>
                </a:solidFill>
                <a:latin typeface="Calibri" panose="020F0502020204030204"/>
              </a:rPr>
              <a:t>DO: improvements are there, but not big enough yet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980" y="1708473"/>
            <a:ext cx="3043130" cy="2102527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025588" y="3811000"/>
            <a:ext cx="534521" cy="44898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111" y="4023368"/>
            <a:ext cx="15430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dirty="0">
                <a:solidFill>
                  <a:prstClr val="black"/>
                </a:solidFill>
                <a:latin typeface="Calibri" panose="020F0502020204030204"/>
              </a:rPr>
              <a:t>Recent years RET2.4 has almost no bottom DO below 1mg/L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701984" y="3247465"/>
            <a:ext cx="1003767" cy="7880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500227" y="2985247"/>
            <a:ext cx="585685" cy="19162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 rot="1895382">
            <a:off x="3711250" y="4321284"/>
            <a:ext cx="792234" cy="52600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32048" y="4095009"/>
            <a:ext cx="1397688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dirty="0">
                <a:solidFill>
                  <a:prstClr val="black"/>
                </a:solidFill>
                <a:latin typeface="Calibri" panose="020F0502020204030204"/>
              </a:rPr>
              <a:t>Very slight upswings at LE stations </a:t>
            </a:r>
          </a:p>
          <a:p>
            <a:pPr defTabSz="685800"/>
            <a:r>
              <a:rPr lang="en-US" sz="1350" dirty="0">
                <a:solidFill>
                  <a:prstClr val="black"/>
                </a:solidFill>
                <a:latin typeface="Calibri" panose="020F0502020204030204"/>
              </a:rPr>
              <a:t>(a bit less, but similar to </a:t>
            </a:r>
            <a:r>
              <a:rPr lang="en-US" sz="1350" dirty="0" err="1">
                <a:solidFill>
                  <a:prstClr val="black"/>
                </a:solidFill>
                <a:latin typeface="Calibri" panose="020F0502020204030204"/>
              </a:rPr>
              <a:t>mainstem</a:t>
            </a:r>
            <a:r>
              <a:rPr lang="en-US" sz="1350" dirty="0">
                <a:solidFill>
                  <a:prstClr val="black"/>
                </a:solidFill>
                <a:latin typeface="Calibri" panose="020F0502020204030204"/>
              </a:rPr>
              <a:t> stations)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8115300" y="3176869"/>
            <a:ext cx="480060" cy="85862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5C47142-5F22-4A33-9CF6-2628DCFA68B1}"/>
              </a:ext>
            </a:extLst>
          </p:cNvPr>
          <p:cNvSpPr txBox="1"/>
          <p:nvPr/>
        </p:nvSpPr>
        <p:spPr>
          <a:xfrm>
            <a:off x="367174" y="331229"/>
            <a:ext cx="3968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Estuary trends - Murphy</a:t>
            </a:r>
          </a:p>
        </p:txBody>
      </p:sp>
    </p:spTree>
    <p:extLst>
      <p:ext uri="{BB962C8B-B14F-4D97-AF65-F5344CB8AC3E}">
        <p14:creationId xmlns:p14="http://schemas.microsoft.com/office/powerpoint/2010/main" val="388106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122" y="2001259"/>
            <a:ext cx="4251149" cy="256348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Nutrient reductions are clear in the Potomac and Anacostia, as major efforts in point source reductions have paid off.</a:t>
            </a:r>
          </a:p>
          <a:p>
            <a:r>
              <a:rPr lang="en-US" dirty="0"/>
              <a:t>There are some mixed water quality responses to date because of the complexities of an estuary.</a:t>
            </a:r>
          </a:p>
          <a:p>
            <a:r>
              <a:rPr lang="en-US" dirty="0"/>
              <a:t>To meet all the water quality criteria, nutrient reductions need to continue.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847782"/>
            <a:ext cx="9144000" cy="8909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2400" b="1" dirty="0">
                <a:solidFill>
                  <a:prstClr val="black"/>
                </a:solidFill>
                <a:latin typeface="Calibri" panose="020F0502020204030204"/>
              </a:rPr>
              <a:t>Summary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897" y="4827277"/>
            <a:ext cx="5140037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1500" b="1" u="sng" dirty="0">
                <a:solidFill>
                  <a:prstClr val="black"/>
                </a:solidFill>
                <a:latin typeface="Calibri" panose="020F0502020204030204"/>
              </a:rPr>
              <a:t>For more info, contact:</a:t>
            </a:r>
          </a:p>
          <a:p>
            <a:pPr defTabSz="685800"/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Rebecca Murphy, UMCES at CBP </a:t>
            </a:r>
            <a:r>
              <a:rPr lang="en-US" sz="1500" dirty="0">
                <a:solidFill>
                  <a:prstClr val="black"/>
                </a:solidFill>
                <a:latin typeface="Calibri" panose="020F0502020204030204"/>
                <a:hlinkClick r:id="rId2"/>
              </a:rPr>
              <a:t>rmurphy@chesapeakebay.net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defTabSz="685800"/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Jeni Keisman, USGS </a:t>
            </a:r>
            <a:r>
              <a:rPr lang="en-US" sz="1500" dirty="0">
                <a:solidFill>
                  <a:prstClr val="black"/>
                </a:solidFill>
                <a:latin typeface="Calibri" panose="020F0502020204030204"/>
                <a:hlinkClick r:id="rId3"/>
              </a:rPr>
              <a:t>jkeisman@usgs.gov</a:t>
            </a: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defTabSz="685800"/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01273" y="4680420"/>
            <a:ext cx="1008609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750" i="1" dirty="0">
                <a:solidFill>
                  <a:prstClr val="black"/>
                </a:solidFill>
                <a:latin typeface="Calibri" panose="020F0502020204030204"/>
              </a:rPr>
              <a:t>Photo from </a:t>
            </a:r>
            <a:r>
              <a:rPr lang="en-US" sz="750" i="1" dirty="0" err="1">
                <a:solidFill>
                  <a:prstClr val="black"/>
                </a:solidFill>
                <a:latin typeface="Calibri" panose="020F0502020204030204"/>
              </a:rPr>
              <a:t>RMurphy</a:t>
            </a:r>
            <a:endParaRPr lang="en-US" sz="750" i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915" y="2145280"/>
            <a:ext cx="3380187" cy="253514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E86DB7-5944-4AEC-81A5-42F19699584A}"/>
              </a:ext>
            </a:extLst>
          </p:cNvPr>
          <p:cNvSpPr/>
          <p:nvPr/>
        </p:nvSpPr>
        <p:spPr>
          <a:xfrm>
            <a:off x="233102" y="272315"/>
            <a:ext cx="2453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Estuary trends - Murphy</a:t>
            </a:r>
          </a:p>
        </p:txBody>
      </p:sp>
    </p:spTree>
    <p:extLst>
      <p:ext uri="{BB962C8B-B14F-4D97-AF65-F5344CB8AC3E}">
        <p14:creationId xmlns:p14="http://schemas.microsoft.com/office/powerpoint/2010/main" val="743564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5DCE96AD-025B-4636-BDB6-AEBA368AA0C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-95621" y="3493294"/>
          <a:ext cx="4379119" cy="2507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34C4CD31-1B2B-4BFE-A53B-AE569D03865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557710" y="1487881"/>
          <a:ext cx="4400551" cy="2402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7D66CFDF-EE21-409E-9CB4-0D2628BF3BA6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532708" y="3661045"/>
          <a:ext cx="4407693" cy="23111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itle 10"/>
          <p:cNvSpPr txBox="1">
            <a:spLocks/>
          </p:cNvSpPr>
          <p:nvPr/>
        </p:nvSpPr>
        <p:spPr>
          <a:xfrm>
            <a:off x="114300" y="993904"/>
            <a:ext cx="8001000" cy="47607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/>
            <a:r>
              <a:rPr lang="en-US" sz="2700" b="1" dirty="0">
                <a:solidFill>
                  <a:prstClr val="black"/>
                </a:solidFill>
                <a:latin typeface="Calibri Light" panose="020F0302020204030204"/>
              </a:rPr>
              <a:t>Sources of nutrient &amp; sediment pollution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294C79-51D2-4C2A-92CD-A5A300247BE9}"/>
              </a:ext>
            </a:extLst>
          </p:cNvPr>
          <p:cNvSpPr txBox="1"/>
          <p:nvPr/>
        </p:nvSpPr>
        <p:spPr>
          <a:xfrm>
            <a:off x="285750" y="1546222"/>
            <a:ext cx="46291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500" b="1" dirty="0" err="1">
                <a:solidFill>
                  <a:prstClr val="black"/>
                </a:solidFill>
                <a:latin typeface="Calibri" panose="020F0502020204030204"/>
              </a:rPr>
              <a:t>Stormwater</a:t>
            </a:r>
            <a:r>
              <a:rPr lang="en-US" sz="1500" b="1" dirty="0">
                <a:solidFill>
                  <a:prstClr val="black"/>
                </a:solidFill>
                <a:latin typeface="Calibri" panose="020F0502020204030204"/>
              </a:rPr>
              <a:t> from developed land is the largest source of both nutrients and sediment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094E0E-592D-4B6F-B47C-127CC86FC941}"/>
              </a:ext>
            </a:extLst>
          </p:cNvPr>
          <p:cNvSpPr txBox="1"/>
          <p:nvPr/>
        </p:nvSpPr>
        <p:spPr>
          <a:xfrm>
            <a:off x="400051" y="2206801"/>
            <a:ext cx="36092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 defTabSz="68580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Streambank erosion is the major contributor of sediment</a:t>
            </a:r>
          </a:p>
          <a:p>
            <a:pPr marL="257175" indent="-257175" defTabSz="68580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Stream erosion is still tied to </a:t>
            </a:r>
            <a:r>
              <a:rPr lang="en-US" sz="1500" dirty="0" err="1">
                <a:solidFill>
                  <a:prstClr val="black"/>
                </a:solidFill>
                <a:latin typeface="Calibri" panose="020F0502020204030204"/>
              </a:rPr>
              <a:t>stormwater</a:t>
            </a: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 runoff</a:t>
            </a:r>
          </a:p>
          <a:p>
            <a:pPr marL="257175" indent="-257175" defTabSz="685800">
              <a:buFont typeface="Arial" panose="020B0604020202020204" pitchFamily="34" charset="0"/>
              <a:buChar char="•"/>
            </a:pP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D9B44920-54AA-4894-9446-E18EAAC3DE7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655129" y="677981"/>
          <a:ext cx="3149539" cy="2434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1DED6F4-F516-4CFA-A85E-ECC32E816F26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6800851" y="3304258"/>
          <a:ext cx="2648688" cy="2031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A837425-9C51-4136-9FD3-C64B3E9BB572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850795" y="3017176"/>
          <a:ext cx="2898720" cy="2456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17E254AC-89D1-4576-BBA3-4CE6D2940E1D}"/>
              </a:ext>
            </a:extLst>
          </p:cNvPr>
          <p:cNvSpPr/>
          <p:nvPr/>
        </p:nvSpPr>
        <p:spPr>
          <a:xfrm>
            <a:off x="7507099" y="862607"/>
            <a:ext cx="1734770" cy="392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975" i="1" dirty="0">
                <a:solidFill>
                  <a:prstClr val="black"/>
                </a:solidFill>
                <a:latin typeface="Calibri" panose="020F0502020204030204"/>
              </a:rPr>
              <a:t>Phase 6 Watershed Model,</a:t>
            </a:r>
          </a:p>
          <a:p>
            <a:pPr defTabSz="685800"/>
            <a:r>
              <a:rPr lang="en-US" sz="975" i="1" dirty="0">
                <a:solidFill>
                  <a:prstClr val="black"/>
                </a:solidFill>
                <a:latin typeface="Calibri" panose="020F0502020204030204"/>
              </a:rPr>
              <a:t>http://cast.chesapeakebay.net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529890-098A-438D-8502-160203D0C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6AF2B3A-1FED-4119-94D1-E6B7A0AE6F1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685800"/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EEB16E-E47E-47CD-8F0A-8D4F1E32CE3B}"/>
              </a:ext>
            </a:extLst>
          </p:cNvPr>
          <p:cNvSpPr txBox="1"/>
          <p:nvPr/>
        </p:nvSpPr>
        <p:spPr>
          <a:xfrm>
            <a:off x="400051" y="386616"/>
            <a:ext cx="3895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Story Lines (Anacostia) - </a:t>
            </a:r>
            <a:r>
              <a:rPr lang="en-US" i="1" dirty="0" err="1"/>
              <a:t>Trentacoste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108698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0">
            <a:extLst>
              <a:ext uri="{FF2B5EF4-FFF2-40B4-BE49-F238E27FC236}">
                <a16:creationId xmlns:a16="http://schemas.microsoft.com/office/drawing/2014/main" id="{97CF2E72-39C0-4156-8B81-19FEBC4C0E9A}"/>
              </a:ext>
            </a:extLst>
          </p:cNvPr>
          <p:cNvSpPr txBox="1">
            <a:spLocks/>
          </p:cNvSpPr>
          <p:nvPr/>
        </p:nvSpPr>
        <p:spPr>
          <a:xfrm>
            <a:off x="114300" y="1085850"/>
            <a:ext cx="8001000" cy="47607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/>
            <a:r>
              <a:rPr lang="en-US" sz="2700" b="1" dirty="0">
                <a:solidFill>
                  <a:prstClr val="black"/>
                </a:solidFill>
                <a:latin typeface="Calibri Light" panose="020F0302020204030204"/>
              </a:rPr>
              <a:t>Controlling </a:t>
            </a:r>
            <a:r>
              <a:rPr lang="en-US" sz="2700" b="1" dirty="0" err="1">
                <a:solidFill>
                  <a:prstClr val="black"/>
                </a:solidFill>
                <a:latin typeface="Calibri Light" panose="020F0302020204030204"/>
              </a:rPr>
              <a:t>stormwater</a:t>
            </a:r>
            <a:r>
              <a:rPr lang="en-US" sz="2700" b="1" dirty="0">
                <a:solidFill>
                  <a:prstClr val="black"/>
                </a:solidFill>
                <a:latin typeface="Calibri Light" panose="020F0302020204030204"/>
              </a:rPr>
              <a:t> is increasingly important as the county develops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457062-E38C-4A50-BA97-D67E330E4DB5}"/>
              </a:ext>
            </a:extLst>
          </p:cNvPr>
          <p:cNvSpPr txBox="1"/>
          <p:nvPr/>
        </p:nvSpPr>
        <p:spPr>
          <a:xfrm>
            <a:off x="285750" y="2000251"/>
            <a:ext cx="85725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 defTabSz="68580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Increases in </a:t>
            </a:r>
            <a:r>
              <a:rPr lang="en-US" sz="1500" dirty="0" err="1">
                <a:solidFill>
                  <a:prstClr val="black"/>
                </a:solidFill>
                <a:latin typeface="Calibri" panose="020F0502020204030204"/>
              </a:rPr>
              <a:t>stormwater</a:t>
            </a: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 loads have kept pace with decreases in wastewater and agriculture, so overall loads haven’t decreased as much</a:t>
            </a:r>
          </a:p>
          <a:p>
            <a:pPr marL="257175" indent="-257175" defTabSz="68580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prstClr val="black"/>
                </a:solidFill>
                <a:latin typeface="Calibri" panose="020F0502020204030204"/>
              </a:rPr>
              <a:t>Converting forest to urban land will increase nutrient loads, whereas converting farmland to urban land tends to decrease nutrient loads</a:t>
            </a:r>
          </a:p>
          <a:p>
            <a:pPr marL="257175" indent="-257175" defTabSz="685800">
              <a:buFont typeface="Arial" panose="020B0604020202020204" pitchFamily="34" charset="0"/>
              <a:buChar char="•"/>
            </a:pPr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  <a:p>
            <a:pPr defTabSz="685800"/>
            <a:endParaRPr lang="en-US" sz="1500" dirty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44A0AEE3-4D1E-4CD5-A341-08FF5930DC67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14300" y="291465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46D5C25-A979-491D-B6D9-844AB1ED8755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629150" y="2914650"/>
          <a:ext cx="4229100" cy="2686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0F8CDA7-9B96-43B7-9E76-710B1B9D8D88}"/>
              </a:ext>
            </a:extLst>
          </p:cNvPr>
          <p:cNvSpPr/>
          <p:nvPr/>
        </p:nvSpPr>
        <p:spPr>
          <a:xfrm>
            <a:off x="6972300" y="5600701"/>
            <a:ext cx="1734770" cy="392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975" i="1" dirty="0">
                <a:solidFill>
                  <a:prstClr val="black"/>
                </a:solidFill>
                <a:latin typeface="Calibri" panose="020F0502020204030204"/>
              </a:rPr>
              <a:t>Phase 6 Watershed Model,</a:t>
            </a:r>
          </a:p>
          <a:p>
            <a:pPr defTabSz="685800"/>
            <a:r>
              <a:rPr lang="en-US" sz="975" i="1" dirty="0">
                <a:solidFill>
                  <a:prstClr val="black"/>
                </a:solidFill>
                <a:latin typeface="Calibri" panose="020F0502020204030204"/>
              </a:rPr>
              <a:t>http://cast.chesapeakebay.net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479AB7-EC5E-4DEF-BCB8-8E0870F23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6AF2B3A-1FED-4119-94D1-E6B7A0AE6F10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685800"/>
              <a:t>7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798F74-1C68-4E8E-884F-261DF8CFBD11}"/>
              </a:ext>
            </a:extLst>
          </p:cNvPr>
          <p:cNvSpPr/>
          <p:nvPr/>
        </p:nvSpPr>
        <p:spPr>
          <a:xfrm>
            <a:off x="285750" y="373618"/>
            <a:ext cx="4156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i="1" dirty="0">
                <a:solidFill>
                  <a:prstClr val="black"/>
                </a:solidFill>
              </a:rPr>
              <a:t>Story Lines (Loudoun County) - </a:t>
            </a:r>
            <a:r>
              <a:rPr lang="en-US" i="1" dirty="0" err="1">
                <a:solidFill>
                  <a:prstClr val="black"/>
                </a:solidFill>
              </a:rPr>
              <a:t>Trentacoste</a:t>
            </a:r>
            <a:endParaRPr lang="en-US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51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WRTC Meeting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12, 2018</a:t>
            </a:r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1D2CD7-B332-41C2-9C73-2D18AFA643AA}"/>
              </a:ext>
            </a:extLst>
          </p:cNvPr>
          <p:cNvSpPr txBox="1"/>
          <p:nvPr/>
        </p:nvSpPr>
        <p:spPr>
          <a:xfrm>
            <a:off x="950976" y="960120"/>
            <a:ext cx="661111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Presentations available on COG web site at:</a:t>
            </a:r>
          </a:p>
          <a:p>
            <a:endParaRPr lang="en-US" sz="3200" dirty="0"/>
          </a:p>
          <a:p>
            <a:r>
              <a:rPr lang="en-US" sz="3200" u="sng" dirty="0">
                <a:solidFill>
                  <a:srgbClr val="0070C0"/>
                </a:solidFill>
                <a:latin typeface="Franklin Gothic Book" panose="020B0503020102020204" pitchFamily="34" charset="0"/>
                <a:ea typeface="MS Mincho" panose="02020609040205080304" pitchFamily="49" charset="-128"/>
                <a:cs typeface="Arial" panose="020B0604020202020204" pitchFamily="34" charset="0"/>
                <a:hlinkClick r:id="rId2"/>
              </a:rPr>
              <a:t>https://www.mwcog.org/events/2018/6/18/modeling-and-monitoring-workshop-urban-watershed-storylines/</a:t>
            </a:r>
            <a:endParaRPr lang="en-US" sz="3200" u="sng" dirty="0">
              <a:solidFill>
                <a:srgbClr val="0070C0"/>
              </a:solidFill>
              <a:latin typeface="Franklin Gothic Book" panose="020B05030201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endParaRPr lang="en-US" u="sng" dirty="0">
              <a:solidFill>
                <a:srgbClr val="0000FF"/>
              </a:solidFill>
              <a:latin typeface="Franklin Gothic Book" panose="020B05030201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endParaRPr lang="en-US" dirty="0"/>
          </a:p>
          <a:p>
            <a:r>
              <a:rPr lang="en-US" dirty="0"/>
              <a:t>Questions?  Contact:  Karl Berger </a:t>
            </a:r>
            <a:r>
              <a:rPr lang="en-US" dirty="0">
                <a:hlinkClick r:id="rId3"/>
              </a:rPr>
              <a:t>kberger@mwcog.org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337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27</TotalTime>
  <Words>634</Words>
  <Application>Microsoft Office PowerPoint</Application>
  <PresentationFormat>On-screen Show (4:3)</PresentationFormat>
  <Paragraphs>101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MS Mincho</vt:lpstr>
      <vt:lpstr>Arial</vt:lpstr>
      <vt:lpstr>Calibri</vt:lpstr>
      <vt:lpstr>Calibri Light</vt:lpstr>
      <vt:lpstr>Ebrima</vt:lpstr>
      <vt:lpstr>Franklin Gothic Book</vt:lpstr>
      <vt:lpstr>Franklin Gothic Medium</vt:lpstr>
      <vt:lpstr>Segoe UI Black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Karl Berger</dc:creator>
  <cp:lastModifiedBy>Tanya Spano</cp:lastModifiedBy>
  <cp:revision>4</cp:revision>
  <cp:lastPrinted>2015-11-17T20:47:00Z</cp:lastPrinted>
  <dcterms:created xsi:type="dcterms:W3CDTF">2018-07-11T15:18:50Z</dcterms:created>
  <dcterms:modified xsi:type="dcterms:W3CDTF">2018-07-12T14:44:08Z</dcterms:modified>
</cp:coreProperties>
</file>