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19"/>
  </p:notesMasterIdLst>
  <p:sldIdLst>
    <p:sldId id="267" r:id="rId2"/>
    <p:sldId id="280" r:id="rId3"/>
    <p:sldId id="281" r:id="rId4"/>
    <p:sldId id="282" r:id="rId5"/>
    <p:sldId id="316" r:id="rId6"/>
    <p:sldId id="294" r:id="rId7"/>
    <p:sldId id="296" r:id="rId8"/>
    <p:sldId id="304" r:id="rId9"/>
    <p:sldId id="308" r:id="rId10"/>
    <p:sldId id="309" r:id="rId11"/>
    <p:sldId id="315" r:id="rId12"/>
    <p:sldId id="310" r:id="rId13"/>
    <p:sldId id="314" r:id="rId14"/>
    <p:sldId id="311" r:id="rId15"/>
    <p:sldId id="312" r:id="rId16"/>
    <p:sldId id="313" r:id="rId17"/>
    <p:sldId id="259"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4660"/>
  </p:normalViewPr>
  <p:slideViewPr>
    <p:cSldViewPr snapToGrid="0">
      <p:cViewPr varScale="1">
        <p:scale>
          <a:sx n="126" d="100"/>
          <a:sy n="126" d="100"/>
        </p:scale>
        <p:origin x="1056" y="126"/>
      </p:cViewPr>
      <p:guideLst/>
    </p:cSldViewPr>
  </p:slideViewPr>
  <p:notesTextViewPr>
    <p:cViewPr>
      <p:scale>
        <a:sx n="1" d="1"/>
        <a:sy n="1" d="1"/>
      </p:scale>
      <p:origin x="0" y="0"/>
    </p:cViewPr>
  </p:notesTextViewPr>
  <p:notesViewPr>
    <p:cSldViewPr snapToGrid="0">
      <p:cViewPr varScale="1">
        <p:scale>
          <a:sx n="99" d="100"/>
          <a:sy n="99" d="100"/>
        </p:scale>
        <p:origin x="684"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819869-71BA-4E6C-9B8C-DC41D46BD59B}" type="doc">
      <dgm:prSet loTypeId="urn:microsoft.com/office/officeart/2005/8/layout/process1" loCatId="process" qsTypeId="urn:microsoft.com/office/officeart/2005/8/quickstyle/simple1" qsCatId="simple" csTypeId="urn:microsoft.com/office/officeart/2005/8/colors/accent1_2" csCatId="accent1" phldr="1"/>
      <dgm:spPr/>
    </dgm:pt>
    <dgm:pt modelId="{80BCB5BF-AF24-489C-AAA7-09842C55F14F}">
      <dgm:prSet phldrT="[Text]" custT="1"/>
      <dgm:spPr/>
      <dgm:t>
        <a:bodyPr/>
        <a:lstStyle/>
        <a:p>
          <a:r>
            <a:rPr lang="en-US" sz="2000" dirty="0"/>
            <a:t>Professional Assessment </a:t>
          </a:r>
          <a:r>
            <a:rPr lang="en-US" sz="2000" b="1" dirty="0">
              <a:latin typeface="+mj-lt"/>
            </a:rPr>
            <a:t>(50pts)</a:t>
          </a:r>
        </a:p>
      </dgm:t>
    </dgm:pt>
    <dgm:pt modelId="{14C9F8F0-1D33-422E-BF59-7E9ED1B03DA1}" type="parTrans" cxnId="{65D8B0F8-9FFE-4343-9D38-175D21A95CE3}">
      <dgm:prSet/>
      <dgm:spPr/>
      <dgm:t>
        <a:bodyPr/>
        <a:lstStyle/>
        <a:p>
          <a:endParaRPr lang="en-US"/>
        </a:p>
      </dgm:t>
    </dgm:pt>
    <dgm:pt modelId="{97C8BB0A-F4CF-45D8-BB9B-F991790C56F9}" type="sibTrans" cxnId="{65D8B0F8-9FFE-4343-9D38-175D21A95CE3}">
      <dgm:prSet/>
      <dgm:spPr/>
      <dgm:t>
        <a:bodyPr/>
        <a:lstStyle/>
        <a:p>
          <a:endParaRPr lang="en-US"/>
        </a:p>
      </dgm:t>
    </dgm:pt>
    <dgm:pt modelId="{1D9399ED-FAD9-45DE-A12B-243C4D800C2B}">
      <dgm:prSet phldrT="[Text]" custT="1"/>
      <dgm:spPr/>
      <dgm:t>
        <a:bodyPr/>
        <a:lstStyle/>
        <a:p>
          <a:r>
            <a:rPr lang="en-US" sz="2000" dirty="0"/>
            <a:t>Regional Policies </a:t>
          </a:r>
        </a:p>
        <a:p>
          <a:r>
            <a:rPr lang="en-US" sz="2000" b="1" dirty="0">
              <a:latin typeface="+mj-lt"/>
            </a:rPr>
            <a:t>(50pts)</a:t>
          </a:r>
        </a:p>
      </dgm:t>
    </dgm:pt>
    <dgm:pt modelId="{3D1771F8-F38D-474A-9F49-4D5DA7C8C082}" type="parTrans" cxnId="{313390D5-A473-4203-9A99-37DA5B7FFB71}">
      <dgm:prSet/>
      <dgm:spPr/>
      <dgm:t>
        <a:bodyPr/>
        <a:lstStyle/>
        <a:p>
          <a:endParaRPr lang="en-US"/>
        </a:p>
      </dgm:t>
    </dgm:pt>
    <dgm:pt modelId="{E203EEFE-35EA-41C7-940D-AFEEF80AEDEE}" type="sibTrans" cxnId="{313390D5-A473-4203-9A99-37DA5B7FFB71}">
      <dgm:prSet/>
      <dgm:spPr/>
      <dgm:t>
        <a:bodyPr/>
        <a:lstStyle/>
        <a:p>
          <a:endParaRPr lang="en-US"/>
        </a:p>
      </dgm:t>
    </dgm:pt>
    <dgm:pt modelId="{065FE5DC-15D3-4DA6-9973-AB5FC1C92000}">
      <dgm:prSet phldrT="[Text]" custT="1"/>
      <dgm:spPr/>
      <dgm:t>
        <a:bodyPr/>
        <a:lstStyle/>
        <a:p>
          <a:r>
            <a:rPr lang="en-US" sz="2000" b="1" dirty="0">
              <a:latin typeface="+mj-lt"/>
            </a:rPr>
            <a:t>Total Score </a:t>
          </a:r>
        </a:p>
        <a:p>
          <a:r>
            <a:rPr lang="en-US" sz="2000" b="1" dirty="0">
              <a:latin typeface="+mj-lt"/>
            </a:rPr>
            <a:t>(MAX of 100 pts)</a:t>
          </a:r>
        </a:p>
      </dgm:t>
    </dgm:pt>
    <dgm:pt modelId="{3C54EAF3-0CD0-46A7-864F-0011527E7F8E}" type="parTrans" cxnId="{0ECD0309-B4F9-449D-BB3A-C9FAA5B6403F}">
      <dgm:prSet/>
      <dgm:spPr/>
      <dgm:t>
        <a:bodyPr/>
        <a:lstStyle/>
        <a:p>
          <a:endParaRPr lang="en-US"/>
        </a:p>
      </dgm:t>
    </dgm:pt>
    <dgm:pt modelId="{6E81B480-0E48-4F40-9A78-5B57FCCC00C5}" type="sibTrans" cxnId="{0ECD0309-B4F9-449D-BB3A-C9FAA5B6403F}">
      <dgm:prSet/>
      <dgm:spPr/>
      <dgm:t>
        <a:bodyPr/>
        <a:lstStyle/>
        <a:p>
          <a:endParaRPr lang="en-US"/>
        </a:p>
      </dgm:t>
    </dgm:pt>
    <dgm:pt modelId="{CE6D03E9-C6E6-4D20-A3EA-76D3A2DAFE33}" type="pres">
      <dgm:prSet presAssocID="{A8819869-71BA-4E6C-9B8C-DC41D46BD59B}" presName="Name0" presStyleCnt="0">
        <dgm:presLayoutVars>
          <dgm:dir/>
          <dgm:resizeHandles val="exact"/>
        </dgm:presLayoutVars>
      </dgm:prSet>
      <dgm:spPr/>
    </dgm:pt>
    <dgm:pt modelId="{E0268424-7C69-463B-9CE2-05460D10D70A}" type="pres">
      <dgm:prSet presAssocID="{80BCB5BF-AF24-489C-AAA7-09842C55F14F}" presName="node" presStyleLbl="node1" presStyleIdx="0" presStyleCnt="3" custScaleX="94257" custLinFactNeighborX="-836" custLinFactNeighborY="0">
        <dgm:presLayoutVars>
          <dgm:bulletEnabled val="1"/>
        </dgm:presLayoutVars>
      </dgm:prSet>
      <dgm:spPr/>
    </dgm:pt>
    <dgm:pt modelId="{AC64AD17-0662-43AD-9484-FAEFDCA73AAB}" type="pres">
      <dgm:prSet presAssocID="{97C8BB0A-F4CF-45D8-BB9B-F991790C56F9}" presName="sibTrans" presStyleLbl="sibTrans2D1" presStyleIdx="0" presStyleCnt="2" custScaleX="133590"/>
      <dgm:spPr>
        <a:prstGeom prst="mathPlus">
          <a:avLst/>
        </a:prstGeom>
      </dgm:spPr>
    </dgm:pt>
    <dgm:pt modelId="{893531CB-EFB8-415D-BB86-A4B7322F2876}" type="pres">
      <dgm:prSet presAssocID="{97C8BB0A-F4CF-45D8-BB9B-F991790C56F9}" presName="connectorText" presStyleLbl="sibTrans2D1" presStyleIdx="0" presStyleCnt="2"/>
      <dgm:spPr/>
    </dgm:pt>
    <dgm:pt modelId="{AE6BA290-FB1D-4E4D-ABAD-3BBD19FAEC8F}" type="pres">
      <dgm:prSet presAssocID="{1D9399ED-FAD9-45DE-A12B-243C4D800C2B}" presName="node" presStyleLbl="node1" presStyleIdx="1" presStyleCnt="3">
        <dgm:presLayoutVars>
          <dgm:bulletEnabled val="1"/>
        </dgm:presLayoutVars>
      </dgm:prSet>
      <dgm:spPr/>
    </dgm:pt>
    <dgm:pt modelId="{ED045DEE-6E52-4E5A-8F25-79A2E9806F77}" type="pres">
      <dgm:prSet presAssocID="{E203EEFE-35EA-41C7-940D-AFEEF80AEDEE}" presName="sibTrans" presStyleLbl="sibTrans2D1" presStyleIdx="1" presStyleCnt="2" custLinFactNeighborX="16127" custLinFactNeighborY="4772"/>
      <dgm:spPr>
        <a:prstGeom prst="mathEqual">
          <a:avLst/>
        </a:prstGeom>
      </dgm:spPr>
    </dgm:pt>
    <dgm:pt modelId="{624F85AD-6E40-421B-8AC0-D939C1FFBD8A}" type="pres">
      <dgm:prSet presAssocID="{E203EEFE-35EA-41C7-940D-AFEEF80AEDEE}" presName="connectorText" presStyleLbl="sibTrans2D1" presStyleIdx="1" presStyleCnt="2"/>
      <dgm:spPr/>
    </dgm:pt>
    <dgm:pt modelId="{C9C573AE-B2E3-4916-BACC-F1A85897B21C}" type="pres">
      <dgm:prSet presAssocID="{065FE5DC-15D3-4DA6-9973-AB5FC1C92000}" presName="node" presStyleLbl="node1" presStyleIdx="2" presStyleCnt="3">
        <dgm:presLayoutVars>
          <dgm:bulletEnabled val="1"/>
        </dgm:presLayoutVars>
      </dgm:prSet>
      <dgm:spPr/>
    </dgm:pt>
  </dgm:ptLst>
  <dgm:cxnLst>
    <dgm:cxn modelId="{290D7704-4ABB-4843-8631-0FD442BA02FB}" type="presOf" srcId="{80BCB5BF-AF24-489C-AAA7-09842C55F14F}" destId="{E0268424-7C69-463B-9CE2-05460D10D70A}" srcOrd="0" destOrd="0" presId="urn:microsoft.com/office/officeart/2005/8/layout/process1"/>
    <dgm:cxn modelId="{0ECD0309-B4F9-449D-BB3A-C9FAA5B6403F}" srcId="{A8819869-71BA-4E6C-9B8C-DC41D46BD59B}" destId="{065FE5DC-15D3-4DA6-9973-AB5FC1C92000}" srcOrd="2" destOrd="0" parTransId="{3C54EAF3-0CD0-46A7-864F-0011527E7F8E}" sibTransId="{6E81B480-0E48-4F40-9A78-5B57FCCC00C5}"/>
    <dgm:cxn modelId="{0F095C2F-AE3B-4394-888B-2F81A35CE680}" type="presOf" srcId="{1D9399ED-FAD9-45DE-A12B-243C4D800C2B}" destId="{AE6BA290-FB1D-4E4D-ABAD-3BBD19FAEC8F}" srcOrd="0" destOrd="0" presId="urn:microsoft.com/office/officeart/2005/8/layout/process1"/>
    <dgm:cxn modelId="{7E94F74E-3804-4ED8-BED5-0911B254D3C9}" type="presOf" srcId="{97C8BB0A-F4CF-45D8-BB9B-F991790C56F9}" destId="{893531CB-EFB8-415D-BB86-A4B7322F2876}" srcOrd="1" destOrd="0" presId="urn:microsoft.com/office/officeart/2005/8/layout/process1"/>
    <dgm:cxn modelId="{9C4F135A-9FE2-4B33-B717-1366C9427BA8}" type="presOf" srcId="{97C8BB0A-F4CF-45D8-BB9B-F991790C56F9}" destId="{AC64AD17-0662-43AD-9484-FAEFDCA73AAB}" srcOrd="0" destOrd="0" presId="urn:microsoft.com/office/officeart/2005/8/layout/process1"/>
    <dgm:cxn modelId="{7CA1A07E-CB68-4094-AAAA-9553E77F7DD6}" type="presOf" srcId="{E203EEFE-35EA-41C7-940D-AFEEF80AEDEE}" destId="{624F85AD-6E40-421B-8AC0-D939C1FFBD8A}" srcOrd="1" destOrd="0" presId="urn:microsoft.com/office/officeart/2005/8/layout/process1"/>
    <dgm:cxn modelId="{791DB286-4659-403D-8C62-058A25566A58}" type="presOf" srcId="{065FE5DC-15D3-4DA6-9973-AB5FC1C92000}" destId="{C9C573AE-B2E3-4916-BACC-F1A85897B21C}" srcOrd="0" destOrd="0" presId="urn:microsoft.com/office/officeart/2005/8/layout/process1"/>
    <dgm:cxn modelId="{22A19BA3-AC66-4C29-BDEA-FE46009AD263}" type="presOf" srcId="{A8819869-71BA-4E6C-9B8C-DC41D46BD59B}" destId="{CE6D03E9-C6E6-4D20-A3EA-76D3A2DAFE33}" srcOrd="0" destOrd="0" presId="urn:microsoft.com/office/officeart/2005/8/layout/process1"/>
    <dgm:cxn modelId="{313390D5-A473-4203-9A99-37DA5B7FFB71}" srcId="{A8819869-71BA-4E6C-9B8C-DC41D46BD59B}" destId="{1D9399ED-FAD9-45DE-A12B-243C4D800C2B}" srcOrd="1" destOrd="0" parTransId="{3D1771F8-F38D-474A-9F49-4D5DA7C8C082}" sibTransId="{E203EEFE-35EA-41C7-940D-AFEEF80AEDEE}"/>
    <dgm:cxn modelId="{B684EDF7-2F34-4D0F-AB5D-7A25E448316C}" type="presOf" srcId="{E203EEFE-35EA-41C7-940D-AFEEF80AEDEE}" destId="{ED045DEE-6E52-4E5A-8F25-79A2E9806F77}" srcOrd="0" destOrd="0" presId="urn:microsoft.com/office/officeart/2005/8/layout/process1"/>
    <dgm:cxn modelId="{65D8B0F8-9FFE-4343-9D38-175D21A95CE3}" srcId="{A8819869-71BA-4E6C-9B8C-DC41D46BD59B}" destId="{80BCB5BF-AF24-489C-AAA7-09842C55F14F}" srcOrd="0" destOrd="0" parTransId="{14C9F8F0-1D33-422E-BF59-7E9ED1B03DA1}" sibTransId="{97C8BB0A-F4CF-45D8-BB9B-F991790C56F9}"/>
    <dgm:cxn modelId="{C61D3145-B2B4-4800-B19A-32DCE76EF279}" type="presParOf" srcId="{CE6D03E9-C6E6-4D20-A3EA-76D3A2DAFE33}" destId="{E0268424-7C69-463B-9CE2-05460D10D70A}" srcOrd="0" destOrd="0" presId="urn:microsoft.com/office/officeart/2005/8/layout/process1"/>
    <dgm:cxn modelId="{D7DD7966-95C8-42CE-A2D0-0250FE127920}" type="presParOf" srcId="{CE6D03E9-C6E6-4D20-A3EA-76D3A2DAFE33}" destId="{AC64AD17-0662-43AD-9484-FAEFDCA73AAB}" srcOrd="1" destOrd="0" presId="urn:microsoft.com/office/officeart/2005/8/layout/process1"/>
    <dgm:cxn modelId="{13FC38F7-199C-4F86-8EB1-CD60E00772C8}" type="presParOf" srcId="{AC64AD17-0662-43AD-9484-FAEFDCA73AAB}" destId="{893531CB-EFB8-415D-BB86-A4B7322F2876}" srcOrd="0" destOrd="0" presId="urn:microsoft.com/office/officeart/2005/8/layout/process1"/>
    <dgm:cxn modelId="{DF8AEE6C-DE05-43E4-B5CC-C5B2E16FFC4D}" type="presParOf" srcId="{CE6D03E9-C6E6-4D20-A3EA-76D3A2DAFE33}" destId="{AE6BA290-FB1D-4E4D-ABAD-3BBD19FAEC8F}" srcOrd="2" destOrd="0" presId="urn:microsoft.com/office/officeart/2005/8/layout/process1"/>
    <dgm:cxn modelId="{97D98231-7A6D-430E-8564-C1A990628267}" type="presParOf" srcId="{CE6D03E9-C6E6-4D20-A3EA-76D3A2DAFE33}" destId="{ED045DEE-6E52-4E5A-8F25-79A2E9806F77}" srcOrd="3" destOrd="0" presId="urn:microsoft.com/office/officeart/2005/8/layout/process1"/>
    <dgm:cxn modelId="{9155F444-B1C2-48B0-916F-61A410F6C492}" type="presParOf" srcId="{ED045DEE-6E52-4E5A-8F25-79A2E9806F77}" destId="{624F85AD-6E40-421B-8AC0-D939C1FFBD8A}" srcOrd="0" destOrd="0" presId="urn:microsoft.com/office/officeart/2005/8/layout/process1"/>
    <dgm:cxn modelId="{013AEF36-9943-4EBA-90AF-01C4C20024D0}" type="presParOf" srcId="{CE6D03E9-C6E6-4D20-A3EA-76D3A2DAFE33}" destId="{C9C573AE-B2E3-4916-BACC-F1A85897B21C}"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268424-7C69-463B-9CE2-05460D10D70A}">
      <dsp:nvSpPr>
        <dsp:cNvPr id="0" name=""/>
        <dsp:cNvSpPr/>
      </dsp:nvSpPr>
      <dsp:spPr>
        <a:xfrm>
          <a:off x="0" y="251608"/>
          <a:ext cx="1968348" cy="12529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Professional Assessment </a:t>
          </a:r>
          <a:r>
            <a:rPr lang="en-US" sz="2000" b="1" kern="1200" dirty="0">
              <a:latin typeface="+mj-lt"/>
            </a:rPr>
            <a:t>(50pts)</a:t>
          </a:r>
        </a:p>
      </dsp:txBody>
      <dsp:txXfrm>
        <a:off x="36698" y="288306"/>
        <a:ext cx="1894952" cy="1179571"/>
      </dsp:txXfrm>
    </dsp:sp>
    <dsp:sp modelId="{AC64AD17-0662-43AD-9484-FAEFDCA73AAB}">
      <dsp:nvSpPr>
        <dsp:cNvPr id="0" name=""/>
        <dsp:cNvSpPr/>
      </dsp:nvSpPr>
      <dsp:spPr>
        <a:xfrm>
          <a:off x="2103073" y="619145"/>
          <a:ext cx="592523" cy="517893"/>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103073" y="722724"/>
        <a:ext cx="437155" cy="310735"/>
      </dsp:txXfrm>
    </dsp:sp>
    <dsp:sp modelId="{AE6BA290-FB1D-4E4D-ABAD-3BBD19FAEC8F}">
      <dsp:nvSpPr>
        <dsp:cNvPr id="0" name=""/>
        <dsp:cNvSpPr/>
      </dsp:nvSpPr>
      <dsp:spPr>
        <a:xfrm>
          <a:off x="2805214" y="251608"/>
          <a:ext cx="2088278" cy="12529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Regional Policies </a:t>
          </a:r>
        </a:p>
        <a:p>
          <a:pPr marL="0" lvl="0" indent="0" algn="ctr" defTabSz="889000">
            <a:lnSpc>
              <a:spcPct val="90000"/>
            </a:lnSpc>
            <a:spcBef>
              <a:spcPct val="0"/>
            </a:spcBef>
            <a:spcAft>
              <a:spcPct val="35000"/>
            </a:spcAft>
            <a:buNone/>
          </a:pPr>
          <a:r>
            <a:rPr lang="en-US" sz="2000" b="1" kern="1200" dirty="0">
              <a:latin typeface="+mj-lt"/>
            </a:rPr>
            <a:t>(50pts)</a:t>
          </a:r>
        </a:p>
      </dsp:txBody>
      <dsp:txXfrm>
        <a:off x="2841912" y="288306"/>
        <a:ext cx="2014882" cy="1179571"/>
      </dsp:txXfrm>
    </dsp:sp>
    <dsp:sp modelId="{ED045DEE-6E52-4E5A-8F25-79A2E9806F77}">
      <dsp:nvSpPr>
        <dsp:cNvPr id="0" name=""/>
        <dsp:cNvSpPr/>
      </dsp:nvSpPr>
      <dsp:spPr>
        <a:xfrm>
          <a:off x="5173718" y="643859"/>
          <a:ext cx="442715" cy="517893"/>
        </a:xfrm>
        <a:prstGeom prst="mathEqual">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5173718" y="747438"/>
        <a:ext cx="309901" cy="310735"/>
      </dsp:txXfrm>
    </dsp:sp>
    <dsp:sp modelId="{C9C573AE-B2E3-4916-BACC-F1A85897B21C}">
      <dsp:nvSpPr>
        <dsp:cNvPr id="0" name=""/>
        <dsp:cNvSpPr/>
      </dsp:nvSpPr>
      <dsp:spPr>
        <a:xfrm>
          <a:off x="5728804" y="251608"/>
          <a:ext cx="2088278" cy="12529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mj-lt"/>
            </a:rPr>
            <a:t>Total Score </a:t>
          </a:r>
        </a:p>
        <a:p>
          <a:pPr marL="0" lvl="0" indent="0" algn="ctr" defTabSz="889000">
            <a:lnSpc>
              <a:spcPct val="90000"/>
            </a:lnSpc>
            <a:spcBef>
              <a:spcPct val="0"/>
            </a:spcBef>
            <a:spcAft>
              <a:spcPct val="35000"/>
            </a:spcAft>
            <a:buNone/>
          </a:pPr>
          <a:r>
            <a:rPr lang="en-US" sz="2000" b="1" kern="1200" dirty="0">
              <a:latin typeface="+mj-lt"/>
            </a:rPr>
            <a:t>(MAX of 100 pts)</a:t>
          </a:r>
        </a:p>
      </dsp:txBody>
      <dsp:txXfrm>
        <a:off x="5765502" y="288306"/>
        <a:ext cx="2014882" cy="1179571"/>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BA3512-4076-47C2-B9EC-AB0E6BEECB48}" type="datetimeFigureOut">
              <a:rPr lang="en-US" smtClean="0"/>
              <a:t>2/11/2020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43C427-ACF7-4CA0-B4F9-EBBA96D76D48}" type="slidenum">
              <a:rPr lang="en-US" smtClean="0"/>
              <a:t>‹#›</a:t>
            </a:fld>
            <a:endParaRPr lang="en-US"/>
          </a:p>
        </p:txBody>
      </p:sp>
    </p:spTree>
    <p:extLst>
      <p:ext uri="{BB962C8B-B14F-4D97-AF65-F5344CB8AC3E}">
        <p14:creationId xmlns:p14="http://schemas.microsoft.com/office/powerpoint/2010/main" val="506233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Last year, this board approved Visualize 2045, which among other things, articulated this region’s commitments to pedestrian and bicycle access, to safety for vulnerable populations, and to equity.  I’m very pleased today to be able to present some projects that have been recommended for funding that will take specific steps to implement those policies in Maryland and DC. </a:t>
            </a:r>
          </a:p>
          <a:p>
            <a:endParaRPr lang="en-US" dirty="0"/>
          </a:p>
          <a:p>
            <a:r>
              <a:rPr lang="en-US" dirty="0"/>
              <a:t>I’m going to present recommendations from a selection panel that have been recommended for funding and we’ll be seeking your approval at the end of this presentation. </a:t>
            </a:r>
          </a:p>
          <a:p>
            <a:endParaRPr lang="en-US" dirty="0"/>
          </a:p>
        </p:txBody>
      </p:sp>
      <p:sp>
        <p:nvSpPr>
          <p:cNvPr id="4" name="Slide Number Placeholder 3"/>
          <p:cNvSpPr>
            <a:spLocks noGrp="1"/>
          </p:cNvSpPr>
          <p:nvPr>
            <p:ph type="sldNum" sz="quarter" idx="5"/>
          </p:nvPr>
        </p:nvSpPr>
        <p:spPr/>
        <p:txBody>
          <a:bodyPr/>
          <a:lstStyle/>
          <a:p>
            <a:fld id="{D143C427-ACF7-4CA0-B4F9-EBBA96D76D48}" type="slidenum">
              <a:rPr lang="en-US" smtClean="0"/>
              <a:t>1</a:t>
            </a:fld>
            <a:endParaRPr lang="en-US"/>
          </a:p>
        </p:txBody>
      </p:sp>
    </p:spTree>
    <p:extLst>
      <p:ext uri="{BB962C8B-B14F-4D97-AF65-F5344CB8AC3E}">
        <p14:creationId xmlns:p14="http://schemas.microsoft.com/office/powerpoint/2010/main" val="16891090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 going to describe the federal Transportation Alternatives Set-Aside Program and our role in the Maryland process.  In the next item, I’ll talk about the same program in DC. </a:t>
            </a:r>
          </a:p>
        </p:txBody>
      </p:sp>
      <p:sp>
        <p:nvSpPr>
          <p:cNvPr id="4" name="Slide Number Placeholder 3"/>
          <p:cNvSpPr>
            <a:spLocks noGrp="1"/>
          </p:cNvSpPr>
          <p:nvPr>
            <p:ph type="sldNum" sz="quarter" idx="5"/>
          </p:nvPr>
        </p:nvSpPr>
        <p:spPr/>
        <p:txBody>
          <a:bodyPr/>
          <a:lstStyle/>
          <a:p>
            <a:fld id="{D143C427-ACF7-4CA0-B4F9-EBBA96D76D48}" type="slidenum">
              <a:rPr lang="en-US" smtClean="0"/>
              <a:t>2</a:t>
            </a:fld>
            <a:endParaRPr lang="en-US"/>
          </a:p>
        </p:txBody>
      </p:sp>
    </p:spTree>
    <p:extLst>
      <p:ext uri="{BB962C8B-B14F-4D97-AF65-F5344CB8AC3E}">
        <p14:creationId xmlns:p14="http://schemas.microsoft.com/office/powerpoint/2010/main" val="10289914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Transportation Alternatives Set-Aside Program was set up in 2012.  It’s a program that is designed to provide funding to local jurisdictions to do good small projects that to large extent are designed to enhance pedestrian and bicycle access, including trails and access to transit – things the TPB is strongly committed to. </a:t>
            </a:r>
          </a:p>
          <a:p>
            <a:endParaRPr lang="en-US" dirty="0"/>
          </a:p>
          <a:p>
            <a:r>
              <a:rPr lang="en-US" dirty="0"/>
              <a:t>The TPB role is defined by federal law. Large MPOs, which under federal law are called Transportation Management Areas, are provided with sub-allocated funding for decision-making. But this really goes beyond federal requirements –This provides an opportunity for us to fund regional priorities – most recently in V45 – and we’ve tried to emphasize that in the application process. </a:t>
            </a:r>
          </a:p>
          <a:p>
            <a:endParaRPr lang="en-US" dirty="0"/>
          </a:p>
          <a:p>
            <a:r>
              <a:rPr lang="en-US" dirty="0"/>
              <a:t>We rely on the states to administer the projects – to do the solicitation and screen applications for eligibility, and once our board has selected projects, the state DOTs are responsible for getting these projects implemented.  And we’re very </a:t>
            </a:r>
            <a:r>
              <a:rPr lang="en-US" dirty="0" err="1"/>
              <a:t>greateful</a:t>
            </a:r>
            <a:r>
              <a:rPr lang="en-US" dirty="0"/>
              <a:t> to them for that. </a:t>
            </a:r>
          </a:p>
          <a:p>
            <a:endParaRPr lang="en-US" dirty="0"/>
          </a:p>
          <a:p>
            <a:r>
              <a:rPr lang="en-US" dirty="0"/>
              <a:t>The role that we play is to identify projects that serve our regional priorities and serve our members – that’s what this is really about from our end. </a:t>
            </a:r>
          </a:p>
          <a:p>
            <a:r>
              <a:rPr lang="en-US" dirty="0"/>
              <a:t> </a:t>
            </a:r>
          </a:p>
        </p:txBody>
      </p:sp>
      <p:sp>
        <p:nvSpPr>
          <p:cNvPr id="4" name="Slide Number Placeholder 3"/>
          <p:cNvSpPr>
            <a:spLocks noGrp="1"/>
          </p:cNvSpPr>
          <p:nvPr>
            <p:ph type="sldNum" sz="quarter" idx="5"/>
          </p:nvPr>
        </p:nvSpPr>
        <p:spPr/>
        <p:txBody>
          <a:bodyPr/>
          <a:lstStyle/>
          <a:p>
            <a:fld id="{D143C427-ACF7-4CA0-B4F9-EBBA96D76D48}" type="slidenum">
              <a:rPr lang="en-US" smtClean="0"/>
              <a:t>3</a:t>
            </a:fld>
            <a:endParaRPr lang="en-US"/>
          </a:p>
        </p:txBody>
      </p:sp>
    </p:spTree>
    <p:extLst>
      <p:ext uri="{BB962C8B-B14F-4D97-AF65-F5344CB8AC3E}">
        <p14:creationId xmlns:p14="http://schemas.microsoft.com/office/powerpoint/2010/main" val="1258359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we are part of three state-level selection processes. This is the schedule for Maryland. I think the key thing here is that it was very compressed. MDOT conducted the solicitation between April and May and we reviewed the applications and did site visits in June. Our selection panel met on July 8. </a:t>
            </a:r>
          </a:p>
        </p:txBody>
      </p:sp>
      <p:sp>
        <p:nvSpPr>
          <p:cNvPr id="4" name="Slide Number Placeholder 3"/>
          <p:cNvSpPr>
            <a:spLocks noGrp="1"/>
          </p:cNvSpPr>
          <p:nvPr>
            <p:ph type="sldNum" sz="quarter" idx="5"/>
          </p:nvPr>
        </p:nvSpPr>
        <p:spPr/>
        <p:txBody>
          <a:bodyPr/>
          <a:lstStyle/>
          <a:p>
            <a:fld id="{D143C427-ACF7-4CA0-B4F9-EBBA96D76D48}" type="slidenum">
              <a:rPr lang="en-US" smtClean="0"/>
              <a:t>4</a:t>
            </a:fld>
            <a:endParaRPr lang="en-US"/>
          </a:p>
        </p:txBody>
      </p:sp>
    </p:spTree>
    <p:extLst>
      <p:ext uri="{BB962C8B-B14F-4D97-AF65-F5344CB8AC3E}">
        <p14:creationId xmlns:p14="http://schemas.microsoft.com/office/powerpoint/2010/main" val="40349845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 in the past, Virginia conducted a three-part process for project selection: </a:t>
            </a:r>
          </a:p>
          <a:p>
            <a:r>
              <a:rPr lang="en-US" sz="1200" kern="1200" dirty="0">
                <a:solidFill>
                  <a:schemeClr val="tx1"/>
                </a:solidFill>
                <a:effectLst/>
                <a:latin typeface="+mn-lt"/>
                <a:ea typeface="+mn-ea"/>
                <a:cs typeface="+mn-cs"/>
              </a:rPr>
              <a:t> </a:t>
            </a:r>
          </a:p>
          <a:p>
            <a:pPr lvl="0"/>
            <a:r>
              <a:rPr lang="en-US" sz="1200" kern="1200" dirty="0">
                <a:solidFill>
                  <a:schemeClr val="tx1"/>
                </a:solidFill>
                <a:effectLst/>
                <a:latin typeface="+mn-lt"/>
                <a:ea typeface="+mn-ea"/>
                <a:cs typeface="+mn-cs"/>
              </a:rPr>
              <a:t>1. The district members of Virginia’s Commonwealth Transportation Board (CTB) each were allocated $2 million for project selection from the statewide pot of funding; </a:t>
            </a:r>
          </a:p>
          <a:p>
            <a:pPr lvl="0"/>
            <a:r>
              <a:rPr lang="en-US" sz="1200" kern="1200" dirty="0">
                <a:solidFill>
                  <a:schemeClr val="tx1"/>
                </a:solidFill>
                <a:effectLst/>
                <a:latin typeface="+mn-lt"/>
                <a:ea typeface="+mn-ea"/>
                <a:cs typeface="+mn-cs"/>
              </a:rPr>
              <a:t>2. Large MPOs select projects for sub-allocated funds; </a:t>
            </a:r>
          </a:p>
          <a:p>
            <a:pPr lvl="0"/>
            <a:r>
              <a:rPr lang="en-US" sz="1200" kern="1200" dirty="0">
                <a:solidFill>
                  <a:schemeClr val="tx1"/>
                </a:solidFill>
                <a:effectLst/>
                <a:latin typeface="+mn-lt"/>
                <a:ea typeface="+mn-ea"/>
                <a:cs typeface="+mn-cs"/>
              </a:rPr>
              <a:t>3. The at-large members of the CTB select projects for the remainder of the statewide money.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 CTB District Member for Northern Virginia, Mary Hynes, made her project selections in early March for the $2 million allocated in her district. Her funding recommendations can be found attached to this memorandum. In addition, Alison </a:t>
            </a:r>
            <a:r>
              <a:rPr lang="en-US" sz="1200" kern="1200" dirty="0" err="1">
                <a:solidFill>
                  <a:schemeClr val="tx1"/>
                </a:solidFill>
                <a:effectLst/>
                <a:latin typeface="+mn-lt"/>
                <a:ea typeface="+mn-ea"/>
                <a:cs typeface="+mn-cs"/>
              </a:rPr>
              <a:t>DeTuncq</a:t>
            </a:r>
            <a:r>
              <a:rPr lang="en-US" sz="1200" kern="1200" dirty="0">
                <a:solidFill>
                  <a:schemeClr val="tx1"/>
                </a:solidFill>
                <a:effectLst/>
                <a:latin typeface="+mn-lt"/>
                <a:ea typeface="+mn-ea"/>
                <a:cs typeface="+mn-cs"/>
              </a:rPr>
              <a:t>, the CTB district member for the Culpeper District, chose to allocate full funding to a project in Warrenton, which is included in the TPB’s planning area. </a:t>
            </a:r>
          </a:p>
          <a:p>
            <a:r>
              <a:rPr lang="en-US"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1436F691-95C7-1B40-B9ED-37CC98F20D13}" type="slidenum">
              <a:rPr lang="en-US" smtClean="0"/>
              <a:t>5</a:t>
            </a:fld>
            <a:endParaRPr lang="en-US"/>
          </a:p>
        </p:txBody>
      </p:sp>
    </p:spTree>
    <p:extLst>
      <p:ext uri="{BB962C8B-B14F-4D97-AF65-F5344CB8AC3E}">
        <p14:creationId xmlns:p14="http://schemas.microsoft.com/office/powerpoint/2010/main" val="32536115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We’ve used a similar process for a number of years now.  Our selection panel members reviewed and scored the applications individually, and we met on July 8 to reach consensus decisions. </a:t>
            </a:r>
          </a:p>
        </p:txBody>
      </p:sp>
      <p:sp>
        <p:nvSpPr>
          <p:cNvPr id="4" name="Slide Number Placeholder 3"/>
          <p:cNvSpPr>
            <a:spLocks noGrp="1"/>
          </p:cNvSpPr>
          <p:nvPr>
            <p:ph type="sldNum" sz="quarter" idx="5"/>
          </p:nvPr>
        </p:nvSpPr>
        <p:spPr/>
        <p:txBody>
          <a:bodyPr/>
          <a:lstStyle/>
          <a:p>
            <a:fld id="{D143C427-ACF7-4CA0-B4F9-EBBA96D76D48}" type="slidenum">
              <a:rPr lang="en-US" smtClean="0"/>
              <a:t>6</a:t>
            </a:fld>
            <a:endParaRPr lang="en-US"/>
          </a:p>
        </p:txBody>
      </p:sp>
    </p:spTree>
    <p:extLst>
      <p:ext uri="{BB962C8B-B14F-4D97-AF65-F5344CB8AC3E}">
        <p14:creationId xmlns:p14="http://schemas.microsoft.com/office/powerpoint/2010/main" val="3361694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have elevated the consideration of these regional criteria in the selection process.  </a:t>
            </a:r>
          </a:p>
          <a:p>
            <a:br>
              <a:rPr lang="en-US" dirty="0"/>
            </a:br>
            <a:r>
              <a:rPr lang="en-US" dirty="0"/>
              <a:t>READ THEM. </a:t>
            </a:r>
          </a:p>
        </p:txBody>
      </p:sp>
      <p:sp>
        <p:nvSpPr>
          <p:cNvPr id="4" name="Slide Number Placeholder 3"/>
          <p:cNvSpPr>
            <a:spLocks noGrp="1"/>
          </p:cNvSpPr>
          <p:nvPr>
            <p:ph type="sldNum" sz="quarter" idx="5"/>
          </p:nvPr>
        </p:nvSpPr>
        <p:spPr/>
        <p:txBody>
          <a:bodyPr/>
          <a:lstStyle/>
          <a:p>
            <a:fld id="{D143C427-ACF7-4CA0-B4F9-EBBA96D76D48}" type="slidenum">
              <a:rPr lang="en-US" smtClean="0"/>
              <a:t>7</a:t>
            </a:fld>
            <a:endParaRPr lang="en-US"/>
          </a:p>
        </p:txBody>
      </p:sp>
    </p:spTree>
    <p:extLst>
      <p:ext uri="{BB962C8B-B14F-4D97-AF65-F5344CB8AC3E}">
        <p14:creationId xmlns:p14="http://schemas.microsoft.com/office/powerpoint/2010/main" val="2320927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200"/>
              </a:spcBef>
            </a:pPr>
            <a:r>
              <a:rPr lang="en-US" dirty="0">
                <a:solidFill>
                  <a:schemeClr val="dk1"/>
                </a:solidFill>
                <a:latin typeface="Franklin Gothic Book" panose="020B0503020102020204" pitchFamily="34" charset="0"/>
              </a:rPr>
              <a:t>For FY 2020, SHA received $</a:t>
            </a:r>
            <a:r>
              <a:rPr lang="en-US" dirty="0">
                <a:latin typeface="Franklin Gothic Book" panose="020B0503020102020204" pitchFamily="34" charset="0"/>
              </a:rPr>
              <a:t>3,690,174.00</a:t>
            </a:r>
            <a:r>
              <a:rPr lang="en-US" dirty="0">
                <a:solidFill>
                  <a:schemeClr val="dk1"/>
                </a:solidFill>
                <a:latin typeface="Franklin Gothic Book" panose="020B0503020102020204" pitchFamily="34" charset="0"/>
              </a:rPr>
              <a:t> in funding requests for 7 projects in our region. </a:t>
            </a:r>
          </a:p>
          <a:p>
            <a:pPr>
              <a:spcBef>
                <a:spcPts val="1200"/>
              </a:spcBef>
            </a:pPr>
            <a:r>
              <a:rPr lang="en-US" dirty="0">
                <a:solidFill>
                  <a:schemeClr val="dk1"/>
                </a:solidFill>
                <a:latin typeface="Franklin Gothic Book" panose="020B0503020102020204" pitchFamily="34" charset="0"/>
              </a:rPr>
              <a:t>TPB’s STP Set Aside sub-allocation is $1,217,150</a:t>
            </a:r>
          </a:p>
          <a:p>
            <a:pPr>
              <a:spcBef>
                <a:spcPts val="1200"/>
              </a:spcBef>
            </a:pPr>
            <a:r>
              <a:rPr lang="en-US" dirty="0">
                <a:solidFill>
                  <a:schemeClr val="dk1"/>
                </a:solidFill>
                <a:latin typeface="Franklin Gothic Book" panose="020B0503020102020204" pitchFamily="34" charset="0"/>
              </a:rPr>
              <a:t>Four projects were recommended for funding.  You will see that we are recommending an amount for funding that is much lower than the $1.2 million.  That caused a lot of consternation in the panel’s deliberations. </a:t>
            </a:r>
          </a:p>
          <a:p>
            <a:pPr>
              <a:spcBef>
                <a:spcPts val="1200"/>
              </a:spcBef>
            </a:pPr>
            <a:r>
              <a:rPr lang="en-US" dirty="0">
                <a:solidFill>
                  <a:schemeClr val="dk1"/>
                </a:solidFill>
                <a:latin typeface="Franklin Gothic Book" panose="020B0503020102020204" pitchFamily="34" charset="0"/>
              </a:rPr>
              <a:t>This is because there are new rules established by SHA, which make sense, that essentially prohibit partial funding of projects.  We had a couple very large projects that came in and we couldn’t cobble together a package that met the priorities and interests of the panel that would be higher than the amount we settled on.  </a:t>
            </a:r>
          </a:p>
          <a:p>
            <a:pPr>
              <a:spcBef>
                <a:spcPts val="1200"/>
              </a:spcBef>
            </a:pPr>
            <a:r>
              <a:rPr lang="en-US" dirty="0">
                <a:solidFill>
                  <a:schemeClr val="dk1"/>
                </a:solidFill>
                <a:latin typeface="Franklin Gothic Book" panose="020B0503020102020204" pitchFamily="34" charset="0"/>
              </a:rPr>
              <a:t>We are recommending funding for about $688 thousand. The remainder of the TPB’s </a:t>
            </a:r>
            <a:r>
              <a:rPr lang="en-US" dirty="0" err="1">
                <a:solidFill>
                  <a:schemeClr val="dk1"/>
                </a:solidFill>
                <a:latin typeface="Franklin Gothic Book" panose="020B0503020102020204" pitchFamily="34" charset="0"/>
              </a:rPr>
              <a:t>suballocation</a:t>
            </a:r>
            <a:r>
              <a:rPr lang="en-US" dirty="0">
                <a:solidFill>
                  <a:schemeClr val="dk1"/>
                </a:solidFill>
                <a:latin typeface="Franklin Gothic Book" panose="020B0503020102020204" pitchFamily="34" charset="0"/>
              </a:rPr>
              <a:t> will be rolled into next year’s </a:t>
            </a:r>
            <a:r>
              <a:rPr lang="en-US" dirty="0" err="1">
                <a:solidFill>
                  <a:schemeClr val="dk1"/>
                </a:solidFill>
                <a:latin typeface="Franklin Gothic Book" panose="020B0503020102020204" pitchFamily="34" charset="0"/>
              </a:rPr>
              <a:t>suballocation</a:t>
            </a:r>
            <a:r>
              <a:rPr lang="en-US" dirty="0">
                <a:solidFill>
                  <a:schemeClr val="dk1"/>
                </a:solidFill>
                <a:latin typeface="Franklin Gothic Book" panose="020B0503020102020204" pitchFamily="34" charset="0"/>
              </a:rPr>
              <a:t>, although we do have a new system in place that in some circumstances will allow unallocated funds to be transferred to projects that the TPB previously approved which are deemed to need additional funds for completion. </a:t>
            </a:r>
          </a:p>
        </p:txBody>
      </p:sp>
      <p:sp>
        <p:nvSpPr>
          <p:cNvPr id="4" name="Slide Number Placeholder 3"/>
          <p:cNvSpPr>
            <a:spLocks noGrp="1"/>
          </p:cNvSpPr>
          <p:nvPr>
            <p:ph type="sldNum" sz="quarter" idx="5"/>
          </p:nvPr>
        </p:nvSpPr>
        <p:spPr/>
        <p:txBody>
          <a:bodyPr/>
          <a:lstStyle/>
          <a:p>
            <a:fld id="{D143C427-ACF7-4CA0-B4F9-EBBA96D76D48}" type="slidenum">
              <a:rPr lang="en-US" smtClean="0"/>
              <a:t>8</a:t>
            </a:fld>
            <a:endParaRPr lang="en-US"/>
          </a:p>
        </p:txBody>
      </p:sp>
    </p:spTree>
    <p:extLst>
      <p:ext uri="{BB962C8B-B14F-4D97-AF65-F5344CB8AC3E}">
        <p14:creationId xmlns:p14="http://schemas.microsoft.com/office/powerpoint/2010/main" val="30210448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the projects, which I’ll describe quickly. </a:t>
            </a:r>
          </a:p>
        </p:txBody>
      </p:sp>
      <p:sp>
        <p:nvSpPr>
          <p:cNvPr id="4" name="Slide Number Placeholder 3"/>
          <p:cNvSpPr>
            <a:spLocks noGrp="1"/>
          </p:cNvSpPr>
          <p:nvPr>
            <p:ph type="sldNum" sz="quarter" idx="5"/>
          </p:nvPr>
        </p:nvSpPr>
        <p:spPr/>
        <p:txBody>
          <a:bodyPr/>
          <a:lstStyle/>
          <a:p>
            <a:fld id="{D143C427-ACF7-4CA0-B4F9-EBBA96D76D48}" type="slidenum">
              <a:rPr lang="en-US" smtClean="0"/>
              <a:t>9</a:t>
            </a:fld>
            <a:endParaRPr lang="en-US"/>
          </a:p>
        </p:txBody>
      </p:sp>
    </p:spTree>
    <p:extLst>
      <p:ext uri="{BB962C8B-B14F-4D97-AF65-F5344CB8AC3E}">
        <p14:creationId xmlns:p14="http://schemas.microsoft.com/office/powerpoint/2010/main" val="4143518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town of University Park in Prince George’s County, the town has done some great recent work on a traffic study – growing concerns about safety for kids.  So this project will design some key pieces of infrastructure – for sidewalk improvements, traffic calming, speed reduction, pedestrian and bike crossing.  A solid array of improvements. </a:t>
            </a:r>
          </a:p>
        </p:txBody>
      </p:sp>
      <p:sp>
        <p:nvSpPr>
          <p:cNvPr id="4" name="Slide Number Placeholder 3"/>
          <p:cNvSpPr>
            <a:spLocks noGrp="1"/>
          </p:cNvSpPr>
          <p:nvPr>
            <p:ph type="sldNum" sz="quarter" idx="5"/>
          </p:nvPr>
        </p:nvSpPr>
        <p:spPr/>
        <p:txBody>
          <a:bodyPr/>
          <a:lstStyle/>
          <a:p>
            <a:fld id="{D143C427-ACF7-4CA0-B4F9-EBBA96D76D48}" type="slidenum">
              <a:rPr lang="en-US" smtClean="0"/>
              <a:t>10</a:t>
            </a:fld>
            <a:endParaRPr lang="en-US"/>
          </a:p>
        </p:txBody>
      </p:sp>
    </p:spTree>
    <p:extLst>
      <p:ext uri="{BB962C8B-B14F-4D97-AF65-F5344CB8AC3E}">
        <p14:creationId xmlns:p14="http://schemas.microsoft.com/office/powerpoint/2010/main" val="25003093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43C427-ACF7-4CA0-B4F9-EBBA96D76D48}" type="slidenum">
              <a:rPr lang="en-US" smtClean="0"/>
              <a:t>11</a:t>
            </a:fld>
            <a:endParaRPr lang="en-US"/>
          </a:p>
        </p:txBody>
      </p:sp>
    </p:spTree>
    <p:extLst>
      <p:ext uri="{BB962C8B-B14F-4D97-AF65-F5344CB8AC3E}">
        <p14:creationId xmlns:p14="http://schemas.microsoft.com/office/powerpoint/2010/main" val="28281298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TP, we will continue to support their great Safe Routes to School programming, which has a number of activities that have generated excitement over the years.  </a:t>
            </a:r>
          </a:p>
          <a:p>
            <a:endParaRPr lang="en-US" dirty="0"/>
          </a:p>
          <a:p>
            <a:endParaRPr lang="en-US" dirty="0"/>
          </a:p>
          <a:p>
            <a:r>
              <a:rPr lang="en-US" dirty="0"/>
              <a:t>Crosswalk simulation activities and a bike rodeo.  But the panel was particularly interested in a new program, which is called the </a:t>
            </a:r>
            <a:r>
              <a:rPr lang="en-US" dirty="0" err="1"/>
              <a:t>Ican</a:t>
            </a:r>
            <a:r>
              <a:rPr lang="en-US" dirty="0"/>
              <a:t> Shine camp, which will teach biking skills to people with disabilities and registration will be open to any Maryland residents. </a:t>
            </a:r>
          </a:p>
          <a:p>
            <a:endParaRPr lang="en-US" dirty="0"/>
          </a:p>
        </p:txBody>
      </p:sp>
      <p:sp>
        <p:nvSpPr>
          <p:cNvPr id="4" name="Slide Number Placeholder 3"/>
          <p:cNvSpPr>
            <a:spLocks noGrp="1"/>
          </p:cNvSpPr>
          <p:nvPr>
            <p:ph type="sldNum" sz="quarter" idx="5"/>
          </p:nvPr>
        </p:nvSpPr>
        <p:spPr/>
        <p:txBody>
          <a:bodyPr/>
          <a:lstStyle/>
          <a:p>
            <a:fld id="{D143C427-ACF7-4CA0-B4F9-EBBA96D76D48}" type="slidenum">
              <a:rPr lang="en-US" smtClean="0"/>
              <a:t>12</a:t>
            </a:fld>
            <a:endParaRPr lang="en-US"/>
          </a:p>
        </p:txBody>
      </p:sp>
    </p:spTree>
    <p:extLst>
      <p:ext uri="{BB962C8B-B14F-4D97-AF65-F5344CB8AC3E}">
        <p14:creationId xmlns:p14="http://schemas.microsoft.com/office/powerpoint/2010/main" val="11383864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project will hit on one our key issues, which is access to transit – in this </a:t>
            </a:r>
            <a:r>
              <a:rPr lang="en-US" dirty="0" err="1"/>
              <a:t>caese</a:t>
            </a:r>
            <a:r>
              <a:rPr lang="en-US" dirty="0"/>
              <a:t> access to the Rockville Metro Station. </a:t>
            </a:r>
          </a:p>
          <a:p>
            <a:endParaRPr lang="en-US" dirty="0"/>
          </a:p>
          <a:p>
            <a:r>
              <a:rPr lang="en-US" dirty="0"/>
              <a:t>There’s been a Stonestreet Corridor Plan, which had extensive public involvement. This is building on that and doing some design work that will build on that plan, including widening sidewalk, realigning intersections, and building bike lanes.  </a:t>
            </a:r>
          </a:p>
        </p:txBody>
      </p:sp>
      <p:sp>
        <p:nvSpPr>
          <p:cNvPr id="4" name="Slide Number Placeholder 3"/>
          <p:cNvSpPr>
            <a:spLocks noGrp="1"/>
          </p:cNvSpPr>
          <p:nvPr>
            <p:ph type="sldNum" sz="quarter" idx="5"/>
          </p:nvPr>
        </p:nvSpPr>
        <p:spPr/>
        <p:txBody>
          <a:bodyPr/>
          <a:lstStyle/>
          <a:p>
            <a:fld id="{D143C427-ACF7-4CA0-B4F9-EBBA96D76D48}" type="slidenum">
              <a:rPr lang="en-US" smtClean="0"/>
              <a:t>13</a:t>
            </a:fld>
            <a:endParaRPr lang="en-US"/>
          </a:p>
        </p:txBody>
      </p:sp>
    </p:spTree>
    <p:extLst>
      <p:ext uri="{BB962C8B-B14F-4D97-AF65-F5344CB8AC3E}">
        <p14:creationId xmlns:p14="http://schemas.microsoft.com/office/powerpoint/2010/main" val="19934988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D143C427-ACF7-4CA0-B4F9-EBBA96D76D48}" type="slidenum">
              <a:rPr lang="en-US" smtClean="0"/>
              <a:t>14</a:t>
            </a:fld>
            <a:endParaRPr lang="en-US"/>
          </a:p>
        </p:txBody>
      </p:sp>
    </p:spTree>
    <p:extLst>
      <p:ext uri="{BB962C8B-B14F-4D97-AF65-F5344CB8AC3E}">
        <p14:creationId xmlns:p14="http://schemas.microsoft.com/office/powerpoint/2010/main" val="36245626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 pretty excited about this one.  </a:t>
            </a:r>
          </a:p>
          <a:p>
            <a:endParaRPr lang="en-US" dirty="0"/>
          </a:p>
          <a:p>
            <a:r>
              <a:rPr lang="en-US" dirty="0"/>
              <a:t>Just across the District line in the municipality of Capitol Heights. </a:t>
            </a:r>
          </a:p>
          <a:p>
            <a:endParaRPr lang="en-US" dirty="0"/>
          </a:p>
          <a:p>
            <a:r>
              <a:rPr lang="en-US" dirty="0"/>
              <a:t>Sustainability Plan.  This project is key part of that. </a:t>
            </a:r>
          </a:p>
        </p:txBody>
      </p:sp>
      <p:sp>
        <p:nvSpPr>
          <p:cNvPr id="4" name="Slide Number Placeholder 3"/>
          <p:cNvSpPr>
            <a:spLocks noGrp="1"/>
          </p:cNvSpPr>
          <p:nvPr>
            <p:ph type="sldNum" sz="quarter" idx="5"/>
          </p:nvPr>
        </p:nvSpPr>
        <p:spPr/>
        <p:txBody>
          <a:bodyPr/>
          <a:lstStyle/>
          <a:p>
            <a:fld id="{D143C427-ACF7-4CA0-B4F9-EBBA96D76D48}" type="slidenum">
              <a:rPr lang="en-US" smtClean="0"/>
              <a:t>15</a:t>
            </a:fld>
            <a:endParaRPr lang="en-US"/>
          </a:p>
        </p:txBody>
      </p:sp>
    </p:spTree>
    <p:extLst>
      <p:ext uri="{BB962C8B-B14F-4D97-AF65-F5344CB8AC3E}">
        <p14:creationId xmlns:p14="http://schemas.microsoft.com/office/powerpoint/2010/main" val="42686941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Chamber Avenue has a lot of express capacity and dangerous speeds. </a:t>
            </a:r>
          </a:p>
          <a:p>
            <a:r>
              <a:rPr lang="en-US" dirty="0"/>
              <a:t>They are going to be narrowing the road, widening sidewalks, putting in bike lanes, ped crossings, new lighting. </a:t>
            </a:r>
          </a:p>
          <a:p>
            <a:endParaRPr lang="en-US" dirty="0"/>
          </a:p>
          <a:p>
            <a:r>
              <a:rPr lang="en-US" dirty="0"/>
              <a:t>This community is an EEA.  They have taken on the challenge of maximizing their transit station, supporting sustainable development but also very carefully and respectfully addressing the concerns of the residents who already live there. </a:t>
            </a:r>
          </a:p>
          <a:p>
            <a:r>
              <a:rPr lang="en-US" dirty="0"/>
              <a:t> </a:t>
            </a:r>
          </a:p>
          <a:p>
            <a:endParaRPr lang="en-US" dirty="0"/>
          </a:p>
        </p:txBody>
      </p:sp>
      <p:sp>
        <p:nvSpPr>
          <p:cNvPr id="4" name="Slide Number Placeholder 3"/>
          <p:cNvSpPr>
            <a:spLocks noGrp="1"/>
          </p:cNvSpPr>
          <p:nvPr>
            <p:ph type="sldNum" sz="quarter" idx="5"/>
          </p:nvPr>
        </p:nvSpPr>
        <p:spPr/>
        <p:txBody>
          <a:bodyPr/>
          <a:lstStyle/>
          <a:p>
            <a:fld id="{D143C427-ACF7-4CA0-B4F9-EBBA96D76D48}" type="slidenum">
              <a:rPr lang="en-US" smtClean="0"/>
              <a:t>16</a:t>
            </a:fld>
            <a:endParaRPr lang="en-US"/>
          </a:p>
        </p:txBody>
      </p:sp>
    </p:spTree>
    <p:extLst>
      <p:ext uri="{BB962C8B-B14F-4D97-AF65-F5344CB8AC3E}">
        <p14:creationId xmlns:p14="http://schemas.microsoft.com/office/powerpoint/2010/main" val="32564200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I’ll close by saying we are very excited about these projects and would ask you to support RESOLUTION R2-2020</a:t>
            </a:r>
          </a:p>
        </p:txBody>
      </p:sp>
      <p:sp>
        <p:nvSpPr>
          <p:cNvPr id="4" name="Slide Number Placeholder 3"/>
          <p:cNvSpPr>
            <a:spLocks noGrp="1"/>
          </p:cNvSpPr>
          <p:nvPr>
            <p:ph type="sldNum" sz="quarter" idx="5"/>
          </p:nvPr>
        </p:nvSpPr>
        <p:spPr/>
        <p:txBody>
          <a:bodyPr/>
          <a:lstStyle/>
          <a:p>
            <a:fld id="{D143C427-ACF7-4CA0-B4F9-EBBA96D76D48}" type="slidenum">
              <a:rPr lang="en-US" smtClean="0"/>
              <a:t>17</a:t>
            </a:fld>
            <a:endParaRPr lang="en-US"/>
          </a:p>
        </p:txBody>
      </p:sp>
    </p:spTree>
    <p:extLst>
      <p:ext uri="{BB962C8B-B14F-4D97-AF65-F5344CB8AC3E}">
        <p14:creationId xmlns:p14="http://schemas.microsoft.com/office/powerpoint/2010/main" val="410332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4FB66CB-D393-46D0-8CBB-35F27A793E7F}" type="datetimeFigureOut">
              <a:rPr lang="en-US" smtClean="0"/>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D0690F-B974-42E4-8C2D-26184BAB0485}" type="slidenum">
              <a:rPr lang="en-US" smtClean="0"/>
              <a:t>‹#›</a:t>
            </a:fld>
            <a:endParaRPr lang="en-US"/>
          </a:p>
        </p:txBody>
      </p:sp>
    </p:spTree>
    <p:extLst>
      <p:ext uri="{BB962C8B-B14F-4D97-AF65-F5344CB8AC3E}">
        <p14:creationId xmlns:p14="http://schemas.microsoft.com/office/powerpoint/2010/main" val="1145991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FB66CB-D393-46D0-8CBB-35F27A793E7F}" type="datetimeFigureOut">
              <a:rPr lang="en-US" smtClean="0"/>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D0690F-B974-42E4-8C2D-26184BAB0485}" type="slidenum">
              <a:rPr lang="en-US" smtClean="0"/>
              <a:t>‹#›</a:t>
            </a:fld>
            <a:endParaRPr lang="en-US"/>
          </a:p>
        </p:txBody>
      </p:sp>
    </p:spTree>
    <p:extLst>
      <p:ext uri="{BB962C8B-B14F-4D97-AF65-F5344CB8AC3E}">
        <p14:creationId xmlns:p14="http://schemas.microsoft.com/office/powerpoint/2010/main" val="23000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FB66CB-D393-46D0-8CBB-35F27A793E7F}" type="datetimeFigureOut">
              <a:rPr lang="en-US" smtClean="0"/>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D0690F-B974-42E4-8C2D-26184BAB0485}" type="slidenum">
              <a:rPr lang="en-US" smtClean="0"/>
              <a:t>‹#›</a:t>
            </a:fld>
            <a:endParaRPr lang="en-US"/>
          </a:p>
        </p:txBody>
      </p:sp>
    </p:spTree>
    <p:extLst>
      <p:ext uri="{BB962C8B-B14F-4D97-AF65-F5344CB8AC3E}">
        <p14:creationId xmlns:p14="http://schemas.microsoft.com/office/powerpoint/2010/main" val="2238673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FB66CB-D393-46D0-8CBB-35F27A793E7F}" type="datetimeFigureOut">
              <a:rPr lang="en-US" smtClean="0"/>
              <a:t>2/11/2020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D0690F-B974-42E4-8C2D-26184BAB0485}" type="slidenum">
              <a:rPr lang="en-US" smtClean="0"/>
              <a:t>‹#›</a:t>
            </a:fld>
            <a:endParaRPr lang="en-US"/>
          </a:p>
        </p:txBody>
      </p:sp>
    </p:spTree>
    <p:extLst>
      <p:ext uri="{BB962C8B-B14F-4D97-AF65-F5344CB8AC3E}">
        <p14:creationId xmlns:p14="http://schemas.microsoft.com/office/powerpoint/2010/main" val="3491202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FB66CB-D393-46D0-8CBB-35F27A793E7F}" type="datetimeFigureOut">
              <a:rPr lang="en-US" smtClean="0"/>
              <a:t>2/11/2020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D0690F-B974-42E4-8C2D-26184BAB0485}" type="slidenum">
              <a:rPr lang="en-US" smtClean="0"/>
              <a:t>‹#›</a:t>
            </a:fld>
            <a:endParaRPr lang="en-US"/>
          </a:p>
        </p:txBody>
      </p:sp>
    </p:spTree>
    <p:extLst>
      <p:ext uri="{BB962C8B-B14F-4D97-AF65-F5344CB8AC3E}">
        <p14:creationId xmlns:p14="http://schemas.microsoft.com/office/powerpoint/2010/main" val="1877932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FB66CB-D393-46D0-8CBB-35F27A793E7F}" type="datetimeFigureOut">
              <a:rPr lang="en-US" smtClean="0"/>
              <a:t>2/11/2020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D0690F-B974-42E4-8C2D-26184BAB0485}" type="slidenum">
              <a:rPr lang="en-US" smtClean="0"/>
              <a:t>‹#›</a:t>
            </a:fld>
            <a:endParaRPr lang="en-US"/>
          </a:p>
        </p:txBody>
      </p:sp>
    </p:spTree>
    <p:extLst>
      <p:ext uri="{BB962C8B-B14F-4D97-AF65-F5344CB8AC3E}">
        <p14:creationId xmlns:p14="http://schemas.microsoft.com/office/powerpoint/2010/main" val="35834420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FB66CB-D393-46D0-8CBB-35F27A793E7F}" type="datetimeFigureOut">
              <a:rPr lang="en-US" smtClean="0"/>
              <a:t>2/11/2020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D0690F-B974-42E4-8C2D-26184BAB0485}" type="slidenum">
              <a:rPr lang="en-US" smtClean="0"/>
              <a:t>‹#›</a:t>
            </a:fld>
            <a:endParaRPr lang="en-US"/>
          </a:p>
        </p:txBody>
      </p:sp>
    </p:spTree>
    <p:extLst>
      <p:ext uri="{BB962C8B-B14F-4D97-AF65-F5344CB8AC3E}">
        <p14:creationId xmlns:p14="http://schemas.microsoft.com/office/powerpoint/2010/main" val="1233561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FB66CB-D393-46D0-8CBB-35F27A793E7F}" type="datetimeFigureOut">
              <a:rPr lang="en-US" smtClean="0"/>
              <a:t>2/11/2020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D0690F-B974-42E4-8C2D-26184BAB0485}" type="slidenum">
              <a:rPr lang="en-US" smtClean="0"/>
              <a:t>‹#›</a:t>
            </a:fld>
            <a:endParaRPr lang="en-US"/>
          </a:p>
        </p:txBody>
      </p:sp>
    </p:spTree>
    <p:extLst>
      <p:ext uri="{BB962C8B-B14F-4D97-AF65-F5344CB8AC3E}">
        <p14:creationId xmlns:p14="http://schemas.microsoft.com/office/powerpoint/2010/main" val="2934083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FB66CB-D393-46D0-8CBB-35F27A793E7F}" type="datetimeFigureOut">
              <a:rPr lang="en-US" smtClean="0"/>
              <a:t>2/11/2020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D0690F-B974-42E4-8C2D-26184BAB0485}" type="slidenum">
              <a:rPr lang="en-US" smtClean="0"/>
              <a:t>‹#›</a:t>
            </a:fld>
            <a:endParaRPr lang="en-US"/>
          </a:p>
        </p:txBody>
      </p:sp>
    </p:spTree>
    <p:extLst>
      <p:ext uri="{BB962C8B-B14F-4D97-AF65-F5344CB8AC3E}">
        <p14:creationId xmlns:p14="http://schemas.microsoft.com/office/powerpoint/2010/main" val="605818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FB66CB-D393-46D0-8CBB-35F27A793E7F}" type="datetimeFigureOut">
              <a:rPr lang="en-US" smtClean="0"/>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D0690F-B974-42E4-8C2D-26184BAB0485}" type="slidenum">
              <a:rPr lang="en-US" smtClean="0"/>
              <a:t>‹#›</a:t>
            </a:fld>
            <a:endParaRPr lang="en-US"/>
          </a:p>
        </p:txBody>
      </p:sp>
    </p:spTree>
    <p:extLst>
      <p:ext uri="{BB962C8B-B14F-4D97-AF65-F5344CB8AC3E}">
        <p14:creationId xmlns:p14="http://schemas.microsoft.com/office/powerpoint/2010/main" val="38124744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FB66CB-D393-46D0-8CBB-35F27A793E7F}" type="datetimeFigureOut">
              <a:rPr lang="en-US" smtClean="0"/>
              <a:t>2/11/2020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D0690F-B974-42E4-8C2D-26184BAB0485}" type="slidenum">
              <a:rPr lang="en-US" smtClean="0"/>
              <a:t>‹#›</a:t>
            </a:fld>
            <a:endParaRPr lang="en-US"/>
          </a:p>
        </p:txBody>
      </p:sp>
    </p:spTree>
    <p:extLst>
      <p:ext uri="{BB962C8B-B14F-4D97-AF65-F5344CB8AC3E}">
        <p14:creationId xmlns:p14="http://schemas.microsoft.com/office/powerpoint/2010/main" val="25016812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PB Title Slide 2-Photos">
    <p:spTree>
      <p:nvGrpSpPr>
        <p:cNvPr id="1" name=""/>
        <p:cNvGrpSpPr/>
        <p:nvPr/>
      </p:nvGrpSpPr>
      <p:grpSpPr>
        <a:xfrm>
          <a:off x="0" y="0"/>
          <a:ext cx="0" cy="0"/>
          <a:chOff x="0" y="0"/>
          <a:chExt cx="0" cy="0"/>
        </a:xfrm>
      </p:grpSpPr>
      <p:sp>
        <p:nvSpPr>
          <p:cNvPr id="3" name="Rectangle 2"/>
          <p:cNvSpPr>
            <a:spLocks/>
          </p:cNvSpPr>
          <p:nvPr userDrawn="1"/>
        </p:nvSpPr>
        <p:spPr>
          <a:xfrm>
            <a:off x="0" y="6126480"/>
            <a:ext cx="9144000" cy="73152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wrap="none" lIns="0" tIns="0" rIns="0" bIns="0" rtlCol="0" anchor="t" anchorCtr="0"/>
          <a:lstStyle/>
          <a:p>
            <a:pPr algn="ctr"/>
            <a:endParaRPr lang="en-US" sz="180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1" y="6252462"/>
            <a:ext cx="2282870" cy="479556"/>
          </a:xfrm>
          <a:prstGeom prst="rect">
            <a:avLst/>
          </a:prstGeom>
        </p:spPr>
      </p:pic>
      <p:sp>
        <p:nvSpPr>
          <p:cNvPr id="6" name="Rectangle 5"/>
          <p:cNvSpPr>
            <a:spLocks/>
          </p:cNvSpPr>
          <p:nvPr userDrawn="1"/>
        </p:nvSpPr>
        <p:spPr>
          <a:xfrm>
            <a:off x="0" y="0"/>
            <a:ext cx="9144000" cy="20574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t" anchorCtr="0"/>
          <a:lstStyle/>
          <a:p>
            <a:pPr algn="ctr"/>
            <a:endParaRPr lang="en-US" sz="1800"/>
          </a:p>
        </p:txBody>
      </p:sp>
    </p:spTree>
    <p:extLst>
      <p:ext uri="{BB962C8B-B14F-4D97-AF65-F5344CB8AC3E}">
        <p14:creationId xmlns:p14="http://schemas.microsoft.com/office/powerpoint/2010/main" val="17599683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PB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prstClr val="white"/>
              </a:solidFill>
            </a:endParaRPr>
          </a:p>
        </p:txBody>
      </p:sp>
      <p:cxnSp>
        <p:nvCxnSpPr>
          <p:cNvPr id="10" name="Straight Connector 9"/>
          <p:cNvCxnSpPr/>
          <p:nvPr userDrawn="1"/>
        </p:nvCxnSpPr>
        <p:spPr>
          <a:xfrm>
            <a:off x="8461552" y="6353743"/>
            <a:ext cx="0" cy="276999"/>
          </a:xfrm>
          <a:prstGeom prst="line">
            <a:avLst/>
          </a:prstGeom>
          <a:ln w="12700">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1" y="6252464"/>
            <a:ext cx="2282870" cy="479555"/>
          </a:xfrm>
          <a:prstGeom prst="rect">
            <a:avLst/>
          </a:prstGeom>
        </p:spPr>
      </p:pic>
      <p:sp>
        <p:nvSpPr>
          <p:cNvPr id="8" name="Slide Number Placeholder 5"/>
          <p:cNvSpPr>
            <a:spLocks noGrp="1"/>
          </p:cNvSpPr>
          <p:nvPr>
            <p:ph type="sldNum" sz="quarter" idx="12"/>
          </p:nvPr>
        </p:nvSpPr>
        <p:spPr>
          <a:xfrm>
            <a:off x="8659368" y="6419088"/>
            <a:ext cx="258017" cy="155448"/>
          </a:xfrm>
          <a:prstGeom prst="rect">
            <a:avLst/>
          </a:prstGeom>
        </p:spPr>
        <p:txBody>
          <a:bodyPr lIns="0" tIns="0" rIns="0" bIns="0" anchor="ctr" anchorCtr="0">
            <a:normAutofit/>
          </a:bodyPr>
          <a:lstStyle>
            <a:lvl1pPr>
              <a:defRPr sz="1000">
                <a:solidFill>
                  <a:schemeClr val="bg1">
                    <a:lumMod val="50000"/>
                  </a:schemeClr>
                </a:solidFill>
                <a:latin typeface="+mj-lt"/>
              </a:defRPr>
            </a:lvl1pPr>
          </a:lstStyle>
          <a:p>
            <a:fld id="{7CB1CFCA-EE77-9F4A-8FAE-3286F1D37F0D}" type="slidenum">
              <a:rPr lang="en-US" smtClean="0">
                <a:solidFill>
                  <a:prstClr val="white">
                    <a:lumMod val="50000"/>
                  </a:prstClr>
                </a:solidFill>
              </a:rPr>
              <a:pPr/>
              <a:t>‹#›</a:t>
            </a:fld>
            <a:endParaRPr lang="en-US" dirty="0">
              <a:solidFill>
                <a:prstClr val="white">
                  <a:lumMod val="50000"/>
                </a:prstClr>
              </a:solidFill>
            </a:endParaRPr>
          </a:p>
        </p:txBody>
      </p:sp>
    </p:spTree>
    <p:extLst>
      <p:ext uri="{BB962C8B-B14F-4D97-AF65-F5344CB8AC3E}">
        <p14:creationId xmlns:p14="http://schemas.microsoft.com/office/powerpoint/2010/main" val="28224794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PB - Last Pag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2921" y="6256684"/>
            <a:ext cx="2282870" cy="479555"/>
          </a:xfrm>
          <a:prstGeom prst="rect">
            <a:avLst/>
          </a:prstGeom>
        </p:spPr>
      </p:pic>
    </p:spTree>
    <p:extLst>
      <p:ext uri="{BB962C8B-B14F-4D97-AF65-F5344CB8AC3E}">
        <p14:creationId xmlns:p14="http://schemas.microsoft.com/office/powerpoint/2010/main" val="2705205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FB66CB-D393-46D0-8CBB-35F27A793E7F}" type="datetimeFigureOut">
              <a:rPr lang="en-US" smtClean="0"/>
              <a:t>2/11/2020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D0690F-B974-42E4-8C2D-26184BAB0485}" type="slidenum">
              <a:rPr lang="en-US" smtClean="0"/>
              <a:t>‹#›</a:t>
            </a:fld>
            <a:endParaRPr lang="en-US"/>
          </a:p>
        </p:txBody>
      </p:sp>
    </p:spTree>
    <p:extLst>
      <p:ext uri="{BB962C8B-B14F-4D97-AF65-F5344CB8AC3E}">
        <p14:creationId xmlns:p14="http://schemas.microsoft.com/office/powerpoint/2010/main" val="1667831880"/>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7.emf"/></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899947330"/>
              </p:ext>
            </p:extLst>
          </p:nvPr>
        </p:nvGraphicFramePr>
        <p:xfrm>
          <a:off x="457199" y="2348695"/>
          <a:ext cx="8397380" cy="3523444"/>
        </p:xfrm>
        <a:graphic>
          <a:graphicData uri="http://schemas.openxmlformats.org/drawingml/2006/table">
            <a:tbl>
              <a:tblPr firstRow="1">
                <a:tableStyleId>{5C22544A-7EE6-4342-B048-85BDC9FD1C3A}</a:tableStyleId>
              </a:tblPr>
              <a:tblGrid>
                <a:gridCol w="8397380">
                  <a:extLst>
                    <a:ext uri="{9D8B030D-6E8A-4147-A177-3AD203B41FA5}">
                      <a16:colId xmlns:a16="http://schemas.microsoft.com/office/drawing/2014/main" val="20000"/>
                    </a:ext>
                  </a:extLst>
                </a:gridCol>
              </a:tblGrid>
              <a:tr h="873516">
                <a:tc>
                  <a:txBody>
                    <a:bodyPr/>
                    <a:lstStyle/>
                    <a:p>
                      <a:pPr algn="l">
                        <a:lnSpc>
                          <a:spcPct val="70000"/>
                        </a:lnSpc>
                      </a:pPr>
                      <a:r>
                        <a:rPr lang="en-US" sz="4000" b="0" i="0" cap="all" spc="0" dirty="0">
                          <a:solidFill>
                            <a:schemeClr val="tx2"/>
                          </a:solidFill>
                          <a:latin typeface="+mn-lt"/>
                          <a:ea typeface="Ebrima" panose="02000000000000000000" pitchFamily="2" charset="0"/>
                          <a:cs typeface="Franklin Gothic Book"/>
                        </a:rPr>
                        <a:t>FY 2021-21 Virginia Transportation Alternatives </a:t>
                      </a:r>
                    </a:p>
                    <a:p>
                      <a:pPr algn="l">
                        <a:lnSpc>
                          <a:spcPct val="70000"/>
                        </a:lnSpc>
                      </a:pPr>
                      <a:r>
                        <a:rPr lang="en-US" sz="4000" b="0" i="0" cap="all" spc="0" dirty="0">
                          <a:solidFill>
                            <a:schemeClr val="tx2"/>
                          </a:solidFill>
                          <a:latin typeface="+mn-lt"/>
                          <a:ea typeface="Ebrima" panose="02000000000000000000" pitchFamily="2" charset="0"/>
                          <a:cs typeface="Franklin Gothic Book"/>
                        </a:rPr>
                        <a:t>Set-Aside Program Projects</a:t>
                      </a:r>
                      <a:endParaRPr lang="en-US" sz="4000" b="0" i="0" cap="all" spc="0" dirty="0">
                        <a:solidFill>
                          <a:schemeClr val="tx2"/>
                        </a:solidFill>
                        <a:latin typeface="Franklin Gothic Book"/>
                        <a:ea typeface="Ebrima" panose="02000000000000000000" pitchFamily="2" charset="0"/>
                        <a:cs typeface="Franklin Gothic Book"/>
                      </a:endParaRPr>
                    </a:p>
                  </a:txBody>
                  <a:tcPr marL="0" marR="457200" marT="0" marB="137160">
                    <a:lnL w="12700" cmpd="sng">
                      <a:noFill/>
                    </a:lnL>
                    <a:lnR w="12700" cmpd="sng">
                      <a:noFill/>
                    </a:lnR>
                    <a:lnT w="12700" cmpd="sng">
                      <a:noFill/>
                    </a:lnT>
                    <a:lnB w="76200" cap="flat" cmpd="sng" algn="ctr">
                      <a:solidFill>
                        <a:srgbClr val="82B1C9"/>
                      </a:solidFill>
                      <a:prstDash val="solid"/>
                      <a:round/>
                      <a:headEnd type="none" w="med" len="med"/>
                      <a:tailEnd type="none" w="med" len="med"/>
                    </a:lnB>
                    <a:noFill/>
                  </a:tcPr>
                </a:tc>
                <a:extLst>
                  <a:ext uri="{0D108BD9-81ED-4DB2-BD59-A6C34878D82A}">
                    <a16:rowId xmlns:a16="http://schemas.microsoft.com/office/drawing/2014/main" val="10000"/>
                  </a:ext>
                </a:extLst>
              </a:tr>
              <a:tr h="573615">
                <a:tc>
                  <a:txBody>
                    <a:bodyPr/>
                    <a:lstStyle/>
                    <a:p>
                      <a:pPr algn="l">
                        <a:lnSpc>
                          <a:spcPts val="2760"/>
                        </a:lnSpc>
                      </a:pPr>
                      <a:endParaRPr lang="en-US" sz="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57200" marT="137160" marB="137160">
                    <a:lnL w="12700" cmpd="sng">
                      <a:noFill/>
                    </a:lnL>
                    <a:lnR w="12700" cmpd="sng">
                      <a:noFill/>
                    </a:lnR>
                    <a:lnT w="76200" cap="flat" cmpd="sng" algn="ctr">
                      <a:solidFill>
                        <a:srgbClr val="82B1C9"/>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39461">
                <a:tc>
                  <a:txBody>
                    <a:bodyPr/>
                    <a:lstStyle/>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b="1" dirty="0">
                          <a:solidFill>
                            <a:schemeClr val="tx1">
                              <a:lumMod val="50000"/>
                              <a:lumOff val="50000"/>
                            </a:schemeClr>
                          </a:solidFill>
                          <a:latin typeface="Franklin Gothic Book" panose="020B0503020102020204" pitchFamily="34" charset="0"/>
                          <a:ea typeface="Ebrima" panose="02000000000000000000" pitchFamily="2" charset="0"/>
                          <a:cs typeface="Franklin Gothic Medium"/>
                        </a:rPr>
                        <a:t>John Swanson </a:t>
                      </a:r>
                    </a:p>
                    <a:p>
                      <a:pPr algn="l">
                        <a:spcBef>
                          <a:spcPts val="0"/>
                        </a:spcBef>
                      </a:pPr>
                      <a:r>
                        <a:rPr lang="en-US" sz="1400" b="1" dirty="0">
                          <a:solidFill>
                            <a:schemeClr val="tx1">
                              <a:lumMod val="50000"/>
                              <a:lumOff val="50000"/>
                            </a:schemeClr>
                          </a:solidFill>
                          <a:latin typeface="Franklin Gothic Book" panose="020B0503020102020204" pitchFamily="34" charset="0"/>
                          <a:ea typeface="Ebrima" panose="02000000000000000000" pitchFamily="2" charset="0"/>
                          <a:cs typeface="Franklin Gothic Medium"/>
                        </a:rPr>
                        <a:t>TPB Transportation Planner</a:t>
                      </a:r>
                    </a:p>
                    <a:p>
                      <a:pPr algn="l">
                        <a:spcBef>
                          <a:spcPts val="0"/>
                        </a:spcBef>
                      </a:pPr>
                      <a:endParaRPr lang="en-US" sz="1400" b="1" dirty="0">
                        <a:solidFill>
                          <a:schemeClr val="tx1">
                            <a:lumMod val="50000"/>
                            <a:lumOff val="50000"/>
                          </a:schemeClr>
                        </a:solidFill>
                        <a:latin typeface="Franklin Gothic Book" panose="020B0503020102020204" pitchFamily="34" charset="0"/>
                        <a:ea typeface="Ebrima" panose="02000000000000000000" pitchFamily="2" charset="0"/>
                        <a:cs typeface="Franklin Gothic Medium"/>
                      </a:endParaRPr>
                    </a:p>
                    <a:p>
                      <a:pPr algn="l">
                        <a:spcBef>
                          <a:spcPts val="0"/>
                        </a:spcBef>
                      </a:pPr>
                      <a:r>
                        <a:rPr lang="en-US" sz="1400" b="1" dirty="0">
                          <a:solidFill>
                            <a:schemeClr val="tx1">
                              <a:lumMod val="50000"/>
                              <a:lumOff val="50000"/>
                            </a:schemeClr>
                          </a:solidFill>
                          <a:latin typeface="Franklin Gothic Book" panose="020B0503020102020204" pitchFamily="34" charset="0"/>
                          <a:cs typeface="Franklin Gothic Medium"/>
                        </a:rPr>
                        <a:t>Access for All Advisory Committee</a:t>
                      </a:r>
                    </a:p>
                    <a:p>
                      <a:pPr algn="l">
                        <a:spcBef>
                          <a:spcPts val="0"/>
                        </a:spcBef>
                      </a:pPr>
                      <a:r>
                        <a:rPr lang="en-US" sz="1400" b="1" dirty="0">
                          <a:solidFill>
                            <a:schemeClr val="tx1">
                              <a:lumMod val="50000"/>
                              <a:lumOff val="50000"/>
                            </a:schemeClr>
                          </a:solidFill>
                          <a:latin typeface="Franklin Gothic Book" panose="020B0503020102020204" pitchFamily="34" charset="0"/>
                          <a:cs typeface="Franklin Gothic Medium"/>
                        </a:rPr>
                        <a:t>February 11, 2020 </a:t>
                      </a:r>
                    </a:p>
                  </a:txBody>
                  <a:tcPr marL="0"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8" name="Slide Number Placeholder 3"/>
          <p:cNvSpPr>
            <a:spLocks noGrp="1"/>
          </p:cNvSpPr>
          <p:nvPr/>
        </p:nvSpPr>
        <p:spPr>
          <a:xfrm>
            <a:off x="6553201" y="418687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pic>
        <p:nvPicPr>
          <p:cNvPr id="12" name="Picture 11">
            <a:extLst>
              <a:ext uri="{FF2B5EF4-FFF2-40B4-BE49-F238E27FC236}">
                <a16:creationId xmlns:a16="http://schemas.microsoft.com/office/drawing/2014/main" id="{14EC4A86-F194-4AB6-A734-7A30D40E9A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355674"/>
            <a:ext cx="2693177" cy="1468390"/>
          </a:xfrm>
          <a:prstGeom prst="rect">
            <a:avLst/>
          </a:prstGeom>
        </p:spPr>
      </p:pic>
      <p:pic>
        <p:nvPicPr>
          <p:cNvPr id="2052" name="Picture 4" descr="Image result for w&amp;od trail">
            <a:extLst>
              <a:ext uri="{FF2B5EF4-FFF2-40B4-BE49-F238E27FC236}">
                <a16:creationId xmlns:a16="http://schemas.microsoft.com/office/drawing/2014/main" id="{031CFB49-0337-428E-9475-7E42220053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0471" y="355674"/>
            <a:ext cx="2608117" cy="146525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walkable communities virginia">
            <a:extLst>
              <a:ext uri="{FF2B5EF4-FFF2-40B4-BE49-F238E27FC236}">
                <a16:creationId xmlns:a16="http://schemas.microsoft.com/office/drawing/2014/main" id="{D2E2BD1E-FA48-40C8-BAFB-E6062D1760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36483" y="355674"/>
            <a:ext cx="2197881" cy="1465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40548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377498" y="6441442"/>
            <a:ext cx="258017" cy="155448"/>
          </a:xfrm>
          <a:prstGeom prst="rect">
            <a:avLst/>
          </a:prstGeom>
        </p:spPr>
        <p:txBody>
          <a:bodyPr>
            <a:normAutofit/>
          </a:bodyPr>
          <a:lstStyle/>
          <a:p>
            <a:fld id="{7CB1CFCA-EE77-9F4A-8FAE-3286F1D37F0D}" type="slidenum">
              <a:rPr lang="en-US" smtClean="0"/>
              <a:pPr/>
              <a:t>2</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319091592"/>
              </p:ext>
            </p:extLst>
          </p:nvPr>
        </p:nvGraphicFramePr>
        <p:xfrm>
          <a:off x="818706" y="465181"/>
          <a:ext cx="8325293" cy="648018"/>
        </p:xfrm>
        <a:graphic>
          <a:graphicData uri="http://schemas.openxmlformats.org/drawingml/2006/table">
            <a:tbl>
              <a:tblPr firstRow="1">
                <a:tableStyleId>{5C22544A-7EE6-4342-B048-85BDC9FD1C3A}</a:tableStyleId>
              </a:tblPr>
              <a:tblGrid>
                <a:gridCol w="8325293">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Overview</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TextBox 5"/>
          <p:cNvSpPr txBox="1"/>
          <p:nvPr/>
        </p:nvSpPr>
        <p:spPr>
          <a:xfrm>
            <a:off x="715218" y="1377090"/>
            <a:ext cx="8202167" cy="2523768"/>
          </a:xfrm>
          <a:prstGeom prst="rect">
            <a:avLst/>
          </a:prstGeom>
          <a:noFill/>
        </p:spPr>
        <p:txBody>
          <a:bodyPr wrap="square" rtlCol="0">
            <a:spAutoFit/>
          </a:bodyPr>
          <a:lstStyle/>
          <a:p>
            <a:pPr marL="256032" indent="-256032">
              <a:spcBef>
                <a:spcPts val="1200"/>
              </a:spcBef>
              <a:buFont typeface="Arial"/>
              <a:buChar char="•"/>
            </a:pPr>
            <a:r>
              <a:rPr lang="en-US" sz="2000" dirty="0">
                <a:latin typeface="Franklin Gothic Book" panose="020B0503020102020204" pitchFamily="34" charset="0"/>
              </a:rPr>
              <a:t>TA Set Aside</a:t>
            </a:r>
          </a:p>
          <a:p>
            <a:pPr marL="256032" indent="-256032">
              <a:spcBef>
                <a:spcPts val="1200"/>
              </a:spcBef>
              <a:buFont typeface="Arial"/>
              <a:buChar char="•"/>
            </a:pPr>
            <a:r>
              <a:rPr lang="en-US" sz="2000" dirty="0">
                <a:latin typeface="Franklin Gothic Book" panose="020B0503020102020204" pitchFamily="34" charset="0"/>
              </a:rPr>
              <a:t>Virginia Selection Process</a:t>
            </a:r>
          </a:p>
          <a:p>
            <a:pPr marL="256032" indent="-256032">
              <a:spcBef>
                <a:spcPts val="1200"/>
              </a:spcBef>
              <a:buFont typeface="Arial"/>
              <a:buChar char="•"/>
            </a:pPr>
            <a:r>
              <a:rPr lang="en-US" sz="2000" dirty="0">
                <a:latin typeface="Franklin Gothic Book" panose="020B0503020102020204" pitchFamily="34" charset="0"/>
              </a:rPr>
              <a:t>TPB Selection Process</a:t>
            </a:r>
          </a:p>
          <a:p>
            <a:pPr marL="256032" indent="-256032">
              <a:spcBef>
                <a:spcPts val="1200"/>
              </a:spcBef>
              <a:buFont typeface="Arial"/>
              <a:buChar char="•"/>
            </a:pPr>
            <a:r>
              <a:rPr lang="en-US" sz="2000" dirty="0">
                <a:latin typeface="Franklin Gothic Book" panose="020B0503020102020204" pitchFamily="34" charset="0"/>
              </a:rPr>
              <a:t>FY 2021-22 Project Recommendations</a:t>
            </a:r>
          </a:p>
          <a:p>
            <a:pPr marL="256032" indent="-256032">
              <a:spcBef>
                <a:spcPts val="1200"/>
              </a:spcBef>
              <a:buFont typeface="Arial"/>
              <a:buChar char="•"/>
            </a:pPr>
            <a:r>
              <a:rPr lang="en-US" sz="2000" dirty="0">
                <a:latin typeface="Franklin Gothic Book" panose="020B0503020102020204" pitchFamily="34" charset="0"/>
              </a:rPr>
              <a:t>Next Steps</a:t>
            </a:r>
          </a:p>
          <a:p>
            <a:endParaRPr lang="en-US" dirty="0">
              <a:latin typeface="Franklin Gothic Book" panose="020B0503020102020204" pitchFamily="34" charset="0"/>
            </a:endParaRPr>
          </a:p>
        </p:txBody>
      </p:sp>
    </p:spTree>
    <p:extLst>
      <p:ext uri="{BB962C8B-B14F-4D97-AF65-F5344CB8AC3E}">
        <p14:creationId xmlns:p14="http://schemas.microsoft.com/office/powerpoint/2010/main" val="2873784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377498" y="6424494"/>
            <a:ext cx="258017" cy="155448"/>
          </a:xfrm>
          <a:prstGeom prst="rect">
            <a:avLst/>
          </a:prstGeom>
        </p:spPr>
        <p:txBody>
          <a:bodyPr>
            <a:normAutofit/>
          </a:bodyPr>
          <a:lstStyle/>
          <a:p>
            <a:fld id="{7CB1CFCA-EE77-9F4A-8FAE-3286F1D37F0D}" type="slidenum">
              <a:rPr lang="en-US" smtClean="0"/>
              <a:pPr/>
              <a:t>3</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715971754"/>
              </p:ext>
            </p:extLst>
          </p:nvPr>
        </p:nvGraphicFramePr>
        <p:xfrm>
          <a:off x="839972" y="465181"/>
          <a:ext cx="8304028" cy="648018"/>
        </p:xfrm>
        <a:graphic>
          <a:graphicData uri="http://schemas.openxmlformats.org/drawingml/2006/table">
            <a:tbl>
              <a:tblPr firstRow="1">
                <a:tableStyleId>{5C22544A-7EE6-4342-B048-85BDC9FD1C3A}</a:tableStyleId>
              </a:tblPr>
              <a:tblGrid>
                <a:gridCol w="8304028">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TA</a:t>
                      </a:r>
                      <a:r>
                        <a:rPr lang="en-US" sz="3600" b="0" baseline="0" dirty="0">
                          <a:solidFill>
                            <a:schemeClr val="accent1"/>
                          </a:solidFill>
                          <a:latin typeface="Franklin Gothic Medium"/>
                          <a:cs typeface="Franklin Gothic Medium"/>
                        </a:rPr>
                        <a:t> Set Aside</a:t>
                      </a:r>
                      <a:endParaRPr lang="en-US" sz="3600" b="0" dirty="0">
                        <a:solidFill>
                          <a:schemeClr val="accent1"/>
                        </a:solidFill>
                        <a:latin typeface="Franklin Gothic Medium"/>
                        <a:cs typeface="Franklin Gothic Medium"/>
                      </a:endParaRP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TextBox 5"/>
          <p:cNvSpPr txBox="1"/>
          <p:nvPr/>
        </p:nvSpPr>
        <p:spPr>
          <a:xfrm>
            <a:off x="611851" y="1359479"/>
            <a:ext cx="7920298" cy="3908762"/>
          </a:xfrm>
          <a:prstGeom prst="rect">
            <a:avLst/>
          </a:prstGeom>
          <a:noFill/>
        </p:spPr>
        <p:txBody>
          <a:bodyPr wrap="square" rtlCol="0">
            <a:spAutoFit/>
          </a:bodyPr>
          <a:lstStyle/>
          <a:p>
            <a:pPr marL="525780" indent="-342900">
              <a:spcBef>
                <a:spcPts val="600"/>
              </a:spcBef>
              <a:buFont typeface="Arial" panose="020B0604020202020204" pitchFamily="34" charset="0"/>
              <a:buChar char="•"/>
            </a:pPr>
            <a:r>
              <a:rPr lang="en-US" sz="2000" i="1" dirty="0">
                <a:latin typeface="Franklin Gothic Book" panose="020B0503020102020204" pitchFamily="34" charset="0"/>
              </a:rPr>
              <a:t>PURPOSE:  </a:t>
            </a:r>
            <a:r>
              <a:rPr lang="en-US" sz="2000" dirty="0">
                <a:latin typeface="Franklin Gothic Book" panose="020B0503020102020204" pitchFamily="34" charset="0"/>
              </a:rPr>
              <a:t>A federal formula program that provides funding to projects considered “alternatives” to traditional highway construction</a:t>
            </a:r>
          </a:p>
          <a:p>
            <a:pPr marL="525780" indent="-342900">
              <a:spcBef>
                <a:spcPts val="600"/>
              </a:spcBef>
              <a:buFont typeface="Arial" panose="020B0604020202020204" pitchFamily="34" charset="0"/>
              <a:buChar char="•"/>
            </a:pPr>
            <a:r>
              <a:rPr lang="en-US" sz="2000" i="1" dirty="0">
                <a:latin typeface="Franklin Gothic Book" panose="020B0503020102020204" pitchFamily="34" charset="0"/>
              </a:rPr>
              <a:t>FEDERAL AUTHORIZATION</a:t>
            </a:r>
          </a:p>
          <a:p>
            <a:pPr marL="982980" lvl="1" indent="-342900">
              <a:spcBef>
                <a:spcPts val="600"/>
              </a:spcBef>
              <a:buFont typeface="Courier New" panose="02070309020205020404" pitchFamily="49" charset="0"/>
              <a:buChar char="o"/>
            </a:pPr>
            <a:r>
              <a:rPr lang="en-US" sz="2000" dirty="0">
                <a:latin typeface="Franklin Gothic Book" panose="020B0503020102020204" pitchFamily="34" charset="0"/>
              </a:rPr>
              <a:t>MAP-21 (2012) – Established as the “Transportation Alternatives Program”</a:t>
            </a:r>
          </a:p>
          <a:p>
            <a:pPr marL="982980" lvl="1" indent="-342900">
              <a:spcBef>
                <a:spcPts val="600"/>
              </a:spcBef>
              <a:buFont typeface="Courier New" panose="02070309020205020404" pitchFamily="49" charset="0"/>
              <a:buChar char="o"/>
            </a:pPr>
            <a:r>
              <a:rPr lang="en-US" sz="2000" dirty="0">
                <a:latin typeface="Franklin Gothic Book" panose="020B0503020102020204" pitchFamily="34" charset="0"/>
              </a:rPr>
              <a:t>FAST Act (2015) - Renamed “Transportation Alternatives Set Aside”</a:t>
            </a:r>
          </a:p>
          <a:p>
            <a:pPr marL="525780" indent="-342900">
              <a:spcBef>
                <a:spcPts val="600"/>
              </a:spcBef>
              <a:buFont typeface="Arial" panose="020B0604020202020204" pitchFamily="34" charset="0"/>
              <a:buChar char="•"/>
            </a:pPr>
            <a:r>
              <a:rPr lang="en-US" sz="2000" i="1" dirty="0">
                <a:latin typeface="Franklin Gothic Book" panose="020B0503020102020204" pitchFamily="34" charset="0"/>
              </a:rPr>
              <a:t>TPB ROLE:  </a:t>
            </a:r>
            <a:r>
              <a:rPr lang="en-US" sz="2000" dirty="0">
                <a:latin typeface="Franklin Gothic Book" panose="020B0503020102020204" pitchFamily="34" charset="0"/>
              </a:rPr>
              <a:t>Large MPOs are sub-allocated funds and given the responsibility for selecting projects for those funds</a:t>
            </a:r>
          </a:p>
          <a:p>
            <a:pPr>
              <a:spcBef>
                <a:spcPts val="1200"/>
              </a:spcBef>
              <a:defRPr/>
            </a:pPr>
            <a:endParaRPr lang="en-US" b="1" dirty="0">
              <a:latin typeface="Franklin Gothic Book" panose="020B0503020102020204" pitchFamily="34" charset="0"/>
            </a:endParaRPr>
          </a:p>
        </p:txBody>
      </p:sp>
    </p:spTree>
    <p:extLst>
      <p:ext uri="{BB962C8B-B14F-4D97-AF65-F5344CB8AC3E}">
        <p14:creationId xmlns:p14="http://schemas.microsoft.com/office/powerpoint/2010/main" val="5623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377498" y="6392819"/>
            <a:ext cx="258017" cy="155448"/>
          </a:xfrm>
          <a:prstGeom prst="rect">
            <a:avLst/>
          </a:prstGeom>
        </p:spPr>
        <p:txBody>
          <a:bodyPr>
            <a:normAutofit/>
          </a:bodyPr>
          <a:lstStyle/>
          <a:p>
            <a:fld id="{7CB1CFCA-EE77-9F4A-8FAE-3286F1D37F0D}" type="slidenum">
              <a:rPr lang="en-US" smtClean="0"/>
              <a:pPr/>
              <a:t>4</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735287693"/>
              </p:ext>
            </p:extLst>
          </p:nvPr>
        </p:nvGraphicFramePr>
        <p:xfrm>
          <a:off x="914400" y="465181"/>
          <a:ext cx="8229600" cy="648018"/>
        </p:xfrm>
        <a:graphic>
          <a:graphicData uri="http://schemas.openxmlformats.org/drawingml/2006/table">
            <a:tbl>
              <a:tblPr firstRow="1">
                <a:tableStyleId>{5C22544A-7EE6-4342-B048-85BDC9FD1C3A}</a:tableStyleId>
              </a:tblPr>
              <a:tblGrid>
                <a:gridCol w="82296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Virginia: FY 2021-22 Schedule</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3" name="Content Placeholder 2">
            <a:extLst>
              <a:ext uri="{FF2B5EF4-FFF2-40B4-BE49-F238E27FC236}">
                <a16:creationId xmlns:a16="http://schemas.microsoft.com/office/drawing/2014/main" id="{82C77B95-5975-4479-A68A-4E7F907CF96D}"/>
              </a:ext>
            </a:extLst>
          </p:cNvPr>
          <p:cNvSpPr txBox="1">
            <a:spLocks/>
          </p:cNvSpPr>
          <p:nvPr/>
        </p:nvSpPr>
        <p:spPr>
          <a:xfrm>
            <a:off x="822960" y="1629699"/>
            <a:ext cx="8023860" cy="4525963"/>
          </a:xfrm>
          <a:prstGeom prst="rect">
            <a:avLst/>
          </a:prstGeom>
        </p:spPr>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000" dirty="0">
                <a:latin typeface="Franklin Gothic Book" panose="020B0503020102020204" pitchFamily="34" charset="0"/>
              </a:rPr>
              <a:t>July 1, 2019		Pre-application deadline</a:t>
            </a:r>
          </a:p>
          <a:p>
            <a:r>
              <a:rPr lang="en-US" sz="2000" dirty="0">
                <a:latin typeface="Franklin Gothic Book" panose="020B0503020102020204" pitchFamily="34" charset="0"/>
              </a:rPr>
              <a:t>October 1 		Application deadline</a:t>
            </a:r>
          </a:p>
          <a:p>
            <a:r>
              <a:rPr lang="en-US" sz="2000" dirty="0">
                <a:latin typeface="Franklin Gothic Book" panose="020B0503020102020204" pitchFamily="34" charset="0"/>
              </a:rPr>
              <a:t>January 6, 2020 	VDOT application scores forwarded to TPB</a:t>
            </a:r>
          </a:p>
          <a:p>
            <a:r>
              <a:rPr lang="en-US" sz="2000" dirty="0">
                <a:latin typeface="Franklin Gothic Book" panose="020B0503020102020204" pitchFamily="34" charset="0"/>
              </a:rPr>
              <a:t>February 3		TPB selection panel develops recommendations</a:t>
            </a:r>
          </a:p>
          <a:p>
            <a:r>
              <a:rPr lang="en-US" sz="2000" dirty="0">
                <a:latin typeface="Franklin Gothic Book" panose="020B0503020102020204" pitchFamily="34" charset="0"/>
              </a:rPr>
              <a:t>February 19		TPB approval</a:t>
            </a:r>
          </a:p>
          <a:p>
            <a:r>
              <a:rPr lang="en-US" sz="2000" dirty="0">
                <a:latin typeface="Franklin Gothic Book" panose="020B0503020102020204" pitchFamily="34" charset="0"/>
              </a:rPr>
              <a:t>February 20		CTB finalizes funding </a:t>
            </a:r>
          </a:p>
          <a:p>
            <a:pPr marL="457200" lvl="1" indent="0">
              <a:buNone/>
            </a:pPr>
            <a:endParaRPr lang="en-US" dirty="0"/>
          </a:p>
        </p:txBody>
      </p:sp>
    </p:spTree>
    <p:extLst>
      <p:ext uri="{BB962C8B-B14F-4D97-AF65-F5344CB8AC3E}">
        <p14:creationId xmlns:p14="http://schemas.microsoft.com/office/powerpoint/2010/main" val="15545104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5</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577356451"/>
              </p:ext>
            </p:extLst>
          </p:nvPr>
        </p:nvGraphicFramePr>
        <p:xfrm>
          <a:off x="797442" y="478645"/>
          <a:ext cx="8686800" cy="648018"/>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Virginia Project Selection</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TextBox 6">
            <a:extLst>
              <a:ext uri="{FF2B5EF4-FFF2-40B4-BE49-F238E27FC236}">
                <a16:creationId xmlns:a16="http://schemas.microsoft.com/office/drawing/2014/main" id="{20836EDC-A07A-4733-9833-86B440C61180}"/>
              </a:ext>
            </a:extLst>
          </p:cNvPr>
          <p:cNvSpPr txBox="1"/>
          <p:nvPr/>
        </p:nvSpPr>
        <p:spPr>
          <a:xfrm>
            <a:off x="702708" y="1321382"/>
            <a:ext cx="8122315" cy="1323439"/>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VDOT’s Local Assistance Division oversees project solicitation and admin</a:t>
            </a:r>
          </a:p>
          <a:p>
            <a:pPr marL="256032" indent="-256032">
              <a:spcBef>
                <a:spcPts val="1200"/>
              </a:spcBef>
              <a:spcAft>
                <a:spcPts val="0"/>
              </a:spcAft>
              <a:buClrTx/>
              <a:buFont typeface="Arial"/>
              <a:buChar char="•"/>
            </a:pPr>
            <a:r>
              <a:rPr lang="en-US" sz="2000" dirty="0"/>
              <a:t>FY 2021-2022 project solicitation: May 2019 – October 2019</a:t>
            </a:r>
          </a:p>
          <a:p>
            <a:pPr marL="256032" indent="-256032">
              <a:spcBef>
                <a:spcPts val="1200"/>
              </a:spcBef>
              <a:buFont typeface="Arial"/>
              <a:buChar char="•"/>
            </a:pPr>
            <a:r>
              <a:rPr lang="en-US" sz="2000" dirty="0"/>
              <a:t>Funds are split into three pots: CTB Districts, Large MPOs, &amp; CTB statewide</a:t>
            </a:r>
          </a:p>
        </p:txBody>
      </p:sp>
      <p:grpSp>
        <p:nvGrpSpPr>
          <p:cNvPr id="11" name="Group 10">
            <a:extLst>
              <a:ext uri="{FF2B5EF4-FFF2-40B4-BE49-F238E27FC236}">
                <a16:creationId xmlns:a16="http://schemas.microsoft.com/office/drawing/2014/main" id="{415D55CC-78EF-4113-BFE9-E752AB187E1F}"/>
              </a:ext>
            </a:extLst>
          </p:cNvPr>
          <p:cNvGrpSpPr/>
          <p:nvPr/>
        </p:nvGrpSpPr>
        <p:grpSpPr>
          <a:xfrm>
            <a:off x="1022496" y="3746350"/>
            <a:ext cx="2050313" cy="1323439"/>
            <a:chOff x="2805214" y="251608"/>
            <a:chExt cx="2088278" cy="1252967"/>
          </a:xfrm>
        </p:grpSpPr>
        <p:sp>
          <p:nvSpPr>
            <p:cNvPr id="12" name="Rectangle: Rounded Corners 11">
              <a:extLst>
                <a:ext uri="{FF2B5EF4-FFF2-40B4-BE49-F238E27FC236}">
                  <a16:creationId xmlns:a16="http://schemas.microsoft.com/office/drawing/2014/main" id="{BE2D1830-5675-45C6-B9E4-99F6D5E79B65}"/>
                </a:ext>
              </a:extLst>
            </p:cNvPr>
            <p:cNvSpPr/>
            <p:nvPr/>
          </p:nvSpPr>
          <p:spPr>
            <a:xfrm>
              <a:off x="2805214" y="251608"/>
              <a:ext cx="2088278" cy="1252967"/>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Rectangle: Rounded Corners 4">
              <a:extLst>
                <a:ext uri="{FF2B5EF4-FFF2-40B4-BE49-F238E27FC236}">
                  <a16:creationId xmlns:a16="http://schemas.microsoft.com/office/drawing/2014/main" id="{C33AE838-D26F-4D46-A764-22AEEF714283}"/>
                </a:ext>
              </a:extLst>
            </p:cNvPr>
            <p:cNvSpPr txBox="1"/>
            <p:nvPr/>
          </p:nvSpPr>
          <p:spPr>
            <a:xfrm>
              <a:off x="2841912" y="288306"/>
              <a:ext cx="2014882" cy="117957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VDOT scores</a:t>
              </a:r>
              <a:r>
                <a:rPr lang="en-US" sz="2000" b="1" dirty="0">
                  <a:latin typeface="+mj-lt"/>
                </a:rPr>
                <a:t> projects and forwards to CTB and MPOs</a:t>
              </a:r>
              <a:endParaRPr lang="en-US" sz="2000" b="1" kern="1200" dirty="0">
                <a:latin typeface="+mj-lt"/>
              </a:endParaRPr>
            </a:p>
          </p:txBody>
        </p:sp>
      </p:grpSp>
      <p:grpSp>
        <p:nvGrpSpPr>
          <p:cNvPr id="23" name="Group 22">
            <a:extLst>
              <a:ext uri="{FF2B5EF4-FFF2-40B4-BE49-F238E27FC236}">
                <a16:creationId xmlns:a16="http://schemas.microsoft.com/office/drawing/2014/main" id="{A9BD38D5-02EC-458E-9E36-0A8A920D293B}"/>
              </a:ext>
            </a:extLst>
          </p:cNvPr>
          <p:cNvGrpSpPr/>
          <p:nvPr/>
        </p:nvGrpSpPr>
        <p:grpSpPr>
          <a:xfrm>
            <a:off x="3804079" y="4945609"/>
            <a:ext cx="2050313" cy="1323439"/>
            <a:chOff x="2805214" y="251608"/>
            <a:chExt cx="2088278" cy="1252967"/>
          </a:xfrm>
        </p:grpSpPr>
        <p:sp>
          <p:nvSpPr>
            <p:cNvPr id="24" name="Rectangle: Rounded Corners 23">
              <a:extLst>
                <a:ext uri="{FF2B5EF4-FFF2-40B4-BE49-F238E27FC236}">
                  <a16:creationId xmlns:a16="http://schemas.microsoft.com/office/drawing/2014/main" id="{CB0451DA-93DE-4EC4-AD67-5424A5DA24E2}"/>
                </a:ext>
              </a:extLst>
            </p:cNvPr>
            <p:cNvSpPr/>
            <p:nvPr/>
          </p:nvSpPr>
          <p:spPr>
            <a:xfrm>
              <a:off x="2805214" y="251608"/>
              <a:ext cx="2088278" cy="1252967"/>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5" name="Rectangle: Rounded Corners 4">
              <a:extLst>
                <a:ext uri="{FF2B5EF4-FFF2-40B4-BE49-F238E27FC236}">
                  <a16:creationId xmlns:a16="http://schemas.microsoft.com/office/drawing/2014/main" id="{EEDD7EA3-330C-4792-AB47-A4728B0313BF}"/>
                </a:ext>
              </a:extLst>
            </p:cNvPr>
            <p:cNvSpPr txBox="1"/>
            <p:nvPr/>
          </p:nvSpPr>
          <p:spPr>
            <a:xfrm>
              <a:off x="2841912" y="288306"/>
              <a:ext cx="2014882" cy="117957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dirty="0"/>
                <a:t>CTB District Member reviews projects &amp; makes selections</a:t>
              </a:r>
              <a:endParaRPr lang="en-US" sz="2000" kern="1200" dirty="0"/>
            </a:p>
          </p:txBody>
        </p:sp>
      </p:grpSp>
      <p:grpSp>
        <p:nvGrpSpPr>
          <p:cNvPr id="26" name="Group 25">
            <a:extLst>
              <a:ext uri="{FF2B5EF4-FFF2-40B4-BE49-F238E27FC236}">
                <a16:creationId xmlns:a16="http://schemas.microsoft.com/office/drawing/2014/main" id="{4A7E991F-05D1-4AD8-BE5A-39D654AB0BAF}"/>
              </a:ext>
            </a:extLst>
          </p:cNvPr>
          <p:cNvGrpSpPr/>
          <p:nvPr/>
        </p:nvGrpSpPr>
        <p:grpSpPr>
          <a:xfrm>
            <a:off x="3804079" y="3004235"/>
            <a:ext cx="2050313" cy="1323439"/>
            <a:chOff x="2805214" y="251608"/>
            <a:chExt cx="2088278" cy="1252967"/>
          </a:xfrm>
        </p:grpSpPr>
        <p:sp>
          <p:nvSpPr>
            <p:cNvPr id="27" name="Rectangle: Rounded Corners 26">
              <a:extLst>
                <a:ext uri="{FF2B5EF4-FFF2-40B4-BE49-F238E27FC236}">
                  <a16:creationId xmlns:a16="http://schemas.microsoft.com/office/drawing/2014/main" id="{59A26240-E410-4153-92A6-B35DE1675171}"/>
                </a:ext>
              </a:extLst>
            </p:cNvPr>
            <p:cNvSpPr/>
            <p:nvPr/>
          </p:nvSpPr>
          <p:spPr>
            <a:xfrm>
              <a:off x="2805214" y="251608"/>
              <a:ext cx="2088278" cy="1252967"/>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8" name="Rectangle: Rounded Corners 4">
              <a:extLst>
                <a:ext uri="{FF2B5EF4-FFF2-40B4-BE49-F238E27FC236}">
                  <a16:creationId xmlns:a16="http://schemas.microsoft.com/office/drawing/2014/main" id="{5B0F0E27-151C-40C4-926B-D9E39CDEF44E}"/>
                </a:ext>
              </a:extLst>
            </p:cNvPr>
            <p:cNvSpPr txBox="1"/>
            <p:nvPr/>
          </p:nvSpPr>
          <p:spPr>
            <a:xfrm>
              <a:off x="2841912" y="288306"/>
              <a:ext cx="2014882" cy="117957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dirty="0">
                  <a:latin typeface="+mj-lt"/>
                </a:rPr>
                <a:t>MPOs review projects &amp; make selections</a:t>
              </a:r>
              <a:endParaRPr lang="en-US" sz="2000" b="1" kern="1200" dirty="0">
                <a:latin typeface="+mj-lt"/>
              </a:endParaRPr>
            </a:p>
          </p:txBody>
        </p:sp>
      </p:grpSp>
      <p:grpSp>
        <p:nvGrpSpPr>
          <p:cNvPr id="29" name="Group 28">
            <a:extLst>
              <a:ext uri="{FF2B5EF4-FFF2-40B4-BE49-F238E27FC236}">
                <a16:creationId xmlns:a16="http://schemas.microsoft.com/office/drawing/2014/main" id="{58AD1FD7-FF08-4671-ABE2-3728A958EED9}"/>
              </a:ext>
            </a:extLst>
          </p:cNvPr>
          <p:cNvGrpSpPr/>
          <p:nvPr/>
        </p:nvGrpSpPr>
        <p:grpSpPr>
          <a:xfrm>
            <a:off x="6609055" y="3746350"/>
            <a:ext cx="2050313" cy="1323439"/>
            <a:chOff x="2805214" y="251608"/>
            <a:chExt cx="2088278" cy="1252967"/>
          </a:xfrm>
        </p:grpSpPr>
        <p:sp>
          <p:nvSpPr>
            <p:cNvPr id="30" name="Rectangle: Rounded Corners 29">
              <a:extLst>
                <a:ext uri="{FF2B5EF4-FFF2-40B4-BE49-F238E27FC236}">
                  <a16:creationId xmlns:a16="http://schemas.microsoft.com/office/drawing/2014/main" id="{2D90A6DF-AFD0-4295-987C-D1FCD41B15F2}"/>
                </a:ext>
              </a:extLst>
            </p:cNvPr>
            <p:cNvSpPr/>
            <p:nvPr/>
          </p:nvSpPr>
          <p:spPr>
            <a:xfrm>
              <a:off x="2805214" y="251608"/>
              <a:ext cx="2088278" cy="1252967"/>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1" name="Rectangle: Rounded Corners 4">
              <a:extLst>
                <a:ext uri="{FF2B5EF4-FFF2-40B4-BE49-F238E27FC236}">
                  <a16:creationId xmlns:a16="http://schemas.microsoft.com/office/drawing/2014/main" id="{6533976E-FD7A-4D20-8F40-0DFADB65FA7E}"/>
                </a:ext>
              </a:extLst>
            </p:cNvPr>
            <p:cNvSpPr txBox="1"/>
            <p:nvPr/>
          </p:nvSpPr>
          <p:spPr>
            <a:xfrm>
              <a:off x="2841912" y="288306"/>
              <a:ext cx="2014882" cy="117957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CTB reviews remaining projects for statewide funds</a:t>
              </a:r>
              <a:endParaRPr lang="en-US" sz="2000" b="1" kern="1200" dirty="0">
                <a:latin typeface="+mj-lt"/>
              </a:endParaRPr>
            </a:p>
          </p:txBody>
        </p:sp>
      </p:grpSp>
      <p:sp>
        <p:nvSpPr>
          <p:cNvPr id="4" name="Arrow: Right 3">
            <a:extLst>
              <a:ext uri="{FF2B5EF4-FFF2-40B4-BE49-F238E27FC236}">
                <a16:creationId xmlns:a16="http://schemas.microsoft.com/office/drawing/2014/main" id="{FB512307-92B2-416B-B511-F1F3723BEEE5}"/>
              </a:ext>
            </a:extLst>
          </p:cNvPr>
          <p:cNvSpPr/>
          <p:nvPr/>
        </p:nvSpPr>
        <p:spPr>
          <a:xfrm rot="20266555">
            <a:off x="3157870" y="3746350"/>
            <a:ext cx="610178" cy="27029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Arrow: Right 31">
            <a:extLst>
              <a:ext uri="{FF2B5EF4-FFF2-40B4-BE49-F238E27FC236}">
                <a16:creationId xmlns:a16="http://schemas.microsoft.com/office/drawing/2014/main" id="{1B67B137-9EFE-43F7-8219-ABEEA0ACDD55}"/>
              </a:ext>
            </a:extLst>
          </p:cNvPr>
          <p:cNvSpPr/>
          <p:nvPr/>
        </p:nvSpPr>
        <p:spPr>
          <a:xfrm rot="1708476">
            <a:off x="3164239" y="4786709"/>
            <a:ext cx="610178" cy="27029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Arrow: Right 33">
            <a:extLst>
              <a:ext uri="{FF2B5EF4-FFF2-40B4-BE49-F238E27FC236}">
                <a16:creationId xmlns:a16="http://schemas.microsoft.com/office/drawing/2014/main" id="{7D9D31BC-3AB4-4DF1-A122-FAE3B06EBC15}"/>
              </a:ext>
            </a:extLst>
          </p:cNvPr>
          <p:cNvSpPr/>
          <p:nvPr/>
        </p:nvSpPr>
        <p:spPr>
          <a:xfrm rot="20266555">
            <a:off x="5973288" y="4810463"/>
            <a:ext cx="610178" cy="27029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Arrow: Right 34">
            <a:extLst>
              <a:ext uri="{FF2B5EF4-FFF2-40B4-BE49-F238E27FC236}">
                <a16:creationId xmlns:a16="http://schemas.microsoft.com/office/drawing/2014/main" id="{1055B02F-C3F3-4CE1-A9F2-80C9A3179D4F}"/>
              </a:ext>
            </a:extLst>
          </p:cNvPr>
          <p:cNvSpPr/>
          <p:nvPr/>
        </p:nvSpPr>
        <p:spPr>
          <a:xfrm rot="1708476">
            <a:off x="5953335" y="3847069"/>
            <a:ext cx="610178" cy="27029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Arrow: Up-Down 4">
            <a:extLst>
              <a:ext uri="{FF2B5EF4-FFF2-40B4-BE49-F238E27FC236}">
                <a16:creationId xmlns:a16="http://schemas.microsoft.com/office/drawing/2014/main" id="{7E6F9C7F-7653-4855-8487-8602BD063285}"/>
              </a:ext>
            </a:extLst>
          </p:cNvPr>
          <p:cNvSpPr/>
          <p:nvPr/>
        </p:nvSpPr>
        <p:spPr>
          <a:xfrm flipH="1">
            <a:off x="4688958" y="4344117"/>
            <a:ext cx="245587" cy="56273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611649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377498" y="6414518"/>
            <a:ext cx="258017" cy="155448"/>
          </a:xfrm>
          <a:prstGeom prst="rect">
            <a:avLst/>
          </a:prstGeom>
        </p:spPr>
        <p:txBody>
          <a:bodyPr>
            <a:normAutofit/>
          </a:bodyPr>
          <a:lstStyle/>
          <a:p>
            <a:fld id="{7CB1CFCA-EE77-9F4A-8FAE-3286F1D37F0D}" type="slidenum">
              <a:rPr lang="en-US" smtClean="0"/>
              <a:pPr/>
              <a:t>6</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119293923"/>
              </p:ext>
            </p:extLst>
          </p:nvPr>
        </p:nvGraphicFramePr>
        <p:xfrm>
          <a:off x="861236" y="465181"/>
          <a:ext cx="8282763" cy="648018"/>
        </p:xfrm>
        <a:graphic>
          <a:graphicData uri="http://schemas.openxmlformats.org/drawingml/2006/table">
            <a:tbl>
              <a:tblPr firstRow="1">
                <a:tableStyleId>{5C22544A-7EE6-4342-B048-85BDC9FD1C3A}</a:tableStyleId>
              </a:tblPr>
              <a:tblGrid>
                <a:gridCol w="8282763">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TPB Selection</a:t>
                      </a:r>
                      <a:r>
                        <a:rPr lang="en-US" sz="3600" b="0" baseline="0" dirty="0">
                          <a:solidFill>
                            <a:schemeClr val="accent1"/>
                          </a:solidFill>
                          <a:latin typeface="Franklin Gothic Medium"/>
                          <a:cs typeface="Franklin Gothic Medium"/>
                        </a:rPr>
                        <a:t> Process</a:t>
                      </a:r>
                      <a:endParaRPr lang="en-US" sz="3600" b="0" dirty="0">
                        <a:solidFill>
                          <a:schemeClr val="accent1"/>
                        </a:solidFill>
                        <a:latin typeface="Franklin Gothic Medium"/>
                        <a:cs typeface="Franklin Gothic Medium"/>
                      </a:endParaRP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11" name="Diagram 10"/>
          <p:cNvGraphicFramePr/>
          <p:nvPr>
            <p:extLst>
              <p:ext uri="{D42A27DB-BD31-4B8C-83A1-F6EECF244321}">
                <p14:modId xmlns:p14="http://schemas.microsoft.com/office/powerpoint/2010/main" val="3039513210"/>
              </p:ext>
            </p:extLst>
          </p:nvPr>
        </p:nvGraphicFramePr>
        <p:xfrm>
          <a:off x="969737" y="2880480"/>
          <a:ext cx="7818638" cy="17561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extBox 11"/>
          <p:cNvSpPr txBox="1"/>
          <p:nvPr/>
        </p:nvSpPr>
        <p:spPr>
          <a:xfrm>
            <a:off x="861236" y="4540563"/>
            <a:ext cx="7818638" cy="1015663"/>
          </a:xfrm>
          <a:prstGeom prst="rect">
            <a:avLst/>
          </a:prstGeom>
          <a:noFill/>
        </p:spPr>
        <p:txBody>
          <a:bodyPr wrap="square" rtlCol="0">
            <a:spAutoFit/>
          </a:bodyPr>
          <a:lstStyle/>
          <a:p>
            <a:pPr marL="256032" indent="-256032">
              <a:spcBef>
                <a:spcPts val="1200"/>
              </a:spcBef>
              <a:buFont typeface="Arial"/>
              <a:buChar char="•"/>
            </a:pPr>
            <a:r>
              <a:rPr lang="en-US" sz="2000" dirty="0">
                <a:latin typeface="Franklin Gothic Book" panose="020B0503020102020204" pitchFamily="34" charset="0"/>
              </a:rPr>
              <a:t>At the selection panel meeting on February 3, the average scores were used a basis for discussion. However, the final recommendations were based on consensus. </a:t>
            </a:r>
          </a:p>
        </p:txBody>
      </p:sp>
      <p:sp>
        <p:nvSpPr>
          <p:cNvPr id="13" name="TextBox 12"/>
          <p:cNvSpPr txBox="1"/>
          <p:nvPr/>
        </p:nvSpPr>
        <p:spPr>
          <a:xfrm>
            <a:off x="861236" y="1191478"/>
            <a:ext cx="7818638" cy="1477328"/>
          </a:xfrm>
          <a:prstGeom prst="rect">
            <a:avLst/>
          </a:prstGeom>
          <a:noFill/>
        </p:spPr>
        <p:txBody>
          <a:bodyPr wrap="square" rtlCol="0">
            <a:spAutoFit/>
          </a:bodyPr>
          <a:lstStyle/>
          <a:p>
            <a:pPr marL="256032" indent="-256032">
              <a:spcBef>
                <a:spcPts val="1200"/>
              </a:spcBef>
              <a:buFont typeface="Arial"/>
              <a:buChar char="•"/>
            </a:pPr>
            <a:r>
              <a:rPr lang="en-US" sz="2000" dirty="0">
                <a:latin typeface="Franklin Gothic Book" panose="020B0503020102020204" pitchFamily="34" charset="0"/>
              </a:rPr>
              <a:t>Selection Panel included TPB staff, District Department of Transportation, and Maryland Department of Transportation. Staff from VDOT </a:t>
            </a:r>
          </a:p>
          <a:p>
            <a:pPr marL="256032" indent="-256032">
              <a:spcBef>
                <a:spcPts val="1200"/>
              </a:spcBef>
              <a:buFont typeface="Arial"/>
              <a:buChar char="•"/>
            </a:pPr>
            <a:r>
              <a:rPr lang="en-US" sz="2000" dirty="0">
                <a:latin typeface="Franklin Gothic Book" panose="020B0503020102020204" pitchFamily="34" charset="0"/>
              </a:rPr>
              <a:t>Panel members individually scored projects</a:t>
            </a:r>
          </a:p>
        </p:txBody>
      </p:sp>
    </p:spTree>
    <p:extLst>
      <p:ext uri="{BB962C8B-B14F-4D97-AF65-F5344CB8AC3E}">
        <p14:creationId xmlns:p14="http://schemas.microsoft.com/office/powerpoint/2010/main" val="6390531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377498" y="6414518"/>
            <a:ext cx="258017" cy="155448"/>
          </a:xfrm>
          <a:prstGeom prst="rect">
            <a:avLst/>
          </a:prstGeom>
        </p:spPr>
        <p:txBody>
          <a:bodyPr>
            <a:normAutofit/>
          </a:bodyPr>
          <a:lstStyle/>
          <a:p>
            <a:fld id="{7CB1CFCA-EE77-9F4A-8FAE-3286F1D37F0D}" type="slidenum">
              <a:rPr lang="en-US" smtClean="0"/>
              <a:pPr/>
              <a:t>7</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537801065"/>
              </p:ext>
            </p:extLst>
          </p:nvPr>
        </p:nvGraphicFramePr>
        <p:xfrm>
          <a:off x="861236" y="465181"/>
          <a:ext cx="8282763" cy="648018"/>
        </p:xfrm>
        <a:graphic>
          <a:graphicData uri="http://schemas.openxmlformats.org/drawingml/2006/table">
            <a:tbl>
              <a:tblPr firstRow="1">
                <a:tableStyleId>{5C22544A-7EE6-4342-B048-85BDC9FD1C3A}</a:tableStyleId>
              </a:tblPr>
              <a:tblGrid>
                <a:gridCol w="8282763">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Regional</a:t>
                      </a:r>
                      <a:r>
                        <a:rPr lang="en-US" sz="3600" b="0" baseline="0" dirty="0">
                          <a:solidFill>
                            <a:schemeClr val="accent1"/>
                          </a:solidFill>
                          <a:latin typeface="Franklin Gothic Medium"/>
                          <a:cs typeface="Franklin Gothic Medium"/>
                        </a:rPr>
                        <a:t> Policies Criteria</a:t>
                      </a:r>
                      <a:endParaRPr lang="en-US" sz="3600" b="0" dirty="0">
                        <a:solidFill>
                          <a:schemeClr val="accent1"/>
                        </a:solidFill>
                        <a:latin typeface="Franklin Gothic Medium"/>
                        <a:cs typeface="Franklin Gothic Medium"/>
                      </a:endParaRP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TextBox 5"/>
          <p:cNvSpPr txBox="1"/>
          <p:nvPr/>
        </p:nvSpPr>
        <p:spPr>
          <a:xfrm>
            <a:off x="861236" y="1350515"/>
            <a:ext cx="7572403" cy="2708434"/>
          </a:xfrm>
          <a:prstGeom prst="rect">
            <a:avLst/>
          </a:prstGeom>
          <a:noFill/>
        </p:spPr>
        <p:txBody>
          <a:bodyPr wrap="square" rtlCol="0">
            <a:spAutoFit/>
          </a:bodyPr>
          <a:lstStyle/>
          <a:p>
            <a:pPr marL="256032" indent="-256032">
              <a:spcBef>
                <a:spcPts val="1200"/>
              </a:spcBef>
              <a:buFont typeface="Arial"/>
              <a:buChar char="•"/>
            </a:pPr>
            <a:r>
              <a:rPr lang="en-US" sz="2000" dirty="0">
                <a:latin typeface="Franklin Gothic Book" panose="020B0503020102020204" pitchFamily="34" charset="0"/>
              </a:rPr>
              <a:t>Expanding Multimodal Transportation Options for Non-Drivers</a:t>
            </a:r>
          </a:p>
          <a:p>
            <a:pPr marL="256032" indent="-256032">
              <a:spcBef>
                <a:spcPts val="1200"/>
              </a:spcBef>
              <a:buFont typeface="Arial"/>
              <a:buChar char="•"/>
            </a:pPr>
            <a:r>
              <a:rPr lang="en-US" sz="2000" dirty="0">
                <a:latin typeface="Franklin Gothic Book" panose="020B0503020102020204" pitchFamily="34" charset="0"/>
              </a:rPr>
              <a:t>Supporting Regional Activity Centers</a:t>
            </a:r>
          </a:p>
          <a:p>
            <a:pPr marL="256032" indent="-256032">
              <a:spcBef>
                <a:spcPts val="1200"/>
              </a:spcBef>
              <a:buFont typeface="Arial"/>
              <a:buChar char="•"/>
            </a:pPr>
            <a:r>
              <a:rPr lang="en-US" sz="2000" dirty="0">
                <a:latin typeface="Franklin Gothic Book" panose="020B0503020102020204" pitchFamily="34" charset="0"/>
              </a:rPr>
              <a:t>Access to High-Capacity Transit</a:t>
            </a:r>
          </a:p>
          <a:p>
            <a:pPr marL="256032" indent="-256032">
              <a:spcBef>
                <a:spcPts val="1200"/>
              </a:spcBef>
              <a:buFont typeface="Arial"/>
              <a:buChar char="•"/>
            </a:pPr>
            <a:r>
              <a:rPr lang="en-US" sz="2000" dirty="0">
                <a:latin typeface="Franklin Gothic Book" panose="020B0503020102020204" pitchFamily="34" charset="0"/>
              </a:rPr>
              <a:t>Increased Access in Equity Emphasis Areas</a:t>
            </a:r>
          </a:p>
          <a:p>
            <a:pPr marL="256032" indent="-256032">
              <a:spcBef>
                <a:spcPts val="1200"/>
              </a:spcBef>
              <a:buFont typeface="Arial"/>
              <a:buChar char="•"/>
            </a:pPr>
            <a:r>
              <a:rPr lang="en-US" sz="2000" dirty="0">
                <a:latin typeface="Franklin Gothic Book" panose="020B0503020102020204" pitchFamily="34" charset="0"/>
              </a:rPr>
              <a:t>Safe Routes to School</a:t>
            </a:r>
          </a:p>
          <a:p>
            <a:pPr marL="256032" indent="-256032">
              <a:spcBef>
                <a:spcPts val="1200"/>
              </a:spcBef>
              <a:buFont typeface="Arial"/>
              <a:buChar char="•"/>
            </a:pPr>
            <a:r>
              <a:rPr lang="en-US" sz="2000" dirty="0">
                <a:latin typeface="Franklin Gothic Book" panose="020B0503020102020204" pitchFamily="34" charset="0"/>
              </a:rPr>
              <a:t>Increased Access for People with Disabilities</a:t>
            </a:r>
          </a:p>
        </p:txBody>
      </p:sp>
    </p:spTree>
    <p:extLst>
      <p:ext uri="{BB962C8B-B14F-4D97-AF65-F5344CB8AC3E}">
        <p14:creationId xmlns:p14="http://schemas.microsoft.com/office/powerpoint/2010/main" val="11833169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377498" y="6414518"/>
            <a:ext cx="258017" cy="155448"/>
          </a:xfrm>
          <a:prstGeom prst="rect">
            <a:avLst/>
          </a:prstGeom>
        </p:spPr>
        <p:txBody>
          <a:bodyPr>
            <a:normAutofit/>
          </a:bodyPr>
          <a:lstStyle/>
          <a:p>
            <a:fld id="{7CB1CFCA-EE77-9F4A-8FAE-3286F1D37F0D}" type="slidenum">
              <a:rPr lang="en-US" smtClean="0"/>
              <a:pPr/>
              <a:t>8</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392292062"/>
              </p:ext>
            </p:extLst>
          </p:nvPr>
        </p:nvGraphicFramePr>
        <p:xfrm>
          <a:off x="946298" y="465181"/>
          <a:ext cx="8197702" cy="648018"/>
        </p:xfrm>
        <a:graphic>
          <a:graphicData uri="http://schemas.openxmlformats.org/drawingml/2006/table">
            <a:tbl>
              <a:tblPr firstRow="1">
                <a:tableStyleId>{5C22544A-7EE6-4342-B048-85BDC9FD1C3A}</a:tableStyleId>
              </a:tblPr>
              <a:tblGrid>
                <a:gridCol w="8197702">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FY 2021-22 Project</a:t>
                      </a:r>
                      <a:r>
                        <a:rPr lang="en-US" sz="3600" b="0" baseline="0" dirty="0">
                          <a:solidFill>
                            <a:schemeClr val="accent1"/>
                          </a:solidFill>
                          <a:latin typeface="Franklin Gothic Medium"/>
                          <a:cs typeface="Franklin Gothic Medium"/>
                        </a:rPr>
                        <a:t> Recommendations</a:t>
                      </a:r>
                      <a:endParaRPr lang="en-US" sz="3600" b="0" dirty="0">
                        <a:solidFill>
                          <a:schemeClr val="accent1"/>
                        </a:solidFill>
                        <a:latin typeface="Franklin Gothic Medium"/>
                        <a:cs typeface="Franklin Gothic Medium"/>
                      </a:endParaRP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TextBox 5"/>
          <p:cNvSpPr txBox="1"/>
          <p:nvPr/>
        </p:nvSpPr>
        <p:spPr>
          <a:xfrm>
            <a:off x="946298" y="1380746"/>
            <a:ext cx="7570896" cy="2862322"/>
          </a:xfrm>
          <a:prstGeom prst="rect">
            <a:avLst/>
          </a:prstGeom>
          <a:noFill/>
        </p:spPr>
        <p:txBody>
          <a:bodyPr wrap="square" rtlCol="0">
            <a:spAutoFit/>
          </a:bodyPr>
          <a:lstStyle/>
          <a:p>
            <a:pPr marL="256032" indent="-256032">
              <a:spcBef>
                <a:spcPts val="1200"/>
              </a:spcBef>
              <a:buFont typeface="Arial"/>
              <a:buChar char="•"/>
            </a:pPr>
            <a:r>
              <a:rPr lang="en-US" sz="2000" dirty="0">
                <a:solidFill>
                  <a:schemeClr val="dk1"/>
                </a:solidFill>
                <a:latin typeface="Franklin Gothic Book" panose="020B0503020102020204" pitchFamily="34" charset="0"/>
              </a:rPr>
              <a:t>TPB received $24,945,009 in funding requests for 24 projects in Virginia for FY 2021 and FY 2022</a:t>
            </a:r>
          </a:p>
          <a:p>
            <a:pPr marL="256032" indent="-256032">
              <a:spcBef>
                <a:spcPts val="1200"/>
              </a:spcBef>
              <a:buFont typeface="Arial"/>
              <a:buChar char="•"/>
            </a:pPr>
            <a:r>
              <a:rPr lang="en-US" sz="2000" dirty="0">
                <a:solidFill>
                  <a:schemeClr val="dk1"/>
                </a:solidFill>
                <a:latin typeface="Franklin Gothic Book" panose="020B0503020102020204" pitchFamily="34" charset="0"/>
              </a:rPr>
              <a:t>The TPB’s TA Set-Aside sub-allocation was $5,579,514</a:t>
            </a:r>
          </a:p>
          <a:p>
            <a:pPr marL="256032" indent="-256032">
              <a:spcBef>
                <a:spcPts val="1200"/>
              </a:spcBef>
              <a:buFont typeface="Arial"/>
              <a:buChar char="•"/>
            </a:pPr>
            <a:r>
              <a:rPr lang="en-US" sz="2000" dirty="0">
                <a:solidFill>
                  <a:schemeClr val="dk1"/>
                </a:solidFill>
                <a:latin typeface="Franklin Gothic Book" panose="020B0503020102020204" pitchFamily="34" charset="0"/>
              </a:rPr>
              <a:t>Seven projects were recommended for funding for a total of $5,551,274</a:t>
            </a:r>
          </a:p>
          <a:p>
            <a:pPr marL="256032" indent="-256032">
              <a:spcBef>
                <a:spcPts val="1200"/>
              </a:spcBef>
              <a:buFont typeface="Arial"/>
              <a:buChar char="•"/>
            </a:pPr>
            <a:r>
              <a:rPr lang="en-US" sz="2000" dirty="0">
                <a:solidFill>
                  <a:schemeClr val="dk1"/>
                </a:solidFill>
                <a:latin typeface="Franklin Gothic Book" panose="020B0503020102020204" pitchFamily="34" charset="0"/>
              </a:rPr>
              <a:t>CTB Member Mary Hynes selected five projects for $1,991,979</a:t>
            </a:r>
          </a:p>
          <a:p>
            <a:pPr lvl="1">
              <a:spcBef>
                <a:spcPts val="1200"/>
              </a:spcBef>
            </a:pPr>
            <a:endParaRPr lang="en-US" sz="2000" dirty="0">
              <a:solidFill>
                <a:schemeClr val="dk1"/>
              </a:solidFill>
              <a:latin typeface="Franklin Gothic Book" panose="020B0503020102020204" pitchFamily="34" charset="0"/>
            </a:endParaRPr>
          </a:p>
        </p:txBody>
      </p:sp>
    </p:spTree>
    <p:extLst>
      <p:ext uri="{BB962C8B-B14F-4D97-AF65-F5344CB8AC3E}">
        <p14:creationId xmlns:p14="http://schemas.microsoft.com/office/powerpoint/2010/main" val="4018850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377498" y="6414518"/>
            <a:ext cx="258017" cy="155448"/>
          </a:xfrm>
          <a:prstGeom prst="rect">
            <a:avLst/>
          </a:prstGeom>
        </p:spPr>
        <p:txBody>
          <a:bodyPr>
            <a:normAutofit/>
          </a:bodyPr>
          <a:lstStyle/>
          <a:p>
            <a:fld id="{7CB1CFCA-EE77-9F4A-8FAE-3286F1D37F0D}" type="slidenum">
              <a:rPr lang="en-US" smtClean="0"/>
              <a:pPr/>
              <a:t>9</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933574353"/>
              </p:ext>
            </p:extLst>
          </p:nvPr>
        </p:nvGraphicFramePr>
        <p:xfrm>
          <a:off x="893134" y="465181"/>
          <a:ext cx="8250865" cy="648018"/>
        </p:xfrm>
        <a:graphic>
          <a:graphicData uri="http://schemas.openxmlformats.org/drawingml/2006/table">
            <a:tbl>
              <a:tblPr firstRow="1">
                <a:tableStyleId>{5C22544A-7EE6-4342-B048-85BDC9FD1C3A}</a:tableStyleId>
              </a:tblPr>
              <a:tblGrid>
                <a:gridCol w="8250865">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FY 2020 Project</a:t>
                      </a:r>
                      <a:r>
                        <a:rPr lang="en-US" sz="3600" b="0" baseline="0" dirty="0">
                          <a:solidFill>
                            <a:schemeClr val="accent1"/>
                          </a:solidFill>
                          <a:latin typeface="Franklin Gothic Medium"/>
                          <a:cs typeface="Franklin Gothic Medium"/>
                        </a:rPr>
                        <a:t> Recommendations</a:t>
                      </a:r>
                      <a:endParaRPr lang="en-US" sz="3600" b="0" dirty="0">
                        <a:solidFill>
                          <a:schemeClr val="accent1"/>
                        </a:solidFill>
                        <a:latin typeface="Franklin Gothic Medium"/>
                        <a:cs typeface="Franklin Gothic Medium"/>
                      </a:endParaRP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6" name="Table 5">
            <a:extLst>
              <a:ext uri="{FF2B5EF4-FFF2-40B4-BE49-F238E27FC236}">
                <a16:creationId xmlns:a16="http://schemas.microsoft.com/office/drawing/2014/main" id="{B7DC6474-5DB9-4D09-A5D6-85BBD6256DD0}"/>
              </a:ext>
            </a:extLst>
          </p:cNvPr>
          <p:cNvGraphicFramePr>
            <a:graphicFrameLocks noGrp="1"/>
          </p:cNvGraphicFramePr>
          <p:nvPr>
            <p:extLst>
              <p:ext uri="{D42A27DB-BD31-4B8C-83A1-F6EECF244321}">
                <p14:modId xmlns:p14="http://schemas.microsoft.com/office/powerpoint/2010/main" val="3766913039"/>
              </p:ext>
            </p:extLst>
          </p:nvPr>
        </p:nvGraphicFramePr>
        <p:xfrm>
          <a:off x="893134" y="1325551"/>
          <a:ext cx="7887611" cy="4647440"/>
        </p:xfrm>
        <a:graphic>
          <a:graphicData uri="http://schemas.openxmlformats.org/drawingml/2006/table">
            <a:tbl>
              <a:tblPr firstRow="1" firstCol="1" bandRow="1">
                <a:tableStyleId>{5C22544A-7EE6-4342-B048-85BDC9FD1C3A}</a:tableStyleId>
              </a:tblPr>
              <a:tblGrid>
                <a:gridCol w="4029595">
                  <a:extLst>
                    <a:ext uri="{9D8B030D-6E8A-4147-A177-3AD203B41FA5}">
                      <a16:colId xmlns:a16="http://schemas.microsoft.com/office/drawing/2014/main" val="1207402967"/>
                    </a:ext>
                  </a:extLst>
                </a:gridCol>
                <a:gridCol w="1904563">
                  <a:extLst>
                    <a:ext uri="{9D8B030D-6E8A-4147-A177-3AD203B41FA5}">
                      <a16:colId xmlns:a16="http://schemas.microsoft.com/office/drawing/2014/main" val="1651294270"/>
                    </a:ext>
                  </a:extLst>
                </a:gridCol>
                <a:gridCol w="1953453">
                  <a:extLst>
                    <a:ext uri="{9D8B030D-6E8A-4147-A177-3AD203B41FA5}">
                      <a16:colId xmlns:a16="http://schemas.microsoft.com/office/drawing/2014/main" val="2716511780"/>
                    </a:ext>
                  </a:extLst>
                </a:gridCol>
              </a:tblGrid>
              <a:tr h="703665">
                <a:tc>
                  <a:txBody>
                    <a:bodyPr/>
                    <a:lstStyle/>
                    <a:p>
                      <a:pPr marL="0" marR="0">
                        <a:spcBef>
                          <a:spcPts val="0"/>
                        </a:spcBef>
                        <a:spcAft>
                          <a:spcPts val="0"/>
                        </a:spcAft>
                        <a:tabLst>
                          <a:tab pos="274320" algn="l"/>
                        </a:tabLst>
                      </a:pPr>
                      <a:r>
                        <a:rPr lang="en-US" sz="1800" dirty="0">
                          <a:effectLst/>
                        </a:rPr>
                        <a:t>Project Name</a:t>
                      </a:r>
                      <a:endParaRPr lang="en-US" sz="1800" dirty="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spcBef>
                          <a:spcPts val="0"/>
                        </a:spcBef>
                        <a:spcAft>
                          <a:spcPts val="0"/>
                        </a:spcAft>
                        <a:tabLst>
                          <a:tab pos="274320" algn="l"/>
                        </a:tabLst>
                      </a:pPr>
                      <a:r>
                        <a:rPr lang="en-US" sz="1800">
                          <a:effectLst/>
                        </a:rPr>
                        <a:t>Jurisdiction</a:t>
                      </a:r>
                      <a:endParaRPr lang="en-US" sz="180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spcBef>
                          <a:spcPts val="0"/>
                        </a:spcBef>
                        <a:spcAft>
                          <a:spcPts val="0"/>
                        </a:spcAft>
                        <a:tabLst>
                          <a:tab pos="274320" algn="l"/>
                        </a:tabLst>
                      </a:pPr>
                      <a:r>
                        <a:rPr lang="en-US" sz="1800">
                          <a:effectLst/>
                        </a:rPr>
                        <a:t>Selection Panel Recommendations</a:t>
                      </a:r>
                      <a:endParaRPr lang="en-US" sz="180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extLst>
                  <a:ext uri="{0D108BD9-81ED-4DB2-BD59-A6C34878D82A}">
                    <a16:rowId xmlns:a16="http://schemas.microsoft.com/office/drawing/2014/main" val="254535705"/>
                  </a:ext>
                </a:extLst>
              </a:tr>
              <a:tr h="639556">
                <a:tc>
                  <a:txBody>
                    <a:bodyPr/>
                    <a:lstStyle/>
                    <a:p>
                      <a:pPr marL="0" marR="0">
                        <a:spcBef>
                          <a:spcPts val="0"/>
                        </a:spcBef>
                        <a:spcAft>
                          <a:spcPts val="0"/>
                        </a:spcAft>
                        <a:tabLst>
                          <a:tab pos="274320" algn="l"/>
                        </a:tabLst>
                      </a:pPr>
                      <a:r>
                        <a:rPr lang="en-US" sz="1800" b="0">
                          <a:effectLst/>
                        </a:rPr>
                        <a:t>Columbia Pike Complete Streets Improvements - Phase I</a:t>
                      </a:r>
                      <a:endParaRPr lang="en-US" sz="1800" b="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spcBef>
                          <a:spcPts val="0"/>
                        </a:spcBef>
                        <a:spcAft>
                          <a:spcPts val="0"/>
                        </a:spcAft>
                        <a:tabLst>
                          <a:tab pos="274320" algn="l"/>
                        </a:tabLst>
                      </a:pPr>
                      <a:r>
                        <a:rPr lang="en-US" sz="1800">
                          <a:effectLst/>
                        </a:rPr>
                        <a:t>Fairfax County</a:t>
                      </a:r>
                      <a:endParaRPr lang="en-US" sz="180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lgn="r">
                        <a:spcBef>
                          <a:spcPts val="0"/>
                        </a:spcBef>
                        <a:spcAft>
                          <a:spcPts val="0"/>
                        </a:spcAft>
                        <a:tabLst>
                          <a:tab pos="274320" algn="l"/>
                        </a:tabLst>
                      </a:pPr>
                      <a:r>
                        <a:rPr lang="en-US" sz="1800">
                          <a:effectLst/>
                        </a:rPr>
                        <a:t>$780,000 </a:t>
                      </a:r>
                      <a:endParaRPr lang="en-US" sz="180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extLst>
                  <a:ext uri="{0D108BD9-81ED-4DB2-BD59-A6C34878D82A}">
                    <a16:rowId xmlns:a16="http://schemas.microsoft.com/office/drawing/2014/main" val="1760628025"/>
                  </a:ext>
                </a:extLst>
              </a:tr>
              <a:tr h="392179">
                <a:tc>
                  <a:txBody>
                    <a:bodyPr/>
                    <a:lstStyle/>
                    <a:p>
                      <a:pPr marL="0" marR="0">
                        <a:spcBef>
                          <a:spcPts val="0"/>
                        </a:spcBef>
                        <a:spcAft>
                          <a:spcPts val="0"/>
                        </a:spcAft>
                        <a:tabLst>
                          <a:tab pos="274320" algn="l"/>
                        </a:tabLst>
                      </a:pPr>
                      <a:r>
                        <a:rPr lang="en-US" sz="1800" b="0">
                          <a:effectLst/>
                        </a:rPr>
                        <a:t>Orange Hunt Elementary School SRTS</a:t>
                      </a:r>
                      <a:endParaRPr lang="en-US" sz="1800" b="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spcBef>
                          <a:spcPts val="0"/>
                        </a:spcBef>
                        <a:spcAft>
                          <a:spcPts val="0"/>
                        </a:spcAft>
                        <a:tabLst>
                          <a:tab pos="274320" algn="l"/>
                        </a:tabLst>
                      </a:pPr>
                      <a:r>
                        <a:rPr lang="en-US" sz="1800">
                          <a:effectLst/>
                        </a:rPr>
                        <a:t>Fairfax County</a:t>
                      </a:r>
                      <a:endParaRPr lang="en-US" sz="180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lgn="r">
                        <a:spcBef>
                          <a:spcPts val="0"/>
                        </a:spcBef>
                        <a:spcAft>
                          <a:spcPts val="0"/>
                        </a:spcAft>
                        <a:tabLst>
                          <a:tab pos="274320" algn="l"/>
                        </a:tabLst>
                      </a:pPr>
                      <a:r>
                        <a:rPr lang="en-US" sz="1800">
                          <a:effectLst/>
                        </a:rPr>
                        <a:t>$160,000 </a:t>
                      </a:r>
                      <a:endParaRPr lang="en-US" sz="180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extLst>
                  <a:ext uri="{0D108BD9-81ED-4DB2-BD59-A6C34878D82A}">
                    <a16:rowId xmlns:a16="http://schemas.microsoft.com/office/drawing/2014/main" val="1841590438"/>
                  </a:ext>
                </a:extLst>
              </a:tr>
              <a:tr h="392179">
                <a:tc>
                  <a:txBody>
                    <a:bodyPr/>
                    <a:lstStyle/>
                    <a:p>
                      <a:pPr marL="0" marR="0">
                        <a:spcBef>
                          <a:spcPts val="0"/>
                        </a:spcBef>
                        <a:spcAft>
                          <a:spcPts val="0"/>
                        </a:spcAft>
                        <a:tabLst>
                          <a:tab pos="274320" algn="l"/>
                        </a:tabLst>
                      </a:pPr>
                      <a:r>
                        <a:rPr lang="en-US" sz="1800" b="0" dirty="0">
                          <a:effectLst/>
                        </a:rPr>
                        <a:t>Central Elden Walkability Improvements</a:t>
                      </a:r>
                      <a:endParaRPr lang="en-US" sz="1800" b="0" dirty="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spcBef>
                          <a:spcPts val="0"/>
                        </a:spcBef>
                        <a:spcAft>
                          <a:spcPts val="0"/>
                        </a:spcAft>
                        <a:tabLst>
                          <a:tab pos="274320" algn="l"/>
                        </a:tabLst>
                      </a:pPr>
                      <a:r>
                        <a:rPr lang="en-US" sz="1800">
                          <a:effectLst/>
                        </a:rPr>
                        <a:t>Town of Herndon</a:t>
                      </a:r>
                      <a:endParaRPr lang="en-US" sz="180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lgn="r">
                        <a:spcBef>
                          <a:spcPts val="0"/>
                        </a:spcBef>
                        <a:spcAft>
                          <a:spcPts val="0"/>
                        </a:spcAft>
                        <a:tabLst>
                          <a:tab pos="274320" algn="l"/>
                        </a:tabLst>
                      </a:pPr>
                      <a:r>
                        <a:rPr lang="en-US" sz="1800">
                          <a:effectLst/>
                        </a:rPr>
                        <a:t>$1,011,908 </a:t>
                      </a:r>
                      <a:endParaRPr lang="en-US" sz="180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extLst>
                  <a:ext uri="{0D108BD9-81ED-4DB2-BD59-A6C34878D82A}">
                    <a16:rowId xmlns:a16="http://schemas.microsoft.com/office/drawing/2014/main" val="866495629"/>
                  </a:ext>
                </a:extLst>
              </a:tr>
              <a:tr h="392179">
                <a:tc>
                  <a:txBody>
                    <a:bodyPr/>
                    <a:lstStyle/>
                    <a:p>
                      <a:pPr marL="0" marR="0">
                        <a:spcBef>
                          <a:spcPts val="0"/>
                        </a:spcBef>
                        <a:spcAft>
                          <a:spcPts val="0"/>
                        </a:spcAft>
                        <a:tabLst>
                          <a:tab pos="274320" algn="l"/>
                        </a:tabLst>
                      </a:pPr>
                      <a:r>
                        <a:rPr lang="en-US" sz="1800" b="0" dirty="0">
                          <a:effectLst/>
                        </a:rPr>
                        <a:t>W&amp;OD Trail At-Grade Improvements</a:t>
                      </a:r>
                      <a:endParaRPr lang="en-US" sz="1800" b="0" dirty="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spcBef>
                          <a:spcPts val="0"/>
                        </a:spcBef>
                        <a:spcAft>
                          <a:spcPts val="0"/>
                        </a:spcAft>
                        <a:tabLst>
                          <a:tab pos="274320" algn="l"/>
                        </a:tabLst>
                      </a:pPr>
                      <a:r>
                        <a:rPr lang="en-US" sz="1800" dirty="0">
                          <a:effectLst/>
                        </a:rPr>
                        <a:t>Loudoun County</a:t>
                      </a:r>
                      <a:endParaRPr lang="en-US" sz="1800" dirty="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lgn="r">
                        <a:spcBef>
                          <a:spcPts val="0"/>
                        </a:spcBef>
                        <a:spcAft>
                          <a:spcPts val="0"/>
                        </a:spcAft>
                        <a:tabLst>
                          <a:tab pos="274320" algn="l"/>
                        </a:tabLst>
                      </a:pPr>
                      <a:r>
                        <a:rPr lang="en-US" sz="1800" dirty="0">
                          <a:effectLst/>
                        </a:rPr>
                        <a:t>$1,157,162 </a:t>
                      </a:r>
                      <a:endParaRPr lang="en-US" sz="1800" dirty="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extLst>
                  <a:ext uri="{0D108BD9-81ED-4DB2-BD59-A6C34878D82A}">
                    <a16:rowId xmlns:a16="http://schemas.microsoft.com/office/drawing/2014/main" val="413190670"/>
                  </a:ext>
                </a:extLst>
              </a:tr>
              <a:tr h="392179">
                <a:tc>
                  <a:txBody>
                    <a:bodyPr/>
                    <a:lstStyle/>
                    <a:p>
                      <a:pPr marL="0" marR="0">
                        <a:spcBef>
                          <a:spcPts val="0"/>
                        </a:spcBef>
                        <a:spcAft>
                          <a:spcPts val="0"/>
                        </a:spcAft>
                        <a:tabLst>
                          <a:tab pos="274320" algn="l"/>
                        </a:tabLst>
                      </a:pPr>
                      <a:r>
                        <a:rPr lang="en-US" sz="1800" b="0">
                          <a:effectLst/>
                        </a:rPr>
                        <a:t>Wellington Road Shared-Use Path Gap</a:t>
                      </a:r>
                      <a:endParaRPr lang="en-US" sz="1800" b="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spcBef>
                          <a:spcPts val="0"/>
                        </a:spcBef>
                        <a:spcAft>
                          <a:spcPts val="0"/>
                        </a:spcAft>
                        <a:tabLst>
                          <a:tab pos="274320" algn="l"/>
                        </a:tabLst>
                      </a:pPr>
                      <a:r>
                        <a:rPr lang="en-US" sz="1800">
                          <a:effectLst/>
                        </a:rPr>
                        <a:t>City of Manassas</a:t>
                      </a:r>
                      <a:endParaRPr lang="en-US" sz="180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lgn="r">
                        <a:spcBef>
                          <a:spcPts val="0"/>
                        </a:spcBef>
                        <a:spcAft>
                          <a:spcPts val="0"/>
                        </a:spcAft>
                        <a:tabLst>
                          <a:tab pos="274320" algn="l"/>
                        </a:tabLst>
                      </a:pPr>
                      <a:r>
                        <a:rPr lang="en-US" sz="1800">
                          <a:effectLst/>
                        </a:rPr>
                        <a:t>$675,092 </a:t>
                      </a:r>
                      <a:endParaRPr lang="en-US" sz="180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extLst>
                  <a:ext uri="{0D108BD9-81ED-4DB2-BD59-A6C34878D82A}">
                    <a16:rowId xmlns:a16="http://schemas.microsoft.com/office/drawing/2014/main" val="2937155328"/>
                  </a:ext>
                </a:extLst>
              </a:tr>
              <a:tr h="695841">
                <a:tc>
                  <a:txBody>
                    <a:bodyPr/>
                    <a:lstStyle/>
                    <a:p>
                      <a:pPr marL="0" marR="0">
                        <a:spcBef>
                          <a:spcPts val="0"/>
                        </a:spcBef>
                        <a:spcAft>
                          <a:spcPts val="0"/>
                        </a:spcAft>
                        <a:tabLst>
                          <a:tab pos="274320" algn="l"/>
                        </a:tabLst>
                      </a:pPr>
                      <a:r>
                        <a:rPr lang="en-US" sz="1800" b="0">
                          <a:effectLst/>
                        </a:rPr>
                        <a:t>Old Bridge Rd SW-Oakwood to Forest Hills Sidewalk &amp; Pedestrian Improvements</a:t>
                      </a:r>
                      <a:endParaRPr lang="en-US" sz="1800" b="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spcBef>
                          <a:spcPts val="0"/>
                        </a:spcBef>
                        <a:spcAft>
                          <a:spcPts val="0"/>
                        </a:spcAft>
                        <a:tabLst>
                          <a:tab pos="274320" algn="l"/>
                        </a:tabLst>
                      </a:pPr>
                      <a:r>
                        <a:rPr lang="en-US" sz="1800">
                          <a:effectLst/>
                        </a:rPr>
                        <a:t>Prince William County</a:t>
                      </a:r>
                      <a:endParaRPr lang="en-US" sz="180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lgn="r">
                        <a:spcBef>
                          <a:spcPts val="0"/>
                        </a:spcBef>
                        <a:spcAft>
                          <a:spcPts val="0"/>
                        </a:spcAft>
                        <a:tabLst>
                          <a:tab pos="274320" algn="l"/>
                        </a:tabLst>
                      </a:pPr>
                      <a:r>
                        <a:rPr lang="en-US" sz="1800">
                          <a:effectLst/>
                        </a:rPr>
                        <a:t>$1,360,000 </a:t>
                      </a:r>
                      <a:endParaRPr lang="en-US" sz="180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extLst>
                  <a:ext uri="{0D108BD9-81ED-4DB2-BD59-A6C34878D82A}">
                    <a16:rowId xmlns:a16="http://schemas.microsoft.com/office/drawing/2014/main" val="2997569127"/>
                  </a:ext>
                </a:extLst>
              </a:tr>
              <a:tr h="392179">
                <a:tc>
                  <a:txBody>
                    <a:bodyPr/>
                    <a:lstStyle/>
                    <a:p>
                      <a:pPr marL="0" marR="0">
                        <a:spcBef>
                          <a:spcPts val="0"/>
                        </a:spcBef>
                        <a:spcAft>
                          <a:spcPts val="0"/>
                        </a:spcAft>
                        <a:tabLst>
                          <a:tab pos="274320" algn="l"/>
                        </a:tabLst>
                      </a:pPr>
                      <a:r>
                        <a:rPr lang="en-US" sz="1800" b="0" dirty="0">
                          <a:effectLst/>
                        </a:rPr>
                        <a:t>Timber Fence Trail - Phase II</a:t>
                      </a:r>
                      <a:endParaRPr lang="en-US" sz="1800" b="0" dirty="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spcBef>
                          <a:spcPts val="0"/>
                        </a:spcBef>
                        <a:spcAft>
                          <a:spcPts val="0"/>
                        </a:spcAft>
                        <a:tabLst>
                          <a:tab pos="274320" algn="l"/>
                        </a:tabLst>
                      </a:pPr>
                      <a:r>
                        <a:rPr lang="en-US" sz="1800">
                          <a:effectLst/>
                        </a:rPr>
                        <a:t>Town of Warrenton</a:t>
                      </a:r>
                      <a:endParaRPr lang="en-US" sz="180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lgn="r">
                        <a:spcBef>
                          <a:spcPts val="0"/>
                        </a:spcBef>
                        <a:spcAft>
                          <a:spcPts val="0"/>
                        </a:spcAft>
                        <a:tabLst>
                          <a:tab pos="274320" algn="l"/>
                        </a:tabLst>
                      </a:pPr>
                      <a:r>
                        <a:rPr lang="en-US" sz="1800">
                          <a:effectLst/>
                        </a:rPr>
                        <a:t>$407,112 </a:t>
                      </a:r>
                      <a:endParaRPr lang="en-US" sz="180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extLst>
                  <a:ext uri="{0D108BD9-81ED-4DB2-BD59-A6C34878D82A}">
                    <a16:rowId xmlns:a16="http://schemas.microsoft.com/office/drawing/2014/main" val="2931412106"/>
                  </a:ext>
                </a:extLst>
              </a:tr>
              <a:tr h="363903">
                <a:tc>
                  <a:txBody>
                    <a:bodyPr/>
                    <a:lstStyle/>
                    <a:p>
                      <a:endParaRPr lang="en-US" sz="1800" dirty="0">
                        <a:effectLst/>
                        <a:latin typeface="Cambria" panose="02040503050406030204" pitchFamily="18" charset="0"/>
                      </a:endParaRPr>
                    </a:p>
                  </a:txBody>
                  <a:tcPr marL="68580" marR="68580" marT="0" marB="0"/>
                </a:tc>
                <a:tc>
                  <a:txBody>
                    <a:bodyPr/>
                    <a:lstStyle/>
                    <a:p>
                      <a:pPr marL="0" marR="0">
                        <a:spcBef>
                          <a:spcPts val="0"/>
                        </a:spcBef>
                        <a:spcAft>
                          <a:spcPts val="0"/>
                        </a:spcAft>
                        <a:tabLst>
                          <a:tab pos="274320" algn="l"/>
                        </a:tabLst>
                      </a:pPr>
                      <a:r>
                        <a:rPr lang="en-US" sz="1800" dirty="0">
                          <a:effectLst/>
                        </a:rPr>
                        <a:t>TOTAL</a:t>
                      </a:r>
                      <a:endParaRPr lang="en-US" sz="1800" dirty="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tc>
                  <a:txBody>
                    <a:bodyPr/>
                    <a:lstStyle/>
                    <a:p>
                      <a:pPr marL="0" marR="0" algn="r">
                        <a:spcBef>
                          <a:spcPts val="0"/>
                        </a:spcBef>
                        <a:spcAft>
                          <a:spcPts val="0"/>
                        </a:spcAft>
                        <a:tabLst>
                          <a:tab pos="274320" algn="l"/>
                        </a:tabLst>
                      </a:pPr>
                      <a:r>
                        <a:rPr lang="en-US" sz="1800" dirty="0">
                          <a:effectLst/>
                        </a:rPr>
                        <a:t>$5,551,274 </a:t>
                      </a:r>
                      <a:endParaRPr lang="en-US" sz="1800" dirty="0">
                        <a:solidFill>
                          <a:srgbClr val="000000"/>
                        </a:solidFill>
                        <a:effectLst/>
                        <a:latin typeface="Franklin Gothic Book" panose="020B0503020102020204" pitchFamily="34" charset="0"/>
                        <a:ea typeface="MS Mincho" panose="02020609040205080304" pitchFamily="49" charset="-128"/>
                        <a:cs typeface="ITCFranklinGothicStd-Book"/>
                      </a:endParaRPr>
                    </a:p>
                  </a:txBody>
                  <a:tcPr marL="68580" marR="68580" marT="0" marB="0"/>
                </a:tc>
                <a:extLst>
                  <a:ext uri="{0D108BD9-81ED-4DB2-BD59-A6C34878D82A}">
                    <a16:rowId xmlns:a16="http://schemas.microsoft.com/office/drawing/2014/main" val="2825694793"/>
                  </a:ext>
                </a:extLst>
              </a:tr>
            </a:tbl>
          </a:graphicData>
        </a:graphic>
      </p:graphicFrame>
    </p:spTree>
    <p:extLst>
      <p:ext uri="{BB962C8B-B14F-4D97-AF65-F5344CB8AC3E}">
        <p14:creationId xmlns:p14="http://schemas.microsoft.com/office/powerpoint/2010/main" val="993812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370707" y="6419087"/>
            <a:ext cx="258017" cy="155448"/>
          </a:xfrm>
          <a:prstGeom prst="rect">
            <a:avLst/>
          </a:prstGeom>
        </p:spPr>
        <p:txBody>
          <a:bodyPr>
            <a:normAutofit/>
          </a:bodyPr>
          <a:lstStyle/>
          <a:p>
            <a:fld id="{7CB1CFCA-EE77-9F4A-8FAE-3286F1D37F0D}" type="slidenum">
              <a:rPr lang="en-US" smtClean="0"/>
              <a:pPr/>
              <a:t>10</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794298460"/>
              </p:ext>
            </p:extLst>
          </p:nvPr>
        </p:nvGraphicFramePr>
        <p:xfrm>
          <a:off x="946298" y="465181"/>
          <a:ext cx="8197702" cy="1067118"/>
        </p:xfrm>
        <a:graphic>
          <a:graphicData uri="http://schemas.openxmlformats.org/drawingml/2006/table">
            <a:tbl>
              <a:tblPr firstRow="1">
                <a:tableStyleId>{5C22544A-7EE6-4342-B048-85BDC9FD1C3A}</a:tableStyleId>
              </a:tblPr>
              <a:tblGrid>
                <a:gridCol w="8197702">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Columbia Pike Complete Streets Improvements</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4" name="Picture 3">
            <a:extLst>
              <a:ext uri="{FF2B5EF4-FFF2-40B4-BE49-F238E27FC236}">
                <a16:creationId xmlns:a16="http://schemas.microsoft.com/office/drawing/2014/main" id="{414BED96-B6FF-4454-ABD8-945055658326}"/>
              </a:ext>
            </a:extLst>
          </p:cNvPr>
          <p:cNvPicPr>
            <a:picLocks noChangeAspect="1"/>
          </p:cNvPicPr>
          <p:nvPr/>
        </p:nvPicPr>
        <p:blipFill>
          <a:blip r:embed="rId3"/>
          <a:stretch>
            <a:fillRect/>
          </a:stretch>
        </p:blipFill>
        <p:spPr>
          <a:xfrm>
            <a:off x="4084344" y="2982528"/>
            <a:ext cx="4774018" cy="289448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TextBox 8">
            <a:extLst>
              <a:ext uri="{FF2B5EF4-FFF2-40B4-BE49-F238E27FC236}">
                <a16:creationId xmlns:a16="http://schemas.microsoft.com/office/drawing/2014/main" id="{4CA8FCD3-5A2F-45F5-94C1-C2677C79BCC7}"/>
              </a:ext>
            </a:extLst>
          </p:cNvPr>
          <p:cNvSpPr txBox="1"/>
          <p:nvPr/>
        </p:nvSpPr>
        <p:spPr>
          <a:xfrm>
            <a:off x="6156543" y="1903470"/>
            <a:ext cx="2472181" cy="707886"/>
          </a:xfrm>
          <a:prstGeom prst="rect">
            <a:avLst/>
          </a:prstGeom>
          <a:noFill/>
        </p:spPr>
        <p:txBody>
          <a:bodyPr wrap="square" rtlCol="0">
            <a:spAutoFit/>
          </a:bodyPr>
          <a:lstStyle/>
          <a:p>
            <a:pPr lvl="1"/>
            <a:r>
              <a:rPr lang="en-US" sz="2000" dirty="0">
                <a:solidFill>
                  <a:schemeClr val="dk1"/>
                </a:solidFill>
                <a:latin typeface="Franklin Gothic Book" panose="020B0503020102020204" pitchFamily="34" charset="0"/>
              </a:rPr>
              <a:t>Fairfax County</a:t>
            </a:r>
          </a:p>
          <a:p>
            <a:pPr lvl="1"/>
            <a:r>
              <a:rPr lang="en-US" sz="2000" dirty="0">
                <a:solidFill>
                  <a:schemeClr val="dk1"/>
                </a:solidFill>
                <a:latin typeface="Franklin Gothic Book" panose="020B0503020102020204" pitchFamily="34" charset="0"/>
              </a:rPr>
              <a:t>$780,000</a:t>
            </a:r>
          </a:p>
        </p:txBody>
      </p:sp>
      <p:pic>
        <p:nvPicPr>
          <p:cNvPr id="5" name="Picture 4">
            <a:extLst>
              <a:ext uri="{FF2B5EF4-FFF2-40B4-BE49-F238E27FC236}">
                <a16:creationId xmlns:a16="http://schemas.microsoft.com/office/drawing/2014/main" id="{B9219AFA-D9C9-456E-BC8A-F2C8F75AD5D0}"/>
              </a:ext>
            </a:extLst>
          </p:cNvPr>
          <p:cNvPicPr>
            <a:picLocks noChangeAspect="1"/>
          </p:cNvPicPr>
          <p:nvPr/>
        </p:nvPicPr>
        <p:blipFill>
          <a:blip r:embed="rId4"/>
          <a:stretch>
            <a:fillRect/>
          </a:stretch>
        </p:blipFill>
        <p:spPr>
          <a:xfrm>
            <a:off x="1031358" y="1903470"/>
            <a:ext cx="2713960" cy="3491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724531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377498" y="6414518"/>
            <a:ext cx="258017" cy="155448"/>
          </a:xfrm>
          <a:prstGeom prst="rect">
            <a:avLst/>
          </a:prstGeom>
        </p:spPr>
        <p:txBody>
          <a:bodyPr>
            <a:normAutofit/>
          </a:bodyPr>
          <a:lstStyle/>
          <a:p>
            <a:fld id="{7CB1CFCA-EE77-9F4A-8FAE-3286F1D37F0D}" type="slidenum">
              <a:rPr lang="en-US" smtClean="0"/>
              <a:pPr/>
              <a:t>11</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106673818"/>
              </p:ext>
            </p:extLst>
          </p:nvPr>
        </p:nvGraphicFramePr>
        <p:xfrm>
          <a:off x="946298" y="465181"/>
          <a:ext cx="8197702" cy="1067118"/>
        </p:xfrm>
        <a:graphic>
          <a:graphicData uri="http://schemas.openxmlformats.org/drawingml/2006/table">
            <a:tbl>
              <a:tblPr firstRow="1">
                <a:tableStyleId>{5C22544A-7EE6-4342-B048-85BDC9FD1C3A}</a:tableStyleId>
              </a:tblPr>
              <a:tblGrid>
                <a:gridCol w="8197702">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Orange Hunt Elementary School –  Safe Routes to School</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4" name="Picture 3">
            <a:extLst>
              <a:ext uri="{FF2B5EF4-FFF2-40B4-BE49-F238E27FC236}">
                <a16:creationId xmlns:a16="http://schemas.microsoft.com/office/drawing/2014/main" id="{CB53C44D-83C7-419C-A13C-E19FBBF4EC3A}"/>
              </a:ext>
            </a:extLst>
          </p:cNvPr>
          <p:cNvPicPr>
            <a:picLocks noChangeAspect="1"/>
          </p:cNvPicPr>
          <p:nvPr/>
        </p:nvPicPr>
        <p:blipFill>
          <a:blip r:embed="rId3"/>
          <a:stretch>
            <a:fillRect/>
          </a:stretch>
        </p:blipFill>
        <p:spPr>
          <a:xfrm>
            <a:off x="4412511" y="2858619"/>
            <a:ext cx="4307623" cy="3123890"/>
          </a:xfrm>
          <a:prstGeom prst="rect">
            <a:avLst/>
          </a:prstGeom>
        </p:spPr>
      </p:pic>
      <p:pic>
        <p:nvPicPr>
          <p:cNvPr id="1028" name="Picture 4" descr="Image result for orange hunt elementary school">
            <a:extLst>
              <a:ext uri="{FF2B5EF4-FFF2-40B4-BE49-F238E27FC236}">
                <a16:creationId xmlns:a16="http://schemas.microsoft.com/office/drawing/2014/main" id="{A60DD590-86E6-478E-BCAB-8E7E71AF14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6298" y="1867139"/>
            <a:ext cx="4149809" cy="276942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90BDAC18-0D3D-495E-B26C-CA14DBA8D9EE}"/>
              </a:ext>
            </a:extLst>
          </p:cNvPr>
          <p:cNvSpPr txBox="1"/>
          <p:nvPr/>
        </p:nvSpPr>
        <p:spPr>
          <a:xfrm>
            <a:off x="6163334" y="1841516"/>
            <a:ext cx="2472181" cy="707886"/>
          </a:xfrm>
          <a:prstGeom prst="rect">
            <a:avLst/>
          </a:prstGeom>
          <a:noFill/>
        </p:spPr>
        <p:txBody>
          <a:bodyPr wrap="square" rtlCol="0">
            <a:spAutoFit/>
          </a:bodyPr>
          <a:lstStyle/>
          <a:p>
            <a:pPr lvl="1"/>
            <a:r>
              <a:rPr lang="en-US" sz="2000" dirty="0">
                <a:solidFill>
                  <a:schemeClr val="dk1"/>
                </a:solidFill>
                <a:latin typeface="Franklin Gothic Book" panose="020B0503020102020204" pitchFamily="34" charset="0"/>
              </a:rPr>
              <a:t>Fairfax County</a:t>
            </a:r>
          </a:p>
          <a:p>
            <a:pPr lvl="1"/>
            <a:r>
              <a:rPr lang="en-US" sz="2000" dirty="0">
                <a:solidFill>
                  <a:schemeClr val="dk1"/>
                </a:solidFill>
                <a:latin typeface="Franklin Gothic Book" panose="020B0503020102020204" pitchFamily="34" charset="0"/>
              </a:rPr>
              <a:t>$160,000</a:t>
            </a:r>
          </a:p>
        </p:txBody>
      </p:sp>
    </p:spTree>
    <p:extLst>
      <p:ext uri="{BB962C8B-B14F-4D97-AF65-F5344CB8AC3E}">
        <p14:creationId xmlns:p14="http://schemas.microsoft.com/office/powerpoint/2010/main" val="8114943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401351" y="6392819"/>
            <a:ext cx="258017" cy="155448"/>
          </a:xfrm>
          <a:prstGeom prst="rect">
            <a:avLst/>
          </a:prstGeom>
        </p:spPr>
        <p:txBody>
          <a:bodyPr>
            <a:normAutofit/>
          </a:bodyPr>
          <a:lstStyle/>
          <a:p>
            <a:fld id="{7CB1CFCA-EE77-9F4A-8FAE-3286F1D37F0D}" type="slidenum">
              <a:rPr lang="en-US" smtClean="0"/>
              <a:pPr/>
              <a:t>12</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575289199"/>
              </p:ext>
            </p:extLst>
          </p:nvPr>
        </p:nvGraphicFramePr>
        <p:xfrm>
          <a:off x="946298" y="465181"/>
          <a:ext cx="8197702" cy="648018"/>
        </p:xfrm>
        <a:graphic>
          <a:graphicData uri="http://schemas.openxmlformats.org/drawingml/2006/table">
            <a:tbl>
              <a:tblPr firstRow="1">
                <a:tableStyleId>{5C22544A-7EE6-4342-B048-85BDC9FD1C3A}</a:tableStyleId>
              </a:tblPr>
              <a:tblGrid>
                <a:gridCol w="8197702">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Central Elden Walkability</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4" name="Picture 3">
            <a:extLst>
              <a:ext uri="{FF2B5EF4-FFF2-40B4-BE49-F238E27FC236}">
                <a16:creationId xmlns:a16="http://schemas.microsoft.com/office/drawing/2014/main" id="{D32739B2-124D-4209-BABD-E1D75A93A4D0}"/>
              </a:ext>
            </a:extLst>
          </p:cNvPr>
          <p:cNvPicPr>
            <a:picLocks noChangeAspect="1"/>
          </p:cNvPicPr>
          <p:nvPr/>
        </p:nvPicPr>
        <p:blipFill>
          <a:blip r:embed="rId3"/>
          <a:stretch>
            <a:fillRect/>
          </a:stretch>
        </p:blipFill>
        <p:spPr>
          <a:xfrm>
            <a:off x="946298" y="1440365"/>
            <a:ext cx="6219469" cy="2290181"/>
          </a:xfrm>
          <a:prstGeom prst="rect">
            <a:avLst/>
          </a:prstGeom>
        </p:spPr>
      </p:pic>
      <p:pic>
        <p:nvPicPr>
          <p:cNvPr id="6" name="Picture 5">
            <a:extLst>
              <a:ext uri="{FF2B5EF4-FFF2-40B4-BE49-F238E27FC236}">
                <a16:creationId xmlns:a16="http://schemas.microsoft.com/office/drawing/2014/main" id="{613B65C2-4D01-434C-A77F-3412AA3F5EEE}"/>
              </a:ext>
            </a:extLst>
          </p:cNvPr>
          <p:cNvPicPr>
            <a:picLocks noChangeAspect="1"/>
          </p:cNvPicPr>
          <p:nvPr/>
        </p:nvPicPr>
        <p:blipFill>
          <a:blip r:embed="rId4"/>
          <a:stretch>
            <a:fillRect/>
          </a:stretch>
        </p:blipFill>
        <p:spPr>
          <a:xfrm>
            <a:off x="5400030" y="3991060"/>
            <a:ext cx="1765737" cy="1990622"/>
          </a:xfrm>
          <a:prstGeom prst="rect">
            <a:avLst/>
          </a:prstGeom>
        </p:spPr>
      </p:pic>
      <p:pic>
        <p:nvPicPr>
          <p:cNvPr id="10" name="Picture 9">
            <a:extLst>
              <a:ext uri="{FF2B5EF4-FFF2-40B4-BE49-F238E27FC236}">
                <a16:creationId xmlns:a16="http://schemas.microsoft.com/office/drawing/2014/main" id="{D3FE849A-1D5C-4F94-8B2F-734193B76B4E}"/>
              </a:ext>
            </a:extLst>
          </p:cNvPr>
          <p:cNvPicPr>
            <a:picLocks noChangeAspect="1"/>
          </p:cNvPicPr>
          <p:nvPr/>
        </p:nvPicPr>
        <p:blipFill>
          <a:blip r:embed="rId5"/>
          <a:stretch>
            <a:fillRect/>
          </a:stretch>
        </p:blipFill>
        <p:spPr>
          <a:xfrm>
            <a:off x="946298" y="3995978"/>
            <a:ext cx="2123129" cy="1985704"/>
          </a:xfrm>
          <a:prstGeom prst="rect">
            <a:avLst/>
          </a:prstGeom>
        </p:spPr>
      </p:pic>
      <p:pic>
        <p:nvPicPr>
          <p:cNvPr id="11" name="Picture 10">
            <a:extLst>
              <a:ext uri="{FF2B5EF4-FFF2-40B4-BE49-F238E27FC236}">
                <a16:creationId xmlns:a16="http://schemas.microsoft.com/office/drawing/2014/main" id="{51763516-FBEF-443B-ABAA-D758AF3AC796}"/>
              </a:ext>
            </a:extLst>
          </p:cNvPr>
          <p:cNvPicPr>
            <a:picLocks noChangeAspect="1"/>
          </p:cNvPicPr>
          <p:nvPr/>
        </p:nvPicPr>
        <p:blipFill>
          <a:blip r:embed="rId6"/>
          <a:stretch>
            <a:fillRect/>
          </a:stretch>
        </p:blipFill>
        <p:spPr>
          <a:xfrm>
            <a:off x="3601081" y="3995978"/>
            <a:ext cx="1267294" cy="1985704"/>
          </a:xfrm>
          <a:prstGeom prst="rect">
            <a:avLst/>
          </a:prstGeom>
        </p:spPr>
      </p:pic>
      <p:sp>
        <p:nvSpPr>
          <p:cNvPr id="12" name="TextBox 11">
            <a:extLst>
              <a:ext uri="{FF2B5EF4-FFF2-40B4-BE49-F238E27FC236}">
                <a16:creationId xmlns:a16="http://schemas.microsoft.com/office/drawing/2014/main" id="{17449B3D-ECC7-43BE-A17B-E15771A9F601}"/>
              </a:ext>
            </a:extLst>
          </p:cNvPr>
          <p:cNvSpPr txBox="1"/>
          <p:nvPr/>
        </p:nvSpPr>
        <p:spPr>
          <a:xfrm>
            <a:off x="6817224" y="1409134"/>
            <a:ext cx="2082230" cy="1015663"/>
          </a:xfrm>
          <a:prstGeom prst="rect">
            <a:avLst/>
          </a:prstGeom>
          <a:noFill/>
        </p:spPr>
        <p:txBody>
          <a:bodyPr wrap="square" rtlCol="0">
            <a:spAutoFit/>
          </a:bodyPr>
          <a:lstStyle/>
          <a:p>
            <a:pPr lvl="1"/>
            <a:r>
              <a:rPr lang="en-US" sz="2000" dirty="0">
                <a:solidFill>
                  <a:schemeClr val="dk1"/>
                </a:solidFill>
                <a:latin typeface="Franklin Gothic Book" panose="020B0503020102020204" pitchFamily="34" charset="0"/>
              </a:rPr>
              <a:t>Town of Herndon</a:t>
            </a:r>
          </a:p>
          <a:p>
            <a:pPr lvl="1"/>
            <a:r>
              <a:rPr lang="en-US" sz="2000" dirty="0">
                <a:solidFill>
                  <a:schemeClr val="dk1"/>
                </a:solidFill>
                <a:latin typeface="Franklin Gothic Book" panose="020B0503020102020204" pitchFamily="34" charset="0"/>
              </a:rPr>
              <a:t>$1,011,908</a:t>
            </a:r>
          </a:p>
        </p:txBody>
      </p:sp>
    </p:spTree>
    <p:extLst>
      <p:ext uri="{BB962C8B-B14F-4D97-AF65-F5344CB8AC3E}">
        <p14:creationId xmlns:p14="http://schemas.microsoft.com/office/powerpoint/2010/main" val="2658728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377498" y="6475294"/>
            <a:ext cx="258017" cy="155448"/>
          </a:xfrm>
          <a:prstGeom prst="rect">
            <a:avLst/>
          </a:prstGeom>
        </p:spPr>
        <p:txBody>
          <a:bodyPr>
            <a:normAutofit/>
          </a:bodyPr>
          <a:lstStyle/>
          <a:p>
            <a:fld id="{7CB1CFCA-EE77-9F4A-8FAE-3286F1D37F0D}" type="slidenum">
              <a:rPr lang="en-US" smtClean="0"/>
              <a:pPr/>
              <a:t>13</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234401975"/>
              </p:ext>
            </p:extLst>
          </p:nvPr>
        </p:nvGraphicFramePr>
        <p:xfrm>
          <a:off x="946298" y="465181"/>
          <a:ext cx="8197702" cy="648018"/>
        </p:xfrm>
        <a:graphic>
          <a:graphicData uri="http://schemas.openxmlformats.org/drawingml/2006/table">
            <a:tbl>
              <a:tblPr firstRow="1">
                <a:tableStyleId>{5C22544A-7EE6-4342-B048-85BDC9FD1C3A}</a:tableStyleId>
              </a:tblPr>
              <a:tblGrid>
                <a:gridCol w="8197702">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W&amp;O Trail Crossing Improvements</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6" name="Picture 5">
            <a:extLst>
              <a:ext uri="{FF2B5EF4-FFF2-40B4-BE49-F238E27FC236}">
                <a16:creationId xmlns:a16="http://schemas.microsoft.com/office/drawing/2014/main" id="{E7EDB0CB-0EAA-43CB-AA3D-9E87024E8867}"/>
              </a:ext>
            </a:extLst>
          </p:cNvPr>
          <p:cNvPicPr>
            <a:picLocks noChangeAspect="1"/>
          </p:cNvPicPr>
          <p:nvPr/>
        </p:nvPicPr>
        <p:blipFill>
          <a:blip r:embed="rId3"/>
          <a:stretch>
            <a:fillRect/>
          </a:stretch>
        </p:blipFill>
        <p:spPr>
          <a:xfrm>
            <a:off x="946298" y="1481580"/>
            <a:ext cx="6038850" cy="4503781"/>
          </a:xfrm>
          <a:prstGeom prst="rect">
            <a:avLst/>
          </a:prstGeom>
        </p:spPr>
      </p:pic>
      <p:sp>
        <p:nvSpPr>
          <p:cNvPr id="9" name="TextBox 8">
            <a:extLst>
              <a:ext uri="{FF2B5EF4-FFF2-40B4-BE49-F238E27FC236}">
                <a16:creationId xmlns:a16="http://schemas.microsoft.com/office/drawing/2014/main" id="{27CD355B-21B8-4DA9-96A5-C8D94B87FC7C}"/>
              </a:ext>
            </a:extLst>
          </p:cNvPr>
          <p:cNvSpPr txBox="1"/>
          <p:nvPr/>
        </p:nvSpPr>
        <p:spPr>
          <a:xfrm>
            <a:off x="6650554" y="1481580"/>
            <a:ext cx="2280795" cy="1015663"/>
          </a:xfrm>
          <a:prstGeom prst="rect">
            <a:avLst/>
          </a:prstGeom>
          <a:noFill/>
        </p:spPr>
        <p:txBody>
          <a:bodyPr wrap="square" rtlCol="0">
            <a:spAutoFit/>
          </a:bodyPr>
          <a:lstStyle/>
          <a:p>
            <a:pPr lvl="1"/>
            <a:r>
              <a:rPr lang="en-US" sz="2000" dirty="0">
                <a:solidFill>
                  <a:schemeClr val="dk1"/>
                </a:solidFill>
                <a:latin typeface="Franklin Gothic Book" panose="020B0503020102020204" pitchFamily="34" charset="0"/>
              </a:rPr>
              <a:t>Loudoun County</a:t>
            </a:r>
          </a:p>
          <a:p>
            <a:pPr lvl="1"/>
            <a:r>
              <a:rPr lang="en-US" sz="2000" dirty="0">
                <a:solidFill>
                  <a:schemeClr val="dk1"/>
                </a:solidFill>
                <a:latin typeface="Franklin Gothic Book" panose="020B0503020102020204" pitchFamily="34" charset="0"/>
              </a:rPr>
              <a:t>$1,157,162</a:t>
            </a:r>
          </a:p>
        </p:txBody>
      </p:sp>
    </p:spTree>
    <p:extLst>
      <p:ext uri="{BB962C8B-B14F-4D97-AF65-F5344CB8AC3E}">
        <p14:creationId xmlns:p14="http://schemas.microsoft.com/office/powerpoint/2010/main" val="14089880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401351" y="6419088"/>
            <a:ext cx="258017" cy="155448"/>
          </a:xfrm>
          <a:prstGeom prst="rect">
            <a:avLst/>
          </a:prstGeom>
        </p:spPr>
        <p:txBody>
          <a:bodyPr>
            <a:normAutofit/>
          </a:bodyPr>
          <a:lstStyle/>
          <a:p>
            <a:fld id="{7CB1CFCA-EE77-9F4A-8FAE-3286F1D37F0D}" type="slidenum">
              <a:rPr lang="en-US" smtClean="0"/>
              <a:pPr/>
              <a:t>14</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234087906"/>
              </p:ext>
            </p:extLst>
          </p:nvPr>
        </p:nvGraphicFramePr>
        <p:xfrm>
          <a:off x="946298" y="465181"/>
          <a:ext cx="8197702" cy="648018"/>
        </p:xfrm>
        <a:graphic>
          <a:graphicData uri="http://schemas.openxmlformats.org/drawingml/2006/table">
            <a:tbl>
              <a:tblPr firstRow="1">
                <a:tableStyleId>{5C22544A-7EE6-4342-B048-85BDC9FD1C3A}</a:tableStyleId>
              </a:tblPr>
              <a:tblGrid>
                <a:gridCol w="8197702">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Wellington Road Shared-Use Path</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4" name="Picture 3">
            <a:extLst>
              <a:ext uri="{FF2B5EF4-FFF2-40B4-BE49-F238E27FC236}">
                <a16:creationId xmlns:a16="http://schemas.microsoft.com/office/drawing/2014/main" id="{0DB100B4-0120-48B7-9B32-29CB55BE1377}"/>
              </a:ext>
            </a:extLst>
          </p:cNvPr>
          <p:cNvPicPr>
            <a:picLocks noChangeAspect="1"/>
          </p:cNvPicPr>
          <p:nvPr/>
        </p:nvPicPr>
        <p:blipFill>
          <a:blip r:embed="rId3"/>
          <a:stretch>
            <a:fillRect/>
          </a:stretch>
        </p:blipFill>
        <p:spPr>
          <a:xfrm>
            <a:off x="946298" y="1403141"/>
            <a:ext cx="5229560" cy="4508561"/>
          </a:xfrm>
          <a:prstGeom prst="rect">
            <a:avLst/>
          </a:prstGeom>
        </p:spPr>
      </p:pic>
      <p:sp>
        <p:nvSpPr>
          <p:cNvPr id="9" name="TextBox 8">
            <a:extLst>
              <a:ext uri="{FF2B5EF4-FFF2-40B4-BE49-F238E27FC236}">
                <a16:creationId xmlns:a16="http://schemas.microsoft.com/office/drawing/2014/main" id="{44F58D20-2E43-4357-A7CF-BB813B37F02E}"/>
              </a:ext>
            </a:extLst>
          </p:cNvPr>
          <p:cNvSpPr txBox="1"/>
          <p:nvPr/>
        </p:nvSpPr>
        <p:spPr>
          <a:xfrm>
            <a:off x="5929170" y="1403141"/>
            <a:ext cx="2472181" cy="707886"/>
          </a:xfrm>
          <a:prstGeom prst="rect">
            <a:avLst/>
          </a:prstGeom>
          <a:noFill/>
        </p:spPr>
        <p:txBody>
          <a:bodyPr wrap="square" rtlCol="0">
            <a:spAutoFit/>
          </a:bodyPr>
          <a:lstStyle/>
          <a:p>
            <a:pPr lvl="1"/>
            <a:r>
              <a:rPr lang="en-US" sz="2000" dirty="0">
                <a:solidFill>
                  <a:schemeClr val="dk1"/>
                </a:solidFill>
                <a:latin typeface="Franklin Gothic Book" panose="020B0503020102020204" pitchFamily="34" charset="0"/>
              </a:rPr>
              <a:t>City of Manassas</a:t>
            </a:r>
          </a:p>
          <a:p>
            <a:pPr lvl="1"/>
            <a:r>
              <a:rPr lang="en-US" sz="2000" dirty="0">
                <a:solidFill>
                  <a:schemeClr val="dk1"/>
                </a:solidFill>
                <a:latin typeface="Franklin Gothic Book" panose="020B0503020102020204" pitchFamily="34" charset="0"/>
              </a:rPr>
              <a:t>$675,092</a:t>
            </a:r>
          </a:p>
        </p:txBody>
      </p:sp>
    </p:spTree>
    <p:extLst>
      <p:ext uri="{BB962C8B-B14F-4D97-AF65-F5344CB8AC3E}">
        <p14:creationId xmlns:p14="http://schemas.microsoft.com/office/powerpoint/2010/main" val="2094668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377498" y="6414518"/>
            <a:ext cx="258017" cy="155448"/>
          </a:xfrm>
          <a:prstGeom prst="rect">
            <a:avLst/>
          </a:prstGeom>
        </p:spPr>
        <p:txBody>
          <a:bodyPr>
            <a:normAutofit/>
          </a:bodyPr>
          <a:lstStyle/>
          <a:p>
            <a:fld id="{7CB1CFCA-EE77-9F4A-8FAE-3286F1D37F0D}" type="slidenum">
              <a:rPr lang="en-US" smtClean="0"/>
              <a:pPr/>
              <a:t>15</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615973529"/>
              </p:ext>
            </p:extLst>
          </p:nvPr>
        </p:nvGraphicFramePr>
        <p:xfrm>
          <a:off x="946298" y="465181"/>
          <a:ext cx="8197702" cy="648018"/>
        </p:xfrm>
        <a:graphic>
          <a:graphicData uri="http://schemas.openxmlformats.org/drawingml/2006/table">
            <a:tbl>
              <a:tblPr firstRow="1">
                <a:tableStyleId>{5C22544A-7EE6-4342-B048-85BDC9FD1C3A}</a:tableStyleId>
              </a:tblPr>
              <a:tblGrid>
                <a:gridCol w="8197702">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Old Bridge Road</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4" name="Picture 3">
            <a:extLst>
              <a:ext uri="{FF2B5EF4-FFF2-40B4-BE49-F238E27FC236}">
                <a16:creationId xmlns:a16="http://schemas.microsoft.com/office/drawing/2014/main" id="{C383E374-6D6A-4FF5-A8FC-A4C3ADEA4BCC}"/>
              </a:ext>
            </a:extLst>
          </p:cNvPr>
          <p:cNvPicPr>
            <a:picLocks noChangeAspect="1"/>
          </p:cNvPicPr>
          <p:nvPr/>
        </p:nvPicPr>
        <p:blipFill rotWithShape="1">
          <a:blip r:embed="rId3"/>
          <a:srcRect t="9111" r="6944"/>
          <a:stretch/>
        </p:blipFill>
        <p:spPr>
          <a:xfrm>
            <a:off x="946298" y="1529587"/>
            <a:ext cx="3896416" cy="2849526"/>
          </a:xfrm>
          <a:prstGeom prst="rect">
            <a:avLst/>
          </a:prstGeom>
        </p:spPr>
      </p:pic>
      <p:pic>
        <p:nvPicPr>
          <p:cNvPr id="5" name="Picture 4">
            <a:extLst>
              <a:ext uri="{FF2B5EF4-FFF2-40B4-BE49-F238E27FC236}">
                <a16:creationId xmlns:a16="http://schemas.microsoft.com/office/drawing/2014/main" id="{35CA0F47-5EB8-4BB0-BB83-842BA4F789EC}"/>
              </a:ext>
            </a:extLst>
          </p:cNvPr>
          <p:cNvPicPr>
            <a:picLocks noChangeAspect="1"/>
          </p:cNvPicPr>
          <p:nvPr/>
        </p:nvPicPr>
        <p:blipFill rotWithShape="1">
          <a:blip r:embed="rId4"/>
          <a:srcRect l="36105"/>
          <a:stretch/>
        </p:blipFill>
        <p:spPr>
          <a:xfrm>
            <a:off x="5345740" y="2337661"/>
            <a:ext cx="3031758" cy="3552776"/>
          </a:xfrm>
          <a:prstGeom prst="rect">
            <a:avLst/>
          </a:prstGeom>
        </p:spPr>
      </p:pic>
      <p:sp>
        <p:nvSpPr>
          <p:cNvPr id="10" name="TextBox 9">
            <a:extLst>
              <a:ext uri="{FF2B5EF4-FFF2-40B4-BE49-F238E27FC236}">
                <a16:creationId xmlns:a16="http://schemas.microsoft.com/office/drawing/2014/main" id="{E7165CE2-B27A-4917-AA4D-AEE995820CFC}"/>
              </a:ext>
            </a:extLst>
          </p:cNvPr>
          <p:cNvSpPr txBox="1"/>
          <p:nvPr/>
        </p:nvSpPr>
        <p:spPr>
          <a:xfrm>
            <a:off x="5247515" y="1398122"/>
            <a:ext cx="3258991" cy="707886"/>
          </a:xfrm>
          <a:prstGeom prst="rect">
            <a:avLst/>
          </a:prstGeom>
          <a:noFill/>
        </p:spPr>
        <p:txBody>
          <a:bodyPr wrap="square" rtlCol="0">
            <a:spAutoFit/>
          </a:bodyPr>
          <a:lstStyle/>
          <a:p>
            <a:pPr lvl="1"/>
            <a:r>
              <a:rPr lang="en-US" sz="2000" dirty="0">
                <a:solidFill>
                  <a:schemeClr val="dk1"/>
                </a:solidFill>
                <a:latin typeface="Franklin Gothic Book" panose="020B0503020102020204" pitchFamily="34" charset="0"/>
              </a:rPr>
              <a:t>Prince William County</a:t>
            </a:r>
          </a:p>
          <a:p>
            <a:pPr lvl="1"/>
            <a:r>
              <a:rPr lang="en-US" sz="2000" dirty="0">
                <a:solidFill>
                  <a:schemeClr val="dk1"/>
                </a:solidFill>
                <a:latin typeface="Franklin Gothic Book" panose="020B0503020102020204" pitchFamily="34" charset="0"/>
              </a:rPr>
              <a:t>$1,360,000</a:t>
            </a:r>
          </a:p>
        </p:txBody>
      </p:sp>
    </p:spTree>
    <p:extLst>
      <p:ext uri="{BB962C8B-B14F-4D97-AF65-F5344CB8AC3E}">
        <p14:creationId xmlns:p14="http://schemas.microsoft.com/office/powerpoint/2010/main" val="1376049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8401351" y="6414518"/>
            <a:ext cx="258017" cy="155448"/>
          </a:xfrm>
          <a:prstGeom prst="rect">
            <a:avLst/>
          </a:prstGeom>
        </p:spPr>
        <p:txBody>
          <a:bodyPr>
            <a:normAutofit/>
          </a:bodyPr>
          <a:lstStyle/>
          <a:p>
            <a:fld id="{7CB1CFCA-EE77-9F4A-8FAE-3286F1D37F0D}" type="slidenum">
              <a:rPr lang="en-US" smtClean="0"/>
              <a:pPr/>
              <a:t>16</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490847456"/>
              </p:ext>
            </p:extLst>
          </p:nvPr>
        </p:nvGraphicFramePr>
        <p:xfrm>
          <a:off x="946298" y="465181"/>
          <a:ext cx="8197702" cy="648018"/>
        </p:xfrm>
        <a:graphic>
          <a:graphicData uri="http://schemas.openxmlformats.org/drawingml/2006/table">
            <a:tbl>
              <a:tblPr firstRow="1">
                <a:tableStyleId>{5C22544A-7EE6-4342-B048-85BDC9FD1C3A}</a:tableStyleId>
              </a:tblPr>
              <a:tblGrid>
                <a:gridCol w="8197702">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Timber Fence Trail – Phase II</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6" name="Picture 5">
            <a:extLst>
              <a:ext uri="{FF2B5EF4-FFF2-40B4-BE49-F238E27FC236}">
                <a16:creationId xmlns:a16="http://schemas.microsoft.com/office/drawing/2014/main" id="{90C9D12A-D54C-47E0-BD50-BC1678F3CC3C}"/>
              </a:ext>
            </a:extLst>
          </p:cNvPr>
          <p:cNvPicPr>
            <a:picLocks noChangeAspect="1"/>
          </p:cNvPicPr>
          <p:nvPr/>
        </p:nvPicPr>
        <p:blipFill rotWithShape="1">
          <a:blip r:embed="rId3"/>
          <a:srcRect t="3313" b="23566"/>
          <a:stretch/>
        </p:blipFill>
        <p:spPr>
          <a:xfrm>
            <a:off x="2634837" y="1481356"/>
            <a:ext cx="3874326" cy="4355374"/>
          </a:xfrm>
          <a:prstGeom prst="rect">
            <a:avLst/>
          </a:prstGeom>
        </p:spPr>
      </p:pic>
      <p:sp>
        <p:nvSpPr>
          <p:cNvPr id="9" name="TextBox 8">
            <a:extLst>
              <a:ext uri="{FF2B5EF4-FFF2-40B4-BE49-F238E27FC236}">
                <a16:creationId xmlns:a16="http://schemas.microsoft.com/office/drawing/2014/main" id="{1B7C1DB8-8C33-453E-8FC3-D523C4D1B4CD}"/>
              </a:ext>
            </a:extLst>
          </p:cNvPr>
          <p:cNvSpPr txBox="1"/>
          <p:nvPr/>
        </p:nvSpPr>
        <p:spPr>
          <a:xfrm>
            <a:off x="6187187" y="1481356"/>
            <a:ext cx="2472181" cy="1015663"/>
          </a:xfrm>
          <a:prstGeom prst="rect">
            <a:avLst/>
          </a:prstGeom>
          <a:noFill/>
        </p:spPr>
        <p:txBody>
          <a:bodyPr wrap="square" rtlCol="0">
            <a:spAutoFit/>
          </a:bodyPr>
          <a:lstStyle/>
          <a:p>
            <a:pPr lvl="1"/>
            <a:r>
              <a:rPr lang="en-US" sz="2000" dirty="0">
                <a:solidFill>
                  <a:schemeClr val="dk1"/>
                </a:solidFill>
                <a:latin typeface="Franklin Gothic Book" panose="020B0503020102020204" pitchFamily="34" charset="0"/>
              </a:rPr>
              <a:t>Town of Warrenton</a:t>
            </a:r>
          </a:p>
          <a:p>
            <a:pPr lvl="1"/>
            <a:r>
              <a:rPr lang="en-US" sz="2000" dirty="0">
                <a:solidFill>
                  <a:schemeClr val="dk1"/>
                </a:solidFill>
                <a:latin typeface="Franklin Gothic Book" panose="020B0503020102020204" pitchFamily="34" charset="0"/>
              </a:rPr>
              <a:t>$407,112</a:t>
            </a:r>
          </a:p>
        </p:txBody>
      </p:sp>
    </p:spTree>
    <p:extLst>
      <p:ext uri="{BB962C8B-B14F-4D97-AF65-F5344CB8AC3E}">
        <p14:creationId xmlns:p14="http://schemas.microsoft.com/office/powerpoint/2010/main" val="822930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457200" y="1686339"/>
          <a:ext cx="8686800" cy="3859861"/>
        </p:xfrm>
        <a:graphic>
          <a:graphicData uri="http://schemas.openxmlformats.org/drawingml/2006/table">
            <a:tbl>
              <a:tblPr firstRow="1">
                <a:tableStyleId>{5C22544A-7EE6-4342-B048-85BDC9FD1C3A}</a:tableStyleId>
              </a:tblPr>
              <a:tblGrid>
                <a:gridCol w="4773252">
                  <a:extLst>
                    <a:ext uri="{9D8B030D-6E8A-4147-A177-3AD203B41FA5}">
                      <a16:colId xmlns:a16="http://schemas.microsoft.com/office/drawing/2014/main" val="20000"/>
                    </a:ext>
                  </a:extLst>
                </a:gridCol>
                <a:gridCol w="3913548">
                  <a:extLst>
                    <a:ext uri="{9D8B030D-6E8A-4147-A177-3AD203B41FA5}">
                      <a16:colId xmlns:a16="http://schemas.microsoft.com/office/drawing/2014/main" val="20001"/>
                    </a:ext>
                  </a:extLst>
                </a:gridCol>
              </a:tblGrid>
              <a:tr h="1024166">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r>
                        <a:rPr lang="en-US" sz="1600" b="0" cap="none" dirty="0">
                          <a:solidFill>
                            <a:srgbClr val="000000"/>
                          </a:solidFill>
                          <a:latin typeface="Franklin Gothic Medium"/>
                          <a:cs typeface="Franklin Gothic Medium"/>
                        </a:rPr>
                        <a:t>John Swanson</a:t>
                      </a:r>
                      <a:endParaRPr lang="en-US" sz="1200" b="0" dirty="0">
                        <a:solidFill>
                          <a:srgbClr val="000000"/>
                        </a:solidFill>
                        <a:latin typeface="Franklin Gothic Book"/>
                        <a:cs typeface="Franklin Gothic Book"/>
                      </a:endParaRPr>
                    </a:p>
                    <a:p>
                      <a:pPr marL="0" marR="0" indent="0" algn="l" defTabSz="457200" rtl="0" eaLnBrk="1" fontAlgn="auto" latinLnBrk="0" hangingPunct="1">
                        <a:lnSpc>
                          <a:spcPct val="100000"/>
                        </a:lnSpc>
                        <a:spcBef>
                          <a:spcPts val="190"/>
                        </a:spcBef>
                        <a:spcAft>
                          <a:spcPts val="0"/>
                        </a:spcAft>
                        <a:buClrTx/>
                        <a:buSzTx/>
                        <a:buFontTx/>
                        <a:buNone/>
                        <a:tabLst/>
                        <a:defRPr/>
                      </a:pPr>
                      <a:r>
                        <a:rPr lang="en-US" sz="1200" b="0" dirty="0">
                          <a:solidFill>
                            <a:srgbClr val="000000"/>
                          </a:solidFill>
                          <a:latin typeface="Franklin Gothic Book"/>
                          <a:cs typeface="Franklin Gothic Book"/>
                        </a:rPr>
                        <a:t>(202) 962-3760</a:t>
                      </a:r>
                      <a:endParaRPr lang="en-US" sz="1200" b="0" dirty="0">
                        <a:solidFill>
                          <a:schemeClr val="lt1"/>
                        </a:solidFill>
                        <a:latin typeface="Franklin Gothic Book"/>
                        <a:cs typeface="Franklin Gothic Book"/>
                      </a:endParaRPr>
                    </a:p>
                    <a:p>
                      <a:pPr marL="0" marR="0" indent="0" algn="l" defTabSz="457200" rtl="0" eaLnBrk="1" fontAlgn="auto" latinLnBrk="0" hangingPunct="1">
                        <a:lnSpc>
                          <a:spcPct val="100000"/>
                        </a:lnSpc>
                        <a:spcBef>
                          <a:spcPts val="190"/>
                        </a:spcBef>
                        <a:spcAft>
                          <a:spcPts val="0"/>
                        </a:spcAft>
                        <a:buClrTx/>
                        <a:buSzTx/>
                        <a:buFontTx/>
                        <a:buNone/>
                        <a:tabLst/>
                        <a:defRPr/>
                      </a:pPr>
                      <a:r>
                        <a:rPr lang="en-US" sz="1200" b="0" dirty="0">
                          <a:solidFill>
                            <a:srgbClr val="000000"/>
                          </a:solidFill>
                          <a:latin typeface="Franklin Gothic Book"/>
                          <a:cs typeface="Franklin Gothic Book"/>
                        </a:rPr>
                        <a:t>jswanson@mwcog.org</a:t>
                      </a:r>
                    </a:p>
                  </a:txBody>
                  <a:tcPr marL="0" marR="457200" marT="0" marB="228600">
                    <a:lnL w="12700" cmpd="sng">
                      <a:noFill/>
                    </a:lnL>
                    <a:lnR w="12700" cmpd="sng">
                      <a:noFill/>
                    </a:lnR>
                    <a:lnT w="12700" cmpd="sng">
                      <a:noFill/>
                    </a:lnT>
                    <a:lnB w="76200" cap="flat" cmpd="sng" algn="ctr">
                      <a:solidFill>
                        <a:srgbClr val="82B1C9"/>
                      </a:solidFill>
                      <a:prstDash val="solid"/>
                      <a:round/>
                      <a:headEnd type="none" w="med" len="med"/>
                      <a:tailEnd type="none" w="med" len="med"/>
                    </a:lnB>
                    <a:noFill/>
                  </a:tcPr>
                </a:tc>
                <a:tc>
                  <a:txBody>
                    <a:bodyPr/>
                    <a:lstStyle/>
                    <a:p>
                      <a:pPr marL="0" marR="0" indent="0" algn="r" defTabSz="914400" rtl="0" eaLnBrk="1" fontAlgn="auto" latinLnBrk="0" hangingPunct="1">
                        <a:lnSpc>
                          <a:spcPct val="100000"/>
                        </a:lnSpc>
                        <a:spcBef>
                          <a:spcPts val="190"/>
                        </a:spcBef>
                        <a:spcAft>
                          <a:spcPts val="0"/>
                        </a:spcAft>
                        <a:buClrTx/>
                        <a:buSzTx/>
                        <a:buFontTx/>
                        <a:buNone/>
                        <a:tabLst/>
                        <a:defRPr/>
                      </a:pPr>
                      <a:r>
                        <a:rPr lang="en-US" sz="2800" b="0" dirty="0">
                          <a:solidFill>
                            <a:schemeClr val="tx2"/>
                          </a:solidFill>
                          <a:latin typeface="Franklin Gothic Medium"/>
                          <a:cs typeface="Franklin Gothic Medium"/>
                        </a:rPr>
                        <a:t>MWCOG.ORG/TPB</a:t>
                      </a:r>
                      <a:endParaRPr lang="en-US" sz="2800" dirty="0">
                        <a:solidFill>
                          <a:srgbClr val="003554"/>
                        </a:solidFill>
                        <a:latin typeface="Franklin Gothic Medium"/>
                        <a:cs typeface="Franklin Gothic Medium"/>
                      </a:endParaRPr>
                    </a:p>
                  </a:txBody>
                  <a:tcPr marL="0" marR="457200" marT="0" marB="228600" anchor="b">
                    <a:lnL w="12700" cmpd="sng">
                      <a:noFill/>
                    </a:lnL>
                    <a:lnR w="12700" cmpd="sng">
                      <a:noFill/>
                    </a:lnR>
                    <a:lnT w="12700" cmpd="sng">
                      <a:noFill/>
                    </a:lnT>
                    <a:lnB w="76200" cap="flat" cmpd="sng" algn="ctr">
                      <a:solidFill>
                        <a:srgbClr val="82B1C9"/>
                      </a:solidFill>
                      <a:prstDash val="solid"/>
                      <a:round/>
                      <a:headEnd type="none" w="med" len="med"/>
                      <a:tailEnd type="none" w="med" len="med"/>
                    </a:lnB>
                    <a:noFill/>
                  </a:tcPr>
                </a:tc>
                <a:extLst>
                  <a:ext uri="{0D108BD9-81ED-4DB2-BD59-A6C34878D82A}">
                    <a16:rowId xmlns:a16="http://schemas.microsoft.com/office/drawing/2014/main" val="10000"/>
                  </a:ext>
                </a:extLst>
              </a:tr>
              <a:tr h="2795601">
                <a:tc gridSpan="2">
                  <a:txBody>
                    <a:bodyPr/>
                    <a:lstStyle/>
                    <a:p>
                      <a:pPr marL="0" indent="0">
                        <a:spcBef>
                          <a:spcPts val="300"/>
                        </a:spcBef>
                        <a:buNone/>
                      </a:pPr>
                      <a:r>
                        <a:rPr lang="en-US" sz="1200" dirty="0">
                          <a:latin typeface="Franklin Gothic Book"/>
                          <a:cs typeface="Franklin Gothic Book"/>
                        </a:rPr>
                        <a:t>777 North Capitol Street NE, </a:t>
                      </a:r>
                      <a:r>
                        <a:rPr lang="fr-FR" sz="1200" dirty="0">
                          <a:latin typeface="Franklin Gothic Book"/>
                          <a:cs typeface="Franklin Gothic Book"/>
                        </a:rPr>
                        <a:t>Suite 300</a:t>
                      </a:r>
                      <a:endParaRPr lang="en-US" sz="1200" dirty="0">
                        <a:latin typeface="Franklin Gothic Book"/>
                        <a:cs typeface="Franklin Gothic Book"/>
                      </a:endParaRPr>
                    </a:p>
                    <a:p>
                      <a:pPr marL="0" indent="0">
                        <a:spcBef>
                          <a:spcPts val="300"/>
                        </a:spcBef>
                        <a:buFont typeface="Arial" pitchFamily="34" charset="0"/>
                        <a:buNone/>
                      </a:pPr>
                      <a:r>
                        <a:rPr lang="en-US" sz="1200" dirty="0">
                          <a:latin typeface="Franklin Gothic Book"/>
                          <a:cs typeface="Franklin Gothic Book"/>
                        </a:rPr>
                        <a:t>Washington, DC 20002</a:t>
                      </a:r>
                    </a:p>
                  </a:txBody>
                  <a:tcPr marL="0" marR="0" marT="210312" marB="0">
                    <a:lnL w="12700" cmpd="sng">
                      <a:noFill/>
                    </a:lnL>
                    <a:lnR w="12700" cmpd="sng">
                      <a:noFill/>
                    </a:lnR>
                    <a:lnT w="76200" cap="flat" cmpd="sng" algn="ctr">
                      <a:solidFill>
                        <a:srgbClr val="82B1C9"/>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hMerge="1">
                  <a:txBody>
                    <a:bodyPr/>
                    <a:lstStyle/>
                    <a:p>
                      <a:pPr marL="0" indent="0">
                        <a:spcBef>
                          <a:spcPts val="300"/>
                        </a:spcBef>
                        <a:buFont typeface="Arial" pitchFamily="34" charset="0"/>
                        <a:buNone/>
                      </a:pPr>
                      <a:endParaRPr lang="en-US" sz="1200" dirty="0">
                        <a:latin typeface="Franklin Gothic Book"/>
                        <a:cs typeface="Franklin Gothic Book"/>
                      </a:endParaRPr>
                    </a:p>
                  </a:txBody>
                  <a:tcPr marL="0" marR="0" marT="210312" marB="0">
                    <a:lnL w="12700" cmpd="sng">
                      <a:noFill/>
                    </a:lnL>
                    <a:lnR w="12700" cmpd="sng">
                      <a:noFill/>
                    </a:lnR>
                    <a:lnT w="76200" cap="flat" cmpd="sng" algn="ctr">
                      <a:solidFill>
                        <a:srgbClr val="82B1C9"/>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551900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1691</TotalTime>
  <Words>1532</Words>
  <Application>Microsoft Office PowerPoint</Application>
  <PresentationFormat>On-screen Show (4:3)</PresentationFormat>
  <Paragraphs>192</Paragraphs>
  <Slides>17</Slides>
  <Notes>17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Calibri Light</vt:lpstr>
      <vt:lpstr>Cambria</vt:lpstr>
      <vt:lpstr>Courier New</vt:lpstr>
      <vt:lpstr>Franklin Gothic Book</vt:lpstr>
      <vt:lpstr>Franklin Gothic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Bond</dc:creator>
  <cp:lastModifiedBy>John Swanson</cp:lastModifiedBy>
  <cp:revision>46</cp:revision>
  <dcterms:created xsi:type="dcterms:W3CDTF">2019-07-08T15:07:21Z</dcterms:created>
  <dcterms:modified xsi:type="dcterms:W3CDTF">2020-02-11T16:00:36Z</dcterms:modified>
</cp:coreProperties>
</file>