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7" r:id="rId2"/>
    <p:sldId id="327" r:id="rId3"/>
    <p:sldId id="351" r:id="rId4"/>
    <p:sldId id="349" r:id="rId5"/>
    <p:sldId id="318" r:id="rId6"/>
    <p:sldId id="324" r:id="rId7"/>
    <p:sldId id="340" r:id="rId8"/>
    <p:sldId id="341" r:id="rId9"/>
    <p:sldId id="342" r:id="rId10"/>
    <p:sldId id="343" r:id="rId11"/>
    <p:sldId id="344" r:id="rId12"/>
    <p:sldId id="338" r:id="rId13"/>
    <p:sldId id="345" r:id="rId14"/>
    <p:sldId id="346" r:id="rId15"/>
    <p:sldId id="347" r:id="rId16"/>
    <p:sldId id="348" r:id="rId17"/>
    <p:sldId id="350" r:id="rId18"/>
    <p:sldId id="281" r:id="rId19"/>
  </p:sldIdLst>
  <p:sldSz cx="9144000" cy="6858000" type="screen4x3"/>
  <p:notesSz cx="7010400" cy="92964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C836"/>
    <a:srgbClr val="5B57A6"/>
    <a:srgbClr val="F7941D"/>
    <a:srgbClr val="61B4D1"/>
    <a:srgbClr val="33C5FF"/>
    <a:srgbClr val="00ADEF"/>
    <a:srgbClr val="E8E8D0"/>
    <a:srgbClr val="F3E1C9"/>
    <a:srgbClr val="996633"/>
    <a:srgbClr val="33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5035" autoAdjust="0"/>
  </p:normalViewPr>
  <p:slideViewPr>
    <p:cSldViewPr>
      <p:cViewPr>
        <p:scale>
          <a:sx n="75" d="100"/>
          <a:sy n="75" d="100"/>
        </p:scale>
        <p:origin x="-12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1661" y="-8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479344191565101"/>
          <c:y val="6.5349462365591401E-2"/>
          <c:w val="0.65829216553410275"/>
          <c:h val="0.8834355685378036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JARC/New Freedom Projects Funded 2007-2013</c:v>
                </c:pt>
              </c:strCache>
            </c:strRef>
          </c:tx>
          <c:spPr>
            <a:solidFill>
              <a:srgbClr val="82C836"/>
            </a:solidFill>
            <a:ln>
              <a:solidFill>
                <a:srgbClr val="5B57A6"/>
              </a:solidFill>
            </a:ln>
          </c:spPr>
          <c:invertIfNegative val="0"/>
          <c:dLbls>
            <c:dLbl>
              <c:idx val="1"/>
              <c:layout>
                <c:manualLayout>
                  <c:x val="1.0704724409448819E-2"/>
                  <c:y val="7.8327406654813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212027844345544E-2"/>
                  <c:y val="-2.78672552294599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4.1399064247403857E-3"/>
                  <c:y val="-7.69406665075956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Sheet1!$A$2:$A$8</c:f>
              <c:strCache>
                <c:ptCount val="7"/>
                <c:pt idx="0">
                  <c:v>Travel Training - 7</c:v>
                </c:pt>
                <c:pt idx="1">
                  <c:v>Enhanced Access to Fixed Route/Paratransit Services - 14</c:v>
                </c:pt>
                <c:pt idx="2">
                  <c:v>Vouchers - 9</c:v>
                </c:pt>
                <c:pt idx="3">
                  <c:v>Fixed Route/Demand Responsive - 10</c:v>
                </c:pt>
                <c:pt idx="4">
                  <c:v>Car Loans - 7</c:v>
                </c:pt>
                <c:pt idx="5">
                  <c:v>Accessible Cabs - 6</c:v>
                </c:pt>
                <c:pt idx="6">
                  <c:v>Planning and Promotional Activities - 6</c:v>
                </c:pt>
              </c:strCache>
            </c:strRef>
          </c:cat>
          <c:val>
            <c:numRef>
              <c:f>Sheet1!$B$2:$B$8</c:f>
              <c:numCache>
                <c:formatCode>_("$"* #,##0_);_("$"* \(#,##0\);_("$"* "-"??_);_(@_)</c:formatCode>
                <c:ptCount val="7"/>
                <c:pt idx="0">
                  <c:v>2876814</c:v>
                </c:pt>
                <c:pt idx="1">
                  <c:v>6757399</c:v>
                </c:pt>
                <c:pt idx="2">
                  <c:v>1399076</c:v>
                </c:pt>
                <c:pt idx="3">
                  <c:v>3015729</c:v>
                </c:pt>
                <c:pt idx="4">
                  <c:v>3385837</c:v>
                </c:pt>
                <c:pt idx="5">
                  <c:v>2198118</c:v>
                </c:pt>
                <c:pt idx="6">
                  <c:v>1393084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0331264"/>
        <c:axId val="120660736"/>
      </c:barChart>
      <c:catAx>
        <c:axId val="120331264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en-US"/>
          </a:p>
        </c:txPr>
        <c:crossAx val="120660736"/>
        <c:crosses val="autoZero"/>
        <c:auto val="1"/>
        <c:lblAlgn val="ctr"/>
        <c:lblOffset val="100"/>
        <c:noMultiLvlLbl val="0"/>
      </c:catAx>
      <c:valAx>
        <c:axId val="120660736"/>
        <c:scaling>
          <c:orientation val="minMax"/>
        </c:scaling>
        <c:delete val="1"/>
        <c:axPos val="b"/>
        <c:majorGridlines/>
        <c:numFmt formatCode="_(&quot;$&quot;* #,##0_);_(&quot;$&quot;* \(#,##0\);_(&quot;$&quot;* &quot;-&quot;??_);_(@_)" sourceLinked="1"/>
        <c:majorTickMark val="out"/>
        <c:minorTickMark val="none"/>
        <c:tickLblPos val="nextTo"/>
        <c:crossAx val="1203312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20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904007425901031"/>
          <c:y val="0.12623880654624117"/>
          <c:w val="0.71238721630384738"/>
          <c:h val="0.8798833176941014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rgbClr val="82C836"/>
              </a:solidFill>
            </c:spPr>
          </c:dPt>
          <c:dPt>
            <c:idx val="1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Pt>
            <c:idx val="2"/>
            <c:bubble3D val="0"/>
            <c:spPr>
              <a:solidFill>
                <a:srgbClr val="5B57A6"/>
              </a:solidFill>
            </c:spPr>
          </c:dPt>
          <c:dPt>
            <c:idx val="3"/>
            <c:bubble3D val="0"/>
            <c:spPr>
              <a:solidFill>
                <a:srgbClr val="F7941D"/>
              </a:solidFill>
            </c:spPr>
          </c:dPt>
          <c:dPt>
            <c:idx val="4"/>
            <c:bubble3D val="0"/>
            <c:spPr>
              <a:solidFill>
                <a:srgbClr val="61B4D1"/>
              </a:solidFill>
            </c:spPr>
          </c:dPt>
          <c:dLbls>
            <c:dLbl>
              <c:idx val="1"/>
              <c:layout>
                <c:manualLayout>
                  <c:x val="-1.6278115552011699E-2"/>
                  <c:y val="1.7219438479281067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WMATA</a:t>
                    </a:r>
                    <a:r>
                      <a:rPr lang="en-US" baseline="0" dirty="0" smtClean="0">
                        <a:solidFill>
                          <a:schemeClr val="tx1"/>
                        </a:solidFill>
                      </a:rPr>
                      <a:t> 3</a:t>
                    </a:r>
                    <a:r>
                      <a:rPr lang="en-US" dirty="0" smtClean="0">
                        <a:solidFill>
                          <a:schemeClr val="tx1"/>
                        </a:solidFill>
                      </a:rPr>
                      <a:t>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2"/>
              <c:layout>
                <c:manualLayout>
                  <c:x val="-0.17500514967274686"/>
                  <c:y val="0.2336751371987591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3"/>
              <c:layout>
                <c:manualLayout>
                  <c:x val="-0.15611206989537277"/>
                  <c:y val="-0.124343387161350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4"/>
              <c:layout>
                <c:manualLayout>
                  <c:x val="0.17748247222521843"/>
                  <c:y val="-9.565994928600037E-2"/>
                </c:manualLayout>
              </c:layout>
              <c:tx>
                <c:rich>
                  <a:bodyPr/>
                  <a:lstStyle/>
                  <a:p>
                    <a:pPr>
                      <a:defRPr sz="1700" b="1">
                        <a:solidFill>
                          <a:schemeClr val="tx1"/>
                        </a:solidFill>
                      </a:defRPr>
                    </a:pPr>
                    <a:r>
                      <a:rPr lang="en-US" sz="1700" b="1" dirty="0" smtClean="0">
                        <a:solidFill>
                          <a:schemeClr val="tx1"/>
                        </a:solidFill>
                      </a:rPr>
                      <a:t>P</a:t>
                    </a:r>
                    <a:r>
                      <a:rPr lang="en-US" sz="1700" b="1" dirty="0" smtClean="0"/>
                      <a:t>rivate For Profit</a:t>
                    </a:r>
                    <a:r>
                      <a:rPr lang="en-US" sz="1700" b="1" baseline="0" dirty="0" smtClean="0"/>
                      <a:t> 11</a:t>
                    </a:r>
                    <a:r>
                      <a:rPr lang="en-US" sz="1700" b="1" dirty="0" smtClean="0"/>
                      <a:t>%</a:t>
                    </a:r>
                    <a:endParaRPr lang="en-US" sz="1700" b="1" dirty="0"/>
                  </a:p>
                </c:rich>
              </c:tx>
              <c:spPr/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dLbl>
              <c:idx val="6"/>
              <c:layout>
                <c:manualLayout>
                  <c:x val="0.1472005731426429"/>
                  <c:y val="0.22641057367829054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</c:dLbl>
            <c:txPr>
              <a:bodyPr/>
              <a:lstStyle/>
              <a:p>
                <a:pPr>
                  <a:defRPr sz="1600"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</c:dLbls>
          <c:cat>
            <c:strRef>
              <c:f>Sheet1!$A$2:$A$6</c:f>
              <c:strCache>
                <c:ptCount val="5"/>
                <c:pt idx="0">
                  <c:v>Public Transit Provider</c:v>
                </c:pt>
                <c:pt idx="1">
                  <c:v>Public Transit Operator</c:v>
                </c:pt>
                <c:pt idx="2">
                  <c:v>Other Public Agency</c:v>
                </c:pt>
                <c:pt idx="3">
                  <c:v>Private Non-Profit Agency</c:v>
                </c:pt>
                <c:pt idx="4">
                  <c:v>Private For-Profit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0.17</c:v>
                </c:pt>
                <c:pt idx="1">
                  <c:v>3.0000000000000002E-2</c:v>
                </c:pt>
                <c:pt idx="2">
                  <c:v>0.26</c:v>
                </c:pt>
                <c:pt idx="3">
                  <c:v>0.43000000000000038</c:v>
                </c:pt>
                <c:pt idx="4">
                  <c:v>0.11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68"/>
      </c:pieChart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3" tIns="46577" rIns="93153" bIns="46577" numCol="1" anchor="t" anchorCtr="0" compatLnSpc="1">
            <a:prstTxWarp prst="textNoShape">
              <a:avLst/>
            </a:prstTxWarp>
          </a:bodyPr>
          <a:lstStyle>
            <a:lvl1pPr algn="l" defTabSz="931863">
              <a:defRPr sz="120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3" tIns="46577" rIns="93153" bIns="46577" numCol="1" anchor="t" anchorCtr="0" compatLnSpc="1">
            <a:prstTxWarp prst="textNoShape">
              <a:avLst/>
            </a:prstTxWarp>
          </a:bodyPr>
          <a:lstStyle>
            <a:lvl1pPr defTabSz="931863">
              <a:defRPr sz="120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04800" y="8534400"/>
            <a:ext cx="6705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3" tIns="46577" rIns="93153" bIns="46577" numCol="1" anchor="b" anchorCtr="0" compatLnSpc="1">
            <a:prstTxWarp prst="textNoShape">
              <a:avLst/>
            </a:prstTxWarp>
          </a:bodyPr>
          <a:lstStyle>
            <a:lvl1pPr algn="l" defTabSz="931863">
              <a:defRPr sz="700">
                <a:solidFill>
                  <a:srgbClr val="000000"/>
                </a:solidFill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 sz="1050" dirty="0"/>
              <a:t>This document is available in an </a:t>
            </a:r>
            <a:r>
              <a:rPr lang="en-US" sz="1050" dirty="0" smtClean="0"/>
              <a:t>alternative format </a:t>
            </a:r>
            <a:r>
              <a:rPr lang="en-US" sz="1050" dirty="0"/>
              <a:t>upon request. Please contact </a:t>
            </a:r>
            <a:r>
              <a:rPr lang="en-US" sz="1050" dirty="0" smtClean="0"/>
              <a:t>Wendy Klancher at wklancher@mwcog.org</a:t>
            </a:r>
            <a:r>
              <a:rPr lang="en-US" sz="1050" dirty="0"/>
              <a:t>, (202) </a:t>
            </a:r>
            <a:r>
              <a:rPr lang="en-US" sz="1050" dirty="0" smtClean="0"/>
              <a:t>962-3321 </a:t>
            </a:r>
            <a:r>
              <a:rPr lang="en-US" sz="1050" dirty="0"/>
              <a:t>or (202) 962-3213 (TDD). Allow 7 working days for preparation of the material.</a:t>
            </a:r>
          </a:p>
        </p:txBody>
      </p:sp>
    </p:spTree>
    <p:extLst>
      <p:ext uri="{BB962C8B-B14F-4D97-AF65-F5344CB8AC3E}">
        <p14:creationId xmlns:p14="http://schemas.microsoft.com/office/powerpoint/2010/main" val="1791531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3" tIns="46577" rIns="93153" bIns="46577" numCol="1" anchor="t" anchorCtr="0" compatLnSpc="1">
            <a:prstTxWarp prst="textNoShape">
              <a:avLst/>
            </a:prstTxWarp>
          </a:bodyPr>
          <a:lstStyle>
            <a:lvl1pPr algn="l" defTabSz="931863">
              <a:defRPr sz="120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3" tIns="46577" rIns="93153" bIns="46577" numCol="1" anchor="t" anchorCtr="0" compatLnSpc="1">
            <a:prstTxWarp prst="textNoShape">
              <a:avLst/>
            </a:prstTxWarp>
          </a:bodyPr>
          <a:lstStyle>
            <a:lvl1pPr defTabSz="931863">
              <a:defRPr sz="120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8500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3" tIns="46577" rIns="93153" bIns="465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70104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3" tIns="46577" rIns="93153" bIns="46577" numCol="1" anchor="b" anchorCtr="0" compatLnSpc="1">
            <a:prstTxWarp prst="textNoShape">
              <a:avLst/>
            </a:prstTxWarp>
          </a:bodyPr>
          <a:lstStyle>
            <a:lvl1pPr algn="l" defTabSz="931863">
              <a:defRPr sz="120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 dirty="0"/>
              <a:t>This document is available in an alternative format upon request. Please contact Beth Newman at bnewman@mwcog.org, (202) 962-3253 or (202) 962-3213 (TDD). Allow 7 working days for preparation of the material.</a:t>
            </a:r>
          </a:p>
        </p:txBody>
      </p:sp>
    </p:spTree>
    <p:extLst>
      <p:ext uri="{BB962C8B-B14F-4D97-AF65-F5344CB8AC3E}">
        <p14:creationId xmlns:p14="http://schemas.microsoft.com/office/powerpoint/2010/main" val="1244240298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</a:p>
        </p:txBody>
      </p:sp>
      <p:sp>
        <p:nvSpPr>
          <p:cNvPr id="19459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19600"/>
            <a:ext cx="5607050" cy="4181475"/>
          </a:xfrm>
          <a:noFill/>
          <a:ln/>
        </p:spPr>
        <p:txBody>
          <a:bodyPr/>
          <a:lstStyle/>
          <a:p>
            <a:r>
              <a:rPr lang="en-US" dirty="0" smtClean="0"/>
              <a:t>Tailored Services include projects like </a:t>
            </a:r>
            <a:br>
              <a:rPr lang="en-US" dirty="0" smtClean="0"/>
            </a:br>
            <a:r>
              <a:rPr lang="en-US" dirty="0" smtClean="0"/>
              <a:t>door-through-door services </a:t>
            </a:r>
            <a:br>
              <a:rPr lang="en-US" dirty="0" smtClean="0"/>
            </a:br>
            <a:r>
              <a:rPr lang="en-US" dirty="0" smtClean="0"/>
              <a:t>voice annunciation services </a:t>
            </a:r>
            <a:br>
              <a:rPr lang="en-US" dirty="0" smtClean="0"/>
            </a:br>
            <a:r>
              <a:rPr lang="en-US" dirty="0" err="1" smtClean="0"/>
              <a:t>bikesharing</a:t>
            </a:r>
            <a:r>
              <a:rPr lang="en-US" dirty="0" smtClean="0"/>
              <a:t> and other projects that enhance access to existing transportation</a:t>
            </a:r>
          </a:p>
          <a:p>
            <a:endParaRPr lang="en-US" dirty="0" smtClean="0"/>
          </a:p>
          <a:p>
            <a:r>
              <a:rPr lang="en-US" dirty="0" smtClean="0"/>
              <a:t>Amounts have been rounded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Item 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Other public transit providers include city/ county departments of public transportation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Solicitation very competitive</a:t>
            </a:r>
            <a:r>
              <a:rPr lang="en-US" baseline="0" dirty="0" smtClean="0"/>
              <a:t> </a:t>
            </a:r>
            <a:r>
              <a:rPr lang="en-US" dirty="0" smtClean="0"/>
              <a:t>– most projects received reduced</a:t>
            </a:r>
            <a:r>
              <a:rPr lang="en-US" baseline="0" dirty="0" smtClean="0"/>
              <a:t> funding because of demand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 smtClean="0"/>
              <a:t>This document is available in an alternative format upon request. Please contact Beth Newman at bnewman@mwcog.org, (202) 962-3253 or (202) 962-3213 (TDD). Allow 7 working days for preparation of the material.</a:t>
            </a: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97E79-FB4B-4EC0-9CCB-767F38F9BA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83BF1-8FCC-4229-9C4D-DBD952E3E48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B0744-9A5B-4BAA-B748-D3D6E2EA1C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1A6CA-94FD-4C20-916D-E50146B486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6A89A-45DB-49C0-A311-FE82110D01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82478-2714-460B-9A62-97F21E0F3B0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DC1BF-76FC-4723-A8D1-E0A03C2673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A56E4-9805-4CDA-AD89-F248D080C3C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4605C-AC46-4C37-8919-5B22C6FFFB2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BA3E39-8770-4700-9649-6D49DED7FA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152400"/>
            <a:ext cx="213360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24840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E7296-554F-47D4-8822-B0F087DA80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72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0B3FA-DF3A-4D18-B9B6-877D141E02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8E8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8" descr="tpb coordination logo_final_hires-whitelines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3716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9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</p:spPr>
      </p:pic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2362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i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629400"/>
            <a:ext cx="2362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/>
            </a:lvl1pPr>
          </a:lstStyle>
          <a:p>
            <a:pPr>
              <a:defRPr/>
            </a:pPr>
            <a:fld id="{65F371D3-3BEC-469A-A028-22E146C94A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1524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fade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pbcoordination.org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lmendy@mwcog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2" name="Group 21"/>
          <p:cNvGrpSpPr>
            <a:grpSpLocks/>
          </p:cNvGrpSpPr>
          <p:nvPr/>
        </p:nvGrpSpPr>
        <p:grpSpPr bwMode="auto">
          <a:xfrm>
            <a:off x="381000" y="3810000"/>
            <a:ext cx="8358187" cy="2667000"/>
            <a:chOff x="1656" y="2314"/>
            <a:chExt cx="4131" cy="1248"/>
          </a:xfrm>
        </p:grpSpPr>
        <p:pic>
          <p:nvPicPr>
            <p:cNvPr id="2056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56" y="2982"/>
              <a:ext cx="720" cy="5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2057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44" y="2972"/>
              <a:ext cx="720" cy="5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2058" name="Picture 11"/>
            <p:cNvPicPr>
              <a:picLocks noChangeAspect="1" noChangeArrowheads="1"/>
            </p:cNvPicPr>
            <p:nvPr/>
          </p:nvPicPr>
          <p:blipFill>
            <a:blip r:embed="rId5" cstate="print"/>
            <a:srcRect r="3871"/>
            <a:stretch>
              <a:fillRect/>
            </a:stretch>
          </p:blipFill>
          <p:spPr bwMode="auto">
            <a:xfrm>
              <a:off x="5067" y="2314"/>
              <a:ext cx="720" cy="124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2059" name="Picture 1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238" y="2950"/>
              <a:ext cx="768" cy="5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2060" name="Picture 16"/>
            <p:cNvPicPr>
              <a:picLocks noChangeAspect="1" noChangeArrowheads="1"/>
            </p:cNvPicPr>
            <p:nvPr/>
          </p:nvPicPr>
          <p:blipFill>
            <a:blip r:embed="rId7" cstate="print"/>
            <a:srcRect l="5882"/>
            <a:stretch>
              <a:fillRect/>
            </a:stretch>
          </p:blipFill>
          <p:spPr bwMode="auto">
            <a:xfrm>
              <a:off x="3360" y="2962"/>
              <a:ext cx="768" cy="59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</p:grpSp>
      <p:sp>
        <p:nvSpPr>
          <p:cNvPr id="2054" name="Text Box 20"/>
          <p:cNvSpPr txBox="1">
            <a:spLocks noChangeArrowheads="1"/>
          </p:cNvSpPr>
          <p:nvPr/>
        </p:nvSpPr>
        <p:spPr bwMode="auto">
          <a:xfrm>
            <a:off x="457200" y="1752600"/>
            <a:ext cx="8238656" cy="29177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endParaRPr lang="en-US" i="0" dirty="0" smtClean="0">
              <a:solidFill>
                <a:srgbClr val="330000"/>
              </a:solidFill>
            </a:endParaRPr>
          </a:p>
          <a:p>
            <a:pPr algn="ctr">
              <a:spcBef>
                <a:spcPct val="20000"/>
              </a:spcBef>
            </a:pPr>
            <a:r>
              <a:rPr lang="en-US" sz="2400" i="0" dirty="0" smtClean="0">
                <a:solidFill>
                  <a:srgbClr val="330000"/>
                </a:solidFill>
              </a:rPr>
              <a:t>Overview of JARC &amp; New Freedom Projects, FY 2013</a:t>
            </a:r>
          </a:p>
          <a:p>
            <a:pPr algn="ctr">
              <a:spcBef>
                <a:spcPct val="20000"/>
              </a:spcBef>
            </a:pPr>
            <a:endParaRPr lang="en-US" i="0" dirty="0" smtClean="0">
              <a:solidFill>
                <a:srgbClr val="330000"/>
              </a:solidFill>
            </a:endParaRPr>
          </a:p>
          <a:p>
            <a:pPr algn="ctr">
              <a:spcBef>
                <a:spcPct val="20000"/>
              </a:spcBef>
            </a:pPr>
            <a:endParaRPr lang="en-US" i="0" dirty="0" smtClean="0">
              <a:solidFill>
                <a:srgbClr val="330000"/>
              </a:solidFill>
            </a:endParaRPr>
          </a:p>
          <a:p>
            <a:pPr algn="ctr">
              <a:spcBef>
                <a:spcPct val="20000"/>
              </a:spcBef>
            </a:pPr>
            <a:r>
              <a:rPr lang="en-US" sz="2200" i="0" dirty="0" smtClean="0">
                <a:solidFill>
                  <a:srgbClr val="330000"/>
                </a:solidFill>
              </a:rPr>
              <a:t>HSTC Task Force Meeting  </a:t>
            </a:r>
          </a:p>
          <a:p>
            <a:pPr algn="ctr">
              <a:spcBef>
                <a:spcPct val="20000"/>
              </a:spcBef>
            </a:pPr>
            <a:r>
              <a:rPr lang="en-US" sz="1600" i="0" dirty="0" smtClean="0">
                <a:solidFill>
                  <a:srgbClr val="330000"/>
                </a:solidFill>
              </a:rPr>
              <a:t>February 20,2014</a:t>
            </a:r>
          </a:p>
          <a:p>
            <a:pPr algn="ctr">
              <a:spcBef>
                <a:spcPct val="20000"/>
              </a:spcBef>
            </a:pPr>
            <a:endParaRPr lang="en-US" sz="1600" i="0" dirty="0" smtClean="0">
              <a:solidFill>
                <a:srgbClr val="330000"/>
              </a:solidFill>
            </a:endParaRP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1600" i="0" dirty="0">
                <a:solidFill>
                  <a:srgbClr val="330000"/>
                </a:solidFill>
              </a:rPr>
              <a:t>Lynn </a:t>
            </a:r>
            <a:r>
              <a:rPr lang="en-US" sz="1600" i="0" dirty="0" smtClean="0">
                <a:solidFill>
                  <a:srgbClr val="330000"/>
                </a:solidFill>
              </a:rPr>
              <a:t>Winchell-Mendy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1600" i="0" dirty="0" smtClean="0">
                <a:solidFill>
                  <a:srgbClr val="330000"/>
                </a:solidFill>
              </a:rPr>
              <a:t>Transportation Planner</a:t>
            </a:r>
          </a:p>
          <a:p>
            <a:pPr algn="ctr">
              <a:spcBef>
                <a:spcPct val="20000"/>
              </a:spcBef>
            </a:pPr>
            <a:endParaRPr lang="en-US" sz="1600" i="0" dirty="0">
              <a:solidFill>
                <a:srgbClr val="330000"/>
              </a:solidFill>
            </a:endParaRPr>
          </a:p>
        </p:txBody>
      </p:sp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152400"/>
            <a:ext cx="6692900" cy="9906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National Capital Region </a:t>
            </a:r>
            <a:br>
              <a:rPr lang="en-US" sz="3200" dirty="0" smtClean="0"/>
            </a:br>
            <a:r>
              <a:rPr lang="en-US" sz="3200" dirty="0" smtClean="0"/>
              <a:t>Transportation  Planning Board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F7941D"/>
                </a:solidFill>
              </a:rPr>
              <a:t>JARC and New Freedom Grants, 2007-2013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524000"/>
            <a:ext cx="4114800" cy="4953000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sz="1100" dirty="0" smtClean="0"/>
          </a:p>
          <a:p>
            <a:pPr marL="690563" lvl="1" indent="-344488">
              <a:buNone/>
            </a:pPr>
            <a:endParaRPr lang="en-US" sz="2200" dirty="0" smtClean="0"/>
          </a:p>
        </p:txBody>
      </p:sp>
      <p:sp>
        <p:nvSpPr>
          <p:cNvPr id="614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A9FF18-2341-4258-AF2B-F9078EBC60C3}" type="slidenum">
              <a:rPr lang="en-US" smtClean="0"/>
              <a:pPr>
                <a:defRPr/>
              </a:pPr>
              <a:t>2</a:t>
            </a:fld>
            <a:endParaRPr lang="en-US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854623"/>
              </p:ext>
            </p:extLst>
          </p:nvPr>
        </p:nvGraphicFramePr>
        <p:xfrm>
          <a:off x="152401" y="1981200"/>
          <a:ext cx="3124200" cy="44549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3338"/>
                <a:gridCol w="2580862"/>
              </a:tblGrid>
              <a:tr h="42991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3619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2991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235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991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991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4678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Content Placeholder 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20147338"/>
              </p:ext>
            </p:extLst>
          </p:nvPr>
        </p:nvGraphicFramePr>
        <p:xfrm>
          <a:off x="152400" y="1371600"/>
          <a:ext cx="87630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/>
              <a:t>JARC and New Freedom Projects Funded to Date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610600" cy="685800"/>
          </a:xfrm>
        </p:spPr>
        <p:txBody>
          <a:bodyPr/>
          <a:lstStyle/>
          <a:p>
            <a:pPr eaLnBrk="1" hangingPunct="1"/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Project Sponsors by Agency Type</a:t>
            </a:r>
            <a:endParaRPr lang="en-US" b="1" i="0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1905000" y="1981200"/>
          <a:ext cx="55626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6172200"/>
            <a:ext cx="381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dirty="0" smtClean="0">
                <a:solidFill>
                  <a:schemeClr val="tx1"/>
                </a:solidFill>
              </a:rPr>
              <a:t>2007 through 2010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121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0" y="1828800"/>
            <a:ext cx="9144000" cy="3276600"/>
          </a:xfrm>
        </p:spPr>
        <p:txBody>
          <a:bodyPr/>
          <a:lstStyle/>
          <a:p>
            <a:pPr algn="ctr"/>
            <a:endParaRPr lang="en-US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sz="3200" b="1" dirty="0" smtClean="0">
                <a:solidFill>
                  <a:schemeClr val="accent5">
                    <a:lumMod val="50000"/>
                  </a:schemeClr>
                </a:solidFill>
              </a:rPr>
              <a:t>Recommended Projects - FY 2013</a:t>
            </a:r>
          </a:p>
          <a:p>
            <a:pPr algn="ctr"/>
            <a:endParaRPr lang="en-US" sz="10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10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10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10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571500" indent="-571500" algn="ctr"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6 JARC Grants - $1,954,720</a:t>
            </a:r>
          </a:p>
          <a:p>
            <a:pPr marL="571500" indent="-571500" algn="ctr"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4 New Freedom Grants - $1,015,970</a:t>
            </a:r>
          </a:p>
          <a:p>
            <a:pPr algn="ctr"/>
            <a:endParaRPr lang="en-US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CB0744-9A5B-4BAA-B748-D3D6E2EA1C53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7252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JARC</a:t>
            </a:r>
            <a:br>
              <a:rPr lang="en-US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en-US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Project Highlights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rgbClr val="F7941D"/>
                </a:solidFill>
              </a:rPr>
              <a:t>Doorways for Women &amp; Families</a:t>
            </a:r>
            <a:endParaRPr lang="en-US" sz="32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Grant:</a:t>
            </a:r>
          </a:p>
          <a:p>
            <a:pPr marL="0" indent="0">
              <a:buNone/>
            </a:pPr>
            <a:r>
              <a:rPr lang="en-US" sz="2400" dirty="0" smtClean="0"/>
              <a:t>Taxi vouchers </a:t>
            </a:r>
            <a:r>
              <a:rPr lang="en-US" sz="1800" dirty="0" smtClean="0"/>
              <a:t>(priority project in FY2013 solicitation)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800" b="1" dirty="0" smtClean="0"/>
              <a:t>Target Population:</a:t>
            </a:r>
          </a:p>
          <a:p>
            <a:pPr marL="0" indent="0">
              <a:buNone/>
            </a:pPr>
            <a:r>
              <a:rPr lang="en-US" sz="2400" dirty="0" smtClean="0"/>
              <a:t>Residents of shelters and transitional housing programs in Northern Virginia  </a:t>
            </a:r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Purpose:</a:t>
            </a:r>
          </a:p>
          <a:p>
            <a:pPr marL="0" indent="0">
              <a:buNone/>
            </a:pPr>
            <a:r>
              <a:rPr lang="en-US" sz="2400" dirty="0" smtClean="0"/>
              <a:t>To get to job training, conduct job searches or reach employment locations</a:t>
            </a:r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Total Funding: </a:t>
            </a:r>
            <a:r>
              <a:rPr lang="en-US" sz="2400" dirty="0" smtClean="0"/>
              <a:t>$40,000</a:t>
            </a:r>
            <a:endParaRPr 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 smtClean="0">
                <a:solidFill>
                  <a:srgbClr val="F7941D"/>
                </a:solidFill>
              </a:rPr>
              <a:t>Dulles Area Transportation Association</a:t>
            </a:r>
            <a:endParaRPr lang="en-US" sz="30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Grant:</a:t>
            </a:r>
          </a:p>
          <a:p>
            <a:pPr marL="0" indent="0">
              <a:buNone/>
            </a:pPr>
            <a:r>
              <a:rPr lang="en-US" sz="2400" dirty="0" smtClean="0"/>
              <a:t>Rotating Rideshare Coordinator – </a:t>
            </a:r>
            <a:r>
              <a:rPr lang="en-US" sz="2000" dirty="0" smtClean="0"/>
              <a:t>mobility management</a:t>
            </a:r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Target Population:</a:t>
            </a:r>
          </a:p>
          <a:p>
            <a:pPr marL="0" indent="0">
              <a:buNone/>
            </a:pPr>
            <a:r>
              <a:rPr lang="en-US" sz="2400" dirty="0" smtClean="0"/>
              <a:t>Low-income employees of employment sites in the Dulles corridor </a:t>
            </a:r>
            <a:endParaRPr lang="en-US" sz="2400" dirty="0"/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Purpose:</a:t>
            </a:r>
          </a:p>
          <a:p>
            <a:pPr marL="0" indent="0">
              <a:buNone/>
            </a:pPr>
            <a:r>
              <a:rPr lang="en-US" sz="2400" dirty="0" smtClean="0"/>
              <a:t>Assistance to form carpools, vanpools and to improve transit use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800" b="1" dirty="0" smtClean="0"/>
              <a:t>Total Funding: </a:t>
            </a:r>
            <a:r>
              <a:rPr lang="en-US" sz="2400" dirty="0" smtClean="0"/>
              <a:t>$187,500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8139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7941D"/>
                </a:solidFill>
              </a:rPr>
              <a:t>Skill Source Group</a:t>
            </a:r>
            <a:endParaRPr lang="en-US" sz="36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Grant:</a:t>
            </a:r>
          </a:p>
          <a:p>
            <a:pPr marL="0" indent="0">
              <a:buNone/>
            </a:pPr>
            <a:r>
              <a:rPr lang="en-US" sz="2400" dirty="0" smtClean="0"/>
              <a:t>Road to Employment – shuttle service</a:t>
            </a:r>
            <a:endParaRPr lang="en-US" sz="1000" dirty="0"/>
          </a:p>
          <a:p>
            <a:pPr marL="0" indent="0">
              <a:buNone/>
            </a:pPr>
            <a:endParaRPr lang="en-US" sz="1000" b="1" dirty="0" smtClean="0"/>
          </a:p>
          <a:p>
            <a:pPr marL="0" indent="0">
              <a:buNone/>
            </a:pPr>
            <a:r>
              <a:rPr lang="en-US" sz="2800" b="1" dirty="0" smtClean="0"/>
              <a:t>Target Population:</a:t>
            </a:r>
          </a:p>
          <a:p>
            <a:pPr marL="0" indent="0">
              <a:buNone/>
            </a:pPr>
            <a:r>
              <a:rPr lang="en-US" sz="2400" dirty="0" smtClean="0"/>
              <a:t>Participants in the Fairfax County Pre-Release Employment Center</a:t>
            </a:r>
            <a:endParaRPr lang="en-US" sz="2400" dirty="0"/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Purpose:</a:t>
            </a:r>
          </a:p>
          <a:p>
            <a:pPr marL="0" indent="0">
              <a:buNone/>
            </a:pPr>
            <a:r>
              <a:rPr lang="en-US" sz="2400" dirty="0" smtClean="0"/>
              <a:t>Transport to and from job sites that are not transit accessible</a:t>
            </a:r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Total Funding: </a:t>
            </a:r>
            <a:r>
              <a:rPr lang="en-US" sz="2400" dirty="0"/>
              <a:t>$250,254</a:t>
            </a:r>
          </a:p>
          <a:p>
            <a:pPr marL="0" indent="0">
              <a:buNone/>
            </a:pPr>
            <a:endParaRPr lang="en-US" sz="2800" b="1" dirty="0"/>
          </a:p>
          <a:p>
            <a:pPr marL="0" indent="0">
              <a:buNone/>
            </a:pPr>
            <a:r>
              <a:rPr lang="en-US" sz="1000" dirty="0"/>
              <a:t>Transport to and from job sites that are not transit accessible</a:t>
            </a:r>
          </a:p>
          <a:p>
            <a:pPr marL="0" indent="0">
              <a:buNone/>
            </a:pPr>
            <a:endParaRPr lang="en-US" sz="1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5635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 smtClean="0">
                <a:solidFill>
                  <a:srgbClr val="F7941D"/>
                </a:solidFill>
              </a:rPr>
              <a:t>Family Matters of Greater Washington</a:t>
            </a:r>
            <a:endParaRPr lang="en-US" sz="31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Grant:</a:t>
            </a:r>
          </a:p>
          <a:p>
            <a:pPr marL="0" indent="0">
              <a:buNone/>
            </a:pPr>
            <a:r>
              <a:rPr lang="en-US" sz="2400" dirty="0" smtClean="0"/>
              <a:t>Ways to Work Program – affordable car loans for low-income working families </a:t>
            </a:r>
            <a:r>
              <a:rPr lang="en-US" sz="1400" dirty="0" smtClean="0"/>
              <a:t>(priority project in FY2013 solicitation)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800" b="1" dirty="0" smtClean="0"/>
              <a:t>Target Population:</a:t>
            </a:r>
          </a:p>
          <a:p>
            <a:pPr marL="0" indent="0">
              <a:buNone/>
            </a:pPr>
            <a:r>
              <a:rPr lang="en-US" sz="2400" dirty="0" smtClean="0"/>
              <a:t>Individuals in Southeast D.C. and Prince George’s County with limited access to public transit </a:t>
            </a:r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Purpose:</a:t>
            </a:r>
          </a:p>
          <a:p>
            <a:pPr marL="0" indent="0">
              <a:buNone/>
            </a:pPr>
            <a:r>
              <a:rPr lang="en-US" sz="2400" dirty="0" smtClean="0"/>
              <a:t>To meet reverse commute and child-care related transportation needs</a:t>
            </a:r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Total Funding: </a:t>
            </a:r>
            <a:r>
              <a:rPr lang="en-US" sz="2400" dirty="0" smtClean="0"/>
              <a:t>$340,000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7832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7941D"/>
                </a:solidFill>
              </a:rPr>
              <a:t>Northern Virginia Family Service</a:t>
            </a:r>
            <a:endParaRPr lang="en-US" sz="36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Grant:</a:t>
            </a:r>
          </a:p>
          <a:p>
            <a:pPr marL="0" indent="0">
              <a:buNone/>
            </a:pPr>
            <a:r>
              <a:rPr lang="en-US" sz="2300" dirty="0" smtClean="0"/>
              <a:t>Vehicles for Change Program–donated vehicles to low-income working families for a program </a:t>
            </a:r>
            <a:r>
              <a:rPr lang="en-US" sz="2300" dirty="0"/>
              <a:t>fee </a:t>
            </a:r>
            <a:r>
              <a:rPr lang="en-US" sz="1800" dirty="0" smtClean="0"/>
              <a:t>(</a:t>
            </a:r>
            <a:r>
              <a:rPr lang="en-US" sz="1800" dirty="0"/>
              <a:t>priority project in FY2013 solicitation)</a:t>
            </a:r>
            <a:endParaRPr lang="en-US" sz="1800" dirty="0" smtClean="0"/>
          </a:p>
          <a:p>
            <a:pPr marL="0" indent="0">
              <a:buNone/>
            </a:pPr>
            <a:endParaRPr lang="en-US" sz="1000" dirty="0" smtClean="0"/>
          </a:p>
          <a:p>
            <a:pPr marL="0" indent="0">
              <a:buNone/>
            </a:pPr>
            <a:r>
              <a:rPr lang="en-US" sz="2800" b="1" dirty="0" smtClean="0"/>
              <a:t>Target Population:</a:t>
            </a:r>
          </a:p>
          <a:p>
            <a:pPr marL="0" indent="0">
              <a:buNone/>
            </a:pPr>
            <a:r>
              <a:rPr lang="en-US" sz="2300" dirty="0" smtClean="0"/>
              <a:t>Northern Virginia families with limited access to transit who are unable to qualify for a standard vehicle loan</a:t>
            </a:r>
          </a:p>
          <a:p>
            <a:pPr marL="0" indent="0">
              <a:buNone/>
            </a:pPr>
            <a:endParaRPr lang="en-US" sz="1000" b="1" dirty="0"/>
          </a:p>
          <a:p>
            <a:pPr marL="0" indent="0">
              <a:buNone/>
            </a:pPr>
            <a:r>
              <a:rPr lang="en-US" sz="2800" b="1" dirty="0" smtClean="0"/>
              <a:t>Purpose:</a:t>
            </a:r>
          </a:p>
          <a:p>
            <a:pPr marL="0" indent="0">
              <a:buNone/>
            </a:pPr>
            <a:r>
              <a:rPr lang="en-US" sz="2300" dirty="0" smtClean="0"/>
              <a:t>To encourage job stability and financial responsibility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800" b="1" dirty="0" smtClean="0"/>
              <a:t>Total Funding: </a:t>
            </a:r>
            <a:r>
              <a:rPr lang="en-US" sz="2400" dirty="0" smtClean="0"/>
              <a:t>$1,034,410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0191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7941D"/>
                </a:solidFill>
              </a:rPr>
              <a:t>Northern Virginia Family Service</a:t>
            </a:r>
            <a:endParaRPr lang="en-US" sz="36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700" b="1" dirty="0" smtClean="0"/>
              <a:t>Grant:</a:t>
            </a:r>
          </a:p>
          <a:p>
            <a:pPr marL="0" indent="0">
              <a:buNone/>
            </a:pPr>
            <a:r>
              <a:rPr lang="en-US" sz="2250" dirty="0" smtClean="0"/>
              <a:t>Training Futures Program – shuttle service to job training site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2700" b="1" dirty="0" smtClean="0"/>
              <a:t>Target Population:</a:t>
            </a:r>
          </a:p>
          <a:p>
            <a:pPr marL="0" indent="0">
              <a:buNone/>
            </a:pPr>
            <a:r>
              <a:rPr lang="en-US" sz="2250" dirty="0" smtClean="0"/>
              <a:t>Training Futures participants able to reach commuter stops within a 10-mile radius of training site</a:t>
            </a:r>
            <a:endParaRPr lang="en-US" sz="2250" dirty="0"/>
          </a:p>
          <a:p>
            <a:pPr marL="0" indent="0">
              <a:buNone/>
            </a:pPr>
            <a:endParaRPr lang="en-US" sz="800" b="1" dirty="0" smtClean="0"/>
          </a:p>
          <a:p>
            <a:pPr marL="0" indent="0">
              <a:buNone/>
            </a:pPr>
            <a:r>
              <a:rPr lang="en-US" sz="2700" b="1" dirty="0" smtClean="0"/>
              <a:t>Purpose:</a:t>
            </a:r>
          </a:p>
          <a:p>
            <a:pPr marL="0" indent="0">
              <a:buNone/>
            </a:pPr>
            <a:r>
              <a:rPr lang="en-US" sz="2222" dirty="0" smtClean="0"/>
              <a:t>Transport to Training Futures</a:t>
            </a:r>
            <a:r>
              <a:rPr lang="en-US" sz="2222" dirty="0"/>
              <a:t>, a 23-week workforce development program </a:t>
            </a:r>
            <a:r>
              <a:rPr lang="en-US" sz="2222" dirty="0" smtClean="0"/>
              <a:t>in Manassas offered through </a:t>
            </a:r>
            <a:r>
              <a:rPr lang="en-US" sz="2222" dirty="0"/>
              <a:t>Northern Virginia Community </a:t>
            </a:r>
            <a:r>
              <a:rPr lang="en-US" sz="2222" dirty="0" smtClean="0"/>
              <a:t>College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2800" b="1" dirty="0" smtClean="0"/>
              <a:t>Total Funding: </a:t>
            </a:r>
            <a:r>
              <a:rPr lang="en-US" sz="2400" dirty="0" smtClean="0"/>
              <a:t>$102,556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342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>
              <a:spcBef>
                <a:spcPct val="20000"/>
              </a:spcBef>
            </a:pPr>
            <a:r>
              <a:rPr lang="en-US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New Freedom</a:t>
            </a:r>
            <a:br>
              <a:rPr lang="en-US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en-US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Project Highlights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0152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7941D"/>
                </a:solidFill>
              </a:rPr>
              <a:t>City of Alexandria</a:t>
            </a:r>
            <a:endParaRPr lang="en-US" sz="36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Grant: </a:t>
            </a:r>
            <a:r>
              <a:rPr lang="en-US" sz="2400" dirty="0" smtClean="0"/>
              <a:t>Pedestrian Mobility Enhancements – design and construction of pedestrian safety upgrades at 4 intersections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800" b="1" dirty="0" smtClean="0"/>
              <a:t>Target Population:</a:t>
            </a:r>
          </a:p>
          <a:p>
            <a:pPr marL="0" indent="0">
              <a:buNone/>
            </a:pPr>
            <a:r>
              <a:rPr lang="en-US" sz="2400" dirty="0" smtClean="0"/>
              <a:t>People with disabilities living in and visiting the City of Alexandria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800" b="1" dirty="0" smtClean="0"/>
              <a:t>Purpose:</a:t>
            </a:r>
          </a:p>
          <a:p>
            <a:pPr marL="0" indent="0">
              <a:buNone/>
            </a:pPr>
            <a:r>
              <a:rPr lang="en-US" sz="2400" dirty="0" smtClean="0"/>
              <a:t>To improve access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800" b="1" dirty="0" smtClean="0"/>
              <a:t>Total Funding: </a:t>
            </a:r>
            <a:r>
              <a:rPr lang="en-US" sz="2400" dirty="0" smtClean="0"/>
              <a:t>$400,000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6320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rgbClr val="F7941D"/>
                </a:solidFill>
              </a:rPr>
              <a:t>Yellow Cab of Prince William County</a:t>
            </a:r>
            <a:endParaRPr lang="en-US" sz="32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Grant</a:t>
            </a:r>
            <a:r>
              <a:rPr lang="en-US" sz="2800" b="1" dirty="0"/>
              <a:t>: </a:t>
            </a:r>
            <a:r>
              <a:rPr lang="en-US" sz="2400" dirty="0" smtClean="0"/>
              <a:t>Accessible Taxi Pilot – </a:t>
            </a:r>
            <a:r>
              <a:rPr lang="en-US" sz="2000" dirty="0" smtClean="0"/>
              <a:t>(priority in FY2013 solicitation)</a:t>
            </a:r>
            <a:endParaRPr lang="en-US" sz="200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2800" b="1" dirty="0"/>
              <a:t>Target Population</a:t>
            </a:r>
            <a:r>
              <a:rPr lang="en-US" sz="2800" b="1" dirty="0" smtClean="0"/>
              <a:t>:</a:t>
            </a:r>
          </a:p>
          <a:p>
            <a:pPr marL="0" indent="0">
              <a:buNone/>
            </a:pPr>
            <a:r>
              <a:rPr lang="en-US" sz="2400" dirty="0" smtClean="0"/>
              <a:t>Prince William County and North Stafford County residents seeking alternative, accessible transportation options</a:t>
            </a:r>
            <a:endParaRPr lang="en-US" sz="240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2800" b="1" dirty="0"/>
              <a:t>Purpose</a:t>
            </a:r>
            <a:r>
              <a:rPr lang="en-US" sz="2800" b="1" dirty="0" smtClean="0"/>
              <a:t>:</a:t>
            </a:r>
          </a:p>
          <a:p>
            <a:pPr marL="0" indent="0">
              <a:buNone/>
            </a:pPr>
            <a:r>
              <a:rPr lang="en-US" sz="2400" dirty="0" smtClean="0"/>
              <a:t>Purchase and operation of 4 accessible vehicles</a:t>
            </a:r>
            <a:endParaRPr lang="en-US" sz="280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2800" b="1" dirty="0"/>
              <a:t>Total Funding: </a:t>
            </a:r>
            <a:r>
              <a:rPr lang="en-US" sz="2400" dirty="0" smtClean="0"/>
              <a:t>$156,250</a:t>
            </a:r>
            <a:endParaRPr lang="en-US" sz="2400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7183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7941D"/>
                </a:solidFill>
              </a:rPr>
              <a:t>Liberty Transportation</a:t>
            </a:r>
            <a:endParaRPr lang="en-US" sz="36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Grant</a:t>
            </a:r>
            <a:r>
              <a:rPr lang="en-US" b="1" dirty="0"/>
              <a:t>: </a:t>
            </a:r>
            <a:r>
              <a:rPr lang="en-US" sz="2400" dirty="0" err="1" smtClean="0"/>
              <a:t>rollDC</a:t>
            </a:r>
            <a:r>
              <a:rPr lang="en-US" sz="2400" dirty="0" smtClean="0"/>
              <a:t> –expansion and continuation of accessible taxicab pilot </a:t>
            </a:r>
            <a:endParaRPr lang="en-US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b="1" dirty="0"/>
              <a:t>Target Population:</a:t>
            </a:r>
          </a:p>
          <a:p>
            <a:pPr marL="0" indent="0">
              <a:buNone/>
            </a:pPr>
            <a:r>
              <a:rPr lang="en-US" sz="2400" dirty="0" smtClean="0"/>
              <a:t>DC residents seeking alternative, accessible transportation options</a:t>
            </a:r>
            <a:endParaRPr lang="en-US" sz="240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1050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Purpose: </a:t>
            </a:r>
            <a:r>
              <a:rPr lang="en-US" sz="2400" dirty="0"/>
              <a:t>Purchase </a:t>
            </a:r>
            <a:r>
              <a:rPr lang="en-US" sz="2400" dirty="0" smtClean="0"/>
              <a:t>and operation of </a:t>
            </a:r>
            <a:r>
              <a:rPr lang="en-US" sz="2400" dirty="0"/>
              <a:t>5 additional accessible vehicles</a:t>
            </a:r>
          </a:p>
          <a:p>
            <a:pPr marL="0" indent="0">
              <a:buNone/>
            </a:pPr>
            <a:endParaRPr lang="en-US" sz="1000" b="1" dirty="0" smtClean="0"/>
          </a:p>
          <a:p>
            <a:pPr marL="0" indent="0">
              <a:buNone/>
            </a:pPr>
            <a:r>
              <a:rPr lang="en-US" b="1" dirty="0" smtClean="0"/>
              <a:t>Total </a:t>
            </a:r>
            <a:r>
              <a:rPr lang="en-US" b="1" dirty="0"/>
              <a:t>Funding: </a:t>
            </a:r>
            <a:r>
              <a:rPr lang="en-US" sz="2400" dirty="0" smtClean="0"/>
              <a:t>$276,783</a:t>
            </a:r>
            <a:endParaRPr lang="en-US" sz="2400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6" name="Picture 5" descr="WATLogoC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8200" y="4381500"/>
            <a:ext cx="3733800" cy="1859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38087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7941D"/>
                </a:solidFill>
              </a:rPr>
              <a:t>DC Office on Aging</a:t>
            </a:r>
            <a:endParaRPr lang="en-US" sz="3600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Grant</a:t>
            </a:r>
            <a:r>
              <a:rPr lang="en-US" sz="2800" b="1" dirty="0"/>
              <a:t>: </a:t>
            </a:r>
            <a:r>
              <a:rPr lang="en-US" sz="2400" dirty="0" smtClean="0"/>
              <a:t>continuation of Caregivers </a:t>
            </a:r>
            <a:r>
              <a:rPr lang="en-US" sz="2400" dirty="0"/>
              <a:t>Respite Escort Service for Transportation (CREST) </a:t>
            </a:r>
            <a:r>
              <a:rPr lang="en-US" sz="2400" dirty="0" smtClean="0"/>
              <a:t>– certified home care aids accompanying riders to and from medical appointments </a:t>
            </a:r>
            <a:endParaRPr lang="en-US" sz="240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2800" b="1" dirty="0"/>
              <a:t>Target Population:</a:t>
            </a:r>
          </a:p>
          <a:p>
            <a:pPr marL="0" indent="0">
              <a:buNone/>
            </a:pPr>
            <a:r>
              <a:rPr lang="en-US" sz="2400" dirty="0" smtClean="0"/>
              <a:t>Older adults who have a disability</a:t>
            </a:r>
            <a:endParaRPr lang="en-US" sz="2400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800" b="1" dirty="0"/>
              <a:t>Purpose:</a:t>
            </a:r>
          </a:p>
          <a:p>
            <a:pPr marL="0" lvl="1" indent="0">
              <a:buNone/>
            </a:pPr>
            <a:r>
              <a:rPr lang="en-US" sz="2400" dirty="0"/>
              <a:t>Door-through-door </a:t>
            </a:r>
            <a:r>
              <a:rPr lang="en-US" sz="2400" dirty="0" smtClean="0"/>
              <a:t>service</a:t>
            </a:r>
            <a:endParaRPr lang="en-US" sz="280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2800" b="1" dirty="0"/>
              <a:t>Total Funding: </a:t>
            </a:r>
            <a:r>
              <a:rPr lang="en-US" sz="2400" dirty="0" smtClean="0"/>
              <a:t>$182,937</a:t>
            </a:r>
            <a:endParaRPr lang="en-US" sz="2400" dirty="0"/>
          </a:p>
          <a:p>
            <a:pPr lvl="1">
              <a:buFont typeface="Wingdings" pitchFamily="2" charset="2"/>
              <a:buChar char="§"/>
            </a:pP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0907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7941D"/>
                </a:solidFill>
              </a:rPr>
              <a:t>What’s Next?</a:t>
            </a:r>
            <a:endParaRPr lang="en-US" dirty="0">
              <a:solidFill>
                <a:srgbClr val="F7941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5310 Enhanced Mobility Program</a:t>
            </a:r>
            <a:br>
              <a:rPr lang="en-US" dirty="0"/>
            </a:br>
            <a:r>
              <a:rPr lang="en-US" dirty="0"/>
              <a:t>FY </a:t>
            </a:r>
            <a:r>
              <a:rPr lang="en-US" dirty="0" smtClean="0"/>
              <a:t>2014</a:t>
            </a:r>
          </a:p>
          <a:p>
            <a:pPr marL="0" indent="0">
              <a:buNone/>
            </a:pPr>
            <a:endParaRPr lang="en-US" sz="1400" dirty="0"/>
          </a:p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Unmet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Needs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Strategies</a:t>
            </a:r>
          </a:p>
          <a:p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Priority Projects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Coordinated Plan Update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Solicitation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9480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/>
              <a:t>Website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800" b="1" dirty="0" smtClean="0">
                <a:hlinkClick r:id="rId3"/>
              </a:rPr>
              <a:t>www.TPBcoordination.org</a:t>
            </a:r>
            <a:endParaRPr lang="en-US" sz="2800" b="1" dirty="0" smtClean="0"/>
          </a:p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en-US" sz="2000" i="1" dirty="0" smtClean="0"/>
              <a:t>(info on previously funded projects </a:t>
            </a:r>
            <a:r>
              <a:rPr lang="en-US" sz="2000" i="1" dirty="0"/>
              <a:t>a</a:t>
            </a:r>
            <a:r>
              <a:rPr lang="en-US" sz="2000" i="1" dirty="0" smtClean="0"/>
              <a:t>vailable)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b="1" dirty="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dirty="0" smtClean="0"/>
              <a:t>TPB Staff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800" dirty="0" smtClean="0"/>
              <a:t>Lynn Winchell-Mendy</a:t>
            </a:r>
            <a:br>
              <a:rPr lang="en-US" sz="2800" dirty="0" smtClean="0"/>
            </a:br>
            <a:r>
              <a:rPr lang="en-US" sz="2800" dirty="0" smtClean="0">
                <a:hlinkClick r:id="rId4"/>
              </a:rPr>
              <a:t>lmendy@mwcog.org</a:t>
            </a:r>
            <a:endParaRPr lang="en-US" sz="2800" dirty="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2800" b="1" dirty="0" smtClean="0"/>
              <a:t>202-962-3253</a:t>
            </a: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0"/>
            <a:ext cx="6858000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F7941D"/>
                </a:solidFill>
              </a:rPr>
              <a:t>For More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83BF1-8FCC-4229-9C4D-DBD952E3E483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1" u="none" strike="noStrike" cap="none" normalizeH="0" baseline="0" smtClean="0">
            <a:ln>
              <a:noFill/>
            </a:ln>
            <a:solidFill>
              <a:srgbClr val="E8E8D0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1" u="none" strike="noStrike" cap="none" normalizeH="0" baseline="0" smtClean="0">
            <a:ln>
              <a:noFill/>
            </a:ln>
            <a:solidFill>
              <a:srgbClr val="E8E8D0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2797</TotalTime>
  <Words>1340</Words>
  <Application>Microsoft Office PowerPoint</Application>
  <PresentationFormat>On-screen Show (4:3)</PresentationFormat>
  <Paragraphs>203</Paragraphs>
  <Slides>18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Default Design</vt:lpstr>
      <vt:lpstr>National Capital Region  Transportation  Planning Board </vt:lpstr>
      <vt:lpstr>JARC and New Freedom Grants, 2007-2013</vt:lpstr>
      <vt:lpstr>JARC and New Freedom Projects Funded to Date</vt:lpstr>
      <vt:lpstr>PowerPoint Presentation</vt:lpstr>
      <vt:lpstr>JARC Project Highlights</vt:lpstr>
      <vt:lpstr>Doorways for Women &amp; Families</vt:lpstr>
      <vt:lpstr>Dulles Area Transportation Association</vt:lpstr>
      <vt:lpstr>Skill Source Group</vt:lpstr>
      <vt:lpstr>Family Matters of Greater Washington</vt:lpstr>
      <vt:lpstr>Northern Virginia Family Service</vt:lpstr>
      <vt:lpstr>Northern Virginia Family Service</vt:lpstr>
      <vt:lpstr>New Freedom Project Highlights</vt:lpstr>
      <vt:lpstr>City of Alexandria</vt:lpstr>
      <vt:lpstr>Yellow Cab of Prince William County</vt:lpstr>
      <vt:lpstr>Liberty Transportation</vt:lpstr>
      <vt:lpstr>DC Office on Aging</vt:lpstr>
      <vt:lpstr>What’s Next?</vt:lpstr>
      <vt:lpstr>For More Information</vt:lpstr>
    </vt:vector>
  </TitlesOfParts>
  <Company>Metropolitan Washington Council of Governments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Andrew Austin</dc:creator>
  <cp:lastModifiedBy>Lynn Winchell-Mendy</cp:lastModifiedBy>
  <cp:revision>253</cp:revision>
  <dcterms:created xsi:type="dcterms:W3CDTF">2007-05-03T19:42:33Z</dcterms:created>
  <dcterms:modified xsi:type="dcterms:W3CDTF">2014-02-19T21:32:14Z</dcterms:modified>
</cp:coreProperties>
</file>