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8"/>
  </p:notesMasterIdLst>
  <p:handoutMasterIdLst>
    <p:handoutMasterId r:id="rId19"/>
  </p:handoutMasterIdLst>
  <p:sldIdLst>
    <p:sldId id="278" r:id="rId2"/>
    <p:sldId id="286" r:id="rId3"/>
    <p:sldId id="281" r:id="rId4"/>
    <p:sldId id="300" r:id="rId5"/>
    <p:sldId id="299" r:id="rId6"/>
    <p:sldId id="280" r:id="rId7"/>
    <p:sldId id="294" r:id="rId8"/>
    <p:sldId id="297" r:id="rId9"/>
    <p:sldId id="298" r:id="rId10"/>
    <p:sldId id="301" r:id="rId11"/>
    <p:sldId id="302" r:id="rId12"/>
    <p:sldId id="303" r:id="rId13"/>
    <p:sldId id="282" r:id="rId14"/>
    <p:sldId id="295" r:id="rId15"/>
    <p:sldId id="304" r:id="rId16"/>
    <p:sldId id="259" r:id="rId17"/>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4" autoAdjust="0"/>
    <p:restoredTop sz="99782" autoAdjust="0"/>
  </p:normalViewPr>
  <p:slideViewPr>
    <p:cSldViewPr snapToGrid="0" snapToObjects="1">
      <p:cViewPr varScale="1">
        <p:scale>
          <a:sx n="53" d="100"/>
          <a:sy n="53" d="100"/>
        </p:scale>
        <p:origin x="62" y="24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8623175-169F-3846-BA4D-E652445F38E3}" type="datetimeFigureOut">
              <a:rPr lang="en-US" smtClean="0"/>
              <a:t>6/21/2018</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E8B3D8F-114B-A443-AC93-AB6267D4A736}" type="datetimeFigureOut">
              <a:rPr lang="en-US" smtClean="0"/>
              <a:t>6/21/2018</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PB Title Slide 1">
    <p:spTree>
      <p:nvGrpSpPr>
        <p:cNvPr id="1" name=""/>
        <p:cNvGrpSpPr/>
        <p:nvPr/>
      </p:nvGrpSpPr>
      <p:grpSpPr>
        <a:xfrm>
          <a:off x="0" y="0"/>
          <a:ext cx="0" cy="0"/>
          <a:chOff x="0" y="0"/>
          <a:chExt cx="0" cy="0"/>
        </a:xfrm>
      </p:grpSpPr>
      <p:sp>
        <p:nvSpPr>
          <p:cNvPr id="6" name="Rectangle 5"/>
          <p:cNvSpPr>
            <a:spLocks/>
          </p:cNvSpPr>
          <p:nvPr userDrawn="1"/>
        </p:nvSpPr>
        <p:spPr>
          <a:xfrm>
            <a:off x="0" y="6126480"/>
            <a:ext cx="9144000" cy="7315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none" lIns="0" tIns="0" rIns="0" bIns="0" rtlCol="0" anchor="t" anchorCtr="0"/>
          <a:lstStyle/>
          <a:p>
            <a:pPr algn="ctr"/>
            <a:endParaRPr lang="en-US"/>
          </a:p>
        </p:txBody>
      </p:sp>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6"/>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PB Title Slide 2-Photos">
    <p:spTree>
      <p:nvGrpSpPr>
        <p:cNvPr id="1" name=""/>
        <p:cNvGrpSpPr/>
        <p:nvPr/>
      </p:nvGrpSpPr>
      <p:grpSpPr>
        <a:xfrm>
          <a:off x="0" y="0"/>
          <a:ext cx="0" cy="0"/>
          <a:chOff x="0" y="0"/>
          <a:chExt cx="0" cy="0"/>
        </a:xfrm>
      </p:grpSpPr>
      <p:sp>
        <p:nvSpPr>
          <p:cNvPr id="3" name="Rectangle 2"/>
          <p:cNvSpPr>
            <a:spLocks/>
          </p:cNvSpPr>
          <p:nvPr userDrawn="1"/>
        </p:nvSpPr>
        <p:spPr>
          <a:xfrm>
            <a:off x="0" y="6126480"/>
            <a:ext cx="9144000" cy="7315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none" lIns="0" tIns="0" rIns="0" bIns="0" rtlCol="0" anchor="t" anchorCtr="0"/>
          <a:lstStyle/>
          <a:p>
            <a:pPr algn="ctr"/>
            <a:endParaRPr lang="en-US"/>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6"/>
          </a:xfrm>
          <a:prstGeom prst="rect">
            <a:avLst/>
          </a:prstGeom>
        </p:spPr>
      </p:pic>
      <p:sp>
        <p:nvSpPr>
          <p:cNvPr id="6" name="Rectangle 5"/>
          <p:cNvSpPr>
            <a:spLocks/>
          </p:cNvSpPr>
          <p:nvPr userDrawn="1"/>
        </p:nvSpPr>
        <p:spPr>
          <a:xfrm>
            <a:off x="0" y="0"/>
            <a:ext cx="9144000" cy="20574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t" anchorCtr="0"/>
          <a:lstStyle/>
          <a:p>
            <a:pPr algn="ctr"/>
            <a:endParaRPr lang="en-US"/>
          </a:p>
        </p:txBody>
      </p:sp>
    </p:spTree>
    <p:extLst>
      <p:ext uri="{BB962C8B-B14F-4D97-AF65-F5344CB8AC3E}">
        <p14:creationId xmlns:p14="http://schemas.microsoft.com/office/powerpoint/2010/main" val="3639832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PB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2920" y="6256682"/>
            <a:ext cx="2282870" cy="479555"/>
          </a:xfrm>
          <a:prstGeom prst="rect">
            <a:avLst/>
          </a:prstGeom>
        </p:spPr>
      </p:pic>
      <p:sp>
        <p:nvSpPr>
          <p:cNvPr id="5"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PB Photo - Full Page ALT">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cxnSp>
        <p:nvCxnSpPr>
          <p:cNvPr id="10" name="Straight Connector 9"/>
          <p:cNvCxnSpPr/>
          <p:nvPr userDrawn="1"/>
        </p:nvCxnSpPr>
        <p:spPr>
          <a:xfrm>
            <a:off x="8461552" y="6353741"/>
            <a:ext cx="0" cy="276999"/>
          </a:xfrm>
          <a:prstGeom prst="line">
            <a:avLst/>
          </a:prstGeom>
          <a:ln w="12700">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1"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bg1">
                    <a:lumMod val="50000"/>
                  </a:schemeClr>
                </a:solidFill>
                <a:latin typeface="+mj-lt"/>
              </a:defRPr>
            </a:lvl1pPr>
          </a:lstStyle>
          <a:p>
            <a:fld id="{7CB1CFCA-EE77-9F4A-8FAE-3286F1D37F0D}" type="slidenum">
              <a:rPr lang="en-US" smtClean="0"/>
              <a:pPr/>
              <a:t>‹#›</a:t>
            </a:fld>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2920" y="6256682"/>
            <a:ext cx="2282870" cy="479555"/>
          </a:xfrm>
          <a:prstGeom prst="rect">
            <a:avLst/>
          </a:prstGeom>
        </p:spPr>
      </p:pic>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PB - Last P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2920" y="6256682"/>
            <a:ext cx="2282870" cy="479555"/>
          </a:xfrm>
          <a:prstGeom prst="rect">
            <a:avLst/>
          </a:prstGeom>
        </p:spPr>
      </p:pic>
    </p:spTree>
    <p:extLst>
      <p:ext uri="{BB962C8B-B14F-4D97-AF65-F5344CB8AC3E}">
        <p14:creationId xmlns:p14="http://schemas.microsoft.com/office/powerpoint/2010/main" val="3612313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0" r:id="rId3"/>
    <p:sldLayoutId id="2147483657" r:id="rId4"/>
    <p:sldLayoutId id="2147483660" r:id="rId5"/>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hyperlink" Target="mailto:email@mwcog.org"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06327114"/>
              </p:ext>
            </p:extLst>
          </p:nvPr>
        </p:nvGraphicFramePr>
        <p:xfrm>
          <a:off x="777240" y="1952034"/>
          <a:ext cx="8366760" cy="3505200"/>
        </p:xfrm>
        <a:graphic>
          <a:graphicData uri="http://schemas.openxmlformats.org/drawingml/2006/table">
            <a:tbl>
              <a:tblPr firstRow="1">
                <a:tableStyleId>{5C22544A-7EE6-4342-B048-85BDC9FD1C3A}</a:tableStyleId>
              </a:tblPr>
              <a:tblGrid>
                <a:gridCol w="8366760">
                  <a:extLst>
                    <a:ext uri="{9D8B030D-6E8A-4147-A177-3AD203B41FA5}">
                      <a16:colId xmlns:a16="http://schemas.microsoft.com/office/drawing/2014/main" val="20000"/>
                    </a:ext>
                  </a:extLst>
                </a:gridCol>
              </a:tblGrid>
              <a:tr h="487905">
                <a:tc>
                  <a:txBody>
                    <a:bodyPr/>
                    <a:lstStyle/>
                    <a:p>
                      <a:pPr algn="l">
                        <a:lnSpc>
                          <a:spcPct val="70000"/>
                        </a:lnSpc>
                      </a:pPr>
                      <a:r>
                        <a:rPr lang="en-US" sz="4000" b="0" i="0" cap="all" spc="0" dirty="0">
                          <a:solidFill>
                            <a:schemeClr val="accent1"/>
                          </a:solidFill>
                          <a:latin typeface="+mn-lt"/>
                          <a:ea typeface="Ebrima" panose="02000000000000000000" pitchFamily="2" charset="0"/>
                          <a:cs typeface="Franklin Gothic Book"/>
                        </a:rPr>
                        <a:t>Managing and updating TMC network files for VEHICLE </a:t>
                      </a:r>
                      <a:r>
                        <a:rPr lang="en-US" sz="4000" b="0" i="0" cap="all" spc="0" dirty="0" err="1">
                          <a:solidFill>
                            <a:schemeClr val="accent1"/>
                          </a:solidFill>
                          <a:latin typeface="+mn-lt"/>
                          <a:ea typeface="Ebrima" panose="02000000000000000000" pitchFamily="2" charset="0"/>
                          <a:cs typeface="Franklin Gothic Book"/>
                        </a:rPr>
                        <a:t>ProBE</a:t>
                      </a:r>
                      <a:r>
                        <a:rPr lang="en-US" sz="4000" b="0" i="0" cap="all" spc="0" dirty="0">
                          <a:solidFill>
                            <a:schemeClr val="accent1"/>
                          </a:solidFill>
                          <a:latin typeface="+mn-lt"/>
                          <a:ea typeface="Ebrima" panose="02000000000000000000" pitchFamily="2" charset="0"/>
                          <a:cs typeface="Franklin Gothic Book"/>
                        </a:rPr>
                        <a:t> Data</a:t>
                      </a:r>
                    </a:p>
                  </a:txBody>
                  <a:tcPr marL="0" marR="457200" marT="0" marB="13716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r h="573615">
                <a:tc>
                  <a:txBody>
                    <a:bodyPr/>
                    <a:lstStyle/>
                    <a:p>
                      <a:pPr algn="l">
                        <a:lnSpc>
                          <a:spcPts val="2760"/>
                        </a:lnSpc>
                      </a:pPr>
                      <a:r>
                        <a:rPr lang="en-US" sz="2800" dirty="0">
                          <a:solidFill>
                            <a:schemeClr val="tx1">
                              <a:lumMod val="50000"/>
                              <a:lumOff val="50000"/>
                            </a:schemeClr>
                          </a:solidFill>
                          <a:latin typeface="Franklin Gothic Medium"/>
                          <a:ea typeface="Ebrima" panose="02000000000000000000" pitchFamily="2" charset="0"/>
                          <a:cs typeface="Franklin Gothic Medium"/>
                        </a:rPr>
                        <a:t>Some Observations</a:t>
                      </a:r>
                    </a:p>
                  </a:txBody>
                  <a:tcPr marL="0" marR="457200" marT="137160" marB="137160">
                    <a:lnL w="12700" cmpd="sng">
                      <a:noFill/>
                    </a:lnL>
                    <a:lnR w="12700" cmpd="sng">
                      <a:noFill/>
                    </a:lnR>
                    <a:lnT w="76200" cap="flat" cmpd="sng" algn="ctr">
                      <a:solidFill>
                        <a:schemeClr val="bg1">
                          <a:lumMod val="75000"/>
                        </a:schemeClr>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bg1">
                              <a:lumMod val="50000"/>
                            </a:schemeClr>
                          </a:solidFill>
                          <a:latin typeface="Franklin Gothic Medium"/>
                          <a:ea typeface="Ebrima" panose="02000000000000000000" pitchFamily="2" charset="0"/>
                          <a:cs typeface="Franklin Gothic Medium"/>
                        </a:rPr>
                        <a:t>C. Patrick Zilliacus</a:t>
                      </a:r>
                    </a:p>
                    <a:p>
                      <a:pPr algn="l">
                        <a:spcBef>
                          <a:spcPts val="0"/>
                        </a:spcBef>
                      </a:pPr>
                      <a:r>
                        <a:rPr lang="en-US" sz="1400" dirty="0">
                          <a:solidFill>
                            <a:schemeClr val="bg1">
                              <a:lumMod val="50000"/>
                            </a:schemeClr>
                          </a:solidFill>
                          <a:latin typeface="Franklin Gothic Medium"/>
                          <a:ea typeface="Ebrima" panose="02000000000000000000" pitchFamily="2" charset="0"/>
                          <a:cs typeface="Franklin Gothic Medium"/>
                        </a:rPr>
                        <a:t>Transportation Engineer</a:t>
                      </a:r>
                    </a:p>
                    <a:p>
                      <a:pPr algn="l">
                        <a:spcBef>
                          <a:spcPts val="0"/>
                        </a:spcBef>
                      </a:pPr>
                      <a:endParaRPr lang="en-US" sz="1400" dirty="0">
                        <a:solidFill>
                          <a:schemeClr val="bg1">
                            <a:lumMod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bg1">
                              <a:lumMod val="50000"/>
                            </a:schemeClr>
                          </a:solidFill>
                          <a:latin typeface="Franklin Gothic Medium"/>
                          <a:ea typeface="Ebrima" panose="02000000000000000000" pitchFamily="2" charset="0"/>
                          <a:cs typeface="Franklin Gothic Medium"/>
                        </a:rPr>
                        <a:t>VEHICLE PROBE DATA USERS GROUP (VPDUG)</a:t>
                      </a:r>
                    </a:p>
                    <a:p>
                      <a:pPr algn="l">
                        <a:spcBef>
                          <a:spcPts val="0"/>
                        </a:spcBef>
                      </a:pPr>
                      <a:r>
                        <a:rPr lang="en-US" sz="1200" dirty="0">
                          <a:solidFill>
                            <a:schemeClr val="bg1">
                              <a:lumMod val="50000"/>
                            </a:schemeClr>
                          </a:solidFill>
                          <a:latin typeface="Franklin Gothic Medium"/>
                          <a:ea typeface="Ebrima" panose="02000000000000000000" pitchFamily="2" charset="0"/>
                          <a:cs typeface="Franklin Gothic Medium"/>
                        </a:rPr>
                        <a:t>JUNE 21, 2018</a:t>
                      </a:r>
                    </a:p>
                    <a:p>
                      <a:pPr algn="l">
                        <a:spcBef>
                          <a:spcPts val="0"/>
                        </a:spcBef>
                      </a:pPr>
                      <a:endParaRPr lang="en-US" sz="1200" dirty="0">
                        <a:solidFill>
                          <a:schemeClr val="bg1">
                            <a:lumMod val="50000"/>
                          </a:schemeClr>
                        </a:solidFill>
                        <a:latin typeface="Franklin Gothic Medium"/>
                        <a:ea typeface="Ebrima" panose="02000000000000000000" pitchFamily="2" charset="0"/>
                        <a:cs typeface="Franklin Gothic Medium"/>
                      </a:endParaRP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3" name="TextBox 2"/>
          <p:cNvSpPr txBox="1"/>
          <p:nvPr/>
        </p:nvSpPr>
        <p:spPr>
          <a:xfrm>
            <a:off x="6400800" y="6399907"/>
            <a:ext cx="2067116" cy="184666"/>
          </a:xfrm>
          <a:prstGeom prst="rect">
            <a:avLst/>
          </a:prstGeom>
          <a:noFill/>
        </p:spPr>
        <p:txBody>
          <a:bodyPr wrap="square" lIns="0" tIns="0" rIns="0" bIns="0" rtlCol="0">
            <a:noAutofit/>
          </a:bodyPr>
          <a:lstStyle/>
          <a:p>
            <a:pPr algn="r"/>
            <a:r>
              <a:rPr lang="en-US" sz="1400" dirty="0">
                <a:solidFill>
                  <a:schemeClr val="bg1"/>
                </a:solidFill>
                <a:latin typeface="Franklin Gothic Medium"/>
                <a:cs typeface="Franklin Gothic Medium"/>
              </a:rPr>
              <a:t>Agenda Item# 3</a:t>
            </a:r>
          </a:p>
        </p:txBody>
      </p:sp>
    </p:spTree>
    <p:extLst>
      <p:ext uri="{BB962C8B-B14F-4D97-AF65-F5344CB8AC3E}">
        <p14:creationId xmlns:p14="http://schemas.microsoft.com/office/powerpoint/2010/main" val="2429198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4121202858"/>
              </p:ext>
            </p:extLst>
          </p:nvPr>
        </p:nvGraphicFramePr>
        <p:xfrm>
          <a:off x="457200" y="465181"/>
          <a:ext cx="8686800" cy="6477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About the TPB</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457199" y="1380744"/>
            <a:ext cx="4121589" cy="4401205"/>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National Capital Region Transportation Planning Board (TPB) is the federally designated Metropolitan Planning Organization (MPO) for the region</a:t>
            </a:r>
          </a:p>
          <a:p>
            <a:pPr marL="256032" indent="-256032">
              <a:spcBef>
                <a:spcPts val="1200"/>
              </a:spcBef>
              <a:spcAft>
                <a:spcPts val="0"/>
              </a:spcAft>
              <a:buClrTx/>
              <a:buFont typeface="Arial"/>
              <a:buChar char="•"/>
            </a:pPr>
            <a:r>
              <a:rPr lang="en-US" sz="2000" dirty="0">
                <a:solidFill>
                  <a:schemeClr val="dk1"/>
                </a:solidFill>
              </a:rPr>
              <a:t>Plays an important role as the regional forum for transportation planning</a:t>
            </a:r>
          </a:p>
          <a:p>
            <a:pPr marL="256032" indent="-256032">
              <a:spcBef>
                <a:spcPts val="1200"/>
              </a:spcBef>
              <a:spcAft>
                <a:spcPts val="0"/>
              </a:spcAft>
              <a:buClrTx/>
              <a:buFont typeface="Arial"/>
              <a:buChar char="•"/>
            </a:pPr>
            <a:r>
              <a:rPr lang="en-US" sz="2000" dirty="0">
                <a:solidFill>
                  <a:schemeClr val="dk1"/>
                </a:solidFill>
              </a:rPr>
              <a:t>Prepares plans and programs that the federal government must approve in order for federal-aid transportation funds to flow to metropolitan Washington</a:t>
            </a:r>
          </a:p>
        </p:txBody>
      </p:sp>
      <p:pic>
        <p:nvPicPr>
          <p:cNvPr id="8" name="Picture 2" descr="C:\Users\dsonenklar\Desktop\TPB Map - Small print_TRN Project Map.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663" b="1"/>
          <a:stretch/>
        </p:blipFill>
        <p:spPr bwMode="auto">
          <a:xfrm>
            <a:off x="5202233" y="1337479"/>
            <a:ext cx="3327480" cy="4652522"/>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001524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3</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725088975"/>
              </p:ext>
            </p:extLst>
          </p:nvPr>
        </p:nvGraphicFramePr>
        <p:xfrm>
          <a:off x="457200" y="465181"/>
          <a:ext cx="8686800" cy="10668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Reliance on “old” and previously-used </a:t>
                      </a:r>
                    </a:p>
                    <a:p>
                      <a:pPr algn="l">
                        <a:lnSpc>
                          <a:spcPts val="3260"/>
                        </a:lnSpc>
                      </a:pPr>
                      <a:r>
                        <a:rPr lang="en-US" sz="3600" b="0" dirty="0">
                          <a:solidFill>
                            <a:schemeClr val="accent1"/>
                          </a:solidFill>
                          <a:latin typeface="Franklin Gothic Medium"/>
                          <a:cs typeface="Franklin Gothic Medium"/>
                        </a:rPr>
                        <a:t>TMC networks may not be a good  idea</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457199" y="1380744"/>
            <a:ext cx="8202167" cy="3785652"/>
          </a:xfrm>
          <a:prstGeom prst="rect">
            <a:avLst/>
          </a:prstGeom>
          <a:noFill/>
        </p:spPr>
        <p:txBody>
          <a:bodyPr wrap="square" rtlCol="0">
            <a:spAutoFit/>
          </a:bodyPr>
          <a:lstStyle/>
          <a:p>
            <a:pPr marL="256032" indent="-256032">
              <a:spcBef>
                <a:spcPts val="1200"/>
              </a:spcBef>
              <a:spcAft>
                <a:spcPts val="0"/>
              </a:spcAft>
              <a:buClrTx/>
              <a:buFont typeface="Arial"/>
              <a:buChar char="•"/>
            </a:pPr>
            <a:endParaRPr lang="en-US" sz="2000" i="1" dirty="0"/>
          </a:p>
          <a:p>
            <a:pPr marL="256032" indent="-256032">
              <a:spcBef>
                <a:spcPts val="1200"/>
              </a:spcBef>
              <a:buFont typeface="Arial"/>
              <a:buChar char="•"/>
              <a:defRPr/>
            </a:pPr>
            <a:r>
              <a:rPr lang="en-US" sz="2000" dirty="0"/>
              <a:t>An older TMC network, which once represented the entire TPB (Washington metropolitan area), including the District of  Columbia;  Maryland counties of Charles, Frederick, Montgomery and Prince George’s; and Virginia counties and county equivalents of Arlington, City  of Alexandria, Fairfax, City of Fairfax, City of Falls Church, Loudoun and Prince William had lost about 20 network links out of about </a:t>
            </a:r>
            <a:r>
              <a:rPr lang="en-US" sz="2000" b="1" dirty="0"/>
              <a:t>8,900</a:t>
            </a:r>
            <a:r>
              <a:rPr lang="en-US" sz="2000" dirty="0"/>
              <a:t> total. We did not know what the lost links represent or why they were removed. </a:t>
            </a:r>
          </a:p>
          <a:p>
            <a:pPr marL="256032" indent="-256032">
              <a:spcBef>
                <a:spcPts val="1200"/>
              </a:spcBef>
              <a:buFont typeface="Arial"/>
              <a:buChar char="•"/>
              <a:defRPr/>
            </a:pPr>
            <a:r>
              <a:rPr lang="en-US" sz="2000" dirty="0"/>
              <a:t>Staff believes there </a:t>
            </a:r>
            <a:r>
              <a:rPr lang="en-US" sz="2000" u="sng" dirty="0"/>
              <a:t>may</a:t>
            </a:r>
            <a:r>
              <a:rPr lang="en-US" sz="2000" dirty="0"/>
              <a:t> have been additional TMC codes “recycled” for use in areas of Virginia beyond Northern Virginia, which are </a:t>
            </a:r>
            <a:r>
              <a:rPr lang="en-US" sz="2000" u="sng" dirty="0"/>
              <a:t>not</a:t>
            </a:r>
            <a:r>
              <a:rPr lang="en-US" sz="2000" dirty="0"/>
              <a:t> included in this discussion because of uncertainty.</a:t>
            </a:r>
          </a:p>
        </p:txBody>
      </p:sp>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5623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4</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373770427"/>
              </p:ext>
            </p:extLst>
          </p:nvPr>
        </p:nvGraphicFramePr>
        <p:xfrm>
          <a:off x="457200" y="465181"/>
          <a:ext cx="8686800" cy="10668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Reliance on “old” and previously-used </a:t>
                      </a:r>
                    </a:p>
                    <a:p>
                      <a:pPr algn="l">
                        <a:lnSpc>
                          <a:spcPts val="3260"/>
                        </a:lnSpc>
                      </a:pPr>
                      <a:r>
                        <a:rPr lang="en-US" sz="3600" b="0" dirty="0">
                          <a:solidFill>
                            <a:schemeClr val="accent1"/>
                          </a:solidFill>
                          <a:latin typeface="Franklin Gothic Medium"/>
                          <a:cs typeface="Franklin Gothic Medium"/>
                        </a:rPr>
                        <a:t>TMC networks may not be a good  idea</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457199" y="1380744"/>
            <a:ext cx="8202167" cy="2246769"/>
          </a:xfrm>
          <a:prstGeom prst="rect">
            <a:avLst/>
          </a:prstGeom>
          <a:noFill/>
        </p:spPr>
        <p:txBody>
          <a:bodyPr wrap="square" rtlCol="0">
            <a:spAutoFit/>
          </a:bodyPr>
          <a:lstStyle/>
          <a:p>
            <a:pPr marL="256032" indent="-256032">
              <a:spcBef>
                <a:spcPts val="1200"/>
              </a:spcBef>
              <a:spcAft>
                <a:spcPts val="0"/>
              </a:spcAft>
              <a:buClrTx/>
              <a:buFont typeface="Arial"/>
              <a:buChar char="•"/>
            </a:pPr>
            <a:endParaRPr lang="en-US" sz="2000" i="1" dirty="0"/>
          </a:p>
          <a:p>
            <a:pPr marL="256032" indent="-256032">
              <a:spcBef>
                <a:spcPts val="1200"/>
              </a:spcBef>
              <a:buFont typeface="Arial"/>
              <a:buChar char="•"/>
              <a:defRPr/>
            </a:pPr>
            <a:r>
              <a:rPr lang="en-US" sz="2000" dirty="0"/>
              <a:t>A current TMC network for the same cities and counties, contains over </a:t>
            </a:r>
            <a:r>
              <a:rPr lang="en-US" sz="2000" b="1" dirty="0"/>
              <a:t>13,000</a:t>
            </a:r>
            <a:r>
              <a:rPr lang="en-US" sz="2000" dirty="0"/>
              <a:t> records total.</a:t>
            </a:r>
          </a:p>
          <a:p>
            <a:pPr marL="256032" indent="-256032">
              <a:spcBef>
                <a:spcPts val="1200"/>
              </a:spcBef>
              <a:buFont typeface="Arial"/>
              <a:buChar char="•"/>
              <a:defRPr/>
            </a:pPr>
            <a:r>
              <a:rPr lang="en-US" sz="2000" dirty="0"/>
              <a:t>The area of interest may change (TPB now includes an urbanized area of Fauquier County, Virginia (see map on previous slide), this added about 100 new TMC records.</a:t>
            </a:r>
            <a:endParaRPr lang="en-US" b="1" dirty="0"/>
          </a:p>
        </p:txBody>
      </p:sp>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8085353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535116813"/>
              </p:ext>
            </p:extLst>
          </p:nvPr>
        </p:nvGraphicFramePr>
        <p:xfrm>
          <a:off x="457200" y="465181"/>
          <a:ext cx="8686800" cy="1067118"/>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Accounting for network changes 2016 to 2018</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DRAFT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pic>
        <p:nvPicPr>
          <p:cNvPr id="6" name="Picture 5">
            <a:extLst>
              <a:ext uri="{FF2B5EF4-FFF2-40B4-BE49-F238E27FC236}">
                <a16:creationId xmlns:a16="http://schemas.microsoft.com/office/drawing/2014/main" id="{D3C6BB39-0E0C-4308-9887-6470810F1CD5}"/>
              </a:ext>
            </a:extLst>
          </p:cNvPr>
          <p:cNvPicPr>
            <a:picLocks noChangeAspect="1"/>
          </p:cNvPicPr>
          <p:nvPr/>
        </p:nvPicPr>
        <p:blipFill>
          <a:blip r:embed="rId2"/>
          <a:stretch>
            <a:fillRect/>
          </a:stretch>
        </p:blipFill>
        <p:spPr>
          <a:xfrm>
            <a:off x="914400" y="1828800"/>
            <a:ext cx="7315200" cy="3655338"/>
          </a:xfrm>
          <a:prstGeom prst="rect">
            <a:avLst/>
          </a:prstGeom>
        </p:spPr>
      </p:pic>
    </p:spTree>
    <p:extLst>
      <p:ext uri="{BB962C8B-B14F-4D97-AF65-F5344CB8AC3E}">
        <p14:creationId xmlns:p14="http://schemas.microsoft.com/office/powerpoint/2010/main" val="1963174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6</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773206671"/>
              </p:ext>
            </p:extLst>
          </p:nvPr>
        </p:nvGraphicFramePr>
        <p:xfrm>
          <a:off x="457200" y="465181"/>
          <a:ext cx="8686800" cy="10668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Why management of TMC Networks matters</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
        <p:nvSpPr>
          <p:cNvPr id="6" name="TextBox 5"/>
          <p:cNvSpPr txBox="1"/>
          <p:nvPr/>
        </p:nvSpPr>
        <p:spPr>
          <a:xfrm>
            <a:off x="457199" y="1377089"/>
            <a:ext cx="8202167" cy="4062651"/>
          </a:xfrm>
          <a:prstGeom prst="rect">
            <a:avLst/>
          </a:prstGeom>
          <a:noFill/>
        </p:spPr>
        <p:txBody>
          <a:bodyPr wrap="square" rtlCol="0">
            <a:spAutoFit/>
          </a:bodyPr>
          <a:lstStyle/>
          <a:p>
            <a:pPr marL="256032" indent="-256032">
              <a:spcBef>
                <a:spcPts val="1200"/>
              </a:spcBef>
              <a:spcAft>
                <a:spcPts val="0"/>
              </a:spcAft>
              <a:buClrTx/>
              <a:buFont typeface="Arial"/>
              <a:buChar char="•"/>
            </a:pPr>
            <a:endParaRPr lang="en-US" sz="2000" dirty="0"/>
          </a:p>
          <a:p>
            <a:pPr marL="256032" indent="-256032">
              <a:spcBef>
                <a:spcPts val="1200"/>
              </a:spcBef>
              <a:spcAft>
                <a:spcPts val="0"/>
              </a:spcAft>
              <a:buClrTx/>
              <a:buFont typeface="Arial"/>
              <a:buChar char="•"/>
            </a:pPr>
            <a:r>
              <a:rPr lang="en-US" sz="2000" dirty="0"/>
              <a:t>Traffic message channel (TMC) networks can change in arbitrary ways, nearly always through deletion or addition – and apparently sometimes through relocation</a:t>
            </a:r>
          </a:p>
          <a:p>
            <a:pPr marL="256032" indent="-256032">
              <a:spcBef>
                <a:spcPts val="1200"/>
              </a:spcBef>
              <a:spcAft>
                <a:spcPts val="0"/>
              </a:spcAft>
              <a:buClrTx/>
              <a:buFont typeface="Arial"/>
              <a:buChar char="•"/>
            </a:pPr>
            <a:r>
              <a:rPr lang="en-US" sz="2000" dirty="0"/>
              <a:t>The CATT Lab has no control over the TMC networks, which are developed and maintained outside of the CATT Lab and data providers such as Inrix.</a:t>
            </a:r>
          </a:p>
          <a:p>
            <a:pPr marL="256032" indent="-256032">
              <a:spcBef>
                <a:spcPts val="1200"/>
              </a:spcBef>
              <a:spcAft>
                <a:spcPts val="0"/>
              </a:spcAft>
              <a:buClrTx/>
              <a:buFont typeface="Arial"/>
              <a:buChar char="•"/>
            </a:pPr>
            <a:r>
              <a:rPr lang="en-US" sz="2000" dirty="0"/>
              <a:t>Changes are not announced -  they “just happen.”</a:t>
            </a:r>
          </a:p>
          <a:p>
            <a:pPr marL="256032" indent="-256032">
              <a:spcBef>
                <a:spcPts val="1200"/>
              </a:spcBef>
              <a:spcAft>
                <a:spcPts val="0"/>
              </a:spcAft>
              <a:buClrTx/>
              <a:buFont typeface="Arial"/>
              <a:buChar char="•"/>
            </a:pPr>
            <a:r>
              <a:rPr lang="en-US" sz="2000" dirty="0"/>
              <a:t>However, changes from one month or quarter to another tend to be small.</a:t>
            </a:r>
          </a:p>
          <a:p>
            <a:endParaRPr lang="en-US" dirty="0"/>
          </a:p>
        </p:txBody>
      </p:sp>
    </p:spTree>
    <p:extLst>
      <p:ext uri="{BB962C8B-B14F-4D97-AF65-F5344CB8AC3E}">
        <p14:creationId xmlns:p14="http://schemas.microsoft.com/office/powerpoint/2010/main" val="28737849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FD9940F-6CEC-4A8A-958B-72692E7B242E}"/>
              </a:ext>
            </a:extLst>
          </p:cNvPr>
          <p:cNvSpPr>
            <a:spLocks noGrp="1"/>
          </p:cNvSpPr>
          <p:nvPr>
            <p:ph type="sldNum" sz="quarter" idx="12"/>
          </p:nvPr>
        </p:nvSpPr>
        <p:spPr/>
        <p:txBody>
          <a:bodyPr/>
          <a:lstStyle/>
          <a:p>
            <a:fld id="{7CB1CFCA-EE77-9F4A-8FAE-3286F1D37F0D}" type="slidenum">
              <a:rPr lang="en-US" smtClean="0"/>
              <a:pPr/>
              <a:t>7</a:t>
            </a:fld>
            <a:endParaRPr lang="en-US" dirty="0"/>
          </a:p>
        </p:txBody>
      </p:sp>
      <p:pic>
        <p:nvPicPr>
          <p:cNvPr id="4" name="Picture 3">
            <a:extLst>
              <a:ext uri="{FF2B5EF4-FFF2-40B4-BE49-F238E27FC236}">
                <a16:creationId xmlns:a16="http://schemas.microsoft.com/office/drawing/2014/main" id="{28C5C9C9-FAB1-44E4-866F-C315F523251B}"/>
              </a:ext>
            </a:extLst>
          </p:cNvPr>
          <p:cNvPicPr>
            <a:picLocks noChangeAspect="1"/>
          </p:cNvPicPr>
          <p:nvPr/>
        </p:nvPicPr>
        <p:blipFill>
          <a:blip r:embed="rId2"/>
          <a:stretch>
            <a:fillRect/>
          </a:stretch>
        </p:blipFill>
        <p:spPr>
          <a:xfrm>
            <a:off x="617859" y="999257"/>
            <a:ext cx="3670110" cy="4162798"/>
          </a:xfrm>
          <a:prstGeom prst="rect">
            <a:avLst/>
          </a:prstGeom>
        </p:spPr>
      </p:pic>
      <p:pic>
        <p:nvPicPr>
          <p:cNvPr id="5" name="Picture 4">
            <a:extLst>
              <a:ext uri="{FF2B5EF4-FFF2-40B4-BE49-F238E27FC236}">
                <a16:creationId xmlns:a16="http://schemas.microsoft.com/office/drawing/2014/main" id="{3C45A9A1-D7F6-4273-B3B8-493A6945B16E}"/>
              </a:ext>
            </a:extLst>
          </p:cNvPr>
          <p:cNvPicPr>
            <a:picLocks noChangeAspect="1"/>
          </p:cNvPicPr>
          <p:nvPr/>
        </p:nvPicPr>
        <p:blipFill>
          <a:blip r:embed="rId3"/>
          <a:stretch>
            <a:fillRect/>
          </a:stretch>
        </p:blipFill>
        <p:spPr>
          <a:xfrm>
            <a:off x="5084930" y="1052015"/>
            <a:ext cx="3545552" cy="4057280"/>
          </a:xfrm>
          <a:prstGeom prst="rect">
            <a:avLst/>
          </a:prstGeom>
        </p:spPr>
      </p:pic>
      <p:sp>
        <p:nvSpPr>
          <p:cNvPr id="6" name="TextBox 5">
            <a:extLst>
              <a:ext uri="{FF2B5EF4-FFF2-40B4-BE49-F238E27FC236}">
                <a16:creationId xmlns:a16="http://schemas.microsoft.com/office/drawing/2014/main" id="{CEAFE4B0-C3F8-449E-827A-274B74AA66B4}"/>
              </a:ext>
            </a:extLst>
          </p:cNvPr>
          <p:cNvSpPr txBox="1"/>
          <p:nvPr/>
        </p:nvSpPr>
        <p:spPr>
          <a:xfrm>
            <a:off x="617859" y="5423770"/>
            <a:ext cx="3670110" cy="369332"/>
          </a:xfrm>
          <a:prstGeom prst="rect">
            <a:avLst/>
          </a:prstGeom>
          <a:noFill/>
        </p:spPr>
        <p:txBody>
          <a:bodyPr wrap="square" rtlCol="0">
            <a:spAutoFit/>
          </a:bodyPr>
          <a:lstStyle/>
          <a:p>
            <a:r>
              <a:rPr lang="en-US" dirty="0"/>
              <a:t>New 2018 Network</a:t>
            </a:r>
          </a:p>
        </p:txBody>
      </p:sp>
      <p:sp>
        <p:nvSpPr>
          <p:cNvPr id="7" name="TextBox 6">
            <a:extLst>
              <a:ext uri="{FF2B5EF4-FFF2-40B4-BE49-F238E27FC236}">
                <a16:creationId xmlns:a16="http://schemas.microsoft.com/office/drawing/2014/main" id="{CD5D1769-FB4F-435B-BDF8-245FBDCB2E2E}"/>
              </a:ext>
            </a:extLst>
          </p:cNvPr>
          <p:cNvSpPr txBox="1"/>
          <p:nvPr/>
        </p:nvSpPr>
        <p:spPr>
          <a:xfrm>
            <a:off x="5084930" y="5423770"/>
            <a:ext cx="3545552" cy="369332"/>
          </a:xfrm>
          <a:prstGeom prst="rect">
            <a:avLst/>
          </a:prstGeom>
          <a:noFill/>
        </p:spPr>
        <p:txBody>
          <a:bodyPr wrap="square" rtlCol="0">
            <a:spAutoFit/>
          </a:bodyPr>
          <a:lstStyle/>
          <a:p>
            <a:r>
              <a:rPr lang="en-US" dirty="0"/>
              <a:t>Old Network</a:t>
            </a:r>
          </a:p>
        </p:txBody>
      </p:sp>
    </p:spTree>
    <p:extLst>
      <p:ext uri="{BB962C8B-B14F-4D97-AF65-F5344CB8AC3E}">
        <p14:creationId xmlns:p14="http://schemas.microsoft.com/office/powerpoint/2010/main" val="2440874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8</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885020297"/>
              </p:ext>
            </p:extLst>
          </p:nvPr>
        </p:nvGraphicFramePr>
        <p:xfrm>
          <a:off x="457200" y="465181"/>
          <a:ext cx="8686800" cy="6477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U.S. 29 Fairfax Co, Falls Ch, and Arlington</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
        <p:nvSpPr>
          <p:cNvPr id="6" name="TextBox 5"/>
          <p:cNvSpPr txBox="1"/>
          <p:nvPr/>
        </p:nvSpPr>
        <p:spPr>
          <a:xfrm>
            <a:off x="457199" y="1377089"/>
            <a:ext cx="8202167" cy="1169551"/>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Many parts of  U.S. 29 have “disappeared” from the old network of TMCs</a:t>
            </a:r>
          </a:p>
          <a:p>
            <a:pPr marL="256032" indent="-256032">
              <a:spcBef>
                <a:spcPts val="1200"/>
              </a:spcBef>
              <a:spcAft>
                <a:spcPts val="0"/>
              </a:spcAft>
              <a:buClrTx/>
              <a:buFont typeface="Arial"/>
              <a:buChar char="•"/>
            </a:pPr>
            <a:r>
              <a:rPr lang="en-US" sz="2000" dirty="0"/>
              <a:t>Demonstrates why old networks might not be usable.  </a:t>
            </a:r>
            <a:endParaRPr lang="en-US" dirty="0"/>
          </a:p>
        </p:txBody>
      </p:sp>
      <p:pic>
        <p:nvPicPr>
          <p:cNvPr id="4" name="Picture 3">
            <a:extLst>
              <a:ext uri="{FF2B5EF4-FFF2-40B4-BE49-F238E27FC236}">
                <a16:creationId xmlns:a16="http://schemas.microsoft.com/office/drawing/2014/main" id="{0891A0FF-46D3-459D-AC26-C9EA144E0016}"/>
              </a:ext>
            </a:extLst>
          </p:cNvPr>
          <p:cNvPicPr>
            <a:picLocks noChangeAspect="1"/>
          </p:cNvPicPr>
          <p:nvPr/>
        </p:nvPicPr>
        <p:blipFill>
          <a:blip r:embed="rId2"/>
          <a:stretch>
            <a:fillRect/>
          </a:stretch>
        </p:blipFill>
        <p:spPr>
          <a:xfrm>
            <a:off x="1604349" y="2773847"/>
            <a:ext cx="5028680" cy="315955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091035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9</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894516920"/>
              </p:ext>
            </p:extLst>
          </p:nvPr>
        </p:nvGraphicFramePr>
        <p:xfrm>
          <a:off x="457200" y="465181"/>
          <a:ext cx="8686800" cy="6477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U.S. 29 Fairfax Co, Falls Ch, and Arlington</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
        <p:nvSpPr>
          <p:cNvPr id="6" name="TextBox 5"/>
          <p:cNvSpPr txBox="1"/>
          <p:nvPr/>
        </p:nvSpPr>
        <p:spPr>
          <a:xfrm>
            <a:off x="457199" y="1377089"/>
            <a:ext cx="8202167" cy="400110"/>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Missing sections of U.S.  29 have returned in 2018.</a:t>
            </a:r>
          </a:p>
        </p:txBody>
      </p:sp>
      <p:pic>
        <p:nvPicPr>
          <p:cNvPr id="4" name="Picture 3">
            <a:extLst>
              <a:ext uri="{FF2B5EF4-FFF2-40B4-BE49-F238E27FC236}">
                <a16:creationId xmlns:a16="http://schemas.microsoft.com/office/drawing/2014/main" id="{0891A0FF-46D3-459D-AC26-C9EA144E0016}"/>
              </a:ext>
            </a:extLst>
          </p:cNvPr>
          <p:cNvPicPr>
            <a:picLocks noChangeAspect="1"/>
          </p:cNvPicPr>
          <p:nvPr/>
        </p:nvPicPr>
        <p:blipFill>
          <a:blip r:embed="rId2"/>
          <a:stretch>
            <a:fillRect/>
          </a:stretch>
        </p:blipFill>
        <p:spPr>
          <a:xfrm>
            <a:off x="1604349" y="2485690"/>
            <a:ext cx="5028680" cy="315955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708891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10</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4254546597"/>
              </p:ext>
            </p:extLst>
          </p:nvPr>
        </p:nvGraphicFramePr>
        <p:xfrm>
          <a:off x="457200" y="465181"/>
          <a:ext cx="8686800" cy="6477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U.S. 29 Fairfax Co, Falls Ch, and Arlington</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
        <p:nvSpPr>
          <p:cNvPr id="6" name="TextBox 5"/>
          <p:cNvSpPr txBox="1"/>
          <p:nvPr/>
        </p:nvSpPr>
        <p:spPr>
          <a:xfrm>
            <a:off x="457199" y="1377089"/>
            <a:ext cx="8202167" cy="400110"/>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Red is new network, grey is “old” network.</a:t>
            </a:r>
          </a:p>
        </p:txBody>
      </p:sp>
      <p:pic>
        <p:nvPicPr>
          <p:cNvPr id="4" name="Picture 3">
            <a:extLst>
              <a:ext uri="{FF2B5EF4-FFF2-40B4-BE49-F238E27FC236}">
                <a16:creationId xmlns:a16="http://schemas.microsoft.com/office/drawing/2014/main" id="{0891A0FF-46D3-459D-AC26-C9EA144E0016}"/>
              </a:ext>
            </a:extLst>
          </p:cNvPr>
          <p:cNvPicPr>
            <a:picLocks noChangeAspect="1"/>
          </p:cNvPicPr>
          <p:nvPr/>
        </p:nvPicPr>
        <p:blipFill>
          <a:blip r:embed="rId2"/>
          <a:stretch>
            <a:fillRect/>
          </a:stretch>
        </p:blipFill>
        <p:spPr>
          <a:xfrm>
            <a:off x="1604349" y="2485690"/>
            <a:ext cx="5028680" cy="315955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570730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11</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626733195"/>
              </p:ext>
            </p:extLst>
          </p:nvPr>
        </p:nvGraphicFramePr>
        <p:xfrm>
          <a:off x="457200" y="465181"/>
          <a:ext cx="8686800" cy="6477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Ft Belvoir, Ft Belvoir N Area &amp; Newington</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
        <p:nvSpPr>
          <p:cNvPr id="6" name="TextBox 5"/>
          <p:cNvSpPr txBox="1"/>
          <p:nvPr/>
        </p:nvSpPr>
        <p:spPr>
          <a:xfrm>
            <a:off x="457199" y="1377089"/>
            <a:ext cx="8202167" cy="861774"/>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Sections of VA-286 (Fairfax County  Parkway) missing in 2016.  </a:t>
            </a:r>
          </a:p>
          <a:p>
            <a:pPr marL="256032" indent="-256032">
              <a:spcBef>
                <a:spcPts val="1200"/>
              </a:spcBef>
              <a:spcAft>
                <a:spcPts val="0"/>
              </a:spcAft>
              <a:buClrTx/>
              <a:buFont typeface="Arial"/>
              <a:buChar char="•"/>
            </a:pPr>
            <a:r>
              <a:rPr lang="en-US" sz="2000" dirty="0"/>
              <a:t>All of VA-289 (Franconia Springfield Parkway) also missing in 2016.</a:t>
            </a:r>
          </a:p>
        </p:txBody>
      </p:sp>
      <p:pic>
        <p:nvPicPr>
          <p:cNvPr id="4" name="Picture 3">
            <a:extLst>
              <a:ext uri="{FF2B5EF4-FFF2-40B4-BE49-F238E27FC236}">
                <a16:creationId xmlns:a16="http://schemas.microsoft.com/office/drawing/2014/main" id="{0891A0FF-46D3-459D-AC26-C9EA144E0016}"/>
              </a:ext>
            </a:extLst>
          </p:cNvPr>
          <p:cNvPicPr>
            <a:picLocks noChangeAspect="1"/>
          </p:cNvPicPr>
          <p:nvPr/>
        </p:nvPicPr>
        <p:blipFill>
          <a:blip r:embed="rId2"/>
          <a:stretch>
            <a:fillRect/>
          </a:stretch>
        </p:blipFill>
        <p:spPr>
          <a:xfrm>
            <a:off x="1604350" y="2485690"/>
            <a:ext cx="5028678" cy="31595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21830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12</a:t>
            </a:fld>
            <a:endParaRPr lang="en-US" dirty="0"/>
          </a:p>
        </p:txBody>
      </p:sp>
      <p:graphicFrame>
        <p:nvGraphicFramePr>
          <p:cNvPr id="3" name="Table 2"/>
          <p:cNvGraphicFramePr>
            <a:graphicFrameLocks noGrp="1"/>
          </p:cNvGraphicFramePr>
          <p:nvPr>
            <p:extLst/>
          </p:nvPr>
        </p:nvGraphicFramePr>
        <p:xfrm>
          <a:off x="457200" y="465181"/>
          <a:ext cx="8686800" cy="6477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Ft Belvoir, Ft Belvoir N Area &amp; Newington</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
        <p:nvSpPr>
          <p:cNvPr id="6" name="TextBox 5"/>
          <p:cNvSpPr txBox="1"/>
          <p:nvPr/>
        </p:nvSpPr>
        <p:spPr>
          <a:xfrm>
            <a:off x="457199" y="1377089"/>
            <a:ext cx="8202167" cy="1169551"/>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Missing sections of VA-286 have appeared in 2018.</a:t>
            </a:r>
          </a:p>
          <a:p>
            <a:pPr marL="256032" indent="-256032">
              <a:spcBef>
                <a:spcPts val="1200"/>
              </a:spcBef>
              <a:spcAft>
                <a:spcPts val="0"/>
              </a:spcAft>
              <a:buClrTx/>
              <a:buFont typeface="Arial"/>
              <a:buChar char="•"/>
            </a:pPr>
            <a:r>
              <a:rPr lang="en-US" sz="2000" dirty="0"/>
              <a:t>All of VA-289 has appeared in 2018 – as has VA-644 (Old Keene Mill Road/Franconia Road)</a:t>
            </a:r>
          </a:p>
        </p:txBody>
      </p:sp>
      <p:pic>
        <p:nvPicPr>
          <p:cNvPr id="4" name="Picture 3">
            <a:extLst>
              <a:ext uri="{FF2B5EF4-FFF2-40B4-BE49-F238E27FC236}">
                <a16:creationId xmlns:a16="http://schemas.microsoft.com/office/drawing/2014/main" id="{0891A0FF-46D3-459D-AC26-C9EA144E0016}"/>
              </a:ext>
            </a:extLst>
          </p:cNvPr>
          <p:cNvPicPr>
            <a:picLocks noChangeAspect="1"/>
          </p:cNvPicPr>
          <p:nvPr/>
        </p:nvPicPr>
        <p:blipFill>
          <a:blip r:embed="rId2"/>
          <a:stretch>
            <a:fillRect/>
          </a:stretch>
        </p:blipFill>
        <p:spPr>
          <a:xfrm>
            <a:off x="1604350" y="2485690"/>
            <a:ext cx="5028678" cy="315955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7892048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13</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627374695"/>
              </p:ext>
            </p:extLst>
          </p:nvPr>
        </p:nvGraphicFramePr>
        <p:xfrm>
          <a:off x="457200" y="465181"/>
          <a:ext cx="8686800" cy="6477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What to do?</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457200" y="1380744"/>
            <a:ext cx="8256896" cy="4401205"/>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solidFill>
                  <a:schemeClr val="dk1"/>
                </a:solidFill>
              </a:rPr>
              <a:t>Download and archive data files on a periodic basis (disk or cloud storage is relatively cheap)</a:t>
            </a:r>
          </a:p>
          <a:p>
            <a:pPr marL="256032" indent="-256032">
              <a:spcBef>
                <a:spcPts val="1200"/>
              </a:spcBef>
              <a:buFont typeface="Arial"/>
              <a:buChar char="•"/>
            </a:pPr>
            <a:r>
              <a:rPr lang="en-US" sz="2000" dirty="0">
                <a:solidFill>
                  <a:schemeClr val="dk1"/>
                </a:solidFill>
              </a:rPr>
              <a:t>Should be done on the basis of states or counties or cities that you are interested in -  </a:t>
            </a:r>
            <a:r>
              <a:rPr lang="en-US" sz="2000" i="1" dirty="0">
                <a:solidFill>
                  <a:schemeClr val="dk1"/>
                </a:solidFill>
              </a:rPr>
              <a:t>not by using a list of TMCs</a:t>
            </a:r>
          </a:p>
          <a:p>
            <a:pPr marL="256032" indent="-256032">
              <a:spcBef>
                <a:spcPts val="1200"/>
              </a:spcBef>
              <a:buFont typeface="Arial"/>
              <a:buChar char="•"/>
            </a:pPr>
            <a:r>
              <a:rPr lang="en-US" sz="2000" dirty="0">
                <a:solidFill>
                  <a:schemeClr val="dk1"/>
                </a:solidFill>
              </a:rPr>
              <a:t>Monthly? Quarterly?  Annually?</a:t>
            </a:r>
          </a:p>
          <a:p>
            <a:pPr marL="256032" indent="-256032">
              <a:spcBef>
                <a:spcPts val="1200"/>
              </a:spcBef>
              <a:buFont typeface="Arial"/>
              <a:buChar char="•"/>
            </a:pPr>
            <a:r>
              <a:rPr lang="en-US" sz="2000" dirty="0">
                <a:solidFill>
                  <a:schemeClr val="dk1"/>
                </a:solidFill>
              </a:rPr>
              <a:t>Monthly or quarterly should mean smaller file sizes</a:t>
            </a:r>
          </a:p>
          <a:p>
            <a:pPr marL="256032" indent="-256032">
              <a:spcBef>
                <a:spcPts val="1200"/>
              </a:spcBef>
              <a:buFont typeface="Arial"/>
              <a:buChar char="•"/>
            </a:pPr>
            <a:r>
              <a:rPr lang="en-US" sz="2000" dirty="0">
                <a:solidFill>
                  <a:schemeClr val="dk1"/>
                </a:solidFill>
              </a:rPr>
              <a:t>This provides a “frozen” TMC Network and data to go along with same if needed for a “look back”</a:t>
            </a:r>
          </a:p>
          <a:p>
            <a:pPr marL="256032" indent="-256032">
              <a:spcBef>
                <a:spcPts val="1200"/>
              </a:spcBef>
              <a:buFont typeface="Arial"/>
              <a:buChar char="•"/>
            </a:pPr>
            <a:r>
              <a:rPr lang="en-US" sz="2000" dirty="0">
                <a:solidFill>
                  <a:schemeClr val="dk1"/>
                </a:solidFill>
              </a:rPr>
              <a:t>Also allows comparisons between different networks over time if desired  (COG/TPB staff find that SAS is a useful tool for such comparisons)</a:t>
            </a:r>
          </a:p>
          <a:p>
            <a:pPr marL="256032" indent="-256032">
              <a:spcBef>
                <a:spcPts val="1200"/>
              </a:spcBef>
              <a:buFont typeface="Arial"/>
              <a:buChar char="•"/>
            </a:pPr>
            <a:r>
              <a:rPr lang="en-US" sz="2000" dirty="0">
                <a:solidFill>
                  <a:schemeClr val="dk1"/>
                </a:solidFill>
              </a:rPr>
              <a:t>ArcGIS may also be helpful in some cases in checking networks</a:t>
            </a:r>
          </a:p>
        </p:txBody>
      </p:sp>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55451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14</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673536970"/>
              </p:ext>
            </p:extLst>
          </p:nvPr>
        </p:nvGraphicFramePr>
        <p:xfrm>
          <a:off x="457200" y="465181"/>
          <a:ext cx="8686800" cy="647700"/>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What to do? (cont’d.)</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457200" y="1380744"/>
            <a:ext cx="8256896" cy="1938992"/>
          </a:xfrm>
          <a:prstGeom prst="rect">
            <a:avLst/>
          </a:prstGeom>
          <a:noFill/>
        </p:spPr>
        <p:txBody>
          <a:bodyPr wrap="square" rtlCol="0">
            <a:spAutoFit/>
          </a:bodyPr>
          <a:lstStyle/>
          <a:p>
            <a:pPr marL="256032" indent="-256032">
              <a:spcBef>
                <a:spcPts val="1200"/>
              </a:spcBef>
              <a:buFont typeface="Arial"/>
              <a:buChar char="•"/>
            </a:pPr>
            <a:r>
              <a:rPr lang="en-US" sz="2000" dirty="0">
                <a:solidFill>
                  <a:schemeClr val="dk1"/>
                </a:solidFill>
              </a:rPr>
              <a:t>Do not rely on old lists of TMCs – recreate them on  a regular basis</a:t>
            </a:r>
          </a:p>
          <a:p>
            <a:pPr marL="256032" indent="-256032">
              <a:spcBef>
                <a:spcPts val="1200"/>
              </a:spcBef>
              <a:buFont typeface="Arial"/>
              <a:buChar char="•"/>
            </a:pPr>
            <a:r>
              <a:rPr lang="en-US" sz="2000" dirty="0">
                <a:solidFill>
                  <a:schemeClr val="dk1"/>
                </a:solidFill>
              </a:rPr>
              <a:t>Countywide, or statewide  definitions will “pick-up” changes in TMC network </a:t>
            </a:r>
          </a:p>
          <a:p>
            <a:pPr marL="256032" indent="-256032">
              <a:spcBef>
                <a:spcPts val="1200"/>
              </a:spcBef>
              <a:buFont typeface="Arial"/>
              <a:buChar char="•"/>
            </a:pPr>
            <a:r>
              <a:rPr lang="en-US" sz="2000" dirty="0">
                <a:solidFill>
                  <a:schemeClr val="dk1"/>
                </a:solidFill>
              </a:rPr>
              <a:t>Be aware that you may  need to use your own tools for some  of the analysis work with  archived  data</a:t>
            </a:r>
          </a:p>
        </p:txBody>
      </p:sp>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36654427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15</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241867660"/>
              </p:ext>
            </p:extLst>
          </p:nvPr>
        </p:nvGraphicFramePr>
        <p:xfrm>
          <a:off x="457200" y="465181"/>
          <a:ext cx="8686800" cy="648018"/>
        </p:xfrm>
        <a:graphic>
          <a:graphicData uri="http://schemas.openxmlformats.org/drawingml/2006/table">
            <a:tbl>
              <a:tblPr firstRow="1">
                <a:tableStyleId>{5C22544A-7EE6-4342-B048-85BDC9FD1C3A}</a:tableStyleId>
              </a:tblPr>
              <a:tblGrid>
                <a:gridCol w="868680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Thank you for listening</a:t>
                      </a: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TextBox 5"/>
          <p:cNvSpPr txBox="1"/>
          <p:nvPr/>
        </p:nvSpPr>
        <p:spPr>
          <a:xfrm>
            <a:off x="457200" y="1380744"/>
            <a:ext cx="8256896" cy="861774"/>
          </a:xfrm>
          <a:prstGeom prst="rect">
            <a:avLst/>
          </a:prstGeom>
          <a:noFill/>
        </p:spPr>
        <p:txBody>
          <a:bodyPr wrap="square" rtlCol="0">
            <a:spAutoFit/>
          </a:bodyPr>
          <a:lstStyle/>
          <a:p>
            <a:pPr marL="256032" indent="-256032">
              <a:spcBef>
                <a:spcPts val="1200"/>
              </a:spcBef>
              <a:buFont typeface="Arial"/>
              <a:buChar char="•"/>
            </a:pPr>
            <a:r>
              <a:rPr lang="en-US" sz="2000" dirty="0">
                <a:solidFill>
                  <a:schemeClr val="dk1"/>
                </a:solidFill>
              </a:rPr>
              <a:t>Questions?</a:t>
            </a:r>
          </a:p>
          <a:p>
            <a:pPr marL="256032" indent="-256032">
              <a:spcBef>
                <a:spcPts val="1200"/>
              </a:spcBef>
              <a:buFont typeface="Arial"/>
              <a:buChar char="•"/>
            </a:pPr>
            <a:r>
              <a:rPr lang="en-US" sz="2000" dirty="0">
                <a:solidFill>
                  <a:schemeClr val="dk1"/>
                </a:solidFill>
              </a:rPr>
              <a:t>Comments?</a:t>
            </a:r>
          </a:p>
        </p:txBody>
      </p:sp>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chemeClr val="bg1">
                    <a:lumMod val="50000"/>
                  </a:schemeClr>
                </a:solidFill>
                <a:latin typeface="Franklin Gothic Medium"/>
                <a:cs typeface="Franklin Gothic Medium"/>
              </a:rPr>
              <a:t>Managing and Updating TMC Network Files VPDUG Item #3</a:t>
            </a:r>
          </a:p>
          <a:p>
            <a:pPr algn="r"/>
            <a:r>
              <a:rPr lang="en-US" sz="900" dirty="0">
                <a:solidFill>
                  <a:schemeClr val="bg1">
                    <a:lumMod val="50000"/>
                  </a:schemeClr>
                </a:solidFill>
                <a:latin typeface="Franklin Gothic Medium"/>
                <a:cs typeface="Franklin Gothic Medium"/>
              </a:rPr>
              <a:t>June 21, 2018</a:t>
            </a:r>
            <a:endParaRPr lang="en-US" sz="1000" dirty="0">
              <a:solidFill>
                <a:schemeClr val="bg1">
                  <a:lumMod val="50000"/>
                </a:schemeClr>
              </a:solidFill>
              <a:latin typeface="Franklin Gothic Medium"/>
              <a:cs typeface="Franklin Gothic Medium"/>
            </a:endParaRPr>
          </a:p>
        </p:txBody>
      </p:sp>
    </p:spTree>
    <p:extLst>
      <p:ext uri="{BB962C8B-B14F-4D97-AF65-F5344CB8AC3E}">
        <p14:creationId xmlns:p14="http://schemas.microsoft.com/office/powerpoint/2010/main" val="18147789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556254739"/>
              </p:ext>
            </p:extLst>
          </p:nvPr>
        </p:nvGraphicFramePr>
        <p:xfrm>
          <a:off x="457200" y="1686337"/>
          <a:ext cx="8686800" cy="4159581"/>
        </p:xfrm>
        <a:graphic>
          <a:graphicData uri="http://schemas.openxmlformats.org/drawingml/2006/table">
            <a:tbl>
              <a:tblPr firstRow="1">
                <a:tableStyleId>{5C22544A-7EE6-4342-B048-85BDC9FD1C3A}</a:tableStyleId>
              </a:tblPr>
              <a:tblGrid>
                <a:gridCol w="4773252">
                  <a:extLst>
                    <a:ext uri="{9D8B030D-6E8A-4147-A177-3AD203B41FA5}">
                      <a16:colId xmlns:a16="http://schemas.microsoft.com/office/drawing/2014/main" val="20000"/>
                    </a:ext>
                  </a:extLst>
                </a:gridCol>
                <a:gridCol w="3913548">
                  <a:extLst>
                    <a:ext uri="{9D8B030D-6E8A-4147-A177-3AD203B41FA5}">
                      <a16:colId xmlns:a16="http://schemas.microsoft.com/office/drawing/2014/main" val="20001"/>
                    </a:ext>
                  </a:extLst>
                </a:gridCol>
              </a:tblGrid>
              <a:tr h="1024166">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C.  Patrick Zilliacus</a:t>
                      </a:r>
                    </a:p>
                    <a:p>
                      <a:pPr marL="0" indent="0">
                        <a:spcBef>
                          <a:spcPts val="190"/>
                        </a:spcBef>
                        <a:spcAft>
                          <a:spcPts val="0"/>
                        </a:spcAft>
                        <a:buNone/>
                      </a:pPr>
                      <a:r>
                        <a:rPr lang="en-US" sz="1400" b="0" dirty="0">
                          <a:solidFill>
                            <a:srgbClr val="000000"/>
                          </a:solidFill>
                          <a:latin typeface="Franklin Gothic Book"/>
                          <a:cs typeface="Franklin Gothic Book"/>
                        </a:rPr>
                        <a:t>Transportation Engineer</a:t>
                      </a:r>
                    </a:p>
                    <a:p>
                      <a:pPr marL="0" indent="0">
                        <a:spcBef>
                          <a:spcPts val="190"/>
                        </a:spcBef>
                        <a:spcAft>
                          <a:spcPts val="0"/>
                        </a:spcAft>
                        <a:buNone/>
                      </a:pPr>
                      <a:r>
                        <a:rPr lang="en-US" sz="1400" b="0" dirty="0">
                          <a:solidFill>
                            <a:srgbClr val="000000"/>
                          </a:solidFill>
                          <a:latin typeface="Franklin Gothic Book"/>
                          <a:cs typeface="Franklin Gothic Book"/>
                        </a:rPr>
                        <a:t>(202) 962-3292</a:t>
                      </a:r>
                      <a:endParaRPr lang="en-US" sz="1400" b="0" dirty="0">
                        <a:latin typeface="Franklin Gothic Book"/>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Franklin Gothic Book"/>
                          <a:cs typeface="Franklin Gothic Book"/>
                          <a:hlinkClick r:id="rId2"/>
                        </a:rPr>
                        <a:t>Zill@mwcog.org</a:t>
                      </a:r>
                      <a:endParaRPr lang="en-US" sz="1400" b="0" dirty="0">
                        <a:solidFill>
                          <a:srgbClr val="000000"/>
                        </a:solidFill>
                        <a:latin typeface="Franklin Gothic Book"/>
                        <a:cs typeface="Franklin Gothic Book"/>
                      </a:endParaRPr>
                    </a:p>
                  </a:txBody>
                  <a:tcPr marL="0" marR="457200" marT="0" marB="228600">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tc>
                  <a:txBody>
                    <a:bodyPr/>
                    <a:lstStyle/>
                    <a:p>
                      <a:pPr marL="0" marR="0" indent="0" algn="r" defTabSz="914400" rtl="0" eaLnBrk="1" fontAlgn="auto" latinLnBrk="0" hangingPunct="1">
                        <a:lnSpc>
                          <a:spcPct val="100000"/>
                        </a:lnSpc>
                        <a:spcBef>
                          <a:spcPts val="190"/>
                        </a:spcBef>
                        <a:spcAft>
                          <a:spcPts val="0"/>
                        </a:spcAft>
                        <a:buClrTx/>
                        <a:buSzTx/>
                        <a:buFontTx/>
                        <a:buNone/>
                        <a:tabLst/>
                        <a:defRPr/>
                      </a:pPr>
                      <a:r>
                        <a:rPr lang="en-US" sz="2800" b="0" dirty="0">
                          <a:solidFill>
                            <a:schemeClr val="accent1"/>
                          </a:solidFill>
                          <a:latin typeface="Franklin Gothic Medium"/>
                          <a:cs typeface="Franklin Gothic Medium"/>
                        </a:rPr>
                        <a:t>mwcog.org/TPB</a:t>
                      </a:r>
                      <a:endParaRPr lang="en-US" sz="2800" dirty="0">
                        <a:solidFill>
                          <a:schemeClr val="accent1"/>
                        </a:solidFill>
                        <a:latin typeface="Franklin Gothic Medium"/>
                        <a:cs typeface="Franklin Gothic Medium"/>
                      </a:endParaRPr>
                    </a:p>
                  </a:txBody>
                  <a:tcPr marL="0" marR="457200" marT="0" marB="228600" anchor="b">
                    <a:lnL w="12700" cmpd="sng">
                      <a:noFill/>
                    </a:lnL>
                    <a:lnR w="12700" cmpd="sng">
                      <a:noFill/>
                    </a:lnR>
                    <a:lnT w="12700" cmpd="sng">
                      <a:noFill/>
                    </a:lnT>
                    <a:lnB w="7620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0"/>
                  </a:ext>
                </a:extLst>
              </a:tr>
              <a:tr h="2795601">
                <a:tc gridSpan="2">
                  <a:txBody>
                    <a:bodyPr/>
                    <a:lstStyle/>
                    <a:p>
                      <a:pPr marL="0" indent="0">
                        <a:spcBef>
                          <a:spcPts val="300"/>
                        </a:spcBef>
                        <a:buNone/>
                      </a:pPr>
                      <a:r>
                        <a:rPr lang="en-US" sz="1400" dirty="0">
                          <a:latin typeface="Franklin Gothic Book"/>
                          <a:cs typeface="Franklin Gothic Book"/>
                        </a:rPr>
                        <a:t>Metropolitan Washington Council of Governments</a:t>
                      </a:r>
                    </a:p>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0" marR="0" marT="210312" marB="0">
                    <a:lnL w="12700" cmpd="sng">
                      <a:noFill/>
                    </a:lnL>
                    <a:lnR w="12700" cmpd="sng">
                      <a:noFill/>
                    </a:lnR>
                    <a:lnT w="76200" cap="flat" cmpd="sng" algn="ctr">
                      <a:solidFill>
                        <a:schemeClr val="bg1">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hMerge="1">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76200" cap="flat" cmpd="sng" algn="ctr">
                      <a:solidFill>
                        <a:srgbClr val="82B1C9"/>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55190058"/>
      </p:ext>
    </p:extLst>
  </p:cSld>
  <p:clrMapOvr>
    <a:masterClrMapping/>
  </p:clrMapOvr>
</p:sld>
</file>

<file path=ppt/theme/theme1.xml><?xml version="1.0" encoding="utf-8"?>
<a:theme xmlns:a="http://schemas.openxmlformats.org/drawingml/2006/main" name="Office Theme">
  <a:themeElements>
    <a:clrScheme name="Custom 40">
      <a:dk1>
        <a:sysClr val="windowText" lastClr="000000"/>
      </a:dk1>
      <a:lt1>
        <a:sysClr val="window" lastClr="FFFFFF"/>
      </a:lt1>
      <a:dk2>
        <a:srgbClr val="004F7C"/>
      </a:dk2>
      <a:lt2>
        <a:srgbClr val="CECAAB"/>
      </a:lt2>
      <a:accent1>
        <a:srgbClr val="5093B5"/>
      </a:accent1>
      <a:accent2>
        <a:srgbClr val="39AA81"/>
      </a:accent2>
      <a:accent3>
        <a:srgbClr val="8AC75A"/>
      </a:accent3>
      <a:accent4>
        <a:srgbClr val="F58345"/>
      </a:accent4>
      <a:accent5>
        <a:srgbClr val="871568"/>
      </a:accent5>
      <a:accent6>
        <a:srgbClr val="647883"/>
      </a:accent6>
      <a:hlink>
        <a:srgbClr val="000000"/>
      </a:hlink>
      <a:folHlink>
        <a:srgbClr val="00000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PB B - Teal" id="{0843AE50-CE89-4C48-ADAA-4838A6C4FB29}" vid="{49BC8B08-5496-43D1-A70E-30316520F6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TPB B - Teal</Template>
  <TotalTime>241</TotalTime>
  <Words>968</Words>
  <Application>Microsoft Office PowerPoint</Application>
  <PresentationFormat>On-screen Show (4:3)</PresentationFormat>
  <Paragraphs>107</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Ebrima</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Patrick Zilliacus</dc:creator>
  <cp:lastModifiedBy>C. Patrick Zilliacus</cp:lastModifiedBy>
  <cp:revision>21</cp:revision>
  <cp:lastPrinted>2016-01-21T16:31:28Z</cp:lastPrinted>
  <dcterms:created xsi:type="dcterms:W3CDTF">2018-06-14T18:33:25Z</dcterms:created>
  <dcterms:modified xsi:type="dcterms:W3CDTF">2018-06-21T16:22:45Z</dcterms:modified>
</cp:coreProperties>
</file>