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xls" ContentType="application/vnd.ms-exce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emf" ContentType="image/x-emf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9" r:id="rId1"/>
  </p:sldMasterIdLst>
  <p:notesMasterIdLst>
    <p:notesMasterId r:id="rId32"/>
  </p:notesMasterIdLst>
  <p:handoutMasterIdLst>
    <p:handoutMasterId r:id="rId33"/>
  </p:handoutMasterIdLst>
  <p:sldIdLst>
    <p:sldId id="268" r:id="rId2"/>
    <p:sldId id="269" r:id="rId3"/>
    <p:sldId id="356" r:id="rId4"/>
    <p:sldId id="399" r:id="rId5"/>
    <p:sldId id="451" r:id="rId6"/>
    <p:sldId id="496" r:id="rId7"/>
    <p:sldId id="497" r:id="rId8"/>
    <p:sldId id="465" r:id="rId9"/>
    <p:sldId id="495" r:id="rId10"/>
    <p:sldId id="492" r:id="rId11"/>
    <p:sldId id="493" r:id="rId12"/>
    <p:sldId id="494" r:id="rId13"/>
    <p:sldId id="466" r:id="rId14"/>
    <p:sldId id="467" r:id="rId15"/>
    <p:sldId id="468" r:id="rId16"/>
    <p:sldId id="502" r:id="rId17"/>
    <p:sldId id="469" r:id="rId18"/>
    <p:sldId id="470" r:id="rId19"/>
    <p:sldId id="471" r:id="rId20"/>
    <p:sldId id="472" r:id="rId21"/>
    <p:sldId id="473" r:id="rId22"/>
    <p:sldId id="475" r:id="rId23"/>
    <p:sldId id="474" r:id="rId24"/>
    <p:sldId id="477" r:id="rId25"/>
    <p:sldId id="479" r:id="rId26"/>
    <p:sldId id="480" r:id="rId27"/>
    <p:sldId id="463" r:id="rId28"/>
    <p:sldId id="402" r:id="rId29"/>
    <p:sldId id="346" r:id="rId30"/>
    <p:sldId id="491" r:id="rId31"/>
  </p:sldIdLst>
  <p:sldSz cx="9144000" cy="6858000" type="screen4x3"/>
  <p:notesSz cx="6858000" cy="9144000"/>
  <p:defaultTextStyle>
    <a:defPPr>
      <a:defRPr lang="en-US"/>
    </a:defPPr>
    <a:lvl1pPr algn="l" rtl="0" fontAlgn="base">
      <a:lnSpc>
        <a:spcPct val="85000"/>
      </a:lnSpc>
      <a:spcBef>
        <a:spcPct val="30000"/>
      </a:spcBef>
      <a:spcAft>
        <a:spcPct val="0"/>
      </a:spcAft>
      <a:buClr>
        <a:schemeClr val="bg1"/>
      </a:buClr>
      <a:buSzPct val="80000"/>
      <a:buFont typeface="Wingdings" pitchFamily="2" charset="2"/>
      <a:buChar char="•"/>
      <a:defRPr kern="1200">
        <a:solidFill>
          <a:srgbClr val="080808"/>
        </a:solidFill>
        <a:latin typeface="Times New Roman" pitchFamily="18" charset="0"/>
        <a:ea typeface="ＭＳ Ｐゴシック" pitchFamily="34" charset="-128"/>
        <a:cs typeface="+mn-cs"/>
      </a:defRPr>
    </a:lvl1pPr>
    <a:lvl2pPr marL="457200" algn="l" rtl="0" fontAlgn="base">
      <a:lnSpc>
        <a:spcPct val="85000"/>
      </a:lnSpc>
      <a:spcBef>
        <a:spcPct val="30000"/>
      </a:spcBef>
      <a:spcAft>
        <a:spcPct val="0"/>
      </a:spcAft>
      <a:buClr>
        <a:schemeClr val="bg1"/>
      </a:buClr>
      <a:buSzPct val="80000"/>
      <a:buFont typeface="Wingdings" pitchFamily="2" charset="2"/>
      <a:buChar char="•"/>
      <a:defRPr kern="1200">
        <a:solidFill>
          <a:srgbClr val="080808"/>
        </a:solidFill>
        <a:latin typeface="Times New Roman" pitchFamily="18" charset="0"/>
        <a:ea typeface="ＭＳ Ｐゴシック" pitchFamily="34" charset="-128"/>
        <a:cs typeface="+mn-cs"/>
      </a:defRPr>
    </a:lvl2pPr>
    <a:lvl3pPr marL="914400" algn="l" rtl="0" fontAlgn="base">
      <a:lnSpc>
        <a:spcPct val="85000"/>
      </a:lnSpc>
      <a:spcBef>
        <a:spcPct val="30000"/>
      </a:spcBef>
      <a:spcAft>
        <a:spcPct val="0"/>
      </a:spcAft>
      <a:buClr>
        <a:schemeClr val="bg1"/>
      </a:buClr>
      <a:buSzPct val="80000"/>
      <a:buFont typeface="Wingdings" pitchFamily="2" charset="2"/>
      <a:buChar char="•"/>
      <a:defRPr kern="1200">
        <a:solidFill>
          <a:srgbClr val="080808"/>
        </a:solidFill>
        <a:latin typeface="Times New Roman" pitchFamily="18" charset="0"/>
        <a:ea typeface="ＭＳ Ｐゴシック" pitchFamily="34" charset="-128"/>
        <a:cs typeface="+mn-cs"/>
      </a:defRPr>
    </a:lvl3pPr>
    <a:lvl4pPr marL="1371600" algn="l" rtl="0" fontAlgn="base">
      <a:lnSpc>
        <a:spcPct val="85000"/>
      </a:lnSpc>
      <a:spcBef>
        <a:spcPct val="30000"/>
      </a:spcBef>
      <a:spcAft>
        <a:spcPct val="0"/>
      </a:spcAft>
      <a:buClr>
        <a:schemeClr val="bg1"/>
      </a:buClr>
      <a:buSzPct val="80000"/>
      <a:buFont typeface="Wingdings" pitchFamily="2" charset="2"/>
      <a:buChar char="•"/>
      <a:defRPr kern="1200">
        <a:solidFill>
          <a:srgbClr val="080808"/>
        </a:solidFill>
        <a:latin typeface="Times New Roman" pitchFamily="18" charset="0"/>
        <a:ea typeface="ＭＳ Ｐゴシック" pitchFamily="34" charset="-128"/>
        <a:cs typeface="+mn-cs"/>
      </a:defRPr>
    </a:lvl4pPr>
    <a:lvl5pPr marL="1828800" algn="l" rtl="0" fontAlgn="base">
      <a:lnSpc>
        <a:spcPct val="85000"/>
      </a:lnSpc>
      <a:spcBef>
        <a:spcPct val="30000"/>
      </a:spcBef>
      <a:spcAft>
        <a:spcPct val="0"/>
      </a:spcAft>
      <a:buClr>
        <a:schemeClr val="bg1"/>
      </a:buClr>
      <a:buSzPct val="80000"/>
      <a:buFont typeface="Wingdings" pitchFamily="2" charset="2"/>
      <a:buChar char="•"/>
      <a:defRPr kern="1200">
        <a:solidFill>
          <a:srgbClr val="080808"/>
        </a:solidFill>
        <a:latin typeface="Times New Roman" pitchFamily="18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rgbClr val="080808"/>
        </a:solidFill>
        <a:latin typeface="Times New Roman" pitchFamily="18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rgbClr val="080808"/>
        </a:solidFill>
        <a:latin typeface="Times New Roman" pitchFamily="18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rgbClr val="080808"/>
        </a:solidFill>
        <a:latin typeface="Times New Roman" pitchFamily="18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rgbClr val="080808"/>
        </a:solidFill>
        <a:latin typeface="Times New Roman" pitchFamily="18" charset="0"/>
        <a:ea typeface="ＭＳ Ｐゴシック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FF0000"/>
    <a:srgbClr val="FFFF66"/>
    <a:srgbClr val="99CCFF"/>
    <a:srgbClr val="CCFF99"/>
    <a:srgbClr val="333333"/>
    <a:srgbClr val="CCFFCC"/>
    <a:srgbClr val="00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114" d="100"/>
          <a:sy n="114" d="100"/>
        </p:scale>
        <p:origin x="-504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3906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/>
          <a:lstStyle/>
          <a:p>
            <a:pPr>
              <a:defRPr/>
            </a:pPr>
            <a:r>
              <a:rPr lang="en-US"/>
              <a:t>Edgewood’s Ozone Design Value (ppb)</a:t>
            </a:r>
          </a:p>
        </c:rich>
      </c:tx>
      <c:layout/>
    </c:title>
    <c:plotArea>
      <c:layout>
        <c:manualLayout>
          <c:layoutTarget val="inner"/>
          <c:xMode val="edge"/>
          <c:yMode val="edge"/>
          <c:x val="0.10460652944697797"/>
          <c:y val="0.12285291790679265"/>
          <c:w val="0.87931159920799351"/>
          <c:h val="0.62397336397543612"/>
        </c:manualLayout>
      </c:layout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Edgewood Design Value (ppb)</c:v>
                </c:pt>
              </c:strCache>
            </c:strRef>
          </c:tx>
          <c:spPr>
            <a:solidFill>
              <a:srgbClr val="0070C0"/>
            </a:solidFill>
          </c:spPr>
          <c:dLbls>
            <c:dLbl>
              <c:idx val="5"/>
              <c:layout>
                <c:manualLayout>
                  <c:x val="1.4619883040935743E-3"/>
                  <c:y val="-7.1770334928230291E-3"/>
                </c:manualLayout>
              </c:layout>
              <c:showVal val="1"/>
            </c:dLbl>
            <c:showVal val="1"/>
          </c:dLbls>
          <c:cat>
            <c:strRef>
              <c:f>Sheet1!$A$2:$A$7</c:f>
              <c:strCache>
                <c:ptCount val="6"/>
                <c:pt idx="0">
                  <c:v>2007</c:v>
                </c:pt>
                <c:pt idx="1">
                  <c:v>2018 OTB/OTW</c:v>
                </c:pt>
                <c:pt idx="2">
                  <c:v>2018 Plus Tier 3</c:v>
                </c:pt>
                <c:pt idx="3">
                  <c:v>2018 Plus Good Neighbor SIPs</c:v>
                </c:pt>
                <c:pt idx="4">
                  <c:v>2018 Plus OTC Rules</c:v>
                </c:pt>
                <c:pt idx="5">
                  <c:v>2018 Plus MD rule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90.7</c:v>
                </c:pt>
                <c:pt idx="1">
                  <c:v>79</c:v>
                </c:pt>
                <c:pt idx="2">
                  <c:v>78.2</c:v>
                </c:pt>
                <c:pt idx="3">
                  <c:v>77.3</c:v>
                </c:pt>
                <c:pt idx="4">
                  <c:v>76.099999999999994</c:v>
                </c:pt>
                <c:pt idx="5">
                  <c:v>74.7</c:v>
                </c:pt>
              </c:numCache>
            </c:numRef>
          </c:val>
        </c:ser>
        <c:axId val="106468480"/>
        <c:axId val="115744128"/>
      </c:barChart>
      <c:catAx>
        <c:axId val="106468480"/>
        <c:scaling>
          <c:orientation val="minMax"/>
        </c:scaling>
        <c:axPos val="b"/>
        <c:majorTickMark val="none"/>
        <c:tickLblPos val="nextTo"/>
        <c:crossAx val="115744128"/>
        <c:crosses val="autoZero"/>
        <c:auto val="1"/>
        <c:lblAlgn val="ctr"/>
        <c:lblOffset val="100"/>
      </c:catAx>
      <c:valAx>
        <c:axId val="115744128"/>
        <c:scaling>
          <c:orientation val="minMax"/>
          <c:min val="40"/>
        </c:scaling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Design Values (ppb)</a:t>
                </a:r>
              </a:p>
            </c:rich>
          </c:tx>
          <c:layout/>
        </c:title>
        <c:numFmt formatCode="General" sourceLinked="1"/>
        <c:majorTickMark val="none"/>
        <c:tickLblPos val="nextTo"/>
        <c:crossAx val="106468480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en-US"/>
    </a:p>
  </c:txPr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39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39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CDE7266C-D436-4E0F-80B6-307818DBCEF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71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DF88315E-BF97-4741-B68C-D60F48C8F0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880426A-BF1C-4744-8F13-9363D389680A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F88315E-BF97-4741-B68C-D60F48C8F008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1185863" y="6619875"/>
            <a:ext cx="6753225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4" tIns="9144" rIns="9144" bIns="9144" anchor="ctr" anchorCtr="1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en-US" sz="1000" b="1">
                <a:solidFill>
                  <a:srgbClr val="525252"/>
                </a:solidFill>
                <a:cs typeface="Times New Roman" pitchFamily="18" charset="0"/>
              </a:rPr>
              <a:t>Martin O</a:t>
            </a:r>
            <a:r>
              <a:rPr lang="ja-JP" altLang="en-US" sz="1000" b="1">
                <a:solidFill>
                  <a:srgbClr val="525252"/>
                </a:solidFill>
                <a:cs typeface="Times New Roman" pitchFamily="18" charset="0"/>
              </a:rPr>
              <a:t>’</a:t>
            </a:r>
            <a:r>
              <a:rPr lang="en-US" altLang="ja-JP" sz="1000" b="1">
                <a:solidFill>
                  <a:srgbClr val="525252"/>
                </a:solidFill>
                <a:cs typeface="Times New Roman" pitchFamily="18" charset="0"/>
              </a:rPr>
              <a:t>Malley, </a:t>
            </a:r>
            <a:r>
              <a:rPr lang="en-US" altLang="ja-JP" sz="1000" b="1" i="1">
                <a:solidFill>
                  <a:srgbClr val="525252"/>
                </a:solidFill>
                <a:cs typeface="Times New Roman" pitchFamily="18" charset="0"/>
              </a:rPr>
              <a:t>Governor</a:t>
            </a:r>
            <a:r>
              <a:rPr lang="en-US" altLang="ja-JP" sz="1000" b="1">
                <a:solidFill>
                  <a:srgbClr val="525252"/>
                </a:solidFill>
                <a:cs typeface="Times New Roman" pitchFamily="18" charset="0"/>
              </a:rPr>
              <a:t>   |   Anthony G. Brown, </a:t>
            </a:r>
            <a:r>
              <a:rPr lang="en-US" altLang="ja-JP" sz="1000" b="1" i="1">
                <a:solidFill>
                  <a:srgbClr val="525252"/>
                </a:solidFill>
                <a:cs typeface="Times New Roman" pitchFamily="18" charset="0"/>
              </a:rPr>
              <a:t>Lt. Governor   </a:t>
            </a:r>
            <a:r>
              <a:rPr lang="en-US" altLang="ja-JP" sz="1000" b="1">
                <a:solidFill>
                  <a:srgbClr val="525252"/>
                </a:solidFill>
                <a:cs typeface="Times New Roman" pitchFamily="18" charset="0"/>
              </a:rPr>
              <a:t>|   </a:t>
            </a:r>
            <a:r>
              <a:rPr lang="en-US" altLang="ja-JP" sz="1000" b="1">
                <a:solidFill>
                  <a:srgbClr val="525252"/>
                </a:solidFill>
              </a:rPr>
              <a:t>Robert M. Summers, Ph.D., </a:t>
            </a:r>
            <a:r>
              <a:rPr lang="en-US" altLang="ja-JP" sz="1000" b="1" i="1">
                <a:solidFill>
                  <a:srgbClr val="525252"/>
                </a:solidFill>
              </a:rPr>
              <a:t>Secretary</a:t>
            </a:r>
            <a:endParaRPr lang="en-US" sz="1000" b="1" i="1">
              <a:solidFill>
                <a:srgbClr val="525252"/>
              </a:solidFill>
            </a:endParaRPr>
          </a:p>
        </p:txBody>
      </p:sp>
      <p:grpSp>
        <p:nvGrpSpPr>
          <p:cNvPr id="5" name="Group 5"/>
          <p:cNvGrpSpPr>
            <a:grpSpLocks/>
          </p:cNvGrpSpPr>
          <p:nvPr/>
        </p:nvGrpSpPr>
        <p:grpSpPr bwMode="auto">
          <a:xfrm>
            <a:off x="3265488" y="104775"/>
            <a:ext cx="2613025" cy="1303338"/>
            <a:chOff x="2057" y="66"/>
            <a:chExt cx="1646" cy="821"/>
          </a:xfrm>
        </p:grpSpPr>
        <p:grpSp>
          <p:nvGrpSpPr>
            <p:cNvPr id="6" name="Group 6"/>
            <p:cNvGrpSpPr>
              <a:grpSpLocks/>
            </p:cNvGrpSpPr>
            <p:nvPr userDrawn="1"/>
          </p:nvGrpSpPr>
          <p:grpSpPr bwMode="auto">
            <a:xfrm>
              <a:off x="2057" y="66"/>
              <a:ext cx="1646" cy="710"/>
              <a:chOff x="2056" y="67"/>
              <a:chExt cx="1643" cy="710"/>
            </a:xfrm>
          </p:grpSpPr>
          <p:sp>
            <p:nvSpPr>
              <p:cNvPr id="33" name="Freeform 7"/>
              <p:cNvSpPr>
                <a:spLocks/>
              </p:cNvSpPr>
              <p:nvPr userDrawn="1"/>
            </p:nvSpPr>
            <p:spPr bwMode="auto">
              <a:xfrm>
                <a:off x="2074" y="428"/>
                <a:ext cx="1609" cy="331"/>
              </a:xfrm>
              <a:custGeom>
                <a:avLst/>
                <a:gdLst>
                  <a:gd name="T0" fmla="*/ 0 w 1609"/>
                  <a:gd name="T1" fmla="*/ 0 h 331"/>
                  <a:gd name="T2" fmla="*/ 1609 w 1609"/>
                  <a:gd name="T3" fmla="*/ 0 h 331"/>
                  <a:gd name="T4" fmla="*/ 1609 w 1609"/>
                  <a:gd name="T5" fmla="*/ 331 h 331"/>
                  <a:gd name="T6" fmla="*/ 0 w 1609"/>
                  <a:gd name="T7" fmla="*/ 331 h 331"/>
                  <a:gd name="T8" fmla="*/ 0 w 1609"/>
                  <a:gd name="T9" fmla="*/ 0 h 331"/>
                  <a:gd name="T10" fmla="*/ 0 w 1609"/>
                  <a:gd name="T11" fmla="*/ 0 h 331"/>
                  <a:gd name="T12" fmla="*/ 0 w 1609"/>
                  <a:gd name="T13" fmla="*/ 0 h 33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609" h="331">
                    <a:moveTo>
                      <a:pt x="0" y="0"/>
                    </a:moveTo>
                    <a:lnTo>
                      <a:pt x="1609" y="0"/>
                    </a:lnTo>
                    <a:lnTo>
                      <a:pt x="1609" y="331"/>
                    </a:lnTo>
                    <a:lnTo>
                      <a:pt x="0" y="33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4" name="Freeform 8"/>
              <p:cNvSpPr>
                <a:spLocks noEditPoints="1"/>
              </p:cNvSpPr>
              <p:nvPr userDrawn="1"/>
            </p:nvSpPr>
            <p:spPr bwMode="auto">
              <a:xfrm>
                <a:off x="2056" y="412"/>
                <a:ext cx="1643" cy="365"/>
              </a:xfrm>
              <a:custGeom>
                <a:avLst/>
                <a:gdLst>
                  <a:gd name="T0" fmla="*/ 0 w 1643"/>
                  <a:gd name="T1" fmla="*/ 365 h 365"/>
                  <a:gd name="T2" fmla="*/ 0 w 1643"/>
                  <a:gd name="T3" fmla="*/ 16 h 365"/>
                  <a:gd name="T4" fmla="*/ 0 w 1643"/>
                  <a:gd name="T5" fmla="*/ 0 h 365"/>
                  <a:gd name="T6" fmla="*/ 1643 w 1643"/>
                  <a:gd name="T7" fmla="*/ 0 h 365"/>
                  <a:gd name="T8" fmla="*/ 1643 w 1643"/>
                  <a:gd name="T9" fmla="*/ 365 h 365"/>
                  <a:gd name="T10" fmla="*/ 0 w 1643"/>
                  <a:gd name="T11" fmla="*/ 365 h 365"/>
                  <a:gd name="T12" fmla="*/ 0 w 1643"/>
                  <a:gd name="T13" fmla="*/ 365 h 365"/>
                  <a:gd name="T14" fmla="*/ 34 w 1643"/>
                  <a:gd name="T15" fmla="*/ 331 h 365"/>
                  <a:gd name="T16" fmla="*/ 1609 w 1643"/>
                  <a:gd name="T17" fmla="*/ 331 h 365"/>
                  <a:gd name="T18" fmla="*/ 1609 w 1643"/>
                  <a:gd name="T19" fmla="*/ 34 h 365"/>
                  <a:gd name="T20" fmla="*/ 34 w 1643"/>
                  <a:gd name="T21" fmla="*/ 34 h 365"/>
                  <a:gd name="T22" fmla="*/ 34 w 1643"/>
                  <a:gd name="T23" fmla="*/ 331 h 365"/>
                  <a:gd name="T24" fmla="*/ 34 w 1643"/>
                  <a:gd name="T25" fmla="*/ 331 h 36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643" h="365">
                    <a:moveTo>
                      <a:pt x="0" y="365"/>
                    </a:moveTo>
                    <a:lnTo>
                      <a:pt x="0" y="16"/>
                    </a:lnTo>
                    <a:lnTo>
                      <a:pt x="0" y="0"/>
                    </a:lnTo>
                    <a:lnTo>
                      <a:pt x="1643" y="0"/>
                    </a:lnTo>
                    <a:lnTo>
                      <a:pt x="1643" y="365"/>
                    </a:lnTo>
                    <a:lnTo>
                      <a:pt x="0" y="365"/>
                    </a:lnTo>
                    <a:close/>
                    <a:moveTo>
                      <a:pt x="34" y="331"/>
                    </a:moveTo>
                    <a:lnTo>
                      <a:pt x="1609" y="331"/>
                    </a:lnTo>
                    <a:lnTo>
                      <a:pt x="1609" y="34"/>
                    </a:lnTo>
                    <a:lnTo>
                      <a:pt x="34" y="34"/>
                    </a:lnTo>
                    <a:lnTo>
                      <a:pt x="34" y="331"/>
                    </a:lnTo>
                    <a:close/>
                  </a:path>
                </a:pathLst>
              </a:custGeom>
              <a:solidFill>
                <a:srgbClr val="E13A3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5" name="Freeform 9"/>
              <p:cNvSpPr>
                <a:spLocks noEditPoints="1"/>
              </p:cNvSpPr>
              <p:nvPr userDrawn="1"/>
            </p:nvSpPr>
            <p:spPr bwMode="auto">
              <a:xfrm>
                <a:off x="2064" y="420"/>
                <a:ext cx="1627" cy="347"/>
              </a:xfrm>
              <a:custGeom>
                <a:avLst/>
                <a:gdLst>
                  <a:gd name="T0" fmla="*/ 0 w 1627"/>
                  <a:gd name="T1" fmla="*/ 347 h 347"/>
                  <a:gd name="T2" fmla="*/ 0 w 1627"/>
                  <a:gd name="T3" fmla="*/ 8 h 347"/>
                  <a:gd name="T4" fmla="*/ 0 w 1627"/>
                  <a:gd name="T5" fmla="*/ 0 h 347"/>
                  <a:gd name="T6" fmla="*/ 1627 w 1627"/>
                  <a:gd name="T7" fmla="*/ 0 h 347"/>
                  <a:gd name="T8" fmla="*/ 1627 w 1627"/>
                  <a:gd name="T9" fmla="*/ 347 h 347"/>
                  <a:gd name="T10" fmla="*/ 0 w 1627"/>
                  <a:gd name="T11" fmla="*/ 347 h 347"/>
                  <a:gd name="T12" fmla="*/ 0 w 1627"/>
                  <a:gd name="T13" fmla="*/ 347 h 347"/>
                  <a:gd name="T14" fmla="*/ 18 w 1627"/>
                  <a:gd name="T15" fmla="*/ 331 h 347"/>
                  <a:gd name="T16" fmla="*/ 1609 w 1627"/>
                  <a:gd name="T17" fmla="*/ 331 h 347"/>
                  <a:gd name="T18" fmla="*/ 1609 w 1627"/>
                  <a:gd name="T19" fmla="*/ 16 h 347"/>
                  <a:gd name="T20" fmla="*/ 18 w 1627"/>
                  <a:gd name="T21" fmla="*/ 16 h 347"/>
                  <a:gd name="T22" fmla="*/ 18 w 1627"/>
                  <a:gd name="T23" fmla="*/ 331 h 347"/>
                  <a:gd name="T24" fmla="*/ 18 w 1627"/>
                  <a:gd name="T25" fmla="*/ 331 h 347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627" h="347">
                    <a:moveTo>
                      <a:pt x="0" y="347"/>
                    </a:moveTo>
                    <a:lnTo>
                      <a:pt x="0" y="8"/>
                    </a:lnTo>
                    <a:lnTo>
                      <a:pt x="0" y="0"/>
                    </a:lnTo>
                    <a:lnTo>
                      <a:pt x="1627" y="0"/>
                    </a:lnTo>
                    <a:lnTo>
                      <a:pt x="1627" y="347"/>
                    </a:lnTo>
                    <a:lnTo>
                      <a:pt x="0" y="347"/>
                    </a:lnTo>
                    <a:close/>
                    <a:moveTo>
                      <a:pt x="18" y="331"/>
                    </a:moveTo>
                    <a:lnTo>
                      <a:pt x="1609" y="331"/>
                    </a:lnTo>
                    <a:lnTo>
                      <a:pt x="1609" y="16"/>
                    </a:lnTo>
                    <a:lnTo>
                      <a:pt x="18" y="16"/>
                    </a:lnTo>
                    <a:lnTo>
                      <a:pt x="18" y="331"/>
                    </a:lnTo>
                    <a:close/>
                  </a:path>
                </a:pathLst>
              </a:custGeom>
              <a:solidFill>
                <a:srgbClr val="FFDCA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6" name="Freeform 10"/>
              <p:cNvSpPr>
                <a:spLocks/>
              </p:cNvSpPr>
              <p:nvPr userDrawn="1"/>
            </p:nvSpPr>
            <p:spPr bwMode="auto">
              <a:xfrm>
                <a:off x="2148" y="494"/>
                <a:ext cx="272" cy="217"/>
              </a:xfrm>
              <a:custGeom>
                <a:avLst/>
                <a:gdLst>
                  <a:gd name="T0" fmla="*/ 22 w 135"/>
                  <a:gd name="T1" fmla="*/ 14 h 109"/>
                  <a:gd name="T2" fmla="*/ 21 w 135"/>
                  <a:gd name="T3" fmla="*/ 14 h 109"/>
                  <a:gd name="T4" fmla="*/ 21 w 135"/>
                  <a:gd name="T5" fmla="*/ 95 h 109"/>
                  <a:gd name="T6" fmla="*/ 30 w 135"/>
                  <a:gd name="T7" fmla="*/ 104 h 109"/>
                  <a:gd name="T8" fmla="*/ 34 w 135"/>
                  <a:gd name="T9" fmla="*/ 104 h 109"/>
                  <a:gd name="T10" fmla="*/ 34 w 135"/>
                  <a:gd name="T11" fmla="*/ 109 h 109"/>
                  <a:gd name="T12" fmla="*/ 17 w 135"/>
                  <a:gd name="T13" fmla="*/ 108 h 109"/>
                  <a:gd name="T14" fmla="*/ 0 w 135"/>
                  <a:gd name="T15" fmla="*/ 109 h 109"/>
                  <a:gd name="T16" fmla="*/ 0 w 135"/>
                  <a:gd name="T17" fmla="*/ 104 h 109"/>
                  <a:gd name="T18" fmla="*/ 4 w 135"/>
                  <a:gd name="T19" fmla="*/ 104 h 109"/>
                  <a:gd name="T20" fmla="*/ 13 w 135"/>
                  <a:gd name="T21" fmla="*/ 95 h 109"/>
                  <a:gd name="T22" fmla="*/ 13 w 135"/>
                  <a:gd name="T23" fmla="*/ 9 h 109"/>
                  <a:gd name="T24" fmla="*/ 3 w 135"/>
                  <a:gd name="T25" fmla="*/ 6 h 109"/>
                  <a:gd name="T26" fmla="*/ 3 w 135"/>
                  <a:gd name="T27" fmla="*/ 0 h 109"/>
                  <a:gd name="T28" fmla="*/ 18 w 135"/>
                  <a:gd name="T29" fmla="*/ 1 h 109"/>
                  <a:gd name="T30" fmla="*/ 34 w 135"/>
                  <a:gd name="T31" fmla="*/ 0 h 109"/>
                  <a:gd name="T32" fmla="*/ 68 w 135"/>
                  <a:gd name="T33" fmla="*/ 81 h 109"/>
                  <a:gd name="T34" fmla="*/ 103 w 135"/>
                  <a:gd name="T35" fmla="*/ 0 h 109"/>
                  <a:gd name="T36" fmla="*/ 118 w 135"/>
                  <a:gd name="T37" fmla="*/ 1 h 109"/>
                  <a:gd name="T38" fmla="*/ 135 w 135"/>
                  <a:gd name="T39" fmla="*/ 0 h 109"/>
                  <a:gd name="T40" fmla="*/ 135 w 135"/>
                  <a:gd name="T41" fmla="*/ 6 h 109"/>
                  <a:gd name="T42" fmla="*/ 131 w 135"/>
                  <a:gd name="T43" fmla="*/ 6 h 109"/>
                  <a:gd name="T44" fmla="*/ 122 w 135"/>
                  <a:gd name="T45" fmla="*/ 13 h 109"/>
                  <a:gd name="T46" fmla="*/ 122 w 135"/>
                  <a:gd name="T47" fmla="*/ 95 h 109"/>
                  <a:gd name="T48" fmla="*/ 131 w 135"/>
                  <a:gd name="T49" fmla="*/ 104 h 109"/>
                  <a:gd name="T50" fmla="*/ 135 w 135"/>
                  <a:gd name="T51" fmla="*/ 104 h 109"/>
                  <a:gd name="T52" fmla="*/ 135 w 135"/>
                  <a:gd name="T53" fmla="*/ 109 h 109"/>
                  <a:gd name="T54" fmla="*/ 113 w 135"/>
                  <a:gd name="T55" fmla="*/ 108 h 109"/>
                  <a:gd name="T56" fmla="*/ 91 w 135"/>
                  <a:gd name="T57" fmla="*/ 109 h 109"/>
                  <a:gd name="T58" fmla="*/ 91 w 135"/>
                  <a:gd name="T59" fmla="*/ 104 h 109"/>
                  <a:gd name="T60" fmla="*/ 96 w 135"/>
                  <a:gd name="T61" fmla="*/ 104 h 109"/>
                  <a:gd name="T62" fmla="*/ 105 w 135"/>
                  <a:gd name="T63" fmla="*/ 95 h 109"/>
                  <a:gd name="T64" fmla="*/ 105 w 135"/>
                  <a:gd name="T65" fmla="*/ 14 h 109"/>
                  <a:gd name="T66" fmla="*/ 104 w 135"/>
                  <a:gd name="T67" fmla="*/ 14 h 109"/>
                  <a:gd name="T68" fmla="*/ 64 w 135"/>
                  <a:gd name="T69" fmla="*/ 109 h 109"/>
                  <a:gd name="T70" fmla="*/ 62 w 135"/>
                  <a:gd name="T71" fmla="*/ 109 h 109"/>
                  <a:gd name="T72" fmla="*/ 22 w 135"/>
                  <a:gd name="T73" fmla="*/ 14 h 109"/>
                  <a:gd name="T74" fmla="*/ 22 w 135"/>
                  <a:gd name="T75" fmla="*/ 14 h 109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0" t="0" r="r" b="b"/>
                <a:pathLst>
                  <a:path w="135" h="109">
                    <a:moveTo>
                      <a:pt x="22" y="14"/>
                    </a:moveTo>
                    <a:cubicBezTo>
                      <a:pt x="21" y="14"/>
                      <a:pt x="21" y="14"/>
                      <a:pt x="21" y="14"/>
                    </a:cubicBezTo>
                    <a:cubicBezTo>
                      <a:pt x="21" y="95"/>
                      <a:pt x="21" y="95"/>
                      <a:pt x="21" y="95"/>
                    </a:cubicBezTo>
                    <a:cubicBezTo>
                      <a:pt x="21" y="101"/>
                      <a:pt x="26" y="104"/>
                      <a:pt x="30" y="104"/>
                    </a:cubicBezTo>
                    <a:cubicBezTo>
                      <a:pt x="34" y="104"/>
                      <a:pt x="34" y="104"/>
                      <a:pt x="34" y="104"/>
                    </a:cubicBezTo>
                    <a:cubicBezTo>
                      <a:pt x="34" y="109"/>
                      <a:pt x="34" y="109"/>
                      <a:pt x="34" y="109"/>
                    </a:cubicBezTo>
                    <a:cubicBezTo>
                      <a:pt x="28" y="109"/>
                      <a:pt x="23" y="108"/>
                      <a:pt x="17" y="108"/>
                    </a:cubicBezTo>
                    <a:cubicBezTo>
                      <a:pt x="11" y="108"/>
                      <a:pt x="6" y="109"/>
                      <a:pt x="0" y="109"/>
                    </a:cubicBezTo>
                    <a:cubicBezTo>
                      <a:pt x="0" y="104"/>
                      <a:pt x="0" y="104"/>
                      <a:pt x="0" y="104"/>
                    </a:cubicBezTo>
                    <a:cubicBezTo>
                      <a:pt x="4" y="104"/>
                      <a:pt x="4" y="104"/>
                      <a:pt x="4" y="104"/>
                    </a:cubicBezTo>
                    <a:cubicBezTo>
                      <a:pt x="9" y="104"/>
                      <a:pt x="13" y="101"/>
                      <a:pt x="13" y="95"/>
                    </a:cubicBezTo>
                    <a:cubicBezTo>
                      <a:pt x="13" y="9"/>
                      <a:pt x="13" y="9"/>
                      <a:pt x="13" y="9"/>
                    </a:cubicBezTo>
                    <a:cubicBezTo>
                      <a:pt x="11" y="6"/>
                      <a:pt x="7" y="6"/>
                      <a:pt x="3" y="6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8" y="1"/>
                      <a:pt x="13" y="1"/>
                      <a:pt x="18" y="1"/>
                    </a:cubicBezTo>
                    <a:cubicBezTo>
                      <a:pt x="23" y="1"/>
                      <a:pt x="29" y="1"/>
                      <a:pt x="34" y="0"/>
                    </a:cubicBezTo>
                    <a:cubicBezTo>
                      <a:pt x="68" y="81"/>
                      <a:pt x="68" y="81"/>
                      <a:pt x="68" y="81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07" y="1"/>
                      <a:pt x="112" y="1"/>
                      <a:pt x="118" y="1"/>
                    </a:cubicBezTo>
                    <a:cubicBezTo>
                      <a:pt x="124" y="1"/>
                      <a:pt x="129" y="1"/>
                      <a:pt x="135" y="0"/>
                    </a:cubicBezTo>
                    <a:cubicBezTo>
                      <a:pt x="135" y="6"/>
                      <a:pt x="135" y="6"/>
                      <a:pt x="135" y="6"/>
                    </a:cubicBezTo>
                    <a:cubicBezTo>
                      <a:pt x="131" y="6"/>
                      <a:pt x="131" y="6"/>
                      <a:pt x="131" y="6"/>
                    </a:cubicBezTo>
                    <a:cubicBezTo>
                      <a:pt x="126" y="6"/>
                      <a:pt x="122" y="6"/>
                      <a:pt x="122" y="13"/>
                    </a:cubicBezTo>
                    <a:cubicBezTo>
                      <a:pt x="122" y="95"/>
                      <a:pt x="122" y="95"/>
                      <a:pt x="122" y="95"/>
                    </a:cubicBezTo>
                    <a:cubicBezTo>
                      <a:pt x="122" y="101"/>
                      <a:pt x="126" y="104"/>
                      <a:pt x="131" y="104"/>
                    </a:cubicBezTo>
                    <a:cubicBezTo>
                      <a:pt x="135" y="104"/>
                      <a:pt x="135" y="104"/>
                      <a:pt x="135" y="104"/>
                    </a:cubicBezTo>
                    <a:cubicBezTo>
                      <a:pt x="135" y="109"/>
                      <a:pt x="135" y="109"/>
                      <a:pt x="135" y="109"/>
                    </a:cubicBezTo>
                    <a:cubicBezTo>
                      <a:pt x="129" y="109"/>
                      <a:pt x="123" y="108"/>
                      <a:pt x="113" y="108"/>
                    </a:cubicBezTo>
                    <a:cubicBezTo>
                      <a:pt x="104" y="108"/>
                      <a:pt x="98" y="109"/>
                      <a:pt x="91" y="109"/>
                    </a:cubicBezTo>
                    <a:cubicBezTo>
                      <a:pt x="91" y="104"/>
                      <a:pt x="91" y="104"/>
                      <a:pt x="91" y="104"/>
                    </a:cubicBezTo>
                    <a:cubicBezTo>
                      <a:pt x="96" y="104"/>
                      <a:pt x="96" y="104"/>
                      <a:pt x="96" y="104"/>
                    </a:cubicBezTo>
                    <a:cubicBezTo>
                      <a:pt x="101" y="104"/>
                      <a:pt x="105" y="101"/>
                      <a:pt x="105" y="95"/>
                    </a:cubicBezTo>
                    <a:cubicBezTo>
                      <a:pt x="105" y="14"/>
                      <a:pt x="105" y="14"/>
                      <a:pt x="105" y="14"/>
                    </a:cubicBezTo>
                    <a:cubicBezTo>
                      <a:pt x="104" y="14"/>
                      <a:pt x="104" y="14"/>
                      <a:pt x="104" y="14"/>
                    </a:cubicBezTo>
                    <a:cubicBezTo>
                      <a:pt x="64" y="109"/>
                      <a:pt x="64" y="109"/>
                      <a:pt x="64" y="109"/>
                    </a:cubicBezTo>
                    <a:cubicBezTo>
                      <a:pt x="62" y="109"/>
                      <a:pt x="62" y="109"/>
                      <a:pt x="62" y="109"/>
                    </a:cubicBezTo>
                    <a:cubicBezTo>
                      <a:pt x="22" y="14"/>
                      <a:pt x="22" y="14"/>
                      <a:pt x="22" y="14"/>
                    </a:cubicBezTo>
                    <a:cubicBezTo>
                      <a:pt x="22" y="14"/>
                      <a:pt x="22" y="14"/>
                      <a:pt x="22" y="14"/>
                    </a:cubicBezTo>
                    <a:close/>
                  </a:path>
                </a:pathLst>
              </a:custGeom>
              <a:solidFill>
                <a:srgbClr val="E13A3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7" name="Freeform 11"/>
              <p:cNvSpPr>
                <a:spLocks noEditPoints="1"/>
              </p:cNvSpPr>
              <p:nvPr userDrawn="1"/>
            </p:nvSpPr>
            <p:spPr bwMode="auto">
              <a:xfrm>
                <a:off x="2421" y="544"/>
                <a:ext cx="172" cy="167"/>
              </a:xfrm>
              <a:custGeom>
                <a:avLst/>
                <a:gdLst>
                  <a:gd name="T0" fmla="*/ 54 w 86"/>
                  <a:gd name="T1" fmla="*/ 52 h 84"/>
                  <a:gd name="T2" fmla="*/ 25 w 86"/>
                  <a:gd name="T3" fmla="*/ 52 h 84"/>
                  <a:gd name="T4" fmla="*/ 17 w 86"/>
                  <a:gd name="T5" fmla="*/ 71 h 84"/>
                  <a:gd name="T6" fmla="*/ 15 w 86"/>
                  <a:gd name="T7" fmla="*/ 77 h 84"/>
                  <a:gd name="T8" fmla="*/ 23 w 86"/>
                  <a:gd name="T9" fmla="*/ 80 h 84"/>
                  <a:gd name="T10" fmla="*/ 26 w 86"/>
                  <a:gd name="T11" fmla="*/ 80 h 84"/>
                  <a:gd name="T12" fmla="*/ 26 w 86"/>
                  <a:gd name="T13" fmla="*/ 84 h 84"/>
                  <a:gd name="T14" fmla="*/ 13 w 86"/>
                  <a:gd name="T15" fmla="*/ 83 h 84"/>
                  <a:gd name="T16" fmla="*/ 0 w 86"/>
                  <a:gd name="T17" fmla="*/ 84 h 84"/>
                  <a:gd name="T18" fmla="*/ 0 w 86"/>
                  <a:gd name="T19" fmla="*/ 80 h 84"/>
                  <a:gd name="T20" fmla="*/ 1 w 86"/>
                  <a:gd name="T21" fmla="*/ 80 h 84"/>
                  <a:gd name="T22" fmla="*/ 11 w 86"/>
                  <a:gd name="T23" fmla="*/ 70 h 84"/>
                  <a:gd name="T24" fmla="*/ 40 w 86"/>
                  <a:gd name="T25" fmla="*/ 0 h 84"/>
                  <a:gd name="T26" fmla="*/ 47 w 86"/>
                  <a:gd name="T27" fmla="*/ 0 h 84"/>
                  <a:gd name="T28" fmla="*/ 76 w 86"/>
                  <a:gd name="T29" fmla="*/ 71 h 84"/>
                  <a:gd name="T30" fmla="*/ 86 w 86"/>
                  <a:gd name="T31" fmla="*/ 80 h 84"/>
                  <a:gd name="T32" fmla="*/ 86 w 86"/>
                  <a:gd name="T33" fmla="*/ 84 h 84"/>
                  <a:gd name="T34" fmla="*/ 69 w 86"/>
                  <a:gd name="T35" fmla="*/ 83 h 84"/>
                  <a:gd name="T36" fmla="*/ 52 w 86"/>
                  <a:gd name="T37" fmla="*/ 84 h 84"/>
                  <a:gd name="T38" fmla="*/ 52 w 86"/>
                  <a:gd name="T39" fmla="*/ 80 h 84"/>
                  <a:gd name="T40" fmla="*/ 56 w 86"/>
                  <a:gd name="T41" fmla="*/ 80 h 84"/>
                  <a:gd name="T42" fmla="*/ 63 w 86"/>
                  <a:gd name="T43" fmla="*/ 77 h 84"/>
                  <a:gd name="T44" fmla="*/ 61 w 86"/>
                  <a:gd name="T45" fmla="*/ 70 h 84"/>
                  <a:gd name="T46" fmla="*/ 54 w 86"/>
                  <a:gd name="T47" fmla="*/ 52 h 84"/>
                  <a:gd name="T48" fmla="*/ 54 w 86"/>
                  <a:gd name="T49" fmla="*/ 52 h 84"/>
                  <a:gd name="T50" fmla="*/ 40 w 86"/>
                  <a:gd name="T51" fmla="*/ 16 h 84"/>
                  <a:gd name="T52" fmla="*/ 27 w 86"/>
                  <a:gd name="T53" fmla="*/ 47 h 84"/>
                  <a:gd name="T54" fmla="*/ 52 w 86"/>
                  <a:gd name="T55" fmla="*/ 47 h 84"/>
                  <a:gd name="T56" fmla="*/ 40 w 86"/>
                  <a:gd name="T57" fmla="*/ 16 h 84"/>
                  <a:gd name="T58" fmla="*/ 40 w 86"/>
                  <a:gd name="T59" fmla="*/ 16 h 84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86" h="84">
                    <a:moveTo>
                      <a:pt x="54" y="52"/>
                    </a:moveTo>
                    <a:cubicBezTo>
                      <a:pt x="25" y="52"/>
                      <a:pt x="25" y="52"/>
                      <a:pt x="25" y="52"/>
                    </a:cubicBezTo>
                    <a:cubicBezTo>
                      <a:pt x="17" y="71"/>
                      <a:pt x="17" y="71"/>
                      <a:pt x="17" y="71"/>
                    </a:cubicBezTo>
                    <a:cubicBezTo>
                      <a:pt x="16" y="74"/>
                      <a:pt x="15" y="76"/>
                      <a:pt x="15" y="77"/>
                    </a:cubicBezTo>
                    <a:cubicBezTo>
                      <a:pt x="15" y="80"/>
                      <a:pt x="19" y="80"/>
                      <a:pt x="23" y="80"/>
                    </a:cubicBezTo>
                    <a:cubicBezTo>
                      <a:pt x="26" y="80"/>
                      <a:pt x="26" y="80"/>
                      <a:pt x="26" y="80"/>
                    </a:cubicBezTo>
                    <a:cubicBezTo>
                      <a:pt x="26" y="84"/>
                      <a:pt x="26" y="84"/>
                      <a:pt x="26" y="84"/>
                    </a:cubicBezTo>
                    <a:cubicBezTo>
                      <a:pt x="22" y="84"/>
                      <a:pt x="17" y="83"/>
                      <a:pt x="13" y="83"/>
                    </a:cubicBezTo>
                    <a:cubicBezTo>
                      <a:pt x="8" y="83"/>
                      <a:pt x="4" y="84"/>
                      <a:pt x="0" y="84"/>
                    </a:cubicBezTo>
                    <a:cubicBezTo>
                      <a:pt x="0" y="80"/>
                      <a:pt x="0" y="80"/>
                      <a:pt x="0" y="80"/>
                    </a:cubicBezTo>
                    <a:cubicBezTo>
                      <a:pt x="1" y="80"/>
                      <a:pt x="1" y="80"/>
                      <a:pt x="1" y="80"/>
                    </a:cubicBezTo>
                    <a:cubicBezTo>
                      <a:pt x="6" y="80"/>
                      <a:pt x="8" y="77"/>
                      <a:pt x="11" y="7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76" y="71"/>
                      <a:pt x="76" y="71"/>
                      <a:pt x="76" y="71"/>
                    </a:cubicBezTo>
                    <a:cubicBezTo>
                      <a:pt x="78" y="77"/>
                      <a:pt x="80" y="80"/>
                      <a:pt x="86" y="80"/>
                    </a:cubicBezTo>
                    <a:cubicBezTo>
                      <a:pt x="86" y="84"/>
                      <a:pt x="86" y="84"/>
                      <a:pt x="86" y="84"/>
                    </a:cubicBezTo>
                    <a:cubicBezTo>
                      <a:pt x="81" y="84"/>
                      <a:pt x="76" y="83"/>
                      <a:pt x="69" y="83"/>
                    </a:cubicBezTo>
                    <a:cubicBezTo>
                      <a:pt x="63" y="83"/>
                      <a:pt x="57" y="84"/>
                      <a:pt x="52" y="84"/>
                    </a:cubicBezTo>
                    <a:cubicBezTo>
                      <a:pt x="52" y="80"/>
                      <a:pt x="52" y="80"/>
                      <a:pt x="52" y="80"/>
                    </a:cubicBezTo>
                    <a:cubicBezTo>
                      <a:pt x="56" y="80"/>
                      <a:pt x="56" y="80"/>
                      <a:pt x="56" y="80"/>
                    </a:cubicBezTo>
                    <a:cubicBezTo>
                      <a:pt x="60" y="80"/>
                      <a:pt x="63" y="80"/>
                      <a:pt x="63" y="77"/>
                    </a:cubicBezTo>
                    <a:cubicBezTo>
                      <a:pt x="63" y="76"/>
                      <a:pt x="62" y="73"/>
                      <a:pt x="61" y="70"/>
                    </a:cubicBezTo>
                    <a:cubicBezTo>
                      <a:pt x="54" y="52"/>
                      <a:pt x="54" y="52"/>
                      <a:pt x="54" y="52"/>
                    </a:cubicBezTo>
                    <a:cubicBezTo>
                      <a:pt x="54" y="52"/>
                      <a:pt x="54" y="52"/>
                      <a:pt x="54" y="52"/>
                    </a:cubicBezTo>
                    <a:close/>
                    <a:moveTo>
                      <a:pt x="40" y="16"/>
                    </a:moveTo>
                    <a:cubicBezTo>
                      <a:pt x="27" y="47"/>
                      <a:pt x="27" y="47"/>
                      <a:pt x="27" y="47"/>
                    </a:cubicBezTo>
                    <a:cubicBezTo>
                      <a:pt x="52" y="47"/>
                      <a:pt x="52" y="47"/>
                      <a:pt x="52" y="47"/>
                    </a:cubicBezTo>
                    <a:cubicBezTo>
                      <a:pt x="40" y="16"/>
                      <a:pt x="40" y="16"/>
                      <a:pt x="40" y="16"/>
                    </a:cubicBezTo>
                    <a:cubicBezTo>
                      <a:pt x="40" y="16"/>
                      <a:pt x="40" y="16"/>
                      <a:pt x="40" y="16"/>
                    </a:cubicBezTo>
                    <a:close/>
                  </a:path>
                </a:pathLst>
              </a:custGeom>
              <a:solidFill>
                <a:srgbClr val="E13A3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8" name="Freeform 12"/>
              <p:cNvSpPr>
                <a:spLocks noEditPoints="1"/>
              </p:cNvSpPr>
              <p:nvPr userDrawn="1"/>
            </p:nvSpPr>
            <p:spPr bwMode="auto">
              <a:xfrm>
                <a:off x="2597" y="546"/>
                <a:ext cx="150" cy="165"/>
              </a:xfrm>
              <a:custGeom>
                <a:avLst/>
                <a:gdLst>
                  <a:gd name="T0" fmla="*/ 22 w 75"/>
                  <a:gd name="T1" fmla="*/ 72 h 83"/>
                  <a:gd name="T2" fmla="*/ 29 w 75"/>
                  <a:gd name="T3" fmla="*/ 79 h 83"/>
                  <a:gd name="T4" fmla="*/ 32 w 75"/>
                  <a:gd name="T5" fmla="*/ 79 h 83"/>
                  <a:gd name="T6" fmla="*/ 32 w 75"/>
                  <a:gd name="T7" fmla="*/ 83 h 83"/>
                  <a:gd name="T8" fmla="*/ 16 w 75"/>
                  <a:gd name="T9" fmla="*/ 82 h 83"/>
                  <a:gd name="T10" fmla="*/ 0 w 75"/>
                  <a:gd name="T11" fmla="*/ 83 h 83"/>
                  <a:gd name="T12" fmla="*/ 0 w 75"/>
                  <a:gd name="T13" fmla="*/ 79 h 83"/>
                  <a:gd name="T14" fmla="*/ 2 w 75"/>
                  <a:gd name="T15" fmla="*/ 79 h 83"/>
                  <a:gd name="T16" fmla="*/ 9 w 75"/>
                  <a:gd name="T17" fmla="*/ 72 h 83"/>
                  <a:gd name="T18" fmla="*/ 9 w 75"/>
                  <a:gd name="T19" fmla="*/ 11 h 83"/>
                  <a:gd name="T20" fmla="*/ 2 w 75"/>
                  <a:gd name="T21" fmla="*/ 4 h 83"/>
                  <a:gd name="T22" fmla="*/ 0 w 75"/>
                  <a:gd name="T23" fmla="*/ 4 h 83"/>
                  <a:gd name="T24" fmla="*/ 0 w 75"/>
                  <a:gd name="T25" fmla="*/ 0 h 83"/>
                  <a:gd name="T26" fmla="*/ 16 w 75"/>
                  <a:gd name="T27" fmla="*/ 1 h 83"/>
                  <a:gd name="T28" fmla="*/ 35 w 75"/>
                  <a:gd name="T29" fmla="*/ 0 h 83"/>
                  <a:gd name="T30" fmla="*/ 65 w 75"/>
                  <a:gd name="T31" fmla="*/ 21 h 83"/>
                  <a:gd name="T32" fmla="*/ 43 w 75"/>
                  <a:gd name="T33" fmla="*/ 43 h 83"/>
                  <a:gd name="T34" fmla="*/ 43 w 75"/>
                  <a:gd name="T35" fmla="*/ 43 h 83"/>
                  <a:gd name="T36" fmla="*/ 60 w 75"/>
                  <a:gd name="T37" fmla="*/ 61 h 83"/>
                  <a:gd name="T38" fmla="*/ 73 w 75"/>
                  <a:gd name="T39" fmla="*/ 78 h 83"/>
                  <a:gd name="T40" fmla="*/ 75 w 75"/>
                  <a:gd name="T41" fmla="*/ 78 h 83"/>
                  <a:gd name="T42" fmla="*/ 75 w 75"/>
                  <a:gd name="T43" fmla="*/ 82 h 83"/>
                  <a:gd name="T44" fmla="*/ 63 w 75"/>
                  <a:gd name="T45" fmla="*/ 82 h 83"/>
                  <a:gd name="T46" fmla="*/ 46 w 75"/>
                  <a:gd name="T47" fmla="*/ 63 h 83"/>
                  <a:gd name="T48" fmla="*/ 30 w 75"/>
                  <a:gd name="T49" fmla="*/ 46 h 83"/>
                  <a:gd name="T50" fmla="*/ 22 w 75"/>
                  <a:gd name="T51" fmla="*/ 46 h 83"/>
                  <a:gd name="T52" fmla="*/ 22 w 75"/>
                  <a:gd name="T53" fmla="*/ 72 h 83"/>
                  <a:gd name="T54" fmla="*/ 22 w 75"/>
                  <a:gd name="T55" fmla="*/ 72 h 83"/>
                  <a:gd name="T56" fmla="*/ 22 w 75"/>
                  <a:gd name="T57" fmla="*/ 41 h 83"/>
                  <a:gd name="T58" fmla="*/ 29 w 75"/>
                  <a:gd name="T59" fmla="*/ 41 h 83"/>
                  <a:gd name="T60" fmla="*/ 53 w 75"/>
                  <a:gd name="T61" fmla="*/ 23 h 83"/>
                  <a:gd name="T62" fmla="*/ 32 w 75"/>
                  <a:gd name="T63" fmla="*/ 5 h 83"/>
                  <a:gd name="T64" fmla="*/ 30 w 75"/>
                  <a:gd name="T65" fmla="*/ 5 h 83"/>
                  <a:gd name="T66" fmla="*/ 22 w 75"/>
                  <a:gd name="T67" fmla="*/ 11 h 83"/>
                  <a:gd name="T68" fmla="*/ 22 w 75"/>
                  <a:gd name="T69" fmla="*/ 41 h 83"/>
                  <a:gd name="T70" fmla="*/ 22 w 75"/>
                  <a:gd name="T71" fmla="*/ 41 h 83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0" t="0" r="r" b="b"/>
                <a:pathLst>
                  <a:path w="75" h="83">
                    <a:moveTo>
                      <a:pt x="22" y="72"/>
                    </a:moveTo>
                    <a:cubicBezTo>
                      <a:pt x="22" y="77"/>
                      <a:pt x="25" y="79"/>
                      <a:pt x="29" y="79"/>
                    </a:cubicBezTo>
                    <a:cubicBezTo>
                      <a:pt x="32" y="79"/>
                      <a:pt x="32" y="79"/>
                      <a:pt x="32" y="79"/>
                    </a:cubicBezTo>
                    <a:cubicBezTo>
                      <a:pt x="32" y="83"/>
                      <a:pt x="32" y="83"/>
                      <a:pt x="32" y="83"/>
                    </a:cubicBezTo>
                    <a:cubicBezTo>
                      <a:pt x="28" y="83"/>
                      <a:pt x="23" y="82"/>
                      <a:pt x="16" y="82"/>
                    </a:cubicBezTo>
                    <a:cubicBezTo>
                      <a:pt x="8" y="82"/>
                      <a:pt x="4" y="83"/>
                      <a:pt x="0" y="8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2" y="79"/>
                      <a:pt x="2" y="79"/>
                      <a:pt x="2" y="79"/>
                    </a:cubicBezTo>
                    <a:cubicBezTo>
                      <a:pt x="6" y="79"/>
                      <a:pt x="9" y="77"/>
                      <a:pt x="9" y="72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6"/>
                      <a:pt x="6" y="4"/>
                      <a:pt x="2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" y="1"/>
                      <a:pt x="8" y="1"/>
                      <a:pt x="16" y="1"/>
                    </a:cubicBezTo>
                    <a:cubicBezTo>
                      <a:pt x="23" y="1"/>
                      <a:pt x="29" y="0"/>
                      <a:pt x="35" y="0"/>
                    </a:cubicBezTo>
                    <a:cubicBezTo>
                      <a:pt x="49" y="0"/>
                      <a:pt x="65" y="4"/>
                      <a:pt x="65" y="21"/>
                    </a:cubicBezTo>
                    <a:cubicBezTo>
                      <a:pt x="65" y="34"/>
                      <a:pt x="55" y="42"/>
                      <a:pt x="43" y="43"/>
                    </a:cubicBezTo>
                    <a:cubicBezTo>
                      <a:pt x="43" y="43"/>
                      <a:pt x="43" y="43"/>
                      <a:pt x="43" y="43"/>
                    </a:cubicBezTo>
                    <a:cubicBezTo>
                      <a:pt x="51" y="45"/>
                      <a:pt x="56" y="53"/>
                      <a:pt x="60" y="61"/>
                    </a:cubicBezTo>
                    <a:cubicBezTo>
                      <a:pt x="65" y="73"/>
                      <a:pt x="68" y="78"/>
                      <a:pt x="73" y="78"/>
                    </a:cubicBezTo>
                    <a:cubicBezTo>
                      <a:pt x="75" y="78"/>
                      <a:pt x="75" y="78"/>
                      <a:pt x="75" y="78"/>
                    </a:cubicBezTo>
                    <a:cubicBezTo>
                      <a:pt x="75" y="82"/>
                      <a:pt x="75" y="82"/>
                      <a:pt x="75" y="82"/>
                    </a:cubicBezTo>
                    <a:cubicBezTo>
                      <a:pt x="63" y="82"/>
                      <a:pt x="63" y="82"/>
                      <a:pt x="63" y="82"/>
                    </a:cubicBezTo>
                    <a:cubicBezTo>
                      <a:pt x="56" y="82"/>
                      <a:pt x="53" y="80"/>
                      <a:pt x="46" y="63"/>
                    </a:cubicBezTo>
                    <a:cubicBezTo>
                      <a:pt x="40" y="48"/>
                      <a:pt x="38" y="46"/>
                      <a:pt x="30" y="46"/>
                    </a:cubicBezTo>
                    <a:cubicBezTo>
                      <a:pt x="22" y="46"/>
                      <a:pt x="22" y="46"/>
                      <a:pt x="22" y="46"/>
                    </a:cubicBezTo>
                    <a:cubicBezTo>
                      <a:pt x="22" y="72"/>
                      <a:pt x="22" y="72"/>
                      <a:pt x="22" y="72"/>
                    </a:cubicBezTo>
                    <a:cubicBezTo>
                      <a:pt x="22" y="72"/>
                      <a:pt x="22" y="72"/>
                      <a:pt x="22" y="72"/>
                    </a:cubicBezTo>
                    <a:close/>
                    <a:moveTo>
                      <a:pt x="22" y="41"/>
                    </a:moveTo>
                    <a:cubicBezTo>
                      <a:pt x="29" y="41"/>
                      <a:pt x="29" y="41"/>
                      <a:pt x="29" y="41"/>
                    </a:cubicBezTo>
                    <a:cubicBezTo>
                      <a:pt x="44" y="41"/>
                      <a:pt x="53" y="37"/>
                      <a:pt x="53" y="23"/>
                    </a:cubicBezTo>
                    <a:cubicBezTo>
                      <a:pt x="53" y="8"/>
                      <a:pt x="44" y="5"/>
                      <a:pt x="32" y="5"/>
                    </a:cubicBezTo>
                    <a:cubicBezTo>
                      <a:pt x="30" y="5"/>
                      <a:pt x="30" y="5"/>
                      <a:pt x="30" y="5"/>
                    </a:cubicBezTo>
                    <a:cubicBezTo>
                      <a:pt x="23" y="5"/>
                      <a:pt x="22" y="6"/>
                      <a:pt x="22" y="11"/>
                    </a:cubicBezTo>
                    <a:cubicBezTo>
                      <a:pt x="22" y="41"/>
                      <a:pt x="22" y="41"/>
                      <a:pt x="22" y="41"/>
                    </a:cubicBezTo>
                    <a:cubicBezTo>
                      <a:pt x="22" y="41"/>
                      <a:pt x="22" y="41"/>
                      <a:pt x="22" y="41"/>
                    </a:cubicBezTo>
                    <a:close/>
                  </a:path>
                </a:pathLst>
              </a:custGeom>
              <a:solidFill>
                <a:srgbClr val="E13A3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9" name="Freeform 13"/>
              <p:cNvSpPr>
                <a:spLocks/>
              </p:cNvSpPr>
              <p:nvPr userDrawn="1"/>
            </p:nvSpPr>
            <p:spPr bwMode="auto">
              <a:xfrm>
                <a:off x="2731" y="546"/>
                <a:ext cx="168" cy="165"/>
              </a:xfrm>
              <a:custGeom>
                <a:avLst/>
                <a:gdLst>
                  <a:gd name="T0" fmla="*/ 48 w 83"/>
                  <a:gd name="T1" fmla="*/ 72 h 83"/>
                  <a:gd name="T2" fmla="*/ 55 w 83"/>
                  <a:gd name="T3" fmla="*/ 79 h 83"/>
                  <a:gd name="T4" fmla="*/ 60 w 83"/>
                  <a:gd name="T5" fmla="*/ 79 h 83"/>
                  <a:gd name="T6" fmla="*/ 60 w 83"/>
                  <a:gd name="T7" fmla="*/ 83 h 83"/>
                  <a:gd name="T8" fmla="*/ 42 w 83"/>
                  <a:gd name="T9" fmla="*/ 82 h 83"/>
                  <a:gd name="T10" fmla="*/ 23 w 83"/>
                  <a:gd name="T11" fmla="*/ 83 h 83"/>
                  <a:gd name="T12" fmla="*/ 23 w 83"/>
                  <a:gd name="T13" fmla="*/ 79 h 83"/>
                  <a:gd name="T14" fmla="*/ 28 w 83"/>
                  <a:gd name="T15" fmla="*/ 79 h 83"/>
                  <a:gd name="T16" fmla="*/ 35 w 83"/>
                  <a:gd name="T17" fmla="*/ 72 h 83"/>
                  <a:gd name="T18" fmla="*/ 35 w 83"/>
                  <a:gd name="T19" fmla="*/ 46 h 83"/>
                  <a:gd name="T20" fmla="*/ 12 w 83"/>
                  <a:gd name="T21" fmla="*/ 10 h 83"/>
                  <a:gd name="T22" fmla="*/ 0 w 83"/>
                  <a:gd name="T23" fmla="*/ 4 h 83"/>
                  <a:gd name="T24" fmla="*/ 0 w 83"/>
                  <a:gd name="T25" fmla="*/ 0 h 83"/>
                  <a:gd name="T26" fmla="*/ 18 w 83"/>
                  <a:gd name="T27" fmla="*/ 1 h 83"/>
                  <a:gd name="T28" fmla="*/ 35 w 83"/>
                  <a:gd name="T29" fmla="*/ 0 h 83"/>
                  <a:gd name="T30" fmla="*/ 35 w 83"/>
                  <a:gd name="T31" fmla="*/ 4 h 83"/>
                  <a:gd name="T32" fmla="*/ 32 w 83"/>
                  <a:gd name="T33" fmla="*/ 4 h 83"/>
                  <a:gd name="T34" fmla="*/ 26 w 83"/>
                  <a:gd name="T35" fmla="*/ 7 h 83"/>
                  <a:gd name="T36" fmla="*/ 28 w 83"/>
                  <a:gd name="T37" fmla="*/ 12 h 83"/>
                  <a:gd name="T38" fmla="*/ 46 w 83"/>
                  <a:gd name="T39" fmla="*/ 41 h 83"/>
                  <a:gd name="T40" fmla="*/ 65 w 83"/>
                  <a:gd name="T41" fmla="*/ 13 h 83"/>
                  <a:gd name="T42" fmla="*/ 68 w 83"/>
                  <a:gd name="T43" fmla="*/ 7 h 83"/>
                  <a:gd name="T44" fmla="*/ 61 w 83"/>
                  <a:gd name="T45" fmla="*/ 4 h 83"/>
                  <a:gd name="T46" fmla="*/ 59 w 83"/>
                  <a:gd name="T47" fmla="*/ 4 h 83"/>
                  <a:gd name="T48" fmla="*/ 59 w 83"/>
                  <a:gd name="T49" fmla="*/ 0 h 83"/>
                  <a:gd name="T50" fmla="*/ 71 w 83"/>
                  <a:gd name="T51" fmla="*/ 1 h 83"/>
                  <a:gd name="T52" fmla="*/ 83 w 83"/>
                  <a:gd name="T53" fmla="*/ 0 h 83"/>
                  <a:gd name="T54" fmla="*/ 83 w 83"/>
                  <a:gd name="T55" fmla="*/ 4 h 83"/>
                  <a:gd name="T56" fmla="*/ 71 w 83"/>
                  <a:gd name="T57" fmla="*/ 14 h 83"/>
                  <a:gd name="T58" fmla="*/ 48 w 83"/>
                  <a:gd name="T59" fmla="*/ 46 h 83"/>
                  <a:gd name="T60" fmla="*/ 48 w 83"/>
                  <a:gd name="T61" fmla="*/ 72 h 83"/>
                  <a:gd name="T62" fmla="*/ 48 w 83"/>
                  <a:gd name="T63" fmla="*/ 72 h 83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83" h="83">
                    <a:moveTo>
                      <a:pt x="48" y="72"/>
                    </a:moveTo>
                    <a:cubicBezTo>
                      <a:pt x="48" y="77"/>
                      <a:pt x="51" y="79"/>
                      <a:pt x="55" y="79"/>
                    </a:cubicBezTo>
                    <a:cubicBezTo>
                      <a:pt x="60" y="79"/>
                      <a:pt x="60" y="79"/>
                      <a:pt x="60" y="79"/>
                    </a:cubicBezTo>
                    <a:cubicBezTo>
                      <a:pt x="60" y="83"/>
                      <a:pt x="60" y="83"/>
                      <a:pt x="60" y="83"/>
                    </a:cubicBezTo>
                    <a:cubicBezTo>
                      <a:pt x="54" y="83"/>
                      <a:pt x="49" y="82"/>
                      <a:pt x="42" y="82"/>
                    </a:cubicBezTo>
                    <a:cubicBezTo>
                      <a:pt x="34" y="82"/>
                      <a:pt x="30" y="83"/>
                      <a:pt x="23" y="83"/>
                    </a:cubicBezTo>
                    <a:cubicBezTo>
                      <a:pt x="23" y="79"/>
                      <a:pt x="23" y="79"/>
                      <a:pt x="23" y="79"/>
                    </a:cubicBezTo>
                    <a:cubicBezTo>
                      <a:pt x="28" y="79"/>
                      <a:pt x="28" y="79"/>
                      <a:pt x="28" y="79"/>
                    </a:cubicBezTo>
                    <a:cubicBezTo>
                      <a:pt x="32" y="79"/>
                      <a:pt x="35" y="77"/>
                      <a:pt x="35" y="72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8" y="5"/>
                      <a:pt x="6" y="4"/>
                      <a:pt x="0" y="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6" y="1"/>
                      <a:pt x="12" y="1"/>
                      <a:pt x="18" y="1"/>
                    </a:cubicBezTo>
                    <a:cubicBezTo>
                      <a:pt x="23" y="1"/>
                      <a:pt x="29" y="1"/>
                      <a:pt x="35" y="0"/>
                    </a:cubicBezTo>
                    <a:cubicBezTo>
                      <a:pt x="35" y="4"/>
                      <a:pt x="35" y="4"/>
                      <a:pt x="35" y="4"/>
                    </a:cubicBezTo>
                    <a:cubicBezTo>
                      <a:pt x="32" y="4"/>
                      <a:pt x="32" y="4"/>
                      <a:pt x="32" y="4"/>
                    </a:cubicBezTo>
                    <a:cubicBezTo>
                      <a:pt x="28" y="4"/>
                      <a:pt x="26" y="5"/>
                      <a:pt x="26" y="7"/>
                    </a:cubicBezTo>
                    <a:cubicBezTo>
                      <a:pt x="26" y="8"/>
                      <a:pt x="26" y="9"/>
                      <a:pt x="28" y="12"/>
                    </a:cubicBezTo>
                    <a:cubicBezTo>
                      <a:pt x="46" y="41"/>
                      <a:pt x="46" y="41"/>
                      <a:pt x="46" y="41"/>
                    </a:cubicBezTo>
                    <a:cubicBezTo>
                      <a:pt x="65" y="13"/>
                      <a:pt x="65" y="13"/>
                      <a:pt x="65" y="13"/>
                    </a:cubicBezTo>
                    <a:cubicBezTo>
                      <a:pt x="67" y="9"/>
                      <a:pt x="68" y="9"/>
                      <a:pt x="68" y="7"/>
                    </a:cubicBezTo>
                    <a:cubicBezTo>
                      <a:pt x="68" y="5"/>
                      <a:pt x="65" y="4"/>
                      <a:pt x="61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63" y="1"/>
                      <a:pt x="67" y="1"/>
                      <a:pt x="71" y="1"/>
                    </a:cubicBezTo>
                    <a:cubicBezTo>
                      <a:pt x="75" y="1"/>
                      <a:pt x="79" y="1"/>
                      <a:pt x="83" y="0"/>
                    </a:cubicBezTo>
                    <a:cubicBezTo>
                      <a:pt x="83" y="4"/>
                      <a:pt x="83" y="4"/>
                      <a:pt x="83" y="4"/>
                    </a:cubicBezTo>
                    <a:cubicBezTo>
                      <a:pt x="77" y="5"/>
                      <a:pt x="76" y="7"/>
                      <a:pt x="71" y="14"/>
                    </a:cubicBezTo>
                    <a:cubicBezTo>
                      <a:pt x="48" y="46"/>
                      <a:pt x="48" y="46"/>
                      <a:pt x="48" y="46"/>
                    </a:cubicBezTo>
                    <a:cubicBezTo>
                      <a:pt x="48" y="72"/>
                      <a:pt x="48" y="72"/>
                      <a:pt x="48" y="72"/>
                    </a:cubicBezTo>
                    <a:cubicBezTo>
                      <a:pt x="48" y="72"/>
                      <a:pt x="48" y="72"/>
                      <a:pt x="48" y="72"/>
                    </a:cubicBezTo>
                    <a:close/>
                  </a:path>
                </a:pathLst>
              </a:custGeom>
              <a:solidFill>
                <a:srgbClr val="E13A3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0" name="Freeform 14"/>
              <p:cNvSpPr>
                <a:spLocks/>
              </p:cNvSpPr>
              <p:nvPr userDrawn="1"/>
            </p:nvSpPr>
            <p:spPr bwMode="auto">
              <a:xfrm>
                <a:off x="2896" y="546"/>
                <a:ext cx="140" cy="165"/>
              </a:xfrm>
              <a:custGeom>
                <a:avLst/>
                <a:gdLst>
                  <a:gd name="T0" fmla="*/ 0 w 70"/>
                  <a:gd name="T1" fmla="*/ 79 h 83"/>
                  <a:gd name="T2" fmla="*/ 4 w 70"/>
                  <a:gd name="T3" fmla="*/ 79 h 83"/>
                  <a:gd name="T4" fmla="*/ 11 w 70"/>
                  <a:gd name="T5" fmla="*/ 72 h 83"/>
                  <a:gd name="T6" fmla="*/ 11 w 70"/>
                  <a:gd name="T7" fmla="*/ 11 h 83"/>
                  <a:gd name="T8" fmla="*/ 4 w 70"/>
                  <a:gd name="T9" fmla="*/ 4 h 83"/>
                  <a:gd name="T10" fmla="*/ 2 w 70"/>
                  <a:gd name="T11" fmla="*/ 4 h 83"/>
                  <a:gd name="T12" fmla="*/ 2 w 70"/>
                  <a:gd name="T13" fmla="*/ 0 h 83"/>
                  <a:gd name="T14" fmla="*/ 18 w 70"/>
                  <a:gd name="T15" fmla="*/ 1 h 83"/>
                  <a:gd name="T16" fmla="*/ 34 w 70"/>
                  <a:gd name="T17" fmla="*/ 0 h 83"/>
                  <a:gd name="T18" fmla="*/ 34 w 70"/>
                  <a:gd name="T19" fmla="*/ 4 h 83"/>
                  <a:gd name="T20" fmla="*/ 31 w 70"/>
                  <a:gd name="T21" fmla="*/ 4 h 83"/>
                  <a:gd name="T22" fmla="*/ 24 w 70"/>
                  <a:gd name="T23" fmla="*/ 11 h 83"/>
                  <a:gd name="T24" fmla="*/ 24 w 70"/>
                  <a:gd name="T25" fmla="*/ 71 h 83"/>
                  <a:gd name="T26" fmla="*/ 29 w 70"/>
                  <a:gd name="T27" fmla="*/ 77 h 83"/>
                  <a:gd name="T28" fmla="*/ 38 w 70"/>
                  <a:gd name="T29" fmla="*/ 77 h 83"/>
                  <a:gd name="T30" fmla="*/ 64 w 70"/>
                  <a:gd name="T31" fmla="*/ 58 h 83"/>
                  <a:gd name="T32" fmla="*/ 70 w 70"/>
                  <a:gd name="T33" fmla="*/ 58 h 83"/>
                  <a:gd name="T34" fmla="*/ 65 w 70"/>
                  <a:gd name="T35" fmla="*/ 83 h 83"/>
                  <a:gd name="T36" fmla="*/ 32 w 70"/>
                  <a:gd name="T37" fmla="*/ 82 h 83"/>
                  <a:gd name="T38" fmla="*/ 0 w 70"/>
                  <a:gd name="T39" fmla="*/ 83 h 83"/>
                  <a:gd name="T40" fmla="*/ 0 w 70"/>
                  <a:gd name="T41" fmla="*/ 79 h 83"/>
                  <a:gd name="T42" fmla="*/ 0 w 70"/>
                  <a:gd name="T43" fmla="*/ 79 h 83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70" h="83">
                    <a:moveTo>
                      <a:pt x="0" y="79"/>
                    </a:moveTo>
                    <a:cubicBezTo>
                      <a:pt x="4" y="79"/>
                      <a:pt x="4" y="79"/>
                      <a:pt x="4" y="79"/>
                    </a:cubicBezTo>
                    <a:cubicBezTo>
                      <a:pt x="8" y="79"/>
                      <a:pt x="11" y="77"/>
                      <a:pt x="11" y="72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1" y="6"/>
                      <a:pt x="8" y="4"/>
                      <a:pt x="4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6" y="1"/>
                      <a:pt x="10" y="1"/>
                      <a:pt x="18" y="1"/>
                    </a:cubicBezTo>
                    <a:cubicBezTo>
                      <a:pt x="25" y="1"/>
                      <a:pt x="30" y="1"/>
                      <a:pt x="34" y="0"/>
                    </a:cubicBezTo>
                    <a:cubicBezTo>
                      <a:pt x="34" y="4"/>
                      <a:pt x="34" y="4"/>
                      <a:pt x="34" y="4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27" y="4"/>
                      <a:pt x="24" y="6"/>
                      <a:pt x="24" y="11"/>
                    </a:cubicBezTo>
                    <a:cubicBezTo>
                      <a:pt x="24" y="71"/>
                      <a:pt x="24" y="71"/>
                      <a:pt x="24" y="71"/>
                    </a:cubicBezTo>
                    <a:cubicBezTo>
                      <a:pt x="24" y="76"/>
                      <a:pt x="26" y="77"/>
                      <a:pt x="29" y="77"/>
                    </a:cubicBezTo>
                    <a:cubicBezTo>
                      <a:pt x="38" y="77"/>
                      <a:pt x="38" y="77"/>
                      <a:pt x="38" y="77"/>
                    </a:cubicBezTo>
                    <a:cubicBezTo>
                      <a:pt x="51" y="77"/>
                      <a:pt x="62" y="75"/>
                      <a:pt x="64" y="58"/>
                    </a:cubicBezTo>
                    <a:cubicBezTo>
                      <a:pt x="70" y="58"/>
                      <a:pt x="70" y="58"/>
                      <a:pt x="70" y="58"/>
                    </a:cubicBezTo>
                    <a:cubicBezTo>
                      <a:pt x="65" y="83"/>
                      <a:pt x="65" y="83"/>
                      <a:pt x="65" y="83"/>
                    </a:cubicBezTo>
                    <a:cubicBezTo>
                      <a:pt x="55" y="83"/>
                      <a:pt x="44" y="82"/>
                      <a:pt x="32" y="82"/>
                    </a:cubicBezTo>
                    <a:cubicBezTo>
                      <a:pt x="20" y="82"/>
                      <a:pt x="10" y="83"/>
                      <a:pt x="0" y="8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79"/>
                      <a:pt x="0" y="79"/>
                      <a:pt x="0" y="79"/>
                    </a:cubicBezTo>
                    <a:close/>
                  </a:path>
                </a:pathLst>
              </a:custGeom>
              <a:solidFill>
                <a:srgbClr val="E13A3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1" name="Freeform 15"/>
              <p:cNvSpPr>
                <a:spLocks noEditPoints="1"/>
              </p:cNvSpPr>
              <p:nvPr userDrawn="1"/>
            </p:nvSpPr>
            <p:spPr bwMode="auto">
              <a:xfrm>
                <a:off x="3032" y="544"/>
                <a:ext cx="172" cy="167"/>
              </a:xfrm>
              <a:custGeom>
                <a:avLst/>
                <a:gdLst>
                  <a:gd name="T0" fmla="*/ 54 w 86"/>
                  <a:gd name="T1" fmla="*/ 52 h 84"/>
                  <a:gd name="T2" fmla="*/ 25 w 86"/>
                  <a:gd name="T3" fmla="*/ 52 h 84"/>
                  <a:gd name="T4" fmla="*/ 18 w 86"/>
                  <a:gd name="T5" fmla="*/ 71 h 84"/>
                  <a:gd name="T6" fmla="*/ 16 w 86"/>
                  <a:gd name="T7" fmla="*/ 77 h 84"/>
                  <a:gd name="T8" fmla="*/ 24 w 86"/>
                  <a:gd name="T9" fmla="*/ 80 h 84"/>
                  <a:gd name="T10" fmla="*/ 26 w 86"/>
                  <a:gd name="T11" fmla="*/ 80 h 84"/>
                  <a:gd name="T12" fmla="*/ 26 w 86"/>
                  <a:gd name="T13" fmla="*/ 84 h 84"/>
                  <a:gd name="T14" fmla="*/ 13 w 86"/>
                  <a:gd name="T15" fmla="*/ 83 h 84"/>
                  <a:gd name="T16" fmla="*/ 0 w 86"/>
                  <a:gd name="T17" fmla="*/ 84 h 84"/>
                  <a:gd name="T18" fmla="*/ 0 w 86"/>
                  <a:gd name="T19" fmla="*/ 80 h 84"/>
                  <a:gd name="T20" fmla="*/ 2 w 86"/>
                  <a:gd name="T21" fmla="*/ 80 h 84"/>
                  <a:gd name="T22" fmla="*/ 11 w 86"/>
                  <a:gd name="T23" fmla="*/ 70 h 84"/>
                  <a:gd name="T24" fmla="*/ 41 w 86"/>
                  <a:gd name="T25" fmla="*/ 0 h 84"/>
                  <a:gd name="T26" fmla="*/ 47 w 86"/>
                  <a:gd name="T27" fmla="*/ 0 h 84"/>
                  <a:gd name="T28" fmla="*/ 76 w 86"/>
                  <a:gd name="T29" fmla="*/ 71 h 84"/>
                  <a:gd name="T30" fmla="*/ 86 w 86"/>
                  <a:gd name="T31" fmla="*/ 80 h 84"/>
                  <a:gd name="T32" fmla="*/ 86 w 86"/>
                  <a:gd name="T33" fmla="*/ 84 h 84"/>
                  <a:gd name="T34" fmla="*/ 70 w 86"/>
                  <a:gd name="T35" fmla="*/ 83 h 84"/>
                  <a:gd name="T36" fmla="*/ 53 w 86"/>
                  <a:gd name="T37" fmla="*/ 84 h 84"/>
                  <a:gd name="T38" fmla="*/ 53 w 86"/>
                  <a:gd name="T39" fmla="*/ 80 h 84"/>
                  <a:gd name="T40" fmla="*/ 56 w 86"/>
                  <a:gd name="T41" fmla="*/ 80 h 84"/>
                  <a:gd name="T42" fmla="*/ 63 w 86"/>
                  <a:gd name="T43" fmla="*/ 77 h 84"/>
                  <a:gd name="T44" fmla="*/ 61 w 86"/>
                  <a:gd name="T45" fmla="*/ 70 h 84"/>
                  <a:gd name="T46" fmla="*/ 54 w 86"/>
                  <a:gd name="T47" fmla="*/ 52 h 84"/>
                  <a:gd name="T48" fmla="*/ 54 w 86"/>
                  <a:gd name="T49" fmla="*/ 52 h 84"/>
                  <a:gd name="T50" fmla="*/ 40 w 86"/>
                  <a:gd name="T51" fmla="*/ 16 h 84"/>
                  <a:gd name="T52" fmla="*/ 27 w 86"/>
                  <a:gd name="T53" fmla="*/ 47 h 84"/>
                  <a:gd name="T54" fmla="*/ 52 w 86"/>
                  <a:gd name="T55" fmla="*/ 47 h 84"/>
                  <a:gd name="T56" fmla="*/ 40 w 86"/>
                  <a:gd name="T57" fmla="*/ 16 h 84"/>
                  <a:gd name="T58" fmla="*/ 40 w 86"/>
                  <a:gd name="T59" fmla="*/ 16 h 84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86" h="84">
                    <a:moveTo>
                      <a:pt x="54" y="52"/>
                    </a:moveTo>
                    <a:cubicBezTo>
                      <a:pt x="25" y="52"/>
                      <a:pt x="25" y="52"/>
                      <a:pt x="25" y="52"/>
                    </a:cubicBezTo>
                    <a:cubicBezTo>
                      <a:pt x="18" y="71"/>
                      <a:pt x="18" y="71"/>
                      <a:pt x="18" y="71"/>
                    </a:cubicBezTo>
                    <a:cubicBezTo>
                      <a:pt x="16" y="74"/>
                      <a:pt x="16" y="76"/>
                      <a:pt x="16" y="77"/>
                    </a:cubicBezTo>
                    <a:cubicBezTo>
                      <a:pt x="16" y="80"/>
                      <a:pt x="20" y="80"/>
                      <a:pt x="24" y="80"/>
                    </a:cubicBezTo>
                    <a:cubicBezTo>
                      <a:pt x="26" y="80"/>
                      <a:pt x="26" y="80"/>
                      <a:pt x="26" y="80"/>
                    </a:cubicBezTo>
                    <a:cubicBezTo>
                      <a:pt x="26" y="84"/>
                      <a:pt x="26" y="84"/>
                      <a:pt x="26" y="84"/>
                    </a:cubicBezTo>
                    <a:cubicBezTo>
                      <a:pt x="22" y="84"/>
                      <a:pt x="18" y="83"/>
                      <a:pt x="13" y="83"/>
                    </a:cubicBezTo>
                    <a:cubicBezTo>
                      <a:pt x="8" y="83"/>
                      <a:pt x="4" y="84"/>
                      <a:pt x="0" y="84"/>
                    </a:cubicBezTo>
                    <a:cubicBezTo>
                      <a:pt x="0" y="80"/>
                      <a:pt x="0" y="80"/>
                      <a:pt x="0" y="80"/>
                    </a:cubicBezTo>
                    <a:cubicBezTo>
                      <a:pt x="2" y="80"/>
                      <a:pt x="2" y="80"/>
                      <a:pt x="2" y="80"/>
                    </a:cubicBezTo>
                    <a:cubicBezTo>
                      <a:pt x="7" y="80"/>
                      <a:pt x="8" y="77"/>
                      <a:pt x="11" y="7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76" y="71"/>
                      <a:pt x="76" y="71"/>
                      <a:pt x="76" y="71"/>
                    </a:cubicBezTo>
                    <a:cubicBezTo>
                      <a:pt x="79" y="77"/>
                      <a:pt x="80" y="80"/>
                      <a:pt x="86" y="80"/>
                    </a:cubicBezTo>
                    <a:cubicBezTo>
                      <a:pt x="86" y="84"/>
                      <a:pt x="86" y="84"/>
                      <a:pt x="86" y="84"/>
                    </a:cubicBezTo>
                    <a:cubicBezTo>
                      <a:pt x="81" y="84"/>
                      <a:pt x="76" y="83"/>
                      <a:pt x="70" y="83"/>
                    </a:cubicBezTo>
                    <a:cubicBezTo>
                      <a:pt x="63" y="83"/>
                      <a:pt x="57" y="84"/>
                      <a:pt x="53" y="84"/>
                    </a:cubicBezTo>
                    <a:cubicBezTo>
                      <a:pt x="53" y="80"/>
                      <a:pt x="53" y="80"/>
                      <a:pt x="53" y="80"/>
                    </a:cubicBezTo>
                    <a:cubicBezTo>
                      <a:pt x="56" y="80"/>
                      <a:pt x="56" y="80"/>
                      <a:pt x="56" y="80"/>
                    </a:cubicBezTo>
                    <a:cubicBezTo>
                      <a:pt x="60" y="80"/>
                      <a:pt x="63" y="80"/>
                      <a:pt x="63" y="77"/>
                    </a:cubicBezTo>
                    <a:cubicBezTo>
                      <a:pt x="63" y="76"/>
                      <a:pt x="62" y="73"/>
                      <a:pt x="61" y="70"/>
                    </a:cubicBezTo>
                    <a:cubicBezTo>
                      <a:pt x="54" y="52"/>
                      <a:pt x="54" y="52"/>
                      <a:pt x="54" y="52"/>
                    </a:cubicBezTo>
                    <a:cubicBezTo>
                      <a:pt x="54" y="52"/>
                      <a:pt x="54" y="52"/>
                      <a:pt x="54" y="52"/>
                    </a:cubicBezTo>
                    <a:close/>
                    <a:moveTo>
                      <a:pt x="40" y="16"/>
                    </a:moveTo>
                    <a:cubicBezTo>
                      <a:pt x="27" y="47"/>
                      <a:pt x="27" y="47"/>
                      <a:pt x="27" y="47"/>
                    </a:cubicBezTo>
                    <a:cubicBezTo>
                      <a:pt x="52" y="47"/>
                      <a:pt x="52" y="47"/>
                      <a:pt x="52" y="47"/>
                    </a:cubicBezTo>
                    <a:cubicBezTo>
                      <a:pt x="40" y="16"/>
                      <a:pt x="40" y="16"/>
                      <a:pt x="40" y="16"/>
                    </a:cubicBezTo>
                    <a:cubicBezTo>
                      <a:pt x="40" y="16"/>
                      <a:pt x="40" y="16"/>
                      <a:pt x="40" y="16"/>
                    </a:cubicBezTo>
                    <a:close/>
                  </a:path>
                </a:pathLst>
              </a:custGeom>
              <a:solidFill>
                <a:srgbClr val="E13A3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2" name="Freeform 16"/>
              <p:cNvSpPr>
                <a:spLocks/>
              </p:cNvSpPr>
              <p:nvPr userDrawn="1"/>
            </p:nvSpPr>
            <p:spPr bwMode="auto">
              <a:xfrm>
                <a:off x="3210" y="546"/>
                <a:ext cx="176" cy="167"/>
              </a:xfrm>
              <a:custGeom>
                <a:avLst/>
                <a:gdLst>
                  <a:gd name="T0" fmla="*/ 10 w 88"/>
                  <a:gd name="T1" fmla="*/ 7 h 84"/>
                  <a:gd name="T2" fmla="*/ 2 w 88"/>
                  <a:gd name="T3" fmla="*/ 4 h 84"/>
                  <a:gd name="T4" fmla="*/ 0 w 88"/>
                  <a:gd name="T5" fmla="*/ 4 h 84"/>
                  <a:gd name="T6" fmla="*/ 0 w 88"/>
                  <a:gd name="T7" fmla="*/ 0 h 84"/>
                  <a:gd name="T8" fmla="*/ 11 w 88"/>
                  <a:gd name="T9" fmla="*/ 1 h 84"/>
                  <a:gd name="T10" fmla="*/ 21 w 88"/>
                  <a:gd name="T11" fmla="*/ 0 h 84"/>
                  <a:gd name="T12" fmla="*/ 72 w 88"/>
                  <a:gd name="T13" fmla="*/ 60 h 84"/>
                  <a:gd name="T14" fmla="*/ 72 w 88"/>
                  <a:gd name="T15" fmla="*/ 60 h 84"/>
                  <a:gd name="T16" fmla="*/ 72 w 88"/>
                  <a:gd name="T17" fmla="*/ 13 h 84"/>
                  <a:gd name="T18" fmla="*/ 65 w 88"/>
                  <a:gd name="T19" fmla="*/ 4 h 84"/>
                  <a:gd name="T20" fmla="*/ 61 w 88"/>
                  <a:gd name="T21" fmla="*/ 4 h 84"/>
                  <a:gd name="T22" fmla="*/ 61 w 88"/>
                  <a:gd name="T23" fmla="*/ 0 h 84"/>
                  <a:gd name="T24" fmla="*/ 75 w 88"/>
                  <a:gd name="T25" fmla="*/ 1 h 84"/>
                  <a:gd name="T26" fmla="*/ 88 w 88"/>
                  <a:gd name="T27" fmla="*/ 0 h 84"/>
                  <a:gd name="T28" fmla="*/ 88 w 88"/>
                  <a:gd name="T29" fmla="*/ 4 h 84"/>
                  <a:gd name="T30" fmla="*/ 85 w 88"/>
                  <a:gd name="T31" fmla="*/ 4 h 84"/>
                  <a:gd name="T32" fmla="*/ 78 w 88"/>
                  <a:gd name="T33" fmla="*/ 13 h 84"/>
                  <a:gd name="T34" fmla="*/ 78 w 88"/>
                  <a:gd name="T35" fmla="*/ 84 h 84"/>
                  <a:gd name="T36" fmla="*/ 74 w 88"/>
                  <a:gd name="T37" fmla="*/ 84 h 84"/>
                  <a:gd name="T38" fmla="*/ 16 w 88"/>
                  <a:gd name="T39" fmla="*/ 13 h 84"/>
                  <a:gd name="T40" fmla="*/ 16 w 88"/>
                  <a:gd name="T41" fmla="*/ 13 h 84"/>
                  <a:gd name="T42" fmla="*/ 16 w 88"/>
                  <a:gd name="T43" fmla="*/ 70 h 84"/>
                  <a:gd name="T44" fmla="*/ 23 w 88"/>
                  <a:gd name="T45" fmla="*/ 79 h 84"/>
                  <a:gd name="T46" fmla="*/ 27 w 88"/>
                  <a:gd name="T47" fmla="*/ 79 h 84"/>
                  <a:gd name="T48" fmla="*/ 27 w 88"/>
                  <a:gd name="T49" fmla="*/ 83 h 84"/>
                  <a:gd name="T50" fmla="*/ 13 w 88"/>
                  <a:gd name="T51" fmla="*/ 82 h 84"/>
                  <a:gd name="T52" fmla="*/ 0 w 88"/>
                  <a:gd name="T53" fmla="*/ 83 h 84"/>
                  <a:gd name="T54" fmla="*/ 0 w 88"/>
                  <a:gd name="T55" fmla="*/ 79 h 84"/>
                  <a:gd name="T56" fmla="*/ 3 w 88"/>
                  <a:gd name="T57" fmla="*/ 79 h 84"/>
                  <a:gd name="T58" fmla="*/ 10 w 88"/>
                  <a:gd name="T59" fmla="*/ 70 h 84"/>
                  <a:gd name="T60" fmla="*/ 10 w 88"/>
                  <a:gd name="T61" fmla="*/ 7 h 84"/>
                  <a:gd name="T62" fmla="*/ 10 w 88"/>
                  <a:gd name="T63" fmla="*/ 7 h 84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88" h="84">
                    <a:moveTo>
                      <a:pt x="10" y="7"/>
                    </a:moveTo>
                    <a:cubicBezTo>
                      <a:pt x="8" y="4"/>
                      <a:pt x="5" y="4"/>
                      <a:pt x="2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" y="1"/>
                      <a:pt x="7" y="1"/>
                      <a:pt x="11" y="1"/>
                    </a:cubicBezTo>
                    <a:cubicBezTo>
                      <a:pt x="14" y="1"/>
                      <a:pt x="18" y="1"/>
                      <a:pt x="21" y="0"/>
                    </a:cubicBezTo>
                    <a:cubicBezTo>
                      <a:pt x="72" y="60"/>
                      <a:pt x="72" y="60"/>
                      <a:pt x="72" y="60"/>
                    </a:cubicBezTo>
                    <a:cubicBezTo>
                      <a:pt x="72" y="60"/>
                      <a:pt x="72" y="60"/>
                      <a:pt x="72" y="60"/>
                    </a:cubicBezTo>
                    <a:cubicBezTo>
                      <a:pt x="72" y="13"/>
                      <a:pt x="72" y="13"/>
                      <a:pt x="72" y="13"/>
                    </a:cubicBezTo>
                    <a:cubicBezTo>
                      <a:pt x="72" y="5"/>
                      <a:pt x="69" y="4"/>
                      <a:pt x="65" y="4"/>
                    </a:cubicBezTo>
                    <a:cubicBezTo>
                      <a:pt x="61" y="4"/>
                      <a:pt x="61" y="4"/>
                      <a:pt x="61" y="4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7" y="1"/>
                      <a:pt x="70" y="1"/>
                      <a:pt x="75" y="1"/>
                    </a:cubicBezTo>
                    <a:cubicBezTo>
                      <a:pt x="80" y="1"/>
                      <a:pt x="83" y="1"/>
                      <a:pt x="88" y="0"/>
                    </a:cubicBezTo>
                    <a:cubicBezTo>
                      <a:pt x="88" y="4"/>
                      <a:pt x="88" y="4"/>
                      <a:pt x="88" y="4"/>
                    </a:cubicBezTo>
                    <a:cubicBezTo>
                      <a:pt x="85" y="4"/>
                      <a:pt x="85" y="4"/>
                      <a:pt x="85" y="4"/>
                    </a:cubicBezTo>
                    <a:cubicBezTo>
                      <a:pt x="81" y="4"/>
                      <a:pt x="78" y="5"/>
                      <a:pt x="78" y="13"/>
                    </a:cubicBezTo>
                    <a:cubicBezTo>
                      <a:pt x="78" y="84"/>
                      <a:pt x="78" y="84"/>
                      <a:pt x="78" y="84"/>
                    </a:cubicBezTo>
                    <a:cubicBezTo>
                      <a:pt x="74" y="84"/>
                      <a:pt x="74" y="84"/>
                      <a:pt x="74" y="84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7"/>
                      <a:pt x="19" y="79"/>
                      <a:pt x="23" y="79"/>
                    </a:cubicBezTo>
                    <a:cubicBezTo>
                      <a:pt x="27" y="79"/>
                      <a:pt x="27" y="79"/>
                      <a:pt x="27" y="79"/>
                    </a:cubicBezTo>
                    <a:cubicBezTo>
                      <a:pt x="27" y="83"/>
                      <a:pt x="27" y="83"/>
                      <a:pt x="27" y="83"/>
                    </a:cubicBezTo>
                    <a:cubicBezTo>
                      <a:pt x="21" y="83"/>
                      <a:pt x="17" y="82"/>
                      <a:pt x="13" y="82"/>
                    </a:cubicBezTo>
                    <a:cubicBezTo>
                      <a:pt x="8" y="82"/>
                      <a:pt x="4" y="83"/>
                      <a:pt x="0" y="8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3" y="79"/>
                      <a:pt x="3" y="79"/>
                      <a:pt x="3" y="79"/>
                    </a:cubicBezTo>
                    <a:cubicBezTo>
                      <a:pt x="6" y="79"/>
                      <a:pt x="10" y="77"/>
                      <a:pt x="10" y="70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7"/>
                      <a:pt x="10" y="7"/>
                      <a:pt x="10" y="7"/>
                    </a:cubicBezTo>
                    <a:close/>
                  </a:path>
                </a:pathLst>
              </a:custGeom>
              <a:solidFill>
                <a:srgbClr val="E13A3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3" name="Freeform 17"/>
              <p:cNvSpPr>
                <a:spLocks noEditPoints="1"/>
              </p:cNvSpPr>
              <p:nvPr userDrawn="1"/>
            </p:nvSpPr>
            <p:spPr bwMode="auto">
              <a:xfrm>
                <a:off x="3374" y="494"/>
                <a:ext cx="226" cy="217"/>
              </a:xfrm>
              <a:custGeom>
                <a:avLst/>
                <a:gdLst>
                  <a:gd name="T0" fmla="*/ 14 w 112"/>
                  <a:gd name="T1" fmla="*/ 13 h 109"/>
                  <a:gd name="T2" fmla="*/ 4 w 112"/>
                  <a:gd name="T3" fmla="*/ 6 h 109"/>
                  <a:gd name="T4" fmla="*/ 2 w 112"/>
                  <a:gd name="T5" fmla="*/ 6 h 109"/>
                  <a:gd name="T6" fmla="*/ 2 w 112"/>
                  <a:gd name="T7" fmla="*/ 0 h 109"/>
                  <a:gd name="T8" fmla="*/ 28 w 112"/>
                  <a:gd name="T9" fmla="*/ 1 h 109"/>
                  <a:gd name="T10" fmla="*/ 60 w 112"/>
                  <a:gd name="T11" fmla="*/ 0 h 109"/>
                  <a:gd name="T12" fmla="*/ 112 w 112"/>
                  <a:gd name="T13" fmla="*/ 53 h 109"/>
                  <a:gd name="T14" fmla="*/ 53 w 112"/>
                  <a:gd name="T15" fmla="*/ 109 h 109"/>
                  <a:gd name="T16" fmla="*/ 24 w 112"/>
                  <a:gd name="T17" fmla="*/ 108 h 109"/>
                  <a:gd name="T18" fmla="*/ 0 w 112"/>
                  <a:gd name="T19" fmla="*/ 109 h 109"/>
                  <a:gd name="T20" fmla="*/ 0 w 112"/>
                  <a:gd name="T21" fmla="*/ 104 h 109"/>
                  <a:gd name="T22" fmla="*/ 2 w 112"/>
                  <a:gd name="T23" fmla="*/ 104 h 109"/>
                  <a:gd name="T24" fmla="*/ 14 w 112"/>
                  <a:gd name="T25" fmla="*/ 95 h 109"/>
                  <a:gd name="T26" fmla="*/ 14 w 112"/>
                  <a:gd name="T27" fmla="*/ 13 h 109"/>
                  <a:gd name="T28" fmla="*/ 14 w 112"/>
                  <a:gd name="T29" fmla="*/ 13 h 109"/>
                  <a:gd name="T30" fmla="*/ 32 w 112"/>
                  <a:gd name="T31" fmla="*/ 95 h 109"/>
                  <a:gd name="T32" fmla="*/ 45 w 112"/>
                  <a:gd name="T33" fmla="*/ 102 h 109"/>
                  <a:gd name="T34" fmla="*/ 93 w 112"/>
                  <a:gd name="T35" fmla="*/ 56 h 109"/>
                  <a:gd name="T36" fmla="*/ 47 w 112"/>
                  <a:gd name="T37" fmla="*/ 7 h 109"/>
                  <a:gd name="T38" fmla="*/ 32 w 112"/>
                  <a:gd name="T39" fmla="*/ 14 h 109"/>
                  <a:gd name="T40" fmla="*/ 32 w 112"/>
                  <a:gd name="T41" fmla="*/ 95 h 109"/>
                  <a:gd name="T42" fmla="*/ 32 w 112"/>
                  <a:gd name="T43" fmla="*/ 95 h 109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112" h="109">
                    <a:moveTo>
                      <a:pt x="14" y="13"/>
                    </a:moveTo>
                    <a:cubicBezTo>
                      <a:pt x="14" y="6"/>
                      <a:pt x="10" y="6"/>
                      <a:pt x="4" y="6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0" y="1"/>
                      <a:pt x="18" y="1"/>
                      <a:pt x="28" y="1"/>
                    </a:cubicBezTo>
                    <a:cubicBezTo>
                      <a:pt x="36" y="1"/>
                      <a:pt x="47" y="0"/>
                      <a:pt x="60" y="0"/>
                    </a:cubicBezTo>
                    <a:cubicBezTo>
                      <a:pt x="91" y="0"/>
                      <a:pt x="112" y="17"/>
                      <a:pt x="112" y="53"/>
                    </a:cubicBezTo>
                    <a:cubicBezTo>
                      <a:pt x="112" y="91"/>
                      <a:pt x="89" y="109"/>
                      <a:pt x="53" y="109"/>
                    </a:cubicBezTo>
                    <a:cubicBezTo>
                      <a:pt x="44" y="109"/>
                      <a:pt x="34" y="108"/>
                      <a:pt x="24" y="108"/>
                    </a:cubicBezTo>
                    <a:cubicBezTo>
                      <a:pt x="15" y="108"/>
                      <a:pt x="8" y="109"/>
                      <a:pt x="0" y="109"/>
                    </a:cubicBezTo>
                    <a:cubicBezTo>
                      <a:pt x="0" y="104"/>
                      <a:pt x="0" y="104"/>
                      <a:pt x="0" y="104"/>
                    </a:cubicBezTo>
                    <a:cubicBezTo>
                      <a:pt x="2" y="104"/>
                      <a:pt x="2" y="104"/>
                      <a:pt x="2" y="104"/>
                    </a:cubicBezTo>
                    <a:cubicBezTo>
                      <a:pt x="11" y="104"/>
                      <a:pt x="14" y="101"/>
                      <a:pt x="14" y="95"/>
                    </a:cubicBezTo>
                    <a:cubicBezTo>
                      <a:pt x="14" y="13"/>
                      <a:pt x="14" y="13"/>
                      <a:pt x="14" y="13"/>
                    </a:cubicBezTo>
                    <a:cubicBezTo>
                      <a:pt x="14" y="13"/>
                      <a:pt x="14" y="13"/>
                      <a:pt x="14" y="13"/>
                    </a:cubicBezTo>
                    <a:close/>
                    <a:moveTo>
                      <a:pt x="32" y="95"/>
                    </a:moveTo>
                    <a:cubicBezTo>
                      <a:pt x="32" y="100"/>
                      <a:pt x="32" y="102"/>
                      <a:pt x="45" y="102"/>
                    </a:cubicBezTo>
                    <a:cubicBezTo>
                      <a:pt x="74" y="102"/>
                      <a:pt x="93" y="92"/>
                      <a:pt x="93" y="56"/>
                    </a:cubicBezTo>
                    <a:cubicBezTo>
                      <a:pt x="93" y="19"/>
                      <a:pt x="75" y="7"/>
                      <a:pt x="47" y="7"/>
                    </a:cubicBezTo>
                    <a:cubicBezTo>
                      <a:pt x="32" y="7"/>
                      <a:pt x="32" y="8"/>
                      <a:pt x="32" y="14"/>
                    </a:cubicBezTo>
                    <a:cubicBezTo>
                      <a:pt x="32" y="95"/>
                      <a:pt x="32" y="95"/>
                      <a:pt x="32" y="95"/>
                    </a:cubicBezTo>
                    <a:cubicBezTo>
                      <a:pt x="32" y="95"/>
                      <a:pt x="32" y="95"/>
                      <a:pt x="32" y="95"/>
                    </a:cubicBezTo>
                    <a:close/>
                  </a:path>
                </a:pathLst>
              </a:custGeom>
              <a:solidFill>
                <a:srgbClr val="E13A3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4" name="Freeform 18"/>
              <p:cNvSpPr>
                <a:spLocks/>
              </p:cNvSpPr>
              <p:nvPr userDrawn="1"/>
            </p:nvSpPr>
            <p:spPr bwMode="auto">
              <a:xfrm>
                <a:off x="2142" y="488"/>
                <a:ext cx="272" cy="217"/>
              </a:xfrm>
              <a:custGeom>
                <a:avLst/>
                <a:gdLst>
                  <a:gd name="T0" fmla="*/ 21 w 135"/>
                  <a:gd name="T1" fmla="*/ 13 h 109"/>
                  <a:gd name="T2" fmla="*/ 21 w 135"/>
                  <a:gd name="T3" fmla="*/ 13 h 109"/>
                  <a:gd name="T4" fmla="*/ 21 w 135"/>
                  <a:gd name="T5" fmla="*/ 95 h 109"/>
                  <a:gd name="T6" fmla="*/ 30 w 135"/>
                  <a:gd name="T7" fmla="*/ 103 h 109"/>
                  <a:gd name="T8" fmla="*/ 34 w 135"/>
                  <a:gd name="T9" fmla="*/ 103 h 109"/>
                  <a:gd name="T10" fmla="*/ 34 w 135"/>
                  <a:gd name="T11" fmla="*/ 109 h 109"/>
                  <a:gd name="T12" fmla="*/ 17 w 135"/>
                  <a:gd name="T13" fmla="*/ 108 h 109"/>
                  <a:gd name="T14" fmla="*/ 0 w 135"/>
                  <a:gd name="T15" fmla="*/ 109 h 109"/>
                  <a:gd name="T16" fmla="*/ 0 w 135"/>
                  <a:gd name="T17" fmla="*/ 103 h 109"/>
                  <a:gd name="T18" fmla="*/ 4 w 135"/>
                  <a:gd name="T19" fmla="*/ 103 h 109"/>
                  <a:gd name="T20" fmla="*/ 13 w 135"/>
                  <a:gd name="T21" fmla="*/ 95 h 109"/>
                  <a:gd name="T22" fmla="*/ 13 w 135"/>
                  <a:gd name="T23" fmla="*/ 9 h 109"/>
                  <a:gd name="T24" fmla="*/ 2 w 135"/>
                  <a:gd name="T25" fmla="*/ 5 h 109"/>
                  <a:gd name="T26" fmla="*/ 2 w 135"/>
                  <a:gd name="T27" fmla="*/ 0 h 109"/>
                  <a:gd name="T28" fmla="*/ 18 w 135"/>
                  <a:gd name="T29" fmla="*/ 1 h 109"/>
                  <a:gd name="T30" fmla="*/ 34 w 135"/>
                  <a:gd name="T31" fmla="*/ 0 h 109"/>
                  <a:gd name="T32" fmla="*/ 68 w 135"/>
                  <a:gd name="T33" fmla="*/ 81 h 109"/>
                  <a:gd name="T34" fmla="*/ 103 w 135"/>
                  <a:gd name="T35" fmla="*/ 0 h 109"/>
                  <a:gd name="T36" fmla="*/ 118 w 135"/>
                  <a:gd name="T37" fmla="*/ 1 h 109"/>
                  <a:gd name="T38" fmla="*/ 135 w 135"/>
                  <a:gd name="T39" fmla="*/ 0 h 109"/>
                  <a:gd name="T40" fmla="*/ 135 w 135"/>
                  <a:gd name="T41" fmla="*/ 5 h 109"/>
                  <a:gd name="T42" fmla="*/ 131 w 135"/>
                  <a:gd name="T43" fmla="*/ 5 h 109"/>
                  <a:gd name="T44" fmla="*/ 122 w 135"/>
                  <a:gd name="T45" fmla="*/ 13 h 109"/>
                  <a:gd name="T46" fmla="*/ 122 w 135"/>
                  <a:gd name="T47" fmla="*/ 95 h 109"/>
                  <a:gd name="T48" fmla="*/ 131 w 135"/>
                  <a:gd name="T49" fmla="*/ 103 h 109"/>
                  <a:gd name="T50" fmla="*/ 135 w 135"/>
                  <a:gd name="T51" fmla="*/ 103 h 109"/>
                  <a:gd name="T52" fmla="*/ 135 w 135"/>
                  <a:gd name="T53" fmla="*/ 109 h 109"/>
                  <a:gd name="T54" fmla="*/ 113 w 135"/>
                  <a:gd name="T55" fmla="*/ 108 h 109"/>
                  <a:gd name="T56" fmla="*/ 91 w 135"/>
                  <a:gd name="T57" fmla="*/ 109 h 109"/>
                  <a:gd name="T58" fmla="*/ 91 w 135"/>
                  <a:gd name="T59" fmla="*/ 103 h 109"/>
                  <a:gd name="T60" fmla="*/ 95 w 135"/>
                  <a:gd name="T61" fmla="*/ 103 h 109"/>
                  <a:gd name="T62" fmla="*/ 105 w 135"/>
                  <a:gd name="T63" fmla="*/ 95 h 109"/>
                  <a:gd name="T64" fmla="*/ 105 w 135"/>
                  <a:gd name="T65" fmla="*/ 13 h 109"/>
                  <a:gd name="T66" fmla="*/ 104 w 135"/>
                  <a:gd name="T67" fmla="*/ 13 h 109"/>
                  <a:gd name="T68" fmla="*/ 64 w 135"/>
                  <a:gd name="T69" fmla="*/ 109 h 109"/>
                  <a:gd name="T70" fmla="*/ 62 w 135"/>
                  <a:gd name="T71" fmla="*/ 109 h 109"/>
                  <a:gd name="T72" fmla="*/ 21 w 135"/>
                  <a:gd name="T73" fmla="*/ 13 h 109"/>
                  <a:gd name="T74" fmla="*/ 21 w 135"/>
                  <a:gd name="T75" fmla="*/ 13 h 109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0" t="0" r="r" b="b"/>
                <a:pathLst>
                  <a:path w="135" h="109">
                    <a:moveTo>
                      <a:pt x="21" y="13"/>
                    </a:moveTo>
                    <a:cubicBezTo>
                      <a:pt x="21" y="13"/>
                      <a:pt x="21" y="13"/>
                      <a:pt x="21" y="13"/>
                    </a:cubicBezTo>
                    <a:cubicBezTo>
                      <a:pt x="21" y="95"/>
                      <a:pt x="21" y="95"/>
                      <a:pt x="21" y="95"/>
                    </a:cubicBezTo>
                    <a:cubicBezTo>
                      <a:pt x="21" y="101"/>
                      <a:pt x="25" y="103"/>
                      <a:pt x="30" y="103"/>
                    </a:cubicBezTo>
                    <a:cubicBezTo>
                      <a:pt x="34" y="103"/>
                      <a:pt x="34" y="103"/>
                      <a:pt x="34" y="103"/>
                    </a:cubicBezTo>
                    <a:cubicBezTo>
                      <a:pt x="34" y="109"/>
                      <a:pt x="34" y="109"/>
                      <a:pt x="34" y="109"/>
                    </a:cubicBezTo>
                    <a:cubicBezTo>
                      <a:pt x="28" y="108"/>
                      <a:pt x="23" y="108"/>
                      <a:pt x="17" y="108"/>
                    </a:cubicBezTo>
                    <a:cubicBezTo>
                      <a:pt x="11" y="108"/>
                      <a:pt x="6" y="108"/>
                      <a:pt x="0" y="109"/>
                    </a:cubicBezTo>
                    <a:cubicBezTo>
                      <a:pt x="0" y="103"/>
                      <a:pt x="0" y="103"/>
                      <a:pt x="0" y="103"/>
                    </a:cubicBezTo>
                    <a:cubicBezTo>
                      <a:pt x="4" y="103"/>
                      <a:pt x="4" y="103"/>
                      <a:pt x="4" y="103"/>
                    </a:cubicBezTo>
                    <a:cubicBezTo>
                      <a:pt x="9" y="103"/>
                      <a:pt x="13" y="101"/>
                      <a:pt x="13" y="95"/>
                    </a:cubicBezTo>
                    <a:cubicBezTo>
                      <a:pt x="13" y="9"/>
                      <a:pt x="13" y="9"/>
                      <a:pt x="13" y="9"/>
                    </a:cubicBezTo>
                    <a:cubicBezTo>
                      <a:pt x="11" y="5"/>
                      <a:pt x="7" y="5"/>
                      <a:pt x="2" y="5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8" y="0"/>
                      <a:pt x="13" y="1"/>
                      <a:pt x="18" y="1"/>
                    </a:cubicBezTo>
                    <a:cubicBezTo>
                      <a:pt x="23" y="1"/>
                      <a:pt x="29" y="0"/>
                      <a:pt x="34" y="0"/>
                    </a:cubicBezTo>
                    <a:cubicBezTo>
                      <a:pt x="68" y="81"/>
                      <a:pt x="68" y="81"/>
                      <a:pt x="68" y="81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07" y="0"/>
                      <a:pt x="112" y="1"/>
                      <a:pt x="118" y="1"/>
                    </a:cubicBezTo>
                    <a:cubicBezTo>
                      <a:pt x="124" y="1"/>
                      <a:pt x="129" y="0"/>
                      <a:pt x="135" y="0"/>
                    </a:cubicBezTo>
                    <a:cubicBezTo>
                      <a:pt x="135" y="5"/>
                      <a:pt x="135" y="5"/>
                      <a:pt x="135" y="5"/>
                    </a:cubicBezTo>
                    <a:cubicBezTo>
                      <a:pt x="131" y="5"/>
                      <a:pt x="131" y="5"/>
                      <a:pt x="131" y="5"/>
                    </a:cubicBezTo>
                    <a:cubicBezTo>
                      <a:pt x="126" y="5"/>
                      <a:pt x="122" y="5"/>
                      <a:pt x="122" y="13"/>
                    </a:cubicBezTo>
                    <a:cubicBezTo>
                      <a:pt x="122" y="95"/>
                      <a:pt x="122" y="95"/>
                      <a:pt x="122" y="95"/>
                    </a:cubicBezTo>
                    <a:cubicBezTo>
                      <a:pt x="122" y="101"/>
                      <a:pt x="126" y="103"/>
                      <a:pt x="131" y="103"/>
                    </a:cubicBezTo>
                    <a:cubicBezTo>
                      <a:pt x="135" y="103"/>
                      <a:pt x="135" y="103"/>
                      <a:pt x="135" y="103"/>
                    </a:cubicBezTo>
                    <a:cubicBezTo>
                      <a:pt x="135" y="109"/>
                      <a:pt x="135" y="109"/>
                      <a:pt x="135" y="109"/>
                    </a:cubicBezTo>
                    <a:cubicBezTo>
                      <a:pt x="129" y="108"/>
                      <a:pt x="123" y="108"/>
                      <a:pt x="113" y="108"/>
                    </a:cubicBezTo>
                    <a:cubicBezTo>
                      <a:pt x="103" y="108"/>
                      <a:pt x="97" y="108"/>
                      <a:pt x="91" y="109"/>
                    </a:cubicBezTo>
                    <a:cubicBezTo>
                      <a:pt x="91" y="103"/>
                      <a:pt x="91" y="103"/>
                      <a:pt x="91" y="103"/>
                    </a:cubicBezTo>
                    <a:cubicBezTo>
                      <a:pt x="95" y="103"/>
                      <a:pt x="95" y="103"/>
                      <a:pt x="95" y="103"/>
                    </a:cubicBezTo>
                    <a:cubicBezTo>
                      <a:pt x="100" y="103"/>
                      <a:pt x="105" y="101"/>
                      <a:pt x="105" y="95"/>
                    </a:cubicBezTo>
                    <a:cubicBezTo>
                      <a:pt x="105" y="13"/>
                      <a:pt x="105" y="13"/>
                      <a:pt x="105" y="13"/>
                    </a:cubicBezTo>
                    <a:cubicBezTo>
                      <a:pt x="104" y="13"/>
                      <a:pt x="104" y="13"/>
                      <a:pt x="104" y="13"/>
                    </a:cubicBezTo>
                    <a:cubicBezTo>
                      <a:pt x="64" y="109"/>
                      <a:pt x="64" y="109"/>
                      <a:pt x="64" y="109"/>
                    </a:cubicBezTo>
                    <a:cubicBezTo>
                      <a:pt x="62" y="109"/>
                      <a:pt x="62" y="109"/>
                      <a:pt x="62" y="109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1" y="13"/>
                      <a:pt x="21" y="13"/>
                      <a:pt x="21" y="13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5" name="Freeform 19"/>
              <p:cNvSpPr>
                <a:spLocks noEditPoints="1"/>
              </p:cNvSpPr>
              <p:nvPr userDrawn="1"/>
            </p:nvSpPr>
            <p:spPr bwMode="auto">
              <a:xfrm>
                <a:off x="2413" y="536"/>
                <a:ext cx="174" cy="167"/>
              </a:xfrm>
              <a:custGeom>
                <a:avLst/>
                <a:gdLst>
                  <a:gd name="T0" fmla="*/ 55 w 87"/>
                  <a:gd name="T1" fmla="*/ 52 h 84"/>
                  <a:gd name="T2" fmla="*/ 26 w 87"/>
                  <a:gd name="T3" fmla="*/ 52 h 84"/>
                  <a:gd name="T4" fmla="*/ 18 w 87"/>
                  <a:gd name="T5" fmla="*/ 72 h 84"/>
                  <a:gd name="T6" fmla="*/ 16 w 87"/>
                  <a:gd name="T7" fmla="*/ 77 h 84"/>
                  <a:gd name="T8" fmla="*/ 24 w 87"/>
                  <a:gd name="T9" fmla="*/ 80 h 84"/>
                  <a:gd name="T10" fmla="*/ 27 w 87"/>
                  <a:gd name="T11" fmla="*/ 80 h 84"/>
                  <a:gd name="T12" fmla="*/ 27 w 87"/>
                  <a:gd name="T13" fmla="*/ 84 h 84"/>
                  <a:gd name="T14" fmla="*/ 13 w 87"/>
                  <a:gd name="T15" fmla="*/ 84 h 84"/>
                  <a:gd name="T16" fmla="*/ 0 w 87"/>
                  <a:gd name="T17" fmla="*/ 84 h 84"/>
                  <a:gd name="T18" fmla="*/ 0 w 87"/>
                  <a:gd name="T19" fmla="*/ 80 h 84"/>
                  <a:gd name="T20" fmla="*/ 2 w 87"/>
                  <a:gd name="T21" fmla="*/ 80 h 84"/>
                  <a:gd name="T22" fmla="*/ 12 w 87"/>
                  <a:gd name="T23" fmla="*/ 70 h 84"/>
                  <a:gd name="T24" fmla="*/ 41 w 87"/>
                  <a:gd name="T25" fmla="*/ 0 h 84"/>
                  <a:gd name="T26" fmla="*/ 48 w 87"/>
                  <a:gd name="T27" fmla="*/ 0 h 84"/>
                  <a:gd name="T28" fmla="*/ 77 w 87"/>
                  <a:gd name="T29" fmla="*/ 72 h 84"/>
                  <a:gd name="T30" fmla="*/ 87 w 87"/>
                  <a:gd name="T31" fmla="*/ 80 h 84"/>
                  <a:gd name="T32" fmla="*/ 87 w 87"/>
                  <a:gd name="T33" fmla="*/ 84 h 84"/>
                  <a:gd name="T34" fmla="*/ 70 w 87"/>
                  <a:gd name="T35" fmla="*/ 84 h 84"/>
                  <a:gd name="T36" fmla="*/ 53 w 87"/>
                  <a:gd name="T37" fmla="*/ 84 h 84"/>
                  <a:gd name="T38" fmla="*/ 53 w 87"/>
                  <a:gd name="T39" fmla="*/ 80 h 84"/>
                  <a:gd name="T40" fmla="*/ 57 w 87"/>
                  <a:gd name="T41" fmla="*/ 80 h 84"/>
                  <a:gd name="T42" fmla="*/ 63 w 87"/>
                  <a:gd name="T43" fmla="*/ 78 h 84"/>
                  <a:gd name="T44" fmla="*/ 61 w 87"/>
                  <a:gd name="T45" fmla="*/ 70 h 84"/>
                  <a:gd name="T46" fmla="*/ 55 w 87"/>
                  <a:gd name="T47" fmla="*/ 52 h 84"/>
                  <a:gd name="T48" fmla="*/ 55 w 87"/>
                  <a:gd name="T49" fmla="*/ 52 h 84"/>
                  <a:gd name="T50" fmla="*/ 40 w 87"/>
                  <a:gd name="T51" fmla="*/ 16 h 84"/>
                  <a:gd name="T52" fmla="*/ 28 w 87"/>
                  <a:gd name="T53" fmla="*/ 48 h 84"/>
                  <a:gd name="T54" fmla="*/ 53 w 87"/>
                  <a:gd name="T55" fmla="*/ 48 h 84"/>
                  <a:gd name="T56" fmla="*/ 40 w 87"/>
                  <a:gd name="T57" fmla="*/ 16 h 84"/>
                  <a:gd name="T58" fmla="*/ 40 w 87"/>
                  <a:gd name="T59" fmla="*/ 16 h 84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87" h="84">
                    <a:moveTo>
                      <a:pt x="55" y="52"/>
                    </a:moveTo>
                    <a:cubicBezTo>
                      <a:pt x="26" y="52"/>
                      <a:pt x="26" y="52"/>
                      <a:pt x="26" y="52"/>
                    </a:cubicBezTo>
                    <a:cubicBezTo>
                      <a:pt x="18" y="72"/>
                      <a:pt x="18" y="72"/>
                      <a:pt x="18" y="72"/>
                    </a:cubicBezTo>
                    <a:cubicBezTo>
                      <a:pt x="17" y="75"/>
                      <a:pt x="16" y="76"/>
                      <a:pt x="16" y="77"/>
                    </a:cubicBezTo>
                    <a:cubicBezTo>
                      <a:pt x="16" y="80"/>
                      <a:pt x="20" y="80"/>
                      <a:pt x="24" y="80"/>
                    </a:cubicBezTo>
                    <a:cubicBezTo>
                      <a:pt x="27" y="80"/>
                      <a:pt x="27" y="80"/>
                      <a:pt x="27" y="80"/>
                    </a:cubicBezTo>
                    <a:cubicBezTo>
                      <a:pt x="27" y="84"/>
                      <a:pt x="27" y="84"/>
                      <a:pt x="27" y="84"/>
                    </a:cubicBezTo>
                    <a:cubicBezTo>
                      <a:pt x="23" y="84"/>
                      <a:pt x="18" y="84"/>
                      <a:pt x="13" y="84"/>
                    </a:cubicBezTo>
                    <a:cubicBezTo>
                      <a:pt x="9" y="84"/>
                      <a:pt x="5" y="84"/>
                      <a:pt x="0" y="84"/>
                    </a:cubicBezTo>
                    <a:cubicBezTo>
                      <a:pt x="0" y="80"/>
                      <a:pt x="0" y="80"/>
                      <a:pt x="0" y="80"/>
                    </a:cubicBezTo>
                    <a:cubicBezTo>
                      <a:pt x="2" y="80"/>
                      <a:pt x="2" y="80"/>
                      <a:pt x="2" y="80"/>
                    </a:cubicBezTo>
                    <a:cubicBezTo>
                      <a:pt x="7" y="80"/>
                      <a:pt x="8" y="78"/>
                      <a:pt x="12" y="7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77" y="72"/>
                      <a:pt x="77" y="72"/>
                      <a:pt x="77" y="72"/>
                    </a:cubicBezTo>
                    <a:cubicBezTo>
                      <a:pt x="79" y="78"/>
                      <a:pt x="81" y="80"/>
                      <a:pt x="87" y="80"/>
                    </a:cubicBezTo>
                    <a:cubicBezTo>
                      <a:pt x="87" y="84"/>
                      <a:pt x="87" y="84"/>
                      <a:pt x="87" y="84"/>
                    </a:cubicBezTo>
                    <a:cubicBezTo>
                      <a:pt x="82" y="84"/>
                      <a:pt x="76" y="84"/>
                      <a:pt x="70" y="84"/>
                    </a:cubicBezTo>
                    <a:cubicBezTo>
                      <a:pt x="64" y="84"/>
                      <a:pt x="58" y="84"/>
                      <a:pt x="53" y="84"/>
                    </a:cubicBezTo>
                    <a:cubicBezTo>
                      <a:pt x="53" y="80"/>
                      <a:pt x="53" y="80"/>
                      <a:pt x="53" y="80"/>
                    </a:cubicBezTo>
                    <a:cubicBezTo>
                      <a:pt x="57" y="80"/>
                      <a:pt x="57" y="80"/>
                      <a:pt x="57" y="80"/>
                    </a:cubicBezTo>
                    <a:cubicBezTo>
                      <a:pt x="61" y="80"/>
                      <a:pt x="63" y="80"/>
                      <a:pt x="63" y="78"/>
                    </a:cubicBezTo>
                    <a:cubicBezTo>
                      <a:pt x="63" y="76"/>
                      <a:pt x="63" y="74"/>
                      <a:pt x="61" y="70"/>
                    </a:cubicBezTo>
                    <a:cubicBezTo>
                      <a:pt x="55" y="52"/>
                      <a:pt x="55" y="52"/>
                      <a:pt x="55" y="52"/>
                    </a:cubicBezTo>
                    <a:cubicBezTo>
                      <a:pt x="55" y="52"/>
                      <a:pt x="55" y="52"/>
                      <a:pt x="55" y="52"/>
                    </a:cubicBezTo>
                    <a:close/>
                    <a:moveTo>
                      <a:pt x="40" y="16"/>
                    </a:moveTo>
                    <a:cubicBezTo>
                      <a:pt x="28" y="48"/>
                      <a:pt x="28" y="48"/>
                      <a:pt x="28" y="48"/>
                    </a:cubicBezTo>
                    <a:cubicBezTo>
                      <a:pt x="53" y="48"/>
                      <a:pt x="53" y="48"/>
                      <a:pt x="53" y="48"/>
                    </a:cubicBezTo>
                    <a:cubicBezTo>
                      <a:pt x="40" y="16"/>
                      <a:pt x="40" y="16"/>
                      <a:pt x="40" y="16"/>
                    </a:cubicBezTo>
                    <a:cubicBezTo>
                      <a:pt x="40" y="16"/>
                      <a:pt x="40" y="16"/>
                      <a:pt x="40" y="1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6" name="Freeform 20"/>
              <p:cNvSpPr>
                <a:spLocks noEditPoints="1"/>
              </p:cNvSpPr>
              <p:nvPr userDrawn="1"/>
            </p:nvSpPr>
            <p:spPr bwMode="auto">
              <a:xfrm>
                <a:off x="2589" y="540"/>
                <a:ext cx="152" cy="163"/>
              </a:xfrm>
              <a:custGeom>
                <a:avLst/>
                <a:gdLst>
                  <a:gd name="T0" fmla="*/ 23 w 76"/>
                  <a:gd name="T1" fmla="*/ 72 h 82"/>
                  <a:gd name="T2" fmla="*/ 30 w 76"/>
                  <a:gd name="T3" fmla="*/ 78 h 82"/>
                  <a:gd name="T4" fmla="*/ 33 w 76"/>
                  <a:gd name="T5" fmla="*/ 78 h 82"/>
                  <a:gd name="T6" fmla="*/ 33 w 76"/>
                  <a:gd name="T7" fmla="*/ 82 h 82"/>
                  <a:gd name="T8" fmla="*/ 17 w 76"/>
                  <a:gd name="T9" fmla="*/ 82 h 82"/>
                  <a:gd name="T10" fmla="*/ 0 w 76"/>
                  <a:gd name="T11" fmla="*/ 82 h 82"/>
                  <a:gd name="T12" fmla="*/ 0 w 76"/>
                  <a:gd name="T13" fmla="*/ 78 h 82"/>
                  <a:gd name="T14" fmla="*/ 3 w 76"/>
                  <a:gd name="T15" fmla="*/ 78 h 82"/>
                  <a:gd name="T16" fmla="*/ 10 w 76"/>
                  <a:gd name="T17" fmla="*/ 72 h 82"/>
                  <a:gd name="T18" fmla="*/ 10 w 76"/>
                  <a:gd name="T19" fmla="*/ 10 h 82"/>
                  <a:gd name="T20" fmla="*/ 3 w 76"/>
                  <a:gd name="T21" fmla="*/ 4 h 82"/>
                  <a:gd name="T22" fmla="*/ 0 w 76"/>
                  <a:gd name="T23" fmla="*/ 4 h 82"/>
                  <a:gd name="T24" fmla="*/ 0 w 76"/>
                  <a:gd name="T25" fmla="*/ 0 h 82"/>
                  <a:gd name="T26" fmla="*/ 17 w 76"/>
                  <a:gd name="T27" fmla="*/ 0 h 82"/>
                  <a:gd name="T28" fmla="*/ 36 w 76"/>
                  <a:gd name="T29" fmla="*/ 0 h 82"/>
                  <a:gd name="T30" fmla="*/ 66 w 76"/>
                  <a:gd name="T31" fmla="*/ 21 h 82"/>
                  <a:gd name="T32" fmla="*/ 44 w 76"/>
                  <a:gd name="T33" fmla="*/ 43 h 82"/>
                  <a:gd name="T34" fmla="*/ 44 w 76"/>
                  <a:gd name="T35" fmla="*/ 43 h 82"/>
                  <a:gd name="T36" fmla="*/ 61 w 76"/>
                  <a:gd name="T37" fmla="*/ 61 h 82"/>
                  <a:gd name="T38" fmla="*/ 74 w 76"/>
                  <a:gd name="T39" fmla="*/ 78 h 82"/>
                  <a:gd name="T40" fmla="*/ 76 w 76"/>
                  <a:gd name="T41" fmla="*/ 78 h 82"/>
                  <a:gd name="T42" fmla="*/ 76 w 76"/>
                  <a:gd name="T43" fmla="*/ 82 h 82"/>
                  <a:gd name="T44" fmla="*/ 64 w 76"/>
                  <a:gd name="T45" fmla="*/ 82 h 82"/>
                  <a:gd name="T46" fmla="*/ 47 w 76"/>
                  <a:gd name="T47" fmla="*/ 62 h 82"/>
                  <a:gd name="T48" fmla="*/ 31 w 76"/>
                  <a:gd name="T49" fmla="*/ 45 h 82"/>
                  <a:gd name="T50" fmla="*/ 23 w 76"/>
                  <a:gd name="T51" fmla="*/ 45 h 82"/>
                  <a:gd name="T52" fmla="*/ 23 w 76"/>
                  <a:gd name="T53" fmla="*/ 72 h 82"/>
                  <a:gd name="T54" fmla="*/ 23 w 76"/>
                  <a:gd name="T55" fmla="*/ 72 h 82"/>
                  <a:gd name="T56" fmla="*/ 23 w 76"/>
                  <a:gd name="T57" fmla="*/ 40 h 82"/>
                  <a:gd name="T58" fmla="*/ 30 w 76"/>
                  <a:gd name="T59" fmla="*/ 40 h 82"/>
                  <a:gd name="T60" fmla="*/ 53 w 76"/>
                  <a:gd name="T61" fmla="*/ 23 h 82"/>
                  <a:gd name="T62" fmla="*/ 33 w 76"/>
                  <a:gd name="T63" fmla="*/ 5 h 82"/>
                  <a:gd name="T64" fmla="*/ 31 w 76"/>
                  <a:gd name="T65" fmla="*/ 5 h 82"/>
                  <a:gd name="T66" fmla="*/ 23 w 76"/>
                  <a:gd name="T67" fmla="*/ 11 h 82"/>
                  <a:gd name="T68" fmla="*/ 23 w 76"/>
                  <a:gd name="T69" fmla="*/ 40 h 82"/>
                  <a:gd name="T70" fmla="*/ 23 w 76"/>
                  <a:gd name="T71" fmla="*/ 40 h 82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0" t="0" r="r" b="b"/>
                <a:pathLst>
                  <a:path w="76" h="82">
                    <a:moveTo>
                      <a:pt x="23" y="72"/>
                    </a:moveTo>
                    <a:cubicBezTo>
                      <a:pt x="23" y="76"/>
                      <a:pt x="26" y="78"/>
                      <a:pt x="30" y="78"/>
                    </a:cubicBezTo>
                    <a:cubicBezTo>
                      <a:pt x="33" y="78"/>
                      <a:pt x="33" y="78"/>
                      <a:pt x="33" y="78"/>
                    </a:cubicBezTo>
                    <a:cubicBezTo>
                      <a:pt x="33" y="82"/>
                      <a:pt x="33" y="82"/>
                      <a:pt x="33" y="82"/>
                    </a:cubicBezTo>
                    <a:cubicBezTo>
                      <a:pt x="29" y="82"/>
                      <a:pt x="24" y="82"/>
                      <a:pt x="17" y="82"/>
                    </a:cubicBezTo>
                    <a:cubicBezTo>
                      <a:pt x="9" y="82"/>
                      <a:pt x="5" y="82"/>
                      <a:pt x="0" y="82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3" y="78"/>
                      <a:pt x="3" y="78"/>
                      <a:pt x="3" y="78"/>
                    </a:cubicBezTo>
                    <a:cubicBezTo>
                      <a:pt x="7" y="78"/>
                      <a:pt x="10" y="76"/>
                      <a:pt x="10" y="72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10" y="6"/>
                      <a:pt x="7" y="4"/>
                      <a:pt x="3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" y="0"/>
                      <a:pt x="9" y="0"/>
                      <a:pt x="17" y="0"/>
                    </a:cubicBezTo>
                    <a:cubicBezTo>
                      <a:pt x="24" y="0"/>
                      <a:pt x="30" y="0"/>
                      <a:pt x="36" y="0"/>
                    </a:cubicBezTo>
                    <a:cubicBezTo>
                      <a:pt x="50" y="0"/>
                      <a:pt x="66" y="4"/>
                      <a:pt x="66" y="21"/>
                    </a:cubicBezTo>
                    <a:cubicBezTo>
                      <a:pt x="66" y="34"/>
                      <a:pt x="56" y="41"/>
                      <a:pt x="44" y="43"/>
                    </a:cubicBezTo>
                    <a:cubicBezTo>
                      <a:pt x="44" y="43"/>
                      <a:pt x="44" y="43"/>
                      <a:pt x="44" y="43"/>
                    </a:cubicBezTo>
                    <a:cubicBezTo>
                      <a:pt x="52" y="45"/>
                      <a:pt x="57" y="52"/>
                      <a:pt x="61" y="61"/>
                    </a:cubicBezTo>
                    <a:cubicBezTo>
                      <a:pt x="66" y="73"/>
                      <a:pt x="69" y="78"/>
                      <a:pt x="74" y="78"/>
                    </a:cubicBezTo>
                    <a:cubicBezTo>
                      <a:pt x="76" y="78"/>
                      <a:pt x="76" y="78"/>
                      <a:pt x="76" y="78"/>
                    </a:cubicBezTo>
                    <a:cubicBezTo>
                      <a:pt x="76" y="82"/>
                      <a:pt x="76" y="82"/>
                      <a:pt x="76" y="82"/>
                    </a:cubicBezTo>
                    <a:cubicBezTo>
                      <a:pt x="64" y="82"/>
                      <a:pt x="64" y="82"/>
                      <a:pt x="64" y="82"/>
                    </a:cubicBezTo>
                    <a:cubicBezTo>
                      <a:pt x="57" y="82"/>
                      <a:pt x="54" y="79"/>
                      <a:pt x="47" y="62"/>
                    </a:cubicBezTo>
                    <a:cubicBezTo>
                      <a:pt x="41" y="48"/>
                      <a:pt x="39" y="45"/>
                      <a:pt x="31" y="45"/>
                    </a:cubicBezTo>
                    <a:cubicBezTo>
                      <a:pt x="23" y="45"/>
                      <a:pt x="23" y="45"/>
                      <a:pt x="23" y="45"/>
                    </a:cubicBezTo>
                    <a:cubicBezTo>
                      <a:pt x="23" y="72"/>
                      <a:pt x="23" y="72"/>
                      <a:pt x="23" y="72"/>
                    </a:cubicBezTo>
                    <a:cubicBezTo>
                      <a:pt x="23" y="72"/>
                      <a:pt x="23" y="72"/>
                      <a:pt x="23" y="72"/>
                    </a:cubicBezTo>
                    <a:close/>
                    <a:moveTo>
                      <a:pt x="23" y="40"/>
                    </a:moveTo>
                    <a:cubicBezTo>
                      <a:pt x="30" y="40"/>
                      <a:pt x="30" y="40"/>
                      <a:pt x="30" y="40"/>
                    </a:cubicBezTo>
                    <a:cubicBezTo>
                      <a:pt x="45" y="40"/>
                      <a:pt x="53" y="37"/>
                      <a:pt x="53" y="23"/>
                    </a:cubicBezTo>
                    <a:cubicBezTo>
                      <a:pt x="53" y="7"/>
                      <a:pt x="45" y="5"/>
                      <a:pt x="33" y="5"/>
                    </a:cubicBezTo>
                    <a:cubicBezTo>
                      <a:pt x="31" y="5"/>
                      <a:pt x="31" y="5"/>
                      <a:pt x="31" y="5"/>
                    </a:cubicBezTo>
                    <a:cubicBezTo>
                      <a:pt x="24" y="5"/>
                      <a:pt x="23" y="5"/>
                      <a:pt x="23" y="11"/>
                    </a:cubicBezTo>
                    <a:cubicBezTo>
                      <a:pt x="23" y="40"/>
                      <a:pt x="23" y="40"/>
                      <a:pt x="23" y="40"/>
                    </a:cubicBezTo>
                    <a:cubicBezTo>
                      <a:pt x="23" y="40"/>
                      <a:pt x="23" y="40"/>
                      <a:pt x="23" y="4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7" name="Freeform 21"/>
              <p:cNvSpPr>
                <a:spLocks/>
              </p:cNvSpPr>
              <p:nvPr userDrawn="1"/>
            </p:nvSpPr>
            <p:spPr bwMode="auto">
              <a:xfrm>
                <a:off x="2725" y="540"/>
                <a:ext cx="168" cy="163"/>
              </a:xfrm>
              <a:custGeom>
                <a:avLst/>
                <a:gdLst>
                  <a:gd name="T0" fmla="*/ 48 w 83"/>
                  <a:gd name="T1" fmla="*/ 72 h 82"/>
                  <a:gd name="T2" fmla="*/ 55 w 83"/>
                  <a:gd name="T3" fmla="*/ 78 h 82"/>
                  <a:gd name="T4" fmla="*/ 60 w 83"/>
                  <a:gd name="T5" fmla="*/ 78 h 82"/>
                  <a:gd name="T6" fmla="*/ 60 w 83"/>
                  <a:gd name="T7" fmla="*/ 82 h 82"/>
                  <a:gd name="T8" fmla="*/ 42 w 83"/>
                  <a:gd name="T9" fmla="*/ 82 h 82"/>
                  <a:gd name="T10" fmla="*/ 23 w 83"/>
                  <a:gd name="T11" fmla="*/ 82 h 82"/>
                  <a:gd name="T12" fmla="*/ 23 w 83"/>
                  <a:gd name="T13" fmla="*/ 78 h 82"/>
                  <a:gd name="T14" fmla="*/ 28 w 83"/>
                  <a:gd name="T15" fmla="*/ 78 h 82"/>
                  <a:gd name="T16" fmla="*/ 35 w 83"/>
                  <a:gd name="T17" fmla="*/ 72 h 82"/>
                  <a:gd name="T18" fmla="*/ 35 w 83"/>
                  <a:gd name="T19" fmla="*/ 46 h 82"/>
                  <a:gd name="T20" fmla="*/ 11 w 83"/>
                  <a:gd name="T21" fmla="*/ 10 h 82"/>
                  <a:gd name="T22" fmla="*/ 0 w 83"/>
                  <a:gd name="T23" fmla="*/ 4 h 82"/>
                  <a:gd name="T24" fmla="*/ 0 w 83"/>
                  <a:gd name="T25" fmla="*/ 0 h 82"/>
                  <a:gd name="T26" fmla="*/ 17 w 83"/>
                  <a:gd name="T27" fmla="*/ 0 h 82"/>
                  <a:gd name="T28" fmla="*/ 34 w 83"/>
                  <a:gd name="T29" fmla="*/ 0 h 82"/>
                  <a:gd name="T30" fmla="*/ 34 w 83"/>
                  <a:gd name="T31" fmla="*/ 4 h 82"/>
                  <a:gd name="T32" fmla="*/ 32 w 83"/>
                  <a:gd name="T33" fmla="*/ 4 h 82"/>
                  <a:gd name="T34" fmla="*/ 25 w 83"/>
                  <a:gd name="T35" fmla="*/ 6 h 82"/>
                  <a:gd name="T36" fmla="*/ 28 w 83"/>
                  <a:gd name="T37" fmla="*/ 11 h 82"/>
                  <a:gd name="T38" fmla="*/ 46 w 83"/>
                  <a:gd name="T39" fmla="*/ 40 h 82"/>
                  <a:gd name="T40" fmla="*/ 65 w 83"/>
                  <a:gd name="T41" fmla="*/ 12 h 82"/>
                  <a:gd name="T42" fmla="*/ 68 w 83"/>
                  <a:gd name="T43" fmla="*/ 7 h 82"/>
                  <a:gd name="T44" fmla="*/ 61 w 83"/>
                  <a:gd name="T45" fmla="*/ 4 h 82"/>
                  <a:gd name="T46" fmla="*/ 59 w 83"/>
                  <a:gd name="T47" fmla="*/ 4 h 82"/>
                  <a:gd name="T48" fmla="*/ 59 w 83"/>
                  <a:gd name="T49" fmla="*/ 0 h 82"/>
                  <a:gd name="T50" fmla="*/ 71 w 83"/>
                  <a:gd name="T51" fmla="*/ 0 h 82"/>
                  <a:gd name="T52" fmla="*/ 83 w 83"/>
                  <a:gd name="T53" fmla="*/ 0 h 82"/>
                  <a:gd name="T54" fmla="*/ 83 w 83"/>
                  <a:gd name="T55" fmla="*/ 4 h 82"/>
                  <a:gd name="T56" fmla="*/ 71 w 83"/>
                  <a:gd name="T57" fmla="*/ 13 h 82"/>
                  <a:gd name="T58" fmla="*/ 48 w 83"/>
                  <a:gd name="T59" fmla="*/ 46 h 82"/>
                  <a:gd name="T60" fmla="*/ 48 w 83"/>
                  <a:gd name="T61" fmla="*/ 72 h 82"/>
                  <a:gd name="T62" fmla="*/ 48 w 83"/>
                  <a:gd name="T63" fmla="*/ 72 h 82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83" h="82">
                    <a:moveTo>
                      <a:pt x="48" y="72"/>
                    </a:moveTo>
                    <a:cubicBezTo>
                      <a:pt x="48" y="76"/>
                      <a:pt x="51" y="78"/>
                      <a:pt x="55" y="78"/>
                    </a:cubicBezTo>
                    <a:cubicBezTo>
                      <a:pt x="60" y="78"/>
                      <a:pt x="60" y="78"/>
                      <a:pt x="60" y="78"/>
                    </a:cubicBezTo>
                    <a:cubicBezTo>
                      <a:pt x="60" y="82"/>
                      <a:pt x="60" y="82"/>
                      <a:pt x="60" y="82"/>
                    </a:cubicBezTo>
                    <a:cubicBezTo>
                      <a:pt x="54" y="82"/>
                      <a:pt x="49" y="82"/>
                      <a:pt x="42" y="82"/>
                    </a:cubicBezTo>
                    <a:cubicBezTo>
                      <a:pt x="34" y="82"/>
                      <a:pt x="30" y="82"/>
                      <a:pt x="23" y="82"/>
                    </a:cubicBezTo>
                    <a:cubicBezTo>
                      <a:pt x="23" y="78"/>
                      <a:pt x="23" y="78"/>
                      <a:pt x="23" y="78"/>
                    </a:cubicBezTo>
                    <a:cubicBezTo>
                      <a:pt x="28" y="78"/>
                      <a:pt x="28" y="78"/>
                      <a:pt x="28" y="78"/>
                    </a:cubicBezTo>
                    <a:cubicBezTo>
                      <a:pt x="32" y="78"/>
                      <a:pt x="35" y="76"/>
                      <a:pt x="35" y="72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8" y="5"/>
                      <a:pt x="6" y="4"/>
                      <a:pt x="0" y="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" y="0"/>
                      <a:pt x="12" y="0"/>
                      <a:pt x="17" y="0"/>
                    </a:cubicBezTo>
                    <a:cubicBezTo>
                      <a:pt x="23" y="0"/>
                      <a:pt x="29" y="0"/>
                      <a:pt x="34" y="0"/>
                    </a:cubicBezTo>
                    <a:cubicBezTo>
                      <a:pt x="34" y="4"/>
                      <a:pt x="34" y="4"/>
                      <a:pt x="34" y="4"/>
                    </a:cubicBezTo>
                    <a:cubicBezTo>
                      <a:pt x="32" y="4"/>
                      <a:pt x="32" y="4"/>
                      <a:pt x="32" y="4"/>
                    </a:cubicBezTo>
                    <a:cubicBezTo>
                      <a:pt x="28" y="4"/>
                      <a:pt x="25" y="4"/>
                      <a:pt x="25" y="6"/>
                    </a:cubicBezTo>
                    <a:cubicBezTo>
                      <a:pt x="25" y="7"/>
                      <a:pt x="26" y="8"/>
                      <a:pt x="28" y="11"/>
                    </a:cubicBezTo>
                    <a:cubicBezTo>
                      <a:pt x="46" y="40"/>
                      <a:pt x="46" y="40"/>
                      <a:pt x="46" y="40"/>
                    </a:cubicBezTo>
                    <a:cubicBezTo>
                      <a:pt x="65" y="12"/>
                      <a:pt x="65" y="12"/>
                      <a:pt x="65" y="12"/>
                    </a:cubicBezTo>
                    <a:cubicBezTo>
                      <a:pt x="67" y="9"/>
                      <a:pt x="68" y="8"/>
                      <a:pt x="68" y="7"/>
                    </a:cubicBezTo>
                    <a:cubicBezTo>
                      <a:pt x="68" y="4"/>
                      <a:pt x="65" y="4"/>
                      <a:pt x="61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63" y="0"/>
                      <a:pt x="67" y="0"/>
                      <a:pt x="71" y="0"/>
                    </a:cubicBezTo>
                    <a:cubicBezTo>
                      <a:pt x="75" y="0"/>
                      <a:pt x="79" y="0"/>
                      <a:pt x="83" y="0"/>
                    </a:cubicBezTo>
                    <a:cubicBezTo>
                      <a:pt x="83" y="4"/>
                      <a:pt x="83" y="4"/>
                      <a:pt x="83" y="4"/>
                    </a:cubicBezTo>
                    <a:cubicBezTo>
                      <a:pt x="77" y="4"/>
                      <a:pt x="76" y="6"/>
                      <a:pt x="71" y="13"/>
                    </a:cubicBezTo>
                    <a:cubicBezTo>
                      <a:pt x="48" y="46"/>
                      <a:pt x="48" y="46"/>
                      <a:pt x="48" y="46"/>
                    </a:cubicBezTo>
                    <a:cubicBezTo>
                      <a:pt x="48" y="72"/>
                      <a:pt x="48" y="72"/>
                      <a:pt x="48" y="72"/>
                    </a:cubicBezTo>
                    <a:cubicBezTo>
                      <a:pt x="48" y="72"/>
                      <a:pt x="48" y="72"/>
                      <a:pt x="48" y="7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8" name="Freeform 22"/>
              <p:cNvSpPr>
                <a:spLocks/>
              </p:cNvSpPr>
              <p:nvPr userDrawn="1"/>
            </p:nvSpPr>
            <p:spPr bwMode="auto">
              <a:xfrm>
                <a:off x="2890" y="540"/>
                <a:ext cx="138" cy="163"/>
              </a:xfrm>
              <a:custGeom>
                <a:avLst/>
                <a:gdLst>
                  <a:gd name="T0" fmla="*/ 0 w 69"/>
                  <a:gd name="T1" fmla="*/ 78 h 82"/>
                  <a:gd name="T2" fmla="*/ 4 w 69"/>
                  <a:gd name="T3" fmla="*/ 78 h 82"/>
                  <a:gd name="T4" fmla="*/ 11 w 69"/>
                  <a:gd name="T5" fmla="*/ 72 h 82"/>
                  <a:gd name="T6" fmla="*/ 11 w 69"/>
                  <a:gd name="T7" fmla="*/ 10 h 82"/>
                  <a:gd name="T8" fmla="*/ 4 w 69"/>
                  <a:gd name="T9" fmla="*/ 4 h 82"/>
                  <a:gd name="T10" fmla="*/ 1 w 69"/>
                  <a:gd name="T11" fmla="*/ 4 h 82"/>
                  <a:gd name="T12" fmla="*/ 1 w 69"/>
                  <a:gd name="T13" fmla="*/ 0 h 82"/>
                  <a:gd name="T14" fmla="*/ 18 w 69"/>
                  <a:gd name="T15" fmla="*/ 0 h 82"/>
                  <a:gd name="T16" fmla="*/ 34 w 69"/>
                  <a:gd name="T17" fmla="*/ 0 h 82"/>
                  <a:gd name="T18" fmla="*/ 34 w 69"/>
                  <a:gd name="T19" fmla="*/ 4 h 82"/>
                  <a:gd name="T20" fmla="*/ 31 w 69"/>
                  <a:gd name="T21" fmla="*/ 4 h 82"/>
                  <a:gd name="T22" fmla="*/ 24 w 69"/>
                  <a:gd name="T23" fmla="*/ 10 h 82"/>
                  <a:gd name="T24" fmla="*/ 24 w 69"/>
                  <a:gd name="T25" fmla="*/ 70 h 82"/>
                  <a:gd name="T26" fmla="*/ 29 w 69"/>
                  <a:gd name="T27" fmla="*/ 77 h 82"/>
                  <a:gd name="T28" fmla="*/ 38 w 69"/>
                  <a:gd name="T29" fmla="*/ 77 h 82"/>
                  <a:gd name="T30" fmla="*/ 64 w 69"/>
                  <a:gd name="T31" fmla="*/ 57 h 82"/>
                  <a:gd name="T32" fmla="*/ 69 w 69"/>
                  <a:gd name="T33" fmla="*/ 57 h 82"/>
                  <a:gd name="T34" fmla="*/ 65 w 69"/>
                  <a:gd name="T35" fmla="*/ 82 h 82"/>
                  <a:gd name="T36" fmla="*/ 32 w 69"/>
                  <a:gd name="T37" fmla="*/ 82 h 82"/>
                  <a:gd name="T38" fmla="*/ 0 w 69"/>
                  <a:gd name="T39" fmla="*/ 82 h 82"/>
                  <a:gd name="T40" fmla="*/ 0 w 69"/>
                  <a:gd name="T41" fmla="*/ 78 h 82"/>
                  <a:gd name="T42" fmla="*/ 0 w 69"/>
                  <a:gd name="T43" fmla="*/ 78 h 82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69" h="82">
                    <a:moveTo>
                      <a:pt x="0" y="78"/>
                    </a:moveTo>
                    <a:cubicBezTo>
                      <a:pt x="4" y="78"/>
                      <a:pt x="4" y="78"/>
                      <a:pt x="4" y="78"/>
                    </a:cubicBezTo>
                    <a:cubicBezTo>
                      <a:pt x="8" y="78"/>
                      <a:pt x="11" y="76"/>
                      <a:pt x="11" y="72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11" y="6"/>
                      <a:pt x="8" y="4"/>
                      <a:pt x="4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6" y="0"/>
                      <a:pt x="10" y="0"/>
                      <a:pt x="18" y="0"/>
                    </a:cubicBezTo>
                    <a:cubicBezTo>
                      <a:pt x="25" y="0"/>
                      <a:pt x="30" y="0"/>
                      <a:pt x="34" y="0"/>
                    </a:cubicBezTo>
                    <a:cubicBezTo>
                      <a:pt x="34" y="4"/>
                      <a:pt x="34" y="4"/>
                      <a:pt x="34" y="4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27" y="4"/>
                      <a:pt x="24" y="6"/>
                      <a:pt x="24" y="10"/>
                    </a:cubicBezTo>
                    <a:cubicBezTo>
                      <a:pt x="24" y="70"/>
                      <a:pt x="24" y="70"/>
                      <a:pt x="24" y="70"/>
                    </a:cubicBezTo>
                    <a:cubicBezTo>
                      <a:pt x="24" y="75"/>
                      <a:pt x="26" y="77"/>
                      <a:pt x="29" y="77"/>
                    </a:cubicBezTo>
                    <a:cubicBezTo>
                      <a:pt x="38" y="77"/>
                      <a:pt x="38" y="77"/>
                      <a:pt x="38" y="77"/>
                    </a:cubicBezTo>
                    <a:cubicBezTo>
                      <a:pt x="51" y="77"/>
                      <a:pt x="62" y="75"/>
                      <a:pt x="64" y="57"/>
                    </a:cubicBezTo>
                    <a:cubicBezTo>
                      <a:pt x="69" y="57"/>
                      <a:pt x="69" y="57"/>
                      <a:pt x="69" y="57"/>
                    </a:cubicBezTo>
                    <a:cubicBezTo>
                      <a:pt x="65" y="82"/>
                      <a:pt x="65" y="82"/>
                      <a:pt x="65" y="82"/>
                    </a:cubicBezTo>
                    <a:cubicBezTo>
                      <a:pt x="54" y="82"/>
                      <a:pt x="44" y="82"/>
                      <a:pt x="32" y="82"/>
                    </a:cubicBezTo>
                    <a:cubicBezTo>
                      <a:pt x="20" y="82"/>
                      <a:pt x="10" y="82"/>
                      <a:pt x="0" y="82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0" y="78"/>
                      <a:pt x="0" y="78"/>
                      <a:pt x="0" y="78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9" name="Freeform 23"/>
              <p:cNvSpPr>
                <a:spLocks noEditPoints="1"/>
              </p:cNvSpPr>
              <p:nvPr userDrawn="1"/>
            </p:nvSpPr>
            <p:spPr bwMode="auto">
              <a:xfrm>
                <a:off x="3026" y="536"/>
                <a:ext cx="172" cy="167"/>
              </a:xfrm>
              <a:custGeom>
                <a:avLst/>
                <a:gdLst>
                  <a:gd name="T0" fmla="*/ 54 w 86"/>
                  <a:gd name="T1" fmla="*/ 52 h 84"/>
                  <a:gd name="T2" fmla="*/ 25 w 86"/>
                  <a:gd name="T3" fmla="*/ 52 h 84"/>
                  <a:gd name="T4" fmla="*/ 17 w 86"/>
                  <a:gd name="T5" fmla="*/ 72 h 84"/>
                  <a:gd name="T6" fmla="*/ 16 w 86"/>
                  <a:gd name="T7" fmla="*/ 77 h 84"/>
                  <a:gd name="T8" fmla="*/ 23 w 86"/>
                  <a:gd name="T9" fmla="*/ 80 h 84"/>
                  <a:gd name="T10" fmla="*/ 26 w 86"/>
                  <a:gd name="T11" fmla="*/ 80 h 84"/>
                  <a:gd name="T12" fmla="*/ 26 w 86"/>
                  <a:gd name="T13" fmla="*/ 84 h 84"/>
                  <a:gd name="T14" fmla="*/ 13 w 86"/>
                  <a:gd name="T15" fmla="*/ 84 h 84"/>
                  <a:gd name="T16" fmla="*/ 0 w 86"/>
                  <a:gd name="T17" fmla="*/ 84 h 84"/>
                  <a:gd name="T18" fmla="*/ 0 w 86"/>
                  <a:gd name="T19" fmla="*/ 80 h 84"/>
                  <a:gd name="T20" fmla="*/ 2 w 86"/>
                  <a:gd name="T21" fmla="*/ 80 h 84"/>
                  <a:gd name="T22" fmla="*/ 11 w 86"/>
                  <a:gd name="T23" fmla="*/ 70 h 84"/>
                  <a:gd name="T24" fmla="*/ 41 w 86"/>
                  <a:gd name="T25" fmla="*/ 0 h 84"/>
                  <a:gd name="T26" fmla="*/ 47 w 86"/>
                  <a:gd name="T27" fmla="*/ 0 h 84"/>
                  <a:gd name="T28" fmla="*/ 76 w 86"/>
                  <a:gd name="T29" fmla="*/ 72 h 84"/>
                  <a:gd name="T30" fmla="*/ 86 w 86"/>
                  <a:gd name="T31" fmla="*/ 80 h 84"/>
                  <a:gd name="T32" fmla="*/ 86 w 86"/>
                  <a:gd name="T33" fmla="*/ 84 h 84"/>
                  <a:gd name="T34" fmla="*/ 70 w 86"/>
                  <a:gd name="T35" fmla="*/ 84 h 84"/>
                  <a:gd name="T36" fmla="*/ 53 w 86"/>
                  <a:gd name="T37" fmla="*/ 84 h 84"/>
                  <a:gd name="T38" fmla="*/ 53 w 86"/>
                  <a:gd name="T39" fmla="*/ 80 h 84"/>
                  <a:gd name="T40" fmla="*/ 56 w 86"/>
                  <a:gd name="T41" fmla="*/ 80 h 84"/>
                  <a:gd name="T42" fmla="*/ 63 w 86"/>
                  <a:gd name="T43" fmla="*/ 78 h 84"/>
                  <a:gd name="T44" fmla="*/ 61 w 86"/>
                  <a:gd name="T45" fmla="*/ 70 h 84"/>
                  <a:gd name="T46" fmla="*/ 54 w 86"/>
                  <a:gd name="T47" fmla="*/ 52 h 84"/>
                  <a:gd name="T48" fmla="*/ 54 w 86"/>
                  <a:gd name="T49" fmla="*/ 52 h 84"/>
                  <a:gd name="T50" fmla="*/ 40 w 86"/>
                  <a:gd name="T51" fmla="*/ 16 h 84"/>
                  <a:gd name="T52" fmla="*/ 27 w 86"/>
                  <a:gd name="T53" fmla="*/ 48 h 84"/>
                  <a:gd name="T54" fmla="*/ 52 w 86"/>
                  <a:gd name="T55" fmla="*/ 48 h 84"/>
                  <a:gd name="T56" fmla="*/ 40 w 86"/>
                  <a:gd name="T57" fmla="*/ 16 h 84"/>
                  <a:gd name="T58" fmla="*/ 40 w 86"/>
                  <a:gd name="T59" fmla="*/ 16 h 84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86" h="84">
                    <a:moveTo>
                      <a:pt x="54" y="52"/>
                    </a:moveTo>
                    <a:cubicBezTo>
                      <a:pt x="25" y="52"/>
                      <a:pt x="25" y="52"/>
                      <a:pt x="25" y="52"/>
                    </a:cubicBezTo>
                    <a:cubicBezTo>
                      <a:pt x="17" y="72"/>
                      <a:pt x="17" y="72"/>
                      <a:pt x="17" y="72"/>
                    </a:cubicBezTo>
                    <a:cubicBezTo>
                      <a:pt x="16" y="75"/>
                      <a:pt x="16" y="76"/>
                      <a:pt x="16" y="77"/>
                    </a:cubicBezTo>
                    <a:cubicBezTo>
                      <a:pt x="16" y="80"/>
                      <a:pt x="20" y="80"/>
                      <a:pt x="23" y="80"/>
                    </a:cubicBezTo>
                    <a:cubicBezTo>
                      <a:pt x="26" y="80"/>
                      <a:pt x="26" y="80"/>
                      <a:pt x="26" y="80"/>
                    </a:cubicBezTo>
                    <a:cubicBezTo>
                      <a:pt x="26" y="84"/>
                      <a:pt x="26" y="84"/>
                      <a:pt x="26" y="84"/>
                    </a:cubicBezTo>
                    <a:cubicBezTo>
                      <a:pt x="22" y="84"/>
                      <a:pt x="18" y="84"/>
                      <a:pt x="13" y="84"/>
                    </a:cubicBezTo>
                    <a:cubicBezTo>
                      <a:pt x="8" y="84"/>
                      <a:pt x="4" y="84"/>
                      <a:pt x="0" y="84"/>
                    </a:cubicBezTo>
                    <a:cubicBezTo>
                      <a:pt x="0" y="80"/>
                      <a:pt x="0" y="80"/>
                      <a:pt x="0" y="80"/>
                    </a:cubicBezTo>
                    <a:cubicBezTo>
                      <a:pt x="2" y="80"/>
                      <a:pt x="2" y="80"/>
                      <a:pt x="2" y="80"/>
                    </a:cubicBezTo>
                    <a:cubicBezTo>
                      <a:pt x="6" y="80"/>
                      <a:pt x="8" y="78"/>
                      <a:pt x="11" y="7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76" y="72"/>
                      <a:pt x="76" y="72"/>
                      <a:pt x="76" y="72"/>
                    </a:cubicBezTo>
                    <a:cubicBezTo>
                      <a:pt x="79" y="78"/>
                      <a:pt x="80" y="80"/>
                      <a:pt x="86" y="80"/>
                    </a:cubicBezTo>
                    <a:cubicBezTo>
                      <a:pt x="86" y="84"/>
                      <a:pt x="86" y="84"/>
                      <a:pt x="86" y="84"/>
                    </a:cubicBezTo>
                    <a:cubicBezTo>
                      <a:pt x="81" y="84"/>
                      <a:pt x="76" y="84"/>
                      <a:pt x="70" y="84"/>
                    </a:cubicBezTo>
                    <a:cubicBezTo>
                      <a:pt x="63" y="84"/>
                      <a:pt x="57" y="84"/>
                      <a:pt x="53" y="84"/>
                    </a:cubicBezTo>
                    <a:cubicBezTo>
                      <a:pt x="53" y="80"/>
                      <a:pt x="53" y="80"/>
                      <a:pt x="53" y="80"/>
                    </a:cubicBezTo>
                    <a:cubicBezTo>
                      <a:pt x="56" y="80"/>
                      <a:pt x="56" y="80"/>
                      <a:pt x="56" y="80"/>
                    </a:cubicBezTo>
                    <a:cubicBezTo>
                      <a:pt x="60" y="80"/>
                      <a:pt x="63" y="80"/>
                      <a:pt x="63" y="78"/>
                    </a:cubicBezTo>
                    <a:cubicBezTo>
                      <a:pt x="63" y="76"/>
                      <a:pt x="62" y="74"/>
                      <a:pt x="61" y="70"/>
                    </a:cubicBezTo>
                    <a:cubicBezTo>
                      <a:pt x="54" y="52"/>
                      <a:pt x="54" y="52"/>
                      <a:pt x="54" y="52"/>
                    </a:cubicBezTo>
                    <a:cubicBezTo>
                      <a:pt x="54" y="52"/>
                      <a:pt x="54" y="52"/>
                      <a:pt x="54" y="52"/>
                    </a:cubicBezTo>
                    <a:close/>
                    <a:moveTo>
                      <a:pt x="40" y="16"/>
                    </a:moveTo>
                    <a:cubicBezTo>
                      <a:pt x="27" y="48"/>
                      <a:pt x="27" y="48"/>
                      <a:pt x="27" y="48"/>
                    </a:cubicBezTo>
                    <a:cubicBezTo>
                      <a:pt x="52" y="48"/>
                      <a:pt x="52" y="48"/>
                      <a:pt x="52" y="48"/>
                    </a:cubicBezTo>
                    <a:cubicBezTo>
                      <a:pt x="40" y="16"/>
                      <a:pt x="40" y="16"/>
                      <a:pt x="40" y="16"/>
                    </a:cubicBezTo>
                    <a:cubicBezTo>
                      <a:pt x="40" y="16"/>
                      <a:pt x="40" y="16"/>
                      <a:pt x="40" y="1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0" name="Freeform 24"/>
              <p:cNvSpPr>
                <a:spLocks/>
              </p:cNvSpPr>
              <p:nvPr userDrawn="1"/>
            </p:nvSpPr>
            <p:spPr bwMode="auto">
              <a:xfrm>
                <a:off x="3204" y="540"/>
                <a:ext cx="176" cy="167"/>
              </a:xfrm>
              <a:custGeom>
                <a:avLst/>
                <a:gdLst>
                  <a:gd name="T0" fmla="*/ 10 w 88"/>
                  <a:gd name="T1" fmla="*/ 7 h 84"/>
                  <a:gd name="T2" fmla="*/ 2 w 88"/>
                  <a:gd name="T3" fmla="*/ 4 h 84"/>
                  <a:gd name="T4" fmla="*/ 0 w 88"/>
                  <a:gd name="T5" fmla="*/ 4 h 84"/>
                  <a:gd name="T6" fmla="*/ 0 w 88"/>
                  <a:gd name="T7" fmla="*/ 0 h 84"/>
                  <a:gd name="T8" fmla="*/ 11 w 88"/>
                  <a:gd name="T9" fmla="*/ 0 h 84"/>
                  <a:gd name="T10" fmla="*/ 21 w 88"/>
                  <a:gd name="T11" fmla="*/ 0 h 84"/>
                  <a:gd name="T12" fmla="*/ 72 w 88"/>
                  <a:gd name="T13" fmla="*/ 60 h 84"/>
                  <a:gd name="T14" fmla="*/ 72 w 88"/>
                  <a:gd name="T15" fmla="*/ 60 h 84"/>
                  <a:gd name="T16" fmla="*/ 72 w 88"/>
                  <a:gd name="T17" fmla="*/ 13 h 84"/>
                  <a:gd name="T18" fmla="*/ 65 w 88"/>
                  <a:gd name="T19" fmla="*/ 4 h 84"/>
                  <a:gd name="T20" fmla="*/ 61 w 88"/>
                  <a:gd name="T21" fmla="*/ 4 h 84"/>
                  <a:gd name="T22" fmla="*/ 61 w 88"/>
                  <a:gd name="T23" fmla="*/ 0 h 84"/>
                  <a:gd name="T24" fmla="*/ 75 w 88"/>
                  <a:gd name="T25" fmla="*/ 0 h 84"/>
                  <a:gd name="T26" fmla="*/ 88 w 88"/>
                  <a:gd name="T27" fmla="*/ 0 h 84"/>
                  <a:gd name="T28" fmla="*/ 88 w 88"/>
                  <a:gd name="T29" fmla="*/ 4 h 84"/>
                  <a:gd name="T30" fmla="*/ 85 w 88"/>
                  <a:gd name="T31" fmla="*/ 4 h 84"/>
                  <a:gd name="T32" fmla="*/ 78 w 88"/>
                  <a:gd name="T33" fmla="*/ 13 h 84"/>
                  <a:gd name="T34" fmla="*/ 78 w 88"/>
                  <a:gd name="T35" fmla="*/ 84 h 84"/>
                  <a:gd name="T36" fmla="*/ 74 w 88"/>
                  <a:gd name="T37" fmla="*/ 84 h 84"/>
                  <a:gd name="T38" fmla="*/ 16 w 88"/>
                  <a:gd name="T39" fmla="*/ 13 h 84"/>
                  <a:gd name="T40" fmla="*/ 16 w 88"/>
                  <a:gd name="T41" fmla="*/ 13 h 84"/>
                  <a:gd name="T42" fmla="*/ 16 w 88"/>
                  <a:gd name="T43" fmla="*/ 70 h 84"/>
                  <a:gd name="T44" fmla="*/ 23 w 88"/>
                  <a:gd name="T45" fmla="*/ 78 h 84"/>
                  <a:gd name="T46" fmla="*/ 27 w 88"/>
                  <a:gd name="T47" fmla="*/ 78 h 84"/>
                  <a:gd name="T48" fmla="*/ 27 w 88"/>
                  <a:gd name="T49" fmla="*/ 82 h 84"/>
                  <a:gd name="T50" fmla="*/ 13 w 88"/>
                  <a:gd name="T51" fmla="*/ 82 h 84"/>
                  <a:gd name="T52" fmla="*/ 0 w 88"/>
                  <a:gd name="T53" fmla="*/ 82 h 84"/>
                  <a:gd name="T54" fmla="*/ 0 w 88"/>
                  <a:gd name="T55" fmla="*/ 78 h 84"/>
                  <a:gd name="T56" fmla="*/ 3 w 88"/>
                  <a:gd name="T57" fmla="*/ 78 h 84"/>
                  <a:gd name="T58" fmla="*/ 10 w 88"/>
                  <a:gd name="T59" fmla="*/ 70 h 84"/>
                  <a:gd name="T60" fmla="*/ 10 w 88"/>
                  <a:gd name="T61" fmla="*/ 7 h 84"/>
                  <a:gd name="T62" fmla="*/ 10 w 88"/>
                  <a:gd name="T63" fmla="*/ 7 h 84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88" h="84">
                    <a:moveTo>
                      <a:pt x="10" y="7"/>
                    </a:moveTo>
                    <a:cubicBezTo>
                      <a:pt x="8" y="4"/>
                      <a:pt x="5" y="4"/>
                      <a:pt x="2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" y="0"/>
                      <a:pt x="7" y="0"/>
                      <a:pt x="11" y="0"/>
                    </a:cubicBezTo>
                    <a:cubicBezTo>
                      <a:pt x="14" y="0"/>
                      <a:pt x="18" y="0"/>
                      <a:pt x="21" y="0"/>
                    </a:cubicBezTo>
                    <a:cubicBezTo>
                      <a:pt x="72" y="60"/>
                      <a:pt x="72" y="60"/>
                      <a:pt x="72" y="60"/>
                    </a:cubicBezTo>
                    <a:cubicBezTo>
                      <a:pt x="72" y="60"/>
                      <a:pt x="72" y="60"/>
                      <a:pt x="72" y="60"/>
                    </a:cubicBezTo>
                    <a:cubicBezTo>
                      <a:pt x="72" y="13"/>
                      <a:pt x="72" y="13"/>
                      <a:pt x="72" y="13"/>
                    </a:cubicBezTo>
                    <a:cubicBezTo>
                      <a:pt x="72" y="5"/>
                      <a:pt x="69" y="4"/>
                      <a:pt x="65" y="4"/>
                    </a:cubicBezTo>
                    <a:cubicBezTo>
                      <a:pt x="61" y="4"/>
                      <a:pt x="61" y="4"/>
                      <a:pt x="61" y="4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7" y="0"/>
                      <a:pt x="70" y="0"/>
                      <a:pt x="75" y="0"/>
                    </a:cubicBezTo>
                    <a:cubicBezTo>
                      <a:pt x="80" y="0"/>
                      <a:pt x="83" y="0"/>
                      <a:pt x="88" y="0"/>
                    </a:cubicBezTo>
                    <a:cubicBezTo>
                      <a:pt x="88" y="4"/>
                      <a:pt x="88" y="4"/>
                      <a:pt x="88" y="4"/>
                    </a:cubicBezTo>
                    <a:cubicBezTo>
                      <a:pt x="85" y="4"/>
                      <a:pt x="85" y="4"/>
                      <a:pt x="85" y="4"/>
                    </a:cubicBezTo>
                    <a:cubicBezTo>
                      <a:pt x="81" y="4"/>
                      <a:pt x="78" y="5"/>
                      <a:pt x="78" y="13"/>
                    </a:cubicBezTo>
                    <a:cubicBezTo>
                      <a:pt x="78" y="84"/>
                      <a:pt x="78" y="84"/>
                      <a:pt x="78" y="84"/>
                    </a:cubicBezTo>
                    <a:cubicBezTo>
                      <a:pt x="74" y="84"/>
                      <a:pt x="74" y="84"/>
                      <a:pt x="74" y="84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7"/>
                      <a:pt x="19" y="78"/>
                      <a:pt x="23" y="78"/>
                    </a:cubicBezTo>
                    <a:cubicBezTo>
                      <a:pt x="27" y="78"/>
                      <a:pt x="27" y="78"/>
                      <a:pt x="27" y="78"/>
                    </a:cubicBezTo>
                    <a:cubicBezTo>
                      <a:pt x="27" y="82"/>
                      <a:pt x="27" y="82"/>
                      <a:pt x="27" y="82"/>
                    </a:cubicBezTo>
                    <a:cubicBezTo>
                      <a:pt x="21" y="82"/>
                      <a:pt x="17" y="82"/>
                      <a:pt x="13" y="82"/>
                    </a:cubicBezTo>
                    <a:cubicBezTo>
                      <a:pt x="8" y="82"/>
                      <a:pt x="4" y="82"/>
                      <a:pt x="0" y="82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3" y="78"/>
                      <a:pt x="3" y="78"/>
                      <a:pt x="3" y="78"/>
                    </a:cubicBezTo>
                    <a:cubicBezTo>
                      <a:pt x="6" y="78"/>
                      <a:pt x="10" y="77"/>
                      <a:pt x="10" y="70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7"/>
                      <a:pt x="10" y="7"/>
                      <a:pt x="10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1" name="Freeform 25"/>
              <p:cNvSpPr>
                <a:spLocks noEditPoints="1"/>
              </p:cNvSpPr>
              <p:nvPr userDrawn="1"/>
            </p:nvSpPr>
            <p:spPr bwMode="auto">
              <a:xfrm>
                <a:off x="3368" y="488"/>
                <a:ext cx="226" cy="217"/>
              </a:xfrm>
              <a:custGeom>
                <a:avLst/>
                <a:gdLst>
                  <a:gd name="T0" fmla="*/ 14 w 112"/>
                  <a:gd name="T1" fmla="*/ 12 h 109"/>
                  <a:gd name="T2" fmla="*/ 4 w 112"/>
                  <a:gd name="T3" fmla="*/ 5 h 109"/>
                  <a:gd name="T4" fmla="*/ 2 w 112"/>
                  <a:gd name="T5" fmla="*/ 5 h 109"/>
                  <a:gd name="T6" fmla="*/ 2 w 112"/>
                  <a:gd name="T7" fmla="*/ 0 h 109"/>
                  <a:gd name="T8" fmla="*/ 27 w 112"/>
                  <a:gd name="T9" fmla="*/ 1 h 109"/>
                  <a:gd name="T10" fmla="*/ 60 w 112"/>
                  <a:gd name="T11" fmla="*/ 0 h 109"/>
                  <a:gd name="T12" fmla="*/ 112 w 112"/>
                  <a:gd name="T13" fmla="*/ 53 h 109"/>
                  <a:gd name="T14" fmla="*/ 53 w 112"/>
                  <a:gd name="T15" fmla="*/ 109 h 109"/>
                  <a:gd name="T16" fmla="*/ 24 w 112"/>
                  <a:gd name="T17" fmla="*/ 108 h 109"/>
                  <a:gd name="T18" fmla="*/ 0 w 112"/>
                  <a:gd name="T19" fmla="*/ 109 h 109"/>
                  <a:gd name="T20" fmla="*/ 0 w 112"/>
                  <a:gd name="T21" fmla="*/ 103 h 109"/>
                  <a:gd name="T22" fmla="*/ 2 w 112"/>
                  <a:gd name="T23" fmla="*/ 103 h 109"/>
                  <a:gd name="T24" fmla="*/ 14 w 112"/>
                  <a:gd name="T25" fmla="*/ 94 h 109"/>
                  <a:gd name="T26" fmla="*/ 14 w 112"/>
                  <a:gd name="T27" fmla="*/ 12 h 109"/>
                  <a:gd name="T28" fmla="*/ 14 w 112"/>
                  <a:gd name="T29" fmla="*/ 12 h 109"/>
                  <a:gd name="T30" fmla="*/ 32 w 112"/>
                  <a:gd name="T31" fmla="*/ 94 h 109"/>
                  <a:gd name="T32" fmla="*/ 45 w 112"/>
                  <a:gd name="T33" fmla="*/ 101 h 109"/>
                  <a:gd name="T34" fmla="*/ 93 w 112"/>
                  <a:gd name="T35" fmla="*/ 56 h 109"/>
                  <a:gd name="T36" fmla="*/ 47 w 112"/>
                  <a:gd name="T37" fmla="*/ 7 h 109"/>
                  <a:gd name="T38" fmla="*/ 32 w 112"/>
                  <a:gd name="T39" fmla="*/ 14 h 109"/>
                  <a:gd name="T40" fmla="*/ 32 w 112"/>
                  <a:gd name="T41" fmla="*/ 94 h 109"/>
                  <a:gd name="T42" fmla="*/ 32 w 112"/>
                  <a:gd name="T43" fmla="*/ 94 h 109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112" h="109">
                    <a:moveTo>
                      <a:pt x="14" y="12"/>
                    </a:moveTo>
                    <a:cubicBezTo>
                      <a:pt x="14" y="6"/>
                      <a:pt x="10" y="5"/>
                      <a:pt x="4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0" y="0"/>
                      <a:pt x="18" y="1"/>
                      <a:pt x="27" y="1"/>
                    </a:cubicBezTo>
                    <a:cubicBezTo>
                      <a:pt x="36" y="1"/>
                      <a:pt x="47" y="0"/>
                      <a:pt x="60" y="0"/>
                    </a:cubicBezTo>
                    <a:cubicBezTo>
                      <a:pt x="91" y="0"/>
                      <a:pt x="112" y="17"/>
                      <a:pt x="112" y="53"/>
                    </a:cubicBezTo>
                    <a:cubicBezTo>
                      <a:pt x="112" y="90"/>
                      <a:pt x="89" y="109"/>
                      <a:pt x="53" y="109"/>
                    </a:cubicBezTo>
                    <a:cubicBezTo>
                      <a:pt x="44" y="109"/>
                      <a:pt x="33" y="108"/>
                      <a:pt x="24" y="108"/>
                    </a:cubicBezTo>
                    <a:cubicBezTo>
                      <a:pt x="15" y="108"/>
                      <a:pt x="8" y="108"/>
                      <a:pt x="0" y="109"/>
                    </a:cubicBezTo>
                    <a:cubicBezTo>
                      <a:pt x="0" y="103"/>
                      <a:pt x="0" y="103"/>
                      <a:pt x="0" y="103"/>
                    </a:cubicBezTo>
                    <a:cubicBezTo>
                      <a:pt x="2" y="103"/>
                      <a:pt x="2" y="103"/>
                      <a:pt x="2" y="103"/>
                    </a:cubicBezTo>
                    <a:cubicBezTo>
                      <a:pt x="11" y="103"/>
                      <a:pt x="14" y="100"/>
                      <a:pt x="14" y="94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4" y="12"/>
                      <a:pt x="14" y="12"/>
                      <a:pt x="14" y="12"/>
                    </a:cubicBezTo>
                    <a:close/>
                    <a:moveTo>
                      <a:pt x="32" y="94"/>
                    </a:moveTo>
                    <a:cubicBezTo>
                      <a:pt x="32" y="100"/>
                      <a:pt x="32" y="101"/>
                      <a:pt x="45" y="101"/>
                    </a:cubicBezTo>
                    <a:cubicBezTo>
                      <a:pt x="74" y="101"/>
                      <a:pt x="93" y="91"/>
                      <a:pt x="93" y="56"/>
                    </a:cubicBezTo>
                    <a:cubicBezTo>
                      <a:pt x="93" y="19"/>
                      <a:pt x="75" y="7"/>
                      <a:pt x="47" y="7"/>
                    </a:cubicBezTo>
                    <a:cubicBezTo>
                      <a:pt x="32" y="7"/>
                      <a:pt x="32" y="8"/>
                      <a:pt x="32" y="14"/>
                    </a:cubicBezTo>
                    <a:cubicBezTo>
                      <a:pt x="32" y="94"/>
                      <a:pt x="32" y="94"/>
                      <a:pt x="32" y="94"/>
                    </a:cubicBezTo>
                    <a:cubicBezTo>
                      <a:pt x="32" y="94"/>
                      <a:pt x="32" y="94"/>
                      <a:pt x="32" y="9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2" name="Freeform 26"/>
              <p:cNvSpPr>
                <a:spLocks/>
              </p:cNvSpPr>
              <p:nvPr userDrawn="1"/>
            </p:nvSpPr>
            <p:spPr bwMode="auto">
              <a:xfrm>
                <a:off x="2589" y="83"/>
                <a:ext cx="579" cy="397"/>
              </a:xfrm>
              <a:custGeom>
                <a:avLst/>
                <a:gdLst>
                  <a:gd name="T0" fmla="*/ 290 w 290"/>
                  <a:gd name="T1" fmla="*/ 199 h 199"/>
                  <a:gd name="T2" fmla="*/ 290 w 290"/>
                  <a:gd name="T3" fmla="*/ 72 h 199"/>
                  <a:gd name="T4" fmla="*/ 145 w 290"/>
                  <a:gd name="T5" fmla="*/ 0 h 199"/>
                  <a:gd name="T6" fmla="*/ 0 w 290"/>
                  <a:gd name="T7" fmla="*/ 72 h 199"/>
                  <a:gd name="T8" fmla="*/ 0 w 290"/>
                  <a:gd name="T9" fmla="*/ 199 h 199"/>
                  <a:gd name="T10" fmla="*/ 290 w 290"/>
                  <a:gd name="T11" fmla="*/ 199 h 199"/>
                  <a:gd name="T12" fmla="*/ 290 w 290"/>
                  <a:gd name="T13" fmla="*/ 199 h 19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90" h="199">
                    <a:moveTo>
                      <a:pt x="290" y="199"/>
                    </a:moveTo>
                    <a:cubicBezTo>
                      <a:pt x="290" y="72"/>
                      <a:pt x="290" y="72"/>
                      <a:pt x="290" y="72"/>
                    </a:cubicBezTo>
                    <a:cubicBezTo>
                      <a:pt x="290" y="72"/>
                      <a:pt x="244" y="0"/>
                      <a:pt x="145" y="0"/>
                    </a:cubicBezTo>
                    <a:cubicBezTo>
                      <a:pt x="46" y="0"/>
                      <a:pt x="0" y="72"/>
                      <a:pt x="0" y="72"/>
                    </a:cubicBezTo>
                    <a:cubicBezTo>
                      <a:pt x="0" y="199"/>
                      <a:pt x="0" y="199"/>
                      <a:pt x="0" y="199"/>
                    </a:cubicBezTo>
                    <a:cubicBezTo>
                      <a:pt x="290" y="199"/>
                      <a:pt x="290" y="199"/>
                      <a:pt x="290" y="199"/>
                    </a:cubicBezTo>
                    <a:cubicBezTo>
                      <a:pt x="290" y="199"/>
                      <a:pt x="290" y="199"/>
                      <a:pt x="290" y="199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3" name="Freeform 27"/>
              <p:cNvSpPr>
                <a:spLocks noEditPoints="1"/>
              </p:cNvSpPr>
              <p:nvPr userDrawn="1"/>
            </p:nvSpPr>
            <p:spPr bwMode="auto">
              <a:xfrm>
                <a:off x="2573" y="67"/>
                <a:ext cx="613" cy="429"/>
              </a:xfrm>
              <a:custGeom>
                <a:avLst/>
                <a:gdLst>
                  <a:gd name="T0" fmla="*/ 0 w 307"/>
                  <a:gd name="T1" fmla="*/ 215 h 215"/>
                  <a:gd name="T2" fmla="*/ 0 w 307"/>
                  <a:gd name="T3" fmla="*/ 78 h 215"/>
                  <a:gd name="T4" fmla="*/ 1 w 307"/>
                  <a:gd name="T5" fmla="*/ 76 h 215"/>
                  <a:gd name="T6" fmla="*/ 38 w 307"/>
                  <a:gd name="T7" fmla="*/ 37 h 215"/>
                  <a:gd name="T8" fmla="*/ 38 w 307"/>
                  <a:gd name="T9" fmla="*/ 37 h 215"/>
                  <a:gd name="T10" fmla="*/ 153 w 307"/>
                  <a:gd name="T11" fmla="*/ 0 h 215"/>
                  <a:gd name="T12" fmla="*/ 153 w 307"/>
                  <a:gd name="T13" fmla="*/ 0 h 215"/>
                  <a:gd name="T14" fmla="*/ 268 w 307"/>
                  <a:gd name="T15" fmla="*/ 37 h 215"/>
                  <a:gd name="T16" fmla="*/ 268 w 307"/>
                  <a:gd name="T17" fmla="*/ 37 h 215"/>
                  <a:gd name="T18" fmla="*/ 305 w 307"/>
                  <a:gd name="T19" fmla="*/ 76 h 215"/>
                  <a:gd name="T20" fmla="*/ 305 w 307"/>
                  <a:gd name="T21" fmla="*/ 76 h 215"/>
                  <a:gd name="T22" fmla="*/ 307 w 307"/>
                  <a:gd name="T23" fmla="*/ 78 h 215"/>
                  <a:gd name="T24" fmla="*/ 307 w 307"/>
                  <a:gd name="T25" fmla="*/ 207 h 215"/>
                  <a:gd name="T26" fmla="*/ 307 w 307"/>
                  <a:gd name="T27" fmla="*/ 215 h 215"/>
                  <a:gd name="T28" fmla="*/ 0 w 307"/>
                  <a:gd name="T29" fmla="*/ 215 h 215"/>
                  <a:gd name="T30" fmla="*/ 298 w 307"/>
                  <a:gd name="T31" fmla="*/ 207 h 215"/>
                  <a:gd name="T32" fmla="*/ 298 w 307"/>
                  <a:gd name="T33" fmla="*/ 198 h 215"/>
                  <a:gd name="T34" fmla="*/ 298 w 307"/>
                  <a:gd name="T35" fmla="*/ 207 h 215"/>
                  <a:gd name="T36" fmla="*/ 17 w 307"/>
                  <a:gd name="T37" fmla="*/ 198 h 215"/>
                  <a:gd name="T38" fmla="*/ 290 w 307"/>
                  <a:gd name="T39" fmla="*/ 198 h 215"/>
                  <a:gd name="T40" fmla="*/ 290 w 307"/>
                  <a:gd name="T41" fmla="*/ 83 h 215"/>
                  <a:gd name="T42" fmla="*/ 289 w 307"/>
                  <a:gd name="T43" fmla="*/ 82 h 215"/>
                  <a:gd name="T44" fmla="*/ 289 w 307"/>
                  <a:gd name="T45" fmla="*/ 82 h 215"/>
                  <a:gd name="T46" fmla="*/ 283 w 307"/>
                  <a:gd name="T47" fmla="*/ 74 h 215"/>
                  <a:gd name="T48" fmla="*/ 283 w 307"/>
                  <a:gd name="T49" fmla="*/ 74 h 215"/>
                  <a:gd name="T50" fmla="*/ 258 w 307"/>
                  <a:gd name="T51" fmla="*/ 51 h 215"/>
                  <a:gd name="T52" fmla="*/ 258 w 307"/>
                  <a:gd name="T53" fmla="*/ 51 h 215"/>
                  <a:gd name="T54" fmla="*/ 153 w 307"/>
                  <a:gd name="T55" fmla="*/ 17 h 215"/>
                  <a:gd name="T56" fmla="*/ 153 w 307"/>
                  <a:gd name="T57" fmla="*/ 17 h 215"/>
                  <a:gd name="T58" fmla="*/ 17 w 307"/>
                  <a:gd name="T59" fmla="*/ 83 h 215"/>
                  <a:gd name="T60" fmla="*/ 17 w 307"/>
                  <a:gd name="T61" fmla="*/ 83 h 215"/>
                  <a:gd name="T62" fmla="*/ 17 w 307"/>
                  <a:gd name="T63" fmla="*/ 198 h 215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307" h="215">
                    <a:moveTo>
                      <a:pt x="0" y="215"/>
                    </a:moveTo>
                    <a:cubicBezTo>
                      <a:pt x="0" y="78"/>
                      <a:pt x="0" y="78"/>
                      <a:pt x="0" y="78"/>
                    </a:cubicBezTo>
                    <a:cubicBezTo>
                      <a:pt x="1" y="76"/>
                      <a:pt x="1" y="76"/>
                      <a:pt x="1" y="76"/>
                    </a:cubicBezTo>
                    <a:cubicBezTo>
                      <a:pt x="1" y="75"/>
                      <a:pt x="13" y="56"/>
                      <a:pt x="38" y="37"/>
                    </a:cubicBezTo>
                    <a:cubicBezTo>
                      <a:pt x="38" y="37"/>
                      <a:pt x="38" y="37"/>
                      <a:pt x="38" y="37"/>
                    </a:cubicBezTo>
                    <a:cubicBezTo>
                      <a:pt x="63" y="19"/>
                      <a:pt x="102" y="0"/>
                      <a:pt x="153" y="0"/>
                    </a:cubicBezTo>
                    <a:cubicBezTo>
                      <a:pt x="153" y="0"/>
                      <a:pt x="153" y="0"/>
                      <a:pt x="153" y="0"/>
                    </a:cubicBezTo>
                    <a:cubicBezTo>
                      <a:pt x="205" y="0"/>
                      <a:pt x="243" y="19"/>
                      <a:pt x="268" y="37"/>
                    </a:cubicBezTo>
                    <a:cubicBezTo>
                      <a:pt x="268" y="37"/>
                      <a:pt x="268" y="37"/>
                      <a:pt x="268" y="37"/>
                    </a:cubicBezTo>
                    <a:cubicBezTo>
                      <a:pt x="293" y="56"/>
                      <a:pt x="305" y="75"/>
                      <a:pt x="305" y="76"/>
                    </a:cubicBezTo>
                    <a:cubicBezTo>
                      <a:pt x="305" y="76"/>
                      <a:pt x="305" y="76"/>
                      <a:pt x="305" y="76"/>
                    </a:cubicBezTo>
                    <a:cubicBezTo>
                      <a:pt x="307" y="78"/>
                      <a:pt x="307" y="78"/>
                      <a:pt x="307" y="78"/>
                    </a:cubicBezTo>
                    <a:cubicBezTo>
                      <a:pt x="307" y="207"/>
                      <a:pt x="307" y="207"/>
                      <a:pt x="307" y="207"/>
                    </a:cubicBezTo>
                    <a:cubicBezTo>
                      <a:pt x="307" y="215"/>
                      <a:pt x="307" y="215"/>
                      <a:pt x="307" y="215"/>
                    </a:cubicBezTo>
                    <a:cubicBezTo>
                      <a:pt x="0" y="215"/>
                      <a:pt x="0" y="215"/>
                      <a:pt x="0" y="215"/>
                    </a:cubicBezTo>
                    <a:close/>
                    <a:moveTo>
                      <a:pt x="298" y="207"/>
                    </a:moveTo>
                    <a:cubicBezTo>
                      <a:pt x="298" y="198"/>
                      <a:pt x="298" y="198"/>
                      <a:pt x="298" y="198"/>
                    </a:cubicBezTo>
                    <a:cubicBezTo>
                      <a:pt x="298" y="207"/>
                      <a:pt x="298" y="207"/>
                      <a:pt x="298" y="207"/>
                    </a:cubicBezTo>
                    <a:close/>
                    <a:moveTo>
                      <a:pt x="17" y="198"/>
                    </a:moveTo>
                    <a:cubicBezTo>
                      <a:pt x="290" y="198"/>
                      <a:pt x="290" y="198"/>
                      <a:pt x="290" y="198"/>
                    </a:cubicBezTo>
                    <a:cubicBezTo>
                      <a:pt x="290" y="83"/>
                      <a:pt x="290" y="83"/>
                      <a:pt x="290" y="83"/>
                    </a:cubicBezTo>
                    <a:cubicBezTo>
                      <a:pt x="290" y="83"/>
                      <a:pt x="290" y="82"/>
                      <a:pt x="289" y="82"/>
                    </a:cubicBezTo>
                    <a:cubicBezTo>
                      <a:pt x="289" y="82"/>
                      <a:pt x="289" y="82"/>
                      <a:pt x="289" y="82"/>
                    </a:cubicBezTo>
                    <a:cubicBezTo>
                      <a:pt x="288" y="80"/>
                      <a:pt x="286" y="78"/>
                      <a:pt x="283" y="74"/>
                    </a:cubicBezTo>
                    <a:cubicBezTo>
                      <a:pt x="283" y="74"/>
                      <a:pt x="283" y="74"/>
                      <a:pt x="283" y="74"/>
                    </a:cubicBezTo>
                    <a:cubicBezTo>
                      <a:pt x="278" y="68"/>
                      <a:pt x="269" y="60"/>
                      <a:pt x="258" y="51"/>
                    </a:cubicBezTo>
                    <a:cubicBezTo>
                      <a:pt x="258" y="51"/>
                      <a:pt x="258" y="51"/>
                      <a:pt x="258" y="51"/>
                    </a:cubicBezTo>
                    <a:cubicBezTo>
                      <a:pt x="235" y="34"/>
                      <a:pt x="201" y="17"/>
                      <a:pt x="153" y="17"/>
                    </a:cubicBezTo>
                    <a:cubicBezTo>
                      <a:pt x="153" y="17"/>
                      <a:pt x="153" y="17"/>
                      <a:pt x="153" y="17"/>
                    </a:cubicBezTo>
                    <a:cubicBezTo>
                      <a:pt x="69" y="17"/>
                      <a:pt x="25" y="72"/>
                      <a:pt x="17" y="83"/>
                    </a:cubicBezTo>
                    <a:cubicBezTo>
                      <a:pt x="17" y="83"/>
                      <a:pt x="17" y="83"/>
                      <a:pt x="17" y="83"/>
                    </a:cubicBezTo>
                    <a:cubicBezTo>
                      <a:pt x="17" y="198"/>
                      <a:pt x="17" y="198"/>
                      <a:pt x="17" y="198"/>
                    </a:cubicBezTo>
                    <a:close/>
                  </a:path>
                </a:pathLst>
              </a:custGeom>
              <a:solidFill>
                <a:srgbClr val="E13A3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4" name="Freeform 28"/>
              <p:cNvSpPr>
                <a:spLocks noEditPoints="1"/>
              </p:cNvSpPr>
              <p:nvPr userDrawn="1"/>
            </p:nvSpPr>
            <p:spPr bwMode="auto">
              <a:xfrm>
                <a:off x="2581" y="75"/>
                <a:ext cx="597" cy="413"/>
              </a:xfrm>
              <a:custGeom>
                <a:avLst/>
                <a:gdLst>
                  <a:gd name="T0" fmla="*/ 0 w 299"/>
                  <a:gd name="T1" fmla="*/ 207 h 207"/>
                  <a:gd name="T2" fmla="*/ 0 w 299"/>
                  <a:gd name="T3" fmla="*/ 75 h 207"/>
                  <a:gd name="T4" fmla="*/ 1 w 299"/>
                  <a:gd name="T5" fmla="*/ 74 h 207"/>
                  <a:gd name="T6" fmla="*/ 149 w 299"/>
                  <a:gd name="T7" fmla="*/ 0 h 207"/>
                  <a:gd name="T8" fmla="*/ 149 w 299"/>
                  <a:gd name="T9" fmla="*/ 0 h 207"/>
                  <a:gd name="T10" fmla="*/ 298 w 299"/>
                  <a:gd name="T11" fmla="*/ 74 h 207"/>
                  <a:gd name="T12" fmla="*/ 298 w 299"/>
                  <a:gd name="T13" fmla="*/ 74 h 207"/>
                  <a:gd name="T14" fmla="*/ 299 w 299"/>
                  <a:gd name="T15" fmla="*/ 75 h 207"/>
                  <a:gd name="T16" fmla="*/ 299 w 299"/>
                  <a:gd name="T17" fmla="*/ 203 h 207"/>
                  <a:gd name="T18" fmla="*/ 299 w 299"/>
                  <a:gd name="T19" fmla="*/ 207 h 207"/>
                  <a:gd name="T20" fmla="*/ 0 w 299"/>
                  <a:gd name="T21" fmla="*/ 207 h 207"/>
                  <a:gd name="T22" fmla="*/ 294 w 299"/>
                  <a:gd name="T23" fmla="*/ 203 h 207"/>
                  <a:gd name="T24" fmla="*/ 294 w 299"/>
                  <a:gd name="T25" fmla="*/ 198 h 207"/>
                  <a:gd name="T26" fmla="*/ 294 w 299"/>
                  <a:gd name="T27" fmla="*/ 203 h 207"/>
                  <a:gd name="T28" fmla="*/ 8 w 299"/>
                  <a:gd name="T29" fmla="*/ 198 h 207"/>
                  <a:gd name="T30" fmla="*/ 290 w 299"/>
                  <a:gd name="T31" fmla="*/ 198 h 207"/>
                  <a:gd name="T32" fmla="*/ 290 w 299"/>
                  <a:gd name="T33" fmla="*/ 77 h 207"/>
                  <a:gd name="T34" fmla="*/ 289 w 299"/>
                  <a:gd name="T35" fmla="*/ 76 h 207"/>
                  <a:gd name="T36" fmla="*/ 289 w 299"/>
                  <a:gd name="T37" fmla="*/ 76 h 207"/>
                  <a:gd name="T38" fmla="*/ 282 w 299"/>
                  <a:gd name="T39" fmla="*/ 68 h 207"/>
                  <a:gd name="T40" fmla="*/ 282 w 299"/>
                  <a:gd name="T41" fmla="*/ 68 h 207"/>
                  <a:gd name="T42" fmla="*/ 256 w 299"/>
                  <a:gd name="T43" fmla="*/ 44 h 207"/>
                  <a:gd name="T44" fmla="*/ 256 w 299"/>
                  <a:gd name="T45" fmla="*/ 44 h 207"/>
                  <a:gd name="T46" fmla="*/ 149 w 299"/>
                  <a:gd name="T47" fmla="*/ 8 h 207"/>
                  <a:gd name="T48" fmla="*/ 149 w 299"/>
                  <a:gd name="T49" fmla="*/ 8 h 207"/>
                  <a:gd name="T50" fmla="*/ 10 w 299"/>
                  <a:gd name="T51" fmla="*/ 76 h 207"/>
                  <a:gd name="T52" fmla="*/ 10 w 299"/>
                  <a:gd name="T53" fmla="*/ 76 h 207"/>
                  <a:gd name="T54" fmla="*/ 8 w 299"/>
                  <a:gd name="T55" fmla="*/ 77 h 207"/>
                  <a:gd name="T56" fmla="*/ 8 w 299"/>
                  <a:gd name="T57" fmla="*/ 77 h 207"/>
                  <a:gd name="T58" fmla="*/ 8 w 299"/>
                  <a:gd name="T59" fmla="*/ 198 h 207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299" h="207">
                    <a:moveTo>
                      <a:pt x="0" y="207"/>
                    </a:moveTo>
                    <a:cubicBezTo>
                      <a:pt x="0" y="75"/>
                      <a:pt x="0" y="75"/>
                      <a:pt x="0" y="75"/>
                    </a:cubicBezTo>
                    <a:cubicBezTo>
                      <a:pt x="1" y="74"/>
                      <a:pt x="1" y="74"/>
                      <a:pt x="1" y="74"/>
                    </a:cubicBezTo>
                    <a:cubicBezTo>
                      <a:pt x="1" y="73"/>
                      <a:pt x="48" y="0"/>
                      <a:pt x="149" y="0"/>
                    </a:cubicBezTo>
                    <a:cubicBezTo>
                      <a:pt x="149" y="0"/>
                      <a:pt x="149" y="0"/>
                      <a:pt x="149" y="0"/>
                    </a:cubicBezTo>
                    <a:cubicBezTo>
                      <a:pt x="251" y="0"/>
                      <a:pt x="298" y="73"/>
                      <a:pt x="298" y="74"/>
                    </a:cubicBezTo>
                    <a:cubicBezTo>
                      <a:pt x="298" y="74"/>
                      <a:pt x="298" y="74"/>
                      <a:pt x="298" y="74"/>
                    </a:cubicBezTo>
                    <a:cubicBezTo>
                      <a:pt x="299" y="75"/>
                      <a:pt x="299" y="75"/>
                      <a:pt x="299" y="75"/>
                    </a:cubicBezTo>
                    <a:cubicBezTo>
                      <a:pt x="299" y="203"/>
                      <a:pt x="299" y="203"/>
                      <a:pt x="299" y="203"/>
                    </a:cubicBezTo>
                    <a:cubicBezTo>
                      <a:pt x="299" y="207"/>
                      <a:pt x="299" y="207"/>
                      <a:pt x="299" y="207"/>
                    </a:cubicBezTo>
                    <a:cubicBezTo>
                      <a:pt x="0" y="207"/>
                      <a:pt x="0" y="207"/>
                      <a:pt x="0" y="207"/>
                    </a:cubicBezTo>
                    <a:close/>
                    <a:moveTo>
                      <a:pt x="294" y="203"/>
                    </a:moveTo>
                    <a:cubicBezTo>
                      <a:pt x="294" y="198"/>
                      <a:pt x="294" y="198"/>
                      <a:pt x="294" y="198"/>
                    </a:cubicBezTo>
                    <a:cubicBezTo>
                      <a:pt x="294" y="203"/>
                      <a:pt x="294" y="203"/>
                      <a:pt x="294" y="203"/>
                    </a:cubicBezTo>
                    <a:close/>
                    <a:moveTo>
                      <a:pt x="8" y="198"/>
                    </a:moveTo>
                    <a:cubicBezTo>
                      <a:pt x="290" y="198"/>
                      <a:pt x="290" y="198"/>
                      <a:pt x="290" y="198"/>
                    </a:cubicBezTo>
                    <a:cubicBezTo>
                      <a:pt x="290" y="77"/>
                      <a:pt x="290" y="77"/>
                      <a:pt x="290" y="77"/>
                    </a:cubicBezTo>
                    <a:cubicBezTo>
                      <a:pt x="290" y="77"/>
                      <a:pt x="289" y="76"/>
                      <a:pt x="289" y="76"/>
                    </a:cubicBezTo>
                    <a:cubicBezTo>
                      <a:pt x="289" y="76"/>
                      <a:pt x="289" y="76"/>
                      <a:pt x="289" y="76"/>
                    </a:cubicBezTo>
                    <a:cubicBezTo>
                      <a:pt x="287" y="74"/>
                      <a:pt x="285" y="71"/>
                      <a:pt x="282" y="68"/>
                    </a:cubicBezTo>
                    <a:cubicBezTo>
                      <a:pt x="282" y="68"/>
                      <a:pt x="282" y="68"/>
                      <a:pt x="282" y="68"/>
                    </a:cubicBezTo>
                    <a:cubicBezTo>
                      <a:pt x="277" y="61"/>
                      <a:pt x="268" y="52"/>
                      <a:pt x="256" y="44"/>
                    </a:cubicBezTo>
                    <a:cubicBezTo>
                      <a:pt x="256" y="44"/>
                      <a:pt x="256" y="44"/>
                      <a:pt x="256" y="44"/>
                    </a:cubicBezTo>
                    <a:cubicBezTo>
                      <a:pt x="233" y="26"/>
                      <a:pt x="198" y="8"/>
                      <a:pt x="149" y="8"/>
                    </a:cubicBezTo>
                    <a:cubicBezTo>
                      <a:pt x="149" y="8"/>
                      <a:pt x="149" y="8"/>
                      <a:pt x="149" y="8"/>
                    </a:cubicBezTo>
                    <a:cubicBezTo>
                      <a:pt x="64" y="8"/>
                      <a:pt x="20" y="62"/>
                      <a:pt x="10" y="76"/>
                    </a:cubicBezTo>
                    <a:cubicBezTo>
                      <a:pt x="10" y="76"/>
                      <a:pt x="10" y="76"/>
                      <a:pt x="10" y="76"/>
                    </a:cubicBezTo>
                    <a:cubicBezTo>
                      <a:pt x="9" y="76"/>
                      <a:pt x="9" y="77"/>
                      <a:pt x="8" y="77"/>
                    </a:cubicBezTo>
                    <a:cubicBezTo>
                      <a:pt x="8" y="77"/>
                      <a:pt x="8" y="77"/>
                      <a:pt x="8" y="77"/>
                    </a:cubicBezTo>
                    <a:cubicBezTo>
                      <a:pt x="8" y="198"/>
                      <a:pt x="8" y="198"/>
                      <a:pt x="8" y="198"/>
                    </a:cubicBezTo>
                    <a:close/>
                  </a:path>
                </a:pathLst>
              </a:custGeom>
              <a:solidFill>
                <a:srgbClr val="FFDCA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5" name="Freeform 29"/>
              <p:cNvSpPr>
                <a:spLocks/>
              </p:cNvSpPr>
              <p:nvPr userDrawn="1"/>
            </p:nvSpPr>
            <p:spPr bwMode="auto">
              <a:xfrm>
                <a:off x="2695" y="438"/>
                <a:ext cx="256" cy="82"/>
              </a:xfrm>
              <a:custGeom>
                <a:avLst/>
                <a:gdLst>
                  <a:gd name="T0" fmla="*/ 124 w 127"/>
                  <a:gd name="T1" fmla="*/ 1 h 41"/>
                  <a:gd name="T2" fmla="*/ 124 w 127"/>
                  <a:gd name="T3" fmla="*/ 0 h 41"/>
                  <a:gd name="T4" fmla="*/ 112 w 127"/>
                  <a:gd name="T5" fmla="*/ 1 h 41"/>
                  <a:gd name="T6" fmla="*/ 67 w 127"/>
                  <a:gd name="T7" fmla="*/ 6 h 41"/>
                  <a:gd name="T8" fmla="*/ 52 w 127"/>
                  <a:gd name="T9" fmla="*/ 8 h 41"/>
                  <a:gd name="T10" fmla="*/ 36 w 127"/>
                  <a:gd name="T11" fmla="*/ 11 h 41"/>
                  <a:gd name="T12" fmla="*/ 22 w 127"/>
                  <a:gd name="T13" fmla="*/ 14 h 41"/>
                  <a:gd name="T14" fmla="*/ 11 w 127"/>
                  <a:gd name="T15" fmla="*/ 16 h 41"/>
                  <a:gd name="T16" fmla="*/ 3 w 127"/>
                  <a:gd name="T17" fmla="*/ 18 h 41"/>
                  <a:gd name="T18" fmla="*/ 0 w 127"/>
                  <a:gd name="T19" fmla="*/ 19 h 41"/>
                  <a:gd name="T20" fmla="*/ 1 w 127"/>
                  <a:gd name="T21" fmla="*/ 19 h 41"/>
                  <a:gd name="T22" fmla="*/ 2 w 127"/>
                  <a:gd name="T23" fmla="*/ 20 h 41"/>
                  <a:gd name="T24" fmla="*/ 3 w 127"/>
                  <a:gd name="T25" fmla="*/ 21 h 41"/>
                  <a:gd name="T26" fmla="*/ 9 w 127"/>
                  <a:gd name="T27" fmla="*/ 26 h 41"/>
                  <a:gd name="T28" fmla="*/ 10 w 127"/>
                  <a:gd name="T29" fmla="*/ 27 h 41"/>
                  <a:gd name="T30" fmla="*/ 10 w 127"/>
                  <a:gd name="T31" fmla="*/ 29 h 41"/>
                  <a:gd name="T32" fmla="*/ 9 w 127"/>
                  <a:gd name="T33" fmla="*/ 31 h 41"/>
                  <a:gd name="T34" fmla="*/ 8 w 127"/>
                  <a:gd name="T35" fmla="*/ 33 h 41"/>
                  <a:gd name="T36" fmla="*/ 7 w 127"/>
                  <a:gd name="T37" fmla="*/ 35 h 41"/>
                  <a:gd name="T38" fmla="*/ 6 w 127"/>
                  <a:gd name="T39" fmla="*/ 37 h 41"/>
                  <a:gd name="T40" fmla="*/ 4 w 127"/>
                  <a:gd name="T41" fmla="*/ 40 h 41"/>
                  <a:gd name="T42" fmla="*/ 3 w 127"/>
                  <a:gd name="T43" fmla="*/ 41 h 41"/>
                  <a:gd name="T44" fmla="*/ 6 w 127"/>
                  <a:gd name="T45" fmla="*/ 40 h 41"/>
                  <a:gd name="T46" fmla="*/ 13 w 127"/>
                  <a:gd name="T47" fmla="*/ 38 h 41"/>
                  <a:gd name="T48" fmla="*/ 24 w 127"/>
                  <a:gd name="T49" fmla="*/ 35 h 41"/>
                  <a:gd name="T50" fmla="*/ 37 w 127"/>
                  <a:gd name="T51" fmla="*/ 32 h 41"/>
                  <a:gd name="T52" fmla="*/ 52 w 127"/>
                  <a:gd name="T53" fmla="*/ 30 h 41"/>
                  <a:gd name="T54" fmla="*/ 66 w 127"/>
                  <a:gd name="T55" fmla="*/ 27 h 41"/>
                  <a:gd name="T56" fmla="*/ 113 w 127"/>
                  <a:gd name="T57" fmla="*/ 22 h 41"/>
                  <a:gd name="T58" fmla="*/ 127 w 127"/>
                  <a:gd name="T59" fmla="*/ 21 h 41"/>
                  <a:gd name="T60" fmla="*/ 124 w 127"/>
                  <a:gd name="T61" fmla="*/ 1 h 41"/>
                  <a:gd name="T62" fmla="*/ 124 w 127"/>
                  <a:gd name="T63" fmla="*/ 1 h 41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127" h="41">
                    <a:moveTo>
                      <a:pt x="124" y="1"/>
                    </a:moveTo>
                    <a:cubicBezTo>
                      <a:pt x="124" y="0"/>
                      <a:pt x="124" y="0"/>
                      <a:pt x="124" y="0"/>
                    </a:cubicBezTo>
                    <a:cubicBezTo>
                      <a:pt x="120" y="0"/>
                      <a:pt x="116" y="1"/>
                      <a:pt x="112" y="1"/>
                    </a:cubicBezTo>
                    <a:cubicBezTo>
                      <a:pt x="108" y="1"/>
                      <a:pt x="72" y="5"/>
                      <a:pt x="67" y="6"/>
                    </a:cubicBezTo>
                    <a:cubicBezTo>
                      <a:pt x="62" y="6"/>
                      <a:pt x="57" y="7"/>
                      <a:pt x="52" y="8"/>
                    </a:cubicBezTo>
                    <a:cubicBezTo>
                      <a:pt x="47" y="9"/>
                      <a:pt x="41" y="10"/>
                      <a:pt x="36" y="11"/>
                    </a:cubicBezTo>
                    <a:cubicBezTo>
                      <a:pt x="31" y="12"/>
                      <a:pt x="26" y="13"/>
                      <a:pt x="22" y="14"/>
                    </a:cubicBezTo>
                    <a:cubicBezTo>
                      <a:pt x="18" y="15"/>
                      <a:pt x="14" y="16"/>
                      <a:pt x="11" y="16"/>
                    </a:cubicBezTo>
                    <a:cubicBezTo>
                      <a:pt x="8" y="17"/>
                      <a:pt x="5" y="18"/>
                      <a:pt x="3" y="18"/>
                    </a:cubicBezTo>
                    <a:cubicBezTo>
                      <a:pt x="1" y="19"/>
                      <a:pt x="0" y="19"/>
                      <a:pt x="0" y="19"/>
                    </a:cubicBezTo>
                    <a:cubicBezTo>
                      <a:pt x="0" y="19"/>
                      <a:pt x="0" y="19"/>
                      <a:pt x="1" y="19"/>
                    </a:cubicBezTo>
                    <a:cubicBezTo>
                      <a:pt x="1" y="19"/>
                      <a:pt x="1" y="20"/>
                      <a:pt x="2" y="20"/>
                    </a:cubicBezTo>
                    <a:cubicBezTo>
                      <a:pt x="2" y="20"/>
                      <a:pt x="3" y="21"/>
                      <a:pt x="3" y="21"/>
                    </a:cubicBezTo>
                    <a:cubicBezTo>
                      <a:pt x="4" y="21"/>
                      <a:pt x="9" y="26"/>
                      <a:pt x="9" y="26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0" y="28"/>
                      <a:pt x="10" y="28"/>
                      <a:pt x="10" y="29"/>
                    </a:cubicBezTo>
                    <a:cubicBezTo>
                      <a:pt x="10" y="29"/>
                      <a:pt x="9" y="30"/>
                      <a:pt x="9" y="31"/>
                    </a:cubicBezTo>
                    <a:cubicBezTo>
                      <a:pt x="9" y="31"/>
                      <a:pt x="8" y="32"/>
                      <a:pt x="8" y="33"/>
                    </a:cubicBezTo>
                    <a:cubicBezTo>
                      <a:pt x="8" y="33"/>
                      <a:pt x="7" y="34"/>
                      <a:pt x="7" y="35"/>
                    </a:cubicBezTo>
                    <a:cubicBezTo>
                      <a:pt x="6" y="36"/>
                      <a:pt x="6" y="36"/>
                      <a:pt x="6" y="37"/>
                    </a:cubicBezTo>
                    <a:cubicBezTo>
                      <a:pt x="5" y="38"/>
                      <a:pt x="4" y="40"/>
                      <a:pt x="4" y="40"/>
                    </a:cubicBezTo>
                    <a:cubicBezTo>
                      <a:pt x="4" y="40"/>
                      <a:pt x="3" y="41"/>
                      <a:pt x="3" y="41"/>
                    </a:cubicBezTo>
                    <a:cubicBezTo>
                      <a:pt x="3" y="41"/>
                      <a:pt x="4" y="40"/>
                      <a:pt x="6" y="40"/>
                    </a:cubicBezTo>
                    <a:cubicBezTo>
                      <a:pt x="8" y="39"/>
                      <a:pt x="10" y="39"/>
                      <a:pt x="13" y="38"/>
                    </a:cubicBezTo>
                    <a:cubicBezTo>
                      <a:pt x="17" y="37"/>
                      <a:pt x="20" y="36"/>
                      <a:pt x="24" y="35"/>
                    </a:cubicBezTo>
                    <a:cubicBezTo>
                      <a:pt x="28" y="34"/>
                      <a:pt x="33" y="33"/>
                      <a:pt x="37" y="32"/>
                    </a:cubicBezTo>
                    <a:cubicBezTo>
                      <a:pt x="42" y="31"/>
                      <a:pt x="47" y="30"/>
                      <a:pt x="52" y="30"/>
                    </a:cubicBezTo>
                    <a:cubicBezTo>
                      <a:pt x="57" y="29"/>
                      <a:pt x="62" y="28"/>
                      <a:pt x="66" y="27"/>
                    </a:cubicBezTo>
                    <a:cubicBezTo>
                      <a:pt x="71" y="27"/>
                      <a:pt x="107" y="22"/>
                      <a:pt x="113" y="22"/>
                    </a:cubicBezTo>
                    <a:cubicBezTo>
                      <a:pt x="118" y="21"/>
                      <a:pt x="123" y="21"/>
                      <a:pt x="127" y="21"/>
                    </a:cubicBezTo>
                    <a:cubicBezTo>
                      <a:pt x="124" y="1"/>
                      <a:pt x="124" y="1"/>
                      <a:pt x="124" y="1"/>
                    </a:cubicBezTo>
                    <a:cubicBezTo>
                      <a:pt x="124" y="1"/>
                      <a:pt x="124" y="1"/>
                      <a:pt x="124" y="1"/>
                    </a:cubicBezTo>
                    <a:close/>
                  </a:path>
                </a:pathLst>
              </a:custGeom>
              <a:solidFill>
                <a:srgbClr val="81838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6" name="Freeform 30"/>
              <p:cNvSpPr>
                <a:spLocks noEditPoints="1"/>
              </p:cNvSpPr>
              <p:nvPr userDrawn="1"/>
            </p:nvSpPr>
            <p:spPr bwMode="auto">
              <a:xfrm>
                <a:off x="2689" y="434"/>
                <a:ext cx="268" cy="90"/>
              </a:xfrm>
              <a:custGeom>
                <a:avLst/>
                <a:gdLst>
                  <a:gd name="T0" fmla="*/ 4 w 133"/>
                  <a:gd name="T1" fmla="*/ 41 h 45"/>
                  <a:gd name="T2" fmla="*/ 6 w 133"/>
                  <a:gd name="T3" fmla="*/ 38 h 45"/>
                  <a:gd name="T4" fmla="*/ 8 w 133"/>
                  <a:gd name="T5" fmla="*/ 36 h 45"/>
                  <a:gd name="T6" fmla="*/ 10 w 133"/>
                  <a:gd name="T7" fmla="*/ 32 h 45"/>
                  <a:gd name="T8" fmla="*/ 10 w 133"/>
                  <a:gd name="T9" fmla="*/ 30 h 45"/>
                  <a:gd name="T10" fmla="*/ 10 w 133"/>
                  <a:gd name="T11" fmla="*/ 30 h 45"/>
                  <a:gd name="T12" fmla="*/ 9 w 133"/>
                  <a:gd name="T13" fmla="*/ 29 h 45"/>
                  <a:gd name="T14" fmla="*/ 7 w 133"/>
                  <a:gd name="T15" fmla="*/ 28 h 45"/>
                  <a:gd name="T16" fmla="*/ 3 w 133"/>
                  <a:gd name="T17" fmla="*/ 24 h 45"/>
                  <a:gd name="T18" fmla="*/ 2 w 133"/>
                  <a:gd name="T19" fmla="*/ 23 h 45"/>
                  <a:gd name="T20" fmla="*/ 1 w 133"/>
                  <a:gd name="T21" fmla="*/ 20 h 45"/>
                  <a:gd name="T22" fmla="*/ 3 w 133"/>
                  <a:gd name="T23" fmla="*/ 18 h 45"/>
                  <a:gd name="T24" fmla="*/ 13 w 133"/>
                  <a:gd name="T25" fmla="*/ 16 h 45"/>
                  <a:gd name="T26" fmla="*/ 24 w 133"/>
                  <a:gd name="T27" fmla="*/ 13 h 45"/>
                  <a:gd name="T28" fmla="*/ 54 w 133"/>
                  <a:gd name="T29" fmla="*/ 7 h 45"/>
                  <a:gd name="T30" fmla="*/ 70 w 133"/>
                  <a:gd name="T31" fmla="*/ 5 h 45"/>
                  <a:gd name="T32" fmla="*/ 127 w 133"/>
                  <a:gd name="T33" fmla="*/ 0 h 45"/>
                  <a:gd name="T34" fmla="*/ 127 w 133"/>
                  <a:gd name="T35" fmla="*/ 0 h 45"/>
                  <a:gd name="T36" fmla="*/ 130 w 133"/>
                  <a:gd name="T37" fmla="*/ 2 h 45"/>
                  <a:gd name="T38" fmla="*/ 130 w 133"/>
                  <a:gd name="T39" fmla="*/ 3 h 45"/>
                  <a:gd name="T40" fmla="*/ 132 w 133"/>
                  <a:gd name="T41" fmla="*/ 25 h 45"/>
                  <a:gd name="T42" fmla="*/ 116 w 133"/>
                  <a:gd name="T43" fmla="*/ 26 h 45"/>
                  <a:gd name="T44" fmla="*/ 70 w 133"/>
                  <a:gd name="T45" fmla="*/ 32 h 45"/>
                  <a:gd name="T46" fmla="*/ 41 w 133"/>
                  <a:gd name="T47" fmla="*/ 37 h 45"/>
                  <a:gd name="T48" fmla="*/ 28 w 133"/>
                  <a:gd name="T49" fmla="*/ 40 h 45"/>
                  <a:gd name="T50" fmla="*/ 10 w 133"/>
                  <a:gd name="T51" fmla="*/ 44 h 45"/>
                  <a:gd name="T52" fmla="*/ 7 w 133"/>
                  <a:gd name="T53" fmla="*/ 45 h 45"/>
                  <a:gd name="T54" fmla="*/ 4 w 133"/>
                  <a:gd name="T55" fmla="*/ 44 h 45"/>
                  <a:gd name="T56" fmla="*/ 14 w 133"/>
                  <a:gd name="T57" fmla="*/ 27 h 45"/>
                  <a:gd name="T58" fmla="*/ 16 w 133"/>
                  <a:gd name="T59" fmla="*/ 30 h 45"/>
                  <a:gd name="T60" fmla="*/ 15 w 133"/>
                  <a:gd name="T61" fmla="*/ 31 h 45"/>
                  <a:gd name="T62" fmla="*/ 13 w 133"/>
                  <a:gd name="T63" fmla="*/ 36 h 45"/>
                  <a:gd name="T64" fmla="*/ 12 w 133"/>
                  <a:gd name="T65" fmla="*/ 38 h 45"/>
                  <a:gd name="T66" fmla="*/ 16 w 133"/>
                  <a:gd name="T67" fmla="*/ 37 h 45"/>
                  <a:gd name="T68" fmla="*/ 27 w 133"/>
                  <a:gd name="T69" fmla="*/ 35 h 45"/>
                  <a:gd name="T70" fmla="*/ 54 w 133"/>
                  <a:gd name="T71" fmla="*/ 29 h 45"/>
                  <a:gd name="T72" fmla="*/ 69 w 133"/>
                  <a:gd name="T73" fmla="*/ 27 h 45"/>
                  <a:gd name="T74" fmla="*/ 127 w 133"/>
                  <a:gd name="T75" fmla="*/ 20 h 45"/>
                  <a:gd name="T76" fmla="*/ 115 w 133"/>
                  <a:gd name="T77" fmla="*/ 5 h 45"/>
                  <a:gd name="T78" fmla="*/ 70 w 133"/>
                  <a:gd name="T79" fmla="*/ 11 h 45"/>
                  <a:gd name="T80" fmla="*/ 40 w 133"/>
                  <a:gd name="T81" fmla="*/ 15 h 45"/>
                  <a:gd name="T82" fmla="*/ 26 w 133"/>
                  <a:gd name="T83" fmla="*/ 18 h 45"/>
                  <a:gd name="T84" fmla="*/ 9 w 133"/>
                  <a:gd name="T85" fmla="*/ 22 h 45"/>
                  <a:gd name="T86" fmla="*/ 129 w 133"/>
                  <a:gd name="T87" fmla="*/ 4 h 45"/>
                  <a:gd name="T88" fmla="*/ 127 w 133"/>
                  <a:gd name="T89" fmla="*/ 3 h 45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0" t="0" r="r" b="b"/>
                <a:pathLst>
                  <a:path w="133" h="45">
                    <a:moveTo>
                      <a:pt x="4" y="44"/>
                    </a:moveTo>
                    <a:cubicBezTo>
                      <a:pt x="4" y="43"/>
                      <a:pt x="4" y="42"/>
                      <a:pt x="4" y="41"/>
                    </a:cubicBezTo>
                    <a:cubicBezTo>
                      <a:pt x="4" y="41"/>
                      <a:pt x="4" y="41"/>
                      <a:pt x="4" y="41"/>
                    </a:cubicBezTo>
                    <a:cubicBezTo>
                      <a:pt x="4" y="41"/>
                      <a:pt x="4" y="41"/>
                      <a:pt x="4" y="41"/>
                    </a:cubicBezTo>
                    <a:cubicBezTo>
                      <a:pt x="4" y="41"/>
                      <a:pt x="4" y="41"/>
                      <a:pt x="4" y="41"/>
                    </a:cubicBezTo>
                    <a:cubicBezTo>
                      <a:pt x="5" y="40"/>
                      <a:pt x="6" y="38"/>
                      <a:pt x="6" y="38"/>
                    </a:cubicBezTo>
                    <a:cubicBezTo>
                      <a:pt x="6" y="38"/>
                      <a:pt x="6" y="38"/>
                      <a:pt x="6" y="38"/>
                    </a:cubicBezTo>
                    <a:cubicBezTo>
                      <a:pt x="7" y="37"/>
                      <a:pt x="7" y="36"/>
                      <a:pt x="8" y="36"/>
                    </a:cubicBezTo>
                    <a:cubicBezTo>
                      <a:pt x="8" y="36"/>
                      <a:pt x="8" y="36"/>
                      <a:pt x="8" y="36"/>
                    </a:cubicBezTo>
                    <a:cubicBezTo>
                      <a:pt x="8" y="35"/>
                      <a:pt x="8" y="34"/>
                      <a:pt x="9" y="33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9" y="33"/>
                      <a:pt x="9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1"/>
                      <a:pt x="10" y="30"/>
                      <a:pt x="10" y="30"/>
                    </a:cubicBezTo>
                    <a:cubicBezTo>
                      <a:pt x="10" y="30"/>
                      <a:pt x="10" y="30"/>
                      <a:pt x="10" y="30"/>
                    </a:cubicBezTo>
                    <a:cubicBezTo>
                      <a:pt x="10" y="30"/>
                      <a:pt x="10" y="30"/>
                      <a:pt x="10" y="30"/>
                    </a:cubicBezTo>
                    <a:cubicBezTo>
                      <a:pt x="10" y="30"/>
                      <a:pt x="10" y="30"/>
                      <a:pt x="10" y="30"/>
                    </a:cubicBezTo>
                    <a:cubicBezTo>
                      <a:pt x="10" y="30"/>
                      <a:pt x="10" y="30"/>
                      <a:pt x="10" y="30"/>
                    </a:cubicBezTo>
                    <a:cubicBezTo>
                      <a:pt x="10" y="30"/>
                      <a:pt x="10" y="30"/>
                      <a:pt x="10" y="30"/>
                    </a:cubicBezTo>
                    <a:cubicBezTo>
                      <a:pt x="10" y="30"/>
                      <a:pt x="10" y="30"/>
                      <a:pt x="10" y="30"/>
                    </a:cubicBezTo>
                    <a:cubicBezTo>
                      <a:pt x="10" y="30"/>
                      <a:pt x="10" y="30"/>
                      <a:pt x="9" y="29"/>
                    </a:cubicBezTo>
                    <a:cubicBezTo>
                      <a:pt x="9" y="29"/>
                      <a:pt x="9" y="29"/>
                      <a:pt x="9" y="29"/>
                    </a:cubicBezTo>
                    <a:cubicBezTo>
                      <a:pt x="9" y="29"/>
                      <a:pt x="8" y="28"/>
                      <a:pt x="7" y="28"/>
                    </a:cubicBezTo>
                    <a:cubicBezTo>
                      <a:pt x="7" y="28"/>
                      <a:pt x="7" y="28"/>
                      <a:pt x="7" y="28"/>
                    </a:cubicBezTo>
                    <a:cubicBezTo>
                      <a:pt x="6" y="26"/>
                      <a:pt x="5" y="25"/>
                      <a:pt x="5" y="25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4" y="25"/>
                      <a:pt x="4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2" y="23"/>
                      <a:pt x="2" y="23"/>
                    </a:cubicBezTo>
                    <a:cubicBezTo>
                      <a:pt x="2" y="23"/>
                      <a:pt x="2" y="23"/>
                      <a:pt x="2" y="23"/>
                    </a:cubicBezTo>
                    <a:cubicBezTo>
                      <a:pt x="2" y="23"/>
                      <a:pt x="2" y="23"/>
                      <a:pt x="2" y="23"/>
                    </a:cubicBezTo>
                    <a:cubicBezTo>
                      <a:pt x="2" y="23"/>
                      <a:pt x="2" y="23"/>
                      <a:pt x="2" y="23"/>
                    </a:cubicBezTo>
                    <a:cubicBezTo>
                      <a:pt x="1" y="22"/>
                      <a:pt x="0" y="21"/>
                      <a:pt x="1" y="20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1" y="19"/>
                      <a:pt x="2" y="19"/>
                      <a:pt x="3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3" y="18"/>
                      <a:pt x="4" y="18"/>
                      <a:pt x="6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7" y="17"/>
                      <a:pt x="10" y="17"/>
                      <a:pt x="13" y="16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6" y="15"/>
                      <a:pt x="20" y="14"/>
                      <a:pt x="24" y="13"/>
                    </a:cubicBezTo>
                    <a:cubicBezTo>
                      <a:pt x="24" y="13"/>
                      <a:pt x="24" y="13"/>
                      <a:pt x="24" y="13"/>
                    </a:cubicBezTo>
                    <a:cubicBezTo>
                      <a:pt x="29" y="12"/>
                      <a:pt x="34" y="11"/>
                      <a:pt x="39" y="10"/>
                    </a:cubicBezTo>
                    <a:cubicBezTo>
                      <a:pt x="39" y="10"/>
                      <a:pt x="39" y="10"/>
                      <a:pt x="39" y="10"/>
                    </a:cubicBezTo>
                    <a:cubicBezTo>
                      <a:pt x="43" y="9"/>
                      <a:pt x="49" y="8"/>
                      <a:pt x="54" y="7"/>
                    </a:cubicBezTo>
                    <a:cubicBezTo>
                      <a:pt x="54" y="7"/>
                      <a:pt x="54" y="7"/>
                      <a:pt x="54" y="7"/>
                    </a:cubicBezTo>
                    <a:cubicBezTo>
                      <a:pt x="59" y="7"/>
                      <a:pt x="65" y="6"/>
                      <a:pt x="70" y="5"/>
                    </a:cubicBezTo>
                    <a:cubicBezTo>
                      <a:pt x="70" y="5"/>
                      <a:pt x="70" y="5"/>
                      <a:pt x="70" y="5"/>
                    </a:cubicBezTo>
                    <a:cubicBezTo>
                      <a:pt x="75" y="5"/>
                      <a:pt x="110" y="0"/>
                      <a:pt x="115" y="0"/>
                    </a:cubicBezTo>
                    <a:cubicBezTo>
                      <a:pt x="115" y="0"/>
                      <a:pt x="115" y="0"/>
                      <a:pt x="115" y="0"/>
                    </a:cubicBezTo>
                    <a:cubicBezTo>
                      <a:pt x="119" y="0"/>
                      <a:pt x="123" y="0"/>
                      <a:pt x="127" y="0"/>
                    </a:cubicBezTo>
                    <a:cubicBezTo>
                      <a:pt x="127" y="0"/>
                      <a:pt x="127" y="0"/>
                      <a:pt x="127" y="0"/>
                    </a:cubicBezTo>
                    <a:cubicBezTo>
                      <a:pt x="127" y="0"/>
                      <a:pt x="127" y="0"/>
                      <a:pt x="127" y="0"/>
                    </a:cubicBezTo>
                    <a:cubicBezTo>
                      <a:pt x="127" y="0"/>
                      <a:pt x="127" y="0"/>
                      <a:pt x="127" y="0"/>
                    </a:cubicBezTo>
                    <a:cubicBezTo>
                      <a:pt x="127" y="0"/>
                      <a:pt x="127" y="0"/>
                      <a:pt x="128" y="0"/>
                    </a:cubicBezTo>
                    <a:cubicBezTo>
                      <a:pt x="128" y="0"/>
                      <a:pt x="128" y="0"/>
                      <a:pt x="128" y="0"/>
                    </a:cubicBezTo>
                    <a:cubicBezTo>
                      <a:pt x="128" y="0"/>
                      <a:pt x="130" y="1"/>
                      <a:pt x="130" y="2"/>
                    </a:cubicBezTo>
                    <a:cubicBezTo>
                      <a:pt x="130" y="2"/>
                      <a:pt x="130" y="2"/>
                      <a:pt x="130" y="2"/>
                    </a:cubicBezTo>
                    <a:cubicBezTo>
                      <a:pt x="130" y="3"/>
                      <a:pt x="130" y="3"/>
                      <a:pt x="130" y="3"/>
                    </a:cubicBezTo>
                    <a:cubicBezTo>
                      <a:pt x="130" y="3"/>
                      <a:pt x="130" y="3"/>
                      <a:pt x="130" y="3"/>
                    </a:cubicBezTo>
                    <a:cubicBezTo>
                      <a:pt x="132" y="23"/>
                      <a:pt x="132" y="23"/>
                      <a:pt x="132" y="23"/>
                    </a:cubicBezTo>
                    <a:cubicBezTo>
                      <a:pt x="133" y="23"/>
                      <a:pt x="132" y="24"/>
                      <a:pt x="132" y="25"/>
                    </a:cubicBezTo>
                    <a:cubicBezTo>
                      <a:pt x="132" y="25"/>
                      <a:pt x="132" y="25"/>
                      <a:pt x="132" y="25"/>
                    </a:cubicBezTo>
                    <a:cubicBezTo>
                      <a:pt x="131" y="25"/>
                      <a:pt x="131" y="26"/>
                      <a:pt x="130" y="26"/>
                    </a:cubicBezTo>
                    <a:cubicBezTo>
                      <a:pt x="130" y="26"/>
                      <a:pt x="130" y="26"/>
                      <a:pt x="130" y="26"/>
                    </a:cubicBezTo>
                    <a:cubicBezTo>
                      <a:pt x="127" y="26"/>
                      <a:pt x="122" y="26"/>
                      <a:pt x="116" y="26"/>
                    </a:cubicBezTo>
                    <a:cubicBezTo>
                      <a:pt x="116" y="26"/>
                      <a:pt x="116" y="26"/>
                      <a:pt x="116" y="26"/>
                    </a:cubicBezTo>
                    <a:cubicBezTo>
                      <a:pt x="111" y="27"/>
                      <a:pt x="75" y="31"/>
                      <a:pt x="70" y="32"/>
                    </a:cubicBezTo>
                    <a:cubicBezTo>
                      <a:pt x="70" y="32"/>
                      <a:pt x="70" y="32"/>
                      <a:pt x="70" y="32"/>
                    </a:cubicBezTo>
                    <a:cubicBezTo>
                      <a:pt x="65" y="32"/>
                      <a:pt x="60" y="33"/>
                      <a:pt x="55" y="34"/>
                    </a:cubicBezTo>
                    <a:cubicBezTo>
                      <a:pt x="55" y="34"/>
                      <a:pt x="55" y="34"/>
                      <a:pt x="55" y="34"/>
                    </a:cubicBezTo>
                    <a:cubicBezTo>
                      <a:pt x="50" y="35"/>
                      <a:pt x="46" y="36"/>
                      <a:pt x="41" y="37"/>
                    </a:cubicBezTo>
                    <a:cubicBezTo>
                      <a:pt x="41" y="37"/>
                      <a:pt x="41" y="37"/>
                      <a:pt x="41" y="37"/>
                    </a:cubicBezTo>
                    <a:cubicBezTo>
                      <a:pt x="36" y="38"/>
                      <a:pt x="32" y="39"/>
                      <a:pt x="28" y="40"/>
                    </a:cubicBezTo>
                    <a:cubicBezTo>
                      <a:pt x="28" y="40"/>
                      <a:pt x="28" y="40"/>
                      <a:pt x="28" y="40"/>
                    </a:cubicBezTo>
                    <a:cubicBezTo>
                      <a:pt x="24" y="41"/>
                      <a:pt x="20" y="42"/>
                      <a:pt x="17" y="43"/>
                    </a:cubicBezTo>
                    <a:cubicBezTo>
                      <a:pt x="17" y="43"/>
                      <a:pt x="17" y="43"/>
                      <a:pt x="17" y="43"/>
                    </a:cubicBezTo>
                    <a:cubicBezTo>
                      <a:pt x="14" y="43"/>
                      <a:pt x="11" y="44"/>
                      <a:pt x="10" y="44"/>
                    </a:cubicBezTo>
                    <a:cubicBezTo>
                      <a:pt x="10" y="44"/>
                      <a:pt x="10" y="44"/>
                      <a:pt x="10" y="44"/>
                    </a:cubicBezTo>
                    <a:cubicBezTo>
                      <a:pt x="8" y="45"/>
                      <a:pt x="7" y="45"/>
                      <a:pt x="7" y="45"/>
                    </a:cubicBezTo>
                    <a:cubicBezTo>
                      <a:pt x="7" y="45"/>
                      <a:pt x="7" y="45"/>
                      <a:pt x="7" y="45"/>
                    </a:cubicBezTo>
                    <a:cubicBezTo>
                      <a:pt x="7" y="45"/>
                      <a:pt x="7" y="45"/>
                      <a:pt x="6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6" y="45"/>
                      <a:pt x="5" y="45"/>
                      <a:pt x="4" y="44"/>
                    </a:cubicBezTo>
                    <a:close/>
                    <a:moveTo>
                      <a:pt x="13" y="25"/>
                    </a:moveTo>
                    <a:cubicBezTo>
                      <a:pt x="14" y="26"/>
                      <a:pt x="14" y="26"/>
                      <a:pt x="14" y="27"/>
                    </a:cubicBezTo>
                    <a:cubicBezTo>
                      <a:pt x="14" y="27"/>
                      <a:pt x="14" y="27"/>
                      <a:pt x="14" y="27"/>
                    </a:cubicBezTo>
                    <a:cubicBezTo>
                      <a:pt x="15" y="27"/>
                      <a:pt x="15" y="28"/>
                      <a:pt x="15" y="29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5" y="29"/>
                      <a:pt x="16" y="30"/>
                      <a:pt x="16" y="30"/>
                    </a:cubicBezTo>
                    <a:cubicBezTo>
                      <a:pt x="16" y="30"/>
                      <a:pt x="16" y="30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2"/>
                      <a:pt x="15" y="33"/>
                      <a:pt x="15" y="34"/>
                    </a:cubicBezTo>
                    <a:cubicBezTo>
                      <a:pt x="15" y="34"/>
                      <a:pt x="15" y="34"/>
                      <a:pt x="15" y="34"/>
                    </a:cubicBezTo>
                    <a:cubicBezTo>
                      <a:pt x="14" y="34"/>
                      <a:pt x="14" y="35"/>
                      <a:pt x="13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7"/>
                      <a:pt x="13" y="37"/>
                      <a:pt x="12" y="38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13" y="38"/>
                      <a:pt x="14" y="38"/>
                      <a:pt x="16" y="37"/>
                    </a:cubicBezTo>
                    <a:cubicBezTo>
                      <a:pt x="16" y="37"/>
                      <a:pt x="16" y="37"/>
                      <a:pt x="16" y="37"/>
                    </a:cubicBezTo>
                    <a:cubicBezTo>
                      <a:pt x="19" y="37"/>
                      <a:pt x="22" y="36"/>
                      <a:pt x="27" y="35"/>
                    </a:cubicBezTo>
                    <a:cubicBezTo>
                      <a:pt x="27" y="35"/>
                      <a:pt x="27" y="35"/>
                      <a:pt x="27" y="35"/>
                    </a:cubicBezTo>
                    <a:cubicBezTo>
                      <a:pt x="31" y="34"/>
                      <a:pt x="35" y="33"/>
                      <a:pt x="40" y="32"/>
                    </a:cubicBezTo>
                    <a:cubicBezTo>
                      <a:pt x="40" y="32"/>
                      <a:pt x="40" y="32"/>
                      <a:pt x="40" y="32"/>
                    </a:cubicBezTo>
                    <a:cubicBezTo>
                      <a:pt x="45" y="31"/>
                      <a:pt x="49" y="30"/>
                      <a:pt x="54" y="29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59" y="28"/>
                      <a:pt x="64" y="27"/>
                      <a:pt x="69" y="27"/>
                    </a:cubicBezTo>
                    <a:cubicBezTo>
                      <a:pt x="69" y="27"/>
                      <a:pt x="69" y="27"/>
                      <a:pt x="69" y="27"/>
                    </a:cubicBezTo>
                    <a:cubicBezTo>
                      <a:pt x="74" y="26"/>
                      <a:pt x="110" y="22"/>
                      <a:pt x="116" y="21"/>
                    </a:cubicBezTo>
                    <a:cubicBezTo>
                      <a:pt x="116" y="21"/>
                      <a:pt x="116" y="21"/>
                      <a:pt x="116" y="21"/>
                    </a:cubicBezTo>
                    <a:cubicBezTo>
                      <a:pt x="120" y="21"/>
                      <a:pt x="124" y="21"/>
                      <a:pt x="127" y="20"/>
                    </a:cubicBezTo>
                    <a:cubicBezTo>
                      <a:pt x="127" y="20"/>
                      <a:pt x="127" y="20"/>
                      <a:pt x="127" y="20"/>
                    </a:cubicBezTo>
                    <a:cubicBezTo>
                      <a:pt x="125" y="5"/>
                      <a:pt x="125" y="5"/>
                      <a:pt x="125" y="5"/>
                    </a:cubicBezTo>
                    <a:cubicBezTo>
                      <a:pt x="122" y="5"/>
                      <a:pt x="119" y="5"/>
                      <a:pt x="115" y="5"/>
                    </a:cubicBezTo>
                    <a:cubicBezTo>
                      <a:pt x="115" y="5"/>
                      <a:pt x="115" y="5"/>
                      <a:pt x="115" y="5"/>
                    </a:cubicBezTo>
                    <a:cubicBezTo>
                      <a:pt x="111" y="6"/>
                      <a:pt x="75" y="10"/>
                      <a:pt x="70" y="11"/>
                    </a:cubicBezTo>
                    <a:cubicBezTo>
                      <a:pt x="70" y="11"/>
                      <a:pt x="70" y="11"/>
                      <a:pt x="70" y="11"/>
                    </a:cubicBezTo>
                    <a:cubicBezTo>
                      <a:pt x="66" y="11"/>
                      <a:pt x="60" y="12"/>
                      <a:pt x="55" y="13"/>
                    </a:cubicBezTo>
                    <a:cubicBezTo>
                      <a:pt x="55" y="13"/>
                      <a:pt x="55" y="13"/>
                      <a:pt x="55" y="13"/>
                    </a:cubicBezTo>
                    <a:cubicBezTo>
                      <a:pt x="50" y="13"/>
                      <a:pt x="44" y="14"/>
                      <a:pt x="40" y="15"/>
                    </a:cubicBezTo>
                    <a:cubicBezTo>
                      <a:pt x="40" y="15"/>
                      <a:pt x="40" y="15"/>
                      <a:pt x="40" y="15"/>
                    </a:cubicBezTo>
                    <a:cubicBezTo>
                      <a:pt x="35" y="16"/>
                      <a:pt x="30" y="17"/>
                      <a:pt x="26" y="18"/>
                    </a:cubicBezTo>
                    <a:cubicBezTo>
                      <a:pt x="26" y="18"/>
                      <a:pt x="26" y="18"/>
                      <a:pt x="26" y="18"/>
                    </a:cubicBezTo>
                    <a:cubicBezTo>
                      <a:pt x="21" y="19"/>
                      <a:pt x="18" y="20"/>
                      <a:pt x="14" y="21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2" y="21"/>
                      <a:pt x="11" y="22"/>
                      <a:pt x="9" y="22"/>
                    </a:cubicBezTo>
                    <a:cubicBezTo>
                      <a:pt x="9" y="22"/>
                      <a:pt x="9" y="22"/>
                      <a:pt x="9" y="22"/>
                    </a:cubicBezTo>
                    <a:cubicBezTo>
                      <a:pt x="10" y="23"/>
                      <a:pt x="12" y="25"/>
                      <a:pt x="13" y="25"/>
                    </a:cubicBezTo>
                    <a:close/>
                    <a:moveTo>
                      <a:pt x="129" y="4"/>
                    </a:moveTo>
                    <a:cubicBezTo>
                      <a:pt x="127" y="3"/>
                      <a:pt x="127" y="3"/>
                      <a:pt x="127" y="3"/>
                    </a:cubicBezTo>
                    <a:cubicBezTo>
                      <a:pt x="127" y="3"/>
                      <a:pt x="127" y="3"/>
                      <a:pt x="127" y="3"/>
                    </a:cubicBezTo>
                    <a:cubicBezTo>
                      <a:pt x="127" y="3"/>
                      <a:pt x="127" y="3"/>
                      <a:pt x="127" y="3"/>
                    </a:cubicBezTo>
                    <a:cubicBezTo>
                      <a:pt x="129" y="4"/>
                      <a:pt x="129" y="4"/>
                      <a:pt x="129" y="4"/>
                    </a:cubicBezTo>
                    <a:close/>
                  </a:path>
                </a:pathLst>
              </a:custGeom>
              <a:solidFill>
                <a:srgbClr val="81838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7" name="Freeform 31"/>
              <p:cNvSpPr>
                <a:spLocks/>
              </p:cNvSpPr>
              <p:nvPr userDrawn="1"/>
            </p:nvSpPr>
            <p:spPr bwMode="auto">
              <a:xfrm>
                <a:off x="2918" y="440"/>
                <a:ext cx="30" cy="52"/>
              </a:xfrm>
              <a:custGeom>
                <a:avLst/>
                <a:gdLst>
                  <a:gd name="T0" fmla="*/ 2 w 15"/>
                  <a:gd name="T1" fmla="*/ 6 h 26"/>
                  <a:gd name="T2" fmla="*/ 12 w 15"/>
                  <a:gd name="T3" fmla="*/ 0 h 26"/>
                  <a:gd name="T4" fmla="*/ 15 w 15"/>
                  <a:gd name="T5" fmla="*/ 20 h 26"/>
                  <a:gd name="T6" fmla="*/ 1 w 15"/>
                  <a:gd name="T7" fmla="*/ 26 h 26"/>
                  <a:gd name="T8" fmla="*/ 2 w 15"/>
                  <a:gd name="T9" fmla="*/ 6 h 26"/>
                  <a:gd name="T10" fmla="*/ 2 w 15"/>
                  <a:gd name="T11" fmla="*/ 6 h 2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" h="26">
                    <a:moveTo>
                      <a:pt x="2" y="6"/>
                    </a:moveTo>
                    <a:cubicBezTo>
                      <a:pt x="0" y="5"/>
                      <a:pt x="11" y="1"/>
                      <a:pt x="12" y="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0"/>
                      <a:pt x="1" y="25"/>
                      <a:pt x="1" y="26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6"/>
                      <a:pt x="2" y="6"/>
                      <a:pt x="2" y="6"/>
                    </a:cubicBezTo>
                    <a:close/>
                  </a:path>
                </a:pathLst>
              </a:custGeom>
              <a:solidFill>
                <a:srgbClr val="81838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8" name="Freeform 32"/>
              <p:cNvSpPr>
                <a:spLocks noEditPoints="1"/>
              </p:cNvSpPr>
              <p:nvPr userDrawn="1"/>
            </p:nvSpPr>
            <p:spPr bwMode="auto">
              <a:xfrm>
                <a:off x="2916" y="434"/>
                <a:ext cx="38" cy="64"/>
              </a:xfrm>
              <a:custGeom>
                <a:avLst/>
                <a:gdLst>
                  <a:gd name="T0" fmla="*/ 2 w 19"/>
                  <a:gd name="T1" fmla="*/ 32 h 32"/>
                  <a:gd name="T2" fmla="*/ 0 w 19"/>
                  <a:gd name="T3" fmla="*/ 29 h 32"/>
                  <a:gd name="T4" fmla="*/ 0 w 19"/>
                  <a:gd name="T5" fmla="*/ 29 h 32"/>
                  <a:gd name="T6" fmla="*/ 0 w 19"/>
                  <a:gd name="T7" fmla="*/ 9 h 32"/>
                  <a:gd name="T8" fmla="*/ 0 w 19"/>
                  <a:gd name="T9" fmla="*/ 8 h 32"/>
                  <a:gd name="T10" fmla="*/ 0 w 19"/>
                  <a:gd name="T11" fmla="*/ 8 h 32"/>
                  <a:gd name="T12" fmla="*/ 1 w 19"/>
                  <a:gd name="T13" fmla="*/ 6 h 32"/>
                  <a:gd name="T14" fmla="*/ 1 w 19"/>
                  <a:gd name="T15" fmla="*/ 6 h 32"/>
                  <a:gd name="T16" fmla="*/ 3 w 19"/>
                  <a:gd name="T17" fmla="*/ 5 h 32"/>
                  <a:gd name="T18" fmla="*/ 3 w 19"/>
                  <a:gd name="T19" fmla="*/ 5 h 32"/>
                  <a:gd name="T20" fmla="*/ 6 w 19"/>
                  <a:gd name="T21" fmla="*/ 3 h 32"/>
                  <a:gd name="T22" fmla="*/ 6 w 19"/>
                  <a:gd name="T23" fmla="*/ 3 h 32"/>
                  <a:gd name="T24" fmla="*/ 11 w 19"/>
                  <a:gd name="T25" fmla="*/ 1 h 32"/>
                  <a:gd name="T26" fmla="*/ 11 w 19"/>
                  <a:gd name="T27" fmla="*/ 1 h 32"/>
                  <a:gd name="T28" fmla="*/ 14 w 19"/>
                  <a:gd name="T29" fmla="*/ 0 h 32"/>
                  <a:gd name="T30" fmla="*/ 14 w 19"/>
                  <a:gd name="T31" fmla="*/ 0 h 32"/>
                  <a:gd name="T32" fmla="*/ 16 w 19"/>
                  <a:gd name="T33" fmla="*/ 2 h 32"/>
                  <a:gd name="T34" fmla="*/ 16 w 19"/>
                  <a:gd name="T35" fmla="*/ 2 h 32"/>
                  <a:gd name="T36" fmla="*/ 18 w 19"/>
                  <a:gd name="T37" fmla="*/ 23 h 32"/>
                  <a:gd name="T38" fmla="*/ 17 w 19"/>
                  <a:gd name="T39" fmla="*/ 25 h 32"/>
                  <a:gd name="T40" fmla="*/ 17 w 19"/>
                  <a:gd name="T41" fmla="*/ 25 h 32"/>
                  <a:gd name="T42" fmla="*/ 11 w 19"/>
                  <a:gd name="T43" fmla="*/ 28 h 32"/>
                  <a:gd name="T44" fmla="*/ 11 w 19"/>
                  <a:gd name="T45" fmla="*/ 28 h 32"/>
                  <a:gd name="T46" fmla="*/ 5 w 19"/>
                  <a:gd name="T47" fmla="*/ 31 h 32"/>
                  <a:gd name="T48" fmla="*/ 5 w 19"/>
                  <a:gd name="T49" fmla="*/ 31 h 32"/>
                  <a:gd name="T50" fmla="*/ 2 w 19"/>
                  <a:gd name="T51" fmla="*/ 32 h 32"/>
                  <a:gd name="T52" fmla="*/ 2 w 19"/>
                  <a:gd name="T53" fmla="*/ 32 h 32"/>
                  <a:gd name="T54" fmla="*/ 2 w 19"/>
                  <a:gd name="T55" fmla="*/ 32 h 32"/>
                  <a:gd name="T56" fmla="*/ 5 w 19"/>
                  <a:gd name="T57" fmla="*/ 24 h 32"/>
                  <a:gd name="T58" fmla="*/ 8 w 19"/>
                  <a:gd name="T59" fmla="*/ 23 h 32"/>
                  <a:gd name="T60" fmla="*/ 8 w 19"/>
                  <a:gd name="T61" fmla="*/ 23 h 32"/>
                  <a:gd name="T62" fmla="*/ 13 w 19"/>
                  <a:gd name="T63" fmla="*/ 21 h 32"/>
                  <a:gd name="T64" fmla="*/ 13 w 19"/>
                  <a:gd name="T65" fmla="*/ 21 h 32"/>
                  <a:gd name="T66" fmla="*/ 11 w 19"/>
                  <a:gd name="T67" fmla="*/ 7 h 32"/>
                  <a:gd name="T68" fmla="*/ 10 w 19"/>
                  <a:gd name="T69" fmla="*/ 7 h 32"/>
                  <a:gd name="T70" fmla="*/ 10 w 19"/>
                  <a:gd name="T71" fmla="*/ 7 h 32"/>
                  <a:gd name="T72" fmla="*/ 5 w 19"/>
                  <a:gd name="T73" fmla="*/ 9 h 32"/>
                  <a:gd name="T74" fmla="*/ 5 w 19"/>
                  <a:gd name="T75" fmla="*/ 9 h 32"/>
                  <a:gd name="T76" fmla="*/ 5 w 19"/>
                  <a:gd name="T77" fmla="*/ 24 h 32"/>
                  <a:gd name="T78" fmla="*/ 3 w 19"/>
                  <a:gd name="T79" fmla="*/ 9 h 32"/>
                  <a:gd name="T80" fmla="*/ 3 w 19"/>
                  <a:gd name="T81" fmla="*/ 8 h 32"/>
                  <a:gd name="T82" fmla="*/ 3 w 19"/>
                  <a:gd name="T83" fmla="*/ 9 h 32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0" t="0" r="r" b="b"/>
                <a:pathLst>
                  <a:path w="19" h="32">
                    <a:moveTo>
                      <a:pt x="2" y="32"/>
                    </a:moveTo>
                    <a:cubicBezTo>
                      <a:pt x="1" y="32"/>
                      <a:pt x="0" y="31"/>
                      <a:pt x="0" y="29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9"/>
                      <a:pt x="0" y="9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6"/>
                      <a:pt x="1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2" y="5"/>
                      <a:pt x="2" y="5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4"/>
                      <a:pt x="5" y="4"/>
                      <a:pt x="6" y="3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8" y="2"/>
                      <a:pt x="11" y="1"/>
                      <a:pt x="11" y="1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2" y="0"/>
                      <a:pt x="13" y="0"/>
                      <a:pt x="14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5" y="0"/>
                      <a:pt x="16" y="1"/>
                      <a:pt x="16" y="2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8" y="23"/>
                      <a:pt x="18" y="23"/>
                      <a:pt x="18" y="23"/>
                    </a:cubicBezTo>
                    <a:cubicBezTo>
                      <a:pt x="19" y="24"/>
                      <a:pt x="18" y="25"/>
                      <a:pt x="17" y="25"/>
                    </a:cubicBezTo>
                    <a:cubicBezTo>
                      <a:pt x="17" y="25"/>
                      <a:pt x="17" y="25"/>
                      <a:pt x="17" y="25"/>
                    </a:cubicBezTo>
                    <a:cubicBezTo>
                      <a:pt x="17" y="25"/>
                      <a:pt x="14" y="26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9" y="29"/>
                      <a:pt x="5" y="30"/>
                      <a:pt x="5" y="31"/>
                    </a:cubicBezTo>
                    <a:cubicBezTo>
                      <a:pt x="5" y="31"/>
                      <a:pt x="5" y="31"/>
                      <a:pt x="5" y="31"/>
                    </a:cubicBezTo>
                    <a:cubicBezTo>
                      <a:pt x="4" y="31"/>
                      <a:pt x="3" y="32"/>
                      <a:pt x="2" y="32"/>
                    </a:cubicBezTo>
                    <a:cubicBezTo>
                      <a:pt x="2" y="32"/>
                      <a:pt x="2" y="32"/>
                      <a:pt x="2" y="32"/>
                    </a:cubicBezTo>
                    <a:cubicBezTo>
                      <a:pt x="2" y="32"/>
                      <a:pt x="2" y="32"/>
                      <a:pt x="2" y="32"/>
                    </a:cubicBezTo>
                    <a:close/>
                    <a:moveTo>
                      <a:pt x="5" y="24"/>
                    </a:moveTo>
                    <a:cubicBezTo>
                      <a:pt x="6" y="24"/>
                      <a:pt x="7" y="24"/>
                      <a:pt x="8" y="23"/>
                    </a:cubicBezTo>
                    <a:cubicBezTo>
                      <a:pt x="8" y="23"/>
                      <a:pt x="8" y="23"/>
                      <a:pt x="8" y="23"/>
                    </a:cubicBezTo>
                    <a:cubicBezTo>
                      <a:pt x="10" y="22"/>
                      <a:pt x="12" y="22"/>
                      <a:pt x="13" y="21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8" y="8"/>
                      <a:pt x="6" y="9"/>
                      <a:pt x="5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24"/>
                      <a:pt x="5" y="24"/>
                      <a:pt x="5" y="24"/>
                    </a:cubicBezTo>
                    <a:close/>
                    <a:moveTo>
                      <a:pt x="3" y="9"/>
                    </a:moveTo>
                    <a:cubicBezTo>
                      <a:pt x="3" y="8"/>
                      <a:pt x="3" y="8"/>
                      <a:pt x="3" y="8"/>
                    </a:cubicBezTo>
                    <a:cubicBezTo>
                      <a:pt x="3" y="9"/>
                      <a:pt x="3" y="9"/>
                      <a:pt x="3" y="9"/>
                    </a:cubicBezTo>
                    <a:close/>
                  </a:path>
                </a:pathLst>
              </a:custGeom>
              <a:solidFill>
                <a:srgbClr val="81838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9" name="Freeform 33"/>
              <p:cNvSpPr>
                <a:spLocks/>
              </p:cNvSpPr>
              <p:nvPr userDrawn="1"/>
            </p:nvSpPr>
            <p:spPr bwMode="auto">
              <a:xfrm>
                <a:off x="2920" y="452"/>
                <a:ext cx="144" cy="62"/>
              </a:xfrm>
              <a:custGeom>
                <a:avLst/>
                <a:gdLst>
                  <a:gd name="T0" fmla="*/ 0 w 72"/>
                  <a:gd name="T1" fmla="*/ 20 h 31"/>
                  <a:gd name="T2" fmla="*/ 1 w 72"/>
                  <a:gd name="T3" fmla="*/ 21 h 31"/>
                  <a:gd name="T4" fmla="*/ 8 w 72"/>
                  <a:gd name="T5" fmla="*/ 23 h 31"/>
                  <a:gd name="T6" fmla="*/ 18 w 72"/>
                  <a:gd name="T7" fmla="*/ 23 h 31"/>
                  <a:gd name="T8" fmla="*/ 36 w 72"/>
                  <a:gd name="T9" fmla="*/ 25 h 31"/>
                  <a:gd name="T10" fmla="*/ 50 w 72"/>
                  <a:gd name="T11" fmla="*/ 27 h 31"/>
                  <a:gd name="T12" fmla="*/ 61 w 72"/>
                  <a:gd name="T13" fmla="*/ 29 h 31"/>
                  <a:gd name="T14" fmla="*/ 69 w 72"/>
                  <a:gd name="T15" fmla="*/ 30 h 31"/>
                  <a:gd name="T16" fmla="*/ 71 w 72"/>
                  <a:gd name="T17" fmla="*/ 31 h 31"/>
                  <a:gd name="T18" fmla="*/ 71 w 72"/>
                  <a:gd name="T19" fmla="*/ 30 h 31"/>
                  <a:gd name="T20" fmla="*/ 69 w 72"/>
                  <a:gd name="T21" fmla="*/ 27 h 31"/>
                  <a:gd name="T22" fmla="*/ 64 w 72"/>
                  <a:gd name="T23" fmla="*/ 18 h 31"/>
                  <a:gd name="T24" fmla="*/ 64 w 72"/>
                  <a:gd name="T25" fmla="*/ 18 h 31"/>
                  <a:gd name="T26" fmla="*/ 71 w 72"/>
                  <a:gd name="T27" fmla="*/ 10 h 31"/>
                  <a:gd name="T28" fmla="*/ 72 w 72"/>
                  <a:gd name="T29" fmla="*/ 9 h 31"/>
                  <a:gd name="T30" fmla="*/ 72 w 72"/>
                  <a:gd name="T31" fmla="*/ 9 h 31"/>
                  <a:gd name="T32" fmla="*/ 70 w 72"/>
                  <a:gd name="T33" fmla="*/ 8 h 31"/>
                  <a:gd name="T34" fmla="*/ 62 w 72"/>
                  <a:gd name="T35" fmla="*/ 7 h 31"/>
                  <a:gd name="T36" fmla="*/ 50 w 72"/>
                  <a:gd name="T37" fmla="*/ 6 h 31"/>
                  <a:gd name="T38" fmla="*/ 36 w 72"/>
                  <a:gd name="T39" fmla="*/ 4 h 31"/>
                  <a:gd name="T40" fmla="*/ 16 w 72"/>
                  <a:gd name="T41" fmla="*/ 2 h 31"/>
                  <a:gd name="T42" fmla="*/ 6 w 72"/>
                  <a:gd name="T43" fmla="*/ 1 h 31"/>
                  <a:gd name="T44" fmla="*/ 1 w 72"/>
                  <a:gd name="T45" fmla="*/ 0 h 31"/>
                  <a:gd name="T46" fmla="*/ 1 w 72"/>
                  <a:gd name="T47" fmla="*/ 0 h 31"/>
                  <a:gd name="T48" fmla="*/ 0 w 72"/>
                  <a:gd name="T49" fmla="*/ 20 h 31"/>
                  <a:gd name="T50" fmla="*/ 0 w 72"/>
                  <a:gd name="T51" fmla="*/ 20 h 31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72" h="31">
                    <a:moveTo>
                      <a:pt x="0" y="20"/>
                    </a:moveTo>
                    <a:cubicBezTo>
                      <a:pt x="0" y="20"/>
                      <a:pt x="1" y="21"/>
                      <a:pt x="1" y="21"/>
                    </a:cubicBezTo>
                    <a:cubicBezTo>
                      <a:pt x="6" y="21"/>
                      <a:pt x="3" y="22"/>
                      <a:pt x="8" y="23"/>
                    </a:cubicBezTo>
                    <a:cubicBezTo>
                      <a:pt x="13" y="23"/>
                      <a:pt x="13" y="23"/>
                      <a:pt x="18" y="23"/>
                    </a:cubicBezTo>
                    <a:cubicBezTo>
                      <a:pt x="23" y="24"/>
                      <a:pt x="32" y="25"/>
                      <a:pt x="36" y="25"/>
                    </a:cubicBezTo>
                    <a:cubicBezTo>
                      <a:pt x="41" y="26"/>
                      <a:pt x="46" y="27"/>
                      <a:pt x="50" y="27"/>
                    </a:cubicBezTo>
                    <a:cubicBezTo>
                      <a:pt x="54" y="28"/>
                      <a:pt x="58" y="29"/>
                      <a:pt x="61" y="29"/>
                    </a:cubicBezTo>
                    <a:cubicBezTo>
                      <a:pt x="64" y="30"/>
                      <a:pt x="67" y="30"/>
                      <a:pt x="69" y="30"/>
                    </a:cubicBezTo>
                    <a:cubicBezTo>
                      <a:pt x="70" y="31"/>
                      <a:pt x="71" y="31"/>
                      <a:pt x="71" y="31"/>
                    </a:cubicBezTo>
                    <a:cubicBezTo>
                      <a:pt x="71" y="31"/>
                      <a:pt x="71" y="31"/>
                      <a:pt x="71" y="30"/>
                    </a:cubicBezTo>
                    <a:cubicBezTo>
                      <a:pt x="71" y="30"/>
                      <a:pt x="69" y="28"/>
                      <a:pt x="69" y="27"/>
                    </a:cubicBezTo>
                    <a:cubicBezTo>
                      <a:pt x="68" y="27"/>
                      <a:pt x="64" y="19"/>
                      <a:pt x="64" y="18"/>
                    </a:cubicBezTo>
                    <a:cubicBezTo>
                      <a:pt x="64" y="18"/>
                      <a:pt x="64" y="18"/>
                      <a:pt x="64" y="18"/>
                    </a:cubicBezTo>
                    <a:cubicBezTo>
                      <a:pt x="65" y="17"/>
                      <a:pt x="71" y="10"/>
                      <a:pt x="71" y="10"/>
                    </a:cubicBezTo>
                    <a:cubicBezTo>
                      <a:pt x="72" y="10"/>
                      <a:pt x="72" y="9"/>
                      <a:pt x="72" y="9"/>
                    </a:cubicBezTo>
                    <a:cubicBezTo>
                      <a:pt x="72" y="9"/>
                      <a:pt x="72" y="9"/>
                      <a:pt x="72" y="9"/>
                    </a:cubicBezTo>
                    <a:cubicBezTo>
                      <a:pt x="72" y="9"/>
                      <a:pt x="71" y="9"/>
                      <a:pt x="70" y="8"/>
                    </a:cubicBezTo>
                    <a:cubicBezTo>
                      <a:pt x="68" y="8"/>
                      <a:pt x="65" y="8"/>
                      <a:pt x="62" y="7"/>
                    </a:cubicBezTo>
                    <a:cubicBezTo>
                      <a:pt x="59" y="7"/>
                      <a:pt x="55" y="6"/>
                      <a:pt x="50" y="6"/>
                    </a:cubicBezTo>
                    <a:cubicBezTo>
                      <a:pt x="46" y="5"/>
                      <a:pt x="41" y="5"/>
                      <a:pt x="36" y="4"/>
                    </a:cubicBezTo>
                    <a:cubicBezTo>
                      <a:pt x="31" y="3"/>
                      <a:pt x="22" y="2"/>
                      <a:pt x="16" y="2"/>
                    </a:cubicBezTo>
                    <a:cubicBezTo>
                      <a:pt x="11" y="1"/>
                      <a:pt x="11" y="2"/>
                      <a:pt x="6" y="1"/>
                    </a:cubicBezTo>
                    <a:cubicBezTo>
                      <a:pt x="1" y="1"/>
                      <a:pt x="6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lose/>
                  </a:path>
                </a:pathLst>
              </a:custGeom>
              <a:solidFill>
                <a:srgbClr val="81838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0" name="Freeform 34"/>
              <p:cNvSpPr>
                <a:spLocks noEditPoints="1"/>
              </p:cNvSpPr>
              <p:nvPr userDrawn="1"/>
            </p:nvSpPr>
            <p:spPr bwMode="auto">
              <a:xfrm>
                <a:off x="2916" y="446"/>
                <a:ext cx="154" cy="72"/>
              </a:xfrm>
              <a:custGeom>
                <a:avLst/>
                <a:gdLst>
                  <a:gd name="T0" fmla="*/ 70 w 77"/>
                  <a:gd name="T1" fmla="*/ 36 h 36"/>
                  <a:gd name="T2" fmla="*/ 63 w 77"/>
                  <a:gd name="T3" fmla="*/ 35 h 36"/>
                  <a:gd name="T4" fmla="*/ 52 w 77"/>
                  <a:gd name="T5" fmla="*/ 33 h 36"/>
                  <a:gd name="T6" fmla="*/ 38 w 77"/>
                  <a:gd name="T7" fmla="*/ 31 h 36"/>
                  <a:gd name="T8" fmla="*/ 19 w 77"/>
                  <a:gd name="T9" fmla="*/ 29 h 36"/>
                  <a:gd name="T10" fmla="*/ 10 w 77"/>
                  <a:gd name="T11" fmla="*/ 28 h 36"/>
                  <a:gd name="T12" fmla="*/ 5 w 77"/>
                  <a:gd name="T13" fmla="*/ 27 h 36"/>
                  <a:gd name="T14" fmla="*/ 3 w 77"/>
                  <a:gd name="T15" fmla="*/ 26 h 36"/>
                  <a:gd name="T16" fmla="*/ 1 w 77"/>
                  <a:gd name="T17" fmla="*/ 26 h 36"/>
                  <a:gd name="T18" fmla="*/ 0 w 77"/>
                  <a:gd name="T19" fmla="*/ 23 h 36"/>
                  <a:gd name="T20" fmla="*/ 0 w 77"/>
                  <a:gd name="T21" fmla="*/ 23 h 36"/>
                  <a:gd name="T22" fmla="*/ 0 w 77"/>
                  <a:gd name="T23" fmla="*/ 2 h 36"/>
                  <a:gd name="T24" fmla="*/ 1 w 77"/>
                  <a:gd name="T25" fmla="*/ 0 h 36"/>
                  <a:gd name="T26" fmla="*/ 3 w 77"/>
                  <a:gd name="T27" fmla="*/ 0 h 36"/>
                  <a:gd name="T28" fmla="*/ 3 w 77"/>
                  <a:gd name="T29" fmla="*/ 0 h 36"/>
                  <a:gd name="T30" fmla="*/ 6 w 77"/>
                  <a:gd name="T31" fmla="*/ 0 h 36"/>
                  <a:gd name="T32" fmla="*/ 7 w 77"/>
                  <a:gd name="T33" fmla="*/ 1 h 36"/>
                  <a:gd name="T34" fmla="*/ 8 w 77"/>
                  <a:gd name="T35" fmla="*/ 2 h 36"/>
                  <a:gd name="T36" fmla="*/ 19 w 77"/>
                  <a:gd name="T37" fmla="*/ 2 h 36"/>
                  <a:gd name="T38" fmla="*/ 39 w 77"/>
                  <a:gd name="T39" fmla="*/ 4 h 36"/>
                  <a:gd name="T40" fmla="*/ 53 w 77"/>
                  <a:gd name="T41" fmla="*/ 6 h 36"/>
                  <a:gd name="T42" fmla="*/ 64 w 77"/>
                  <a:gd name="T43" fmla="*/ 8 h 36"/>
                  <a:gd name="T44" fmla="*/ 72 w 77"/>
                  <a:gd name="T45" fmla="*/ 9 h 36"/>
                  <a:gd name="T46" fmla="*/ 75 w 77"/>
                  <a:gd name="T47" fmla="*/ 9 h 36"/>
                  <a:gd name="T48" fmla="*/ 77 w 77"/>
                  <a:gd name="T49" fmla="*/ 11 h 36"/>
                  <a:gd name="T50" fmla="*/ 76 w 77"/>
                  <a:gd name="T51" fmla="*/ 14 h 36"/>
                  <a:gd name="T52" fmla="*/ 76 w 77"/>
                  <a:gd name="T53" fmla="*/ 14 h 36"/>
                  <a:gd name="T54" fmla="*/ 75 w 77"/>
                  <a:gd name="T55" fmla="*/ 15 h 36"/>
                  <a:gd name="T56" fmla="*/ 69 w 77"/>
                  <a:gd name="T57" fmla="*/ 22 h 36"/>
                  <a:gd name="T58" fmla="*/ 69 w 77"/>
                  <a:gd name="T59" fmla="*/ 22 h 36"/>
                  <a:gd name="T60" fmla="*/ 71 w 77"/>
                  <a:gd name="T61" fmla="*/ 24 h 36"/>
                  <a:gd name="T62" fmla="*/ 73 w 77"/>
                  <a:gd name="T63" fmla="*/ 29 h 36"/>
                  <a:gd name="T64" fmla="*/ 75 w 77"/>
                  <a:gd name="T65" fmla="*/ 32 h 36"/>
                  <a:gd name="T66" fmla="*/ 75 w 77"/>
                  <a:gd name="T67" fmla="*/ 32 h 36"/>
                  <a:gd name="T68" fmla="*/ 76 w 77"/>
                  <a:gd name="T69" fmla="*/ 35 h 36"/>
                  <a:gd name="T70" fmla="*/ 73 w 77"/>
                  <a:gd name="T71" fmla="*/ 36 h 36"/>
                  <a:gd name="T72" fmla="*/ 8 w 77"/>
                  <a:gd name="T73" fmla="*/ 23 h 36"/>
                  <a:gd name="T74" fmla="*/ 10 w 77"/>
                  <a:gd name="T75" fmla="*/ 23 h 36"/>
                  <a:gd name="T76" fmla="*/ 20 w 77"/>
                  <a:gd name="T77" fmla="*/ 24 h 36"/>
                  <a:gd name="T78" fmla="*/ 39 w 77"/>
                  <a:gd name="T79" fmla="*/ 26 h 36"/>
                  <a:gd name="T80" fmla="*/ 52 w 77"/>
                  <a:gd name="T81" fmla="*/ 28 h 36"/>
                  <a:gd name="T82" fmla="*/ 63 w 77"/>
                  <a:gd name="T83" fmla="*/ 29 h 36"/>
                  <a:gd name="T84" fmla="*/ 68 w 77"/>
                  <a:gd name="T85" fmla="*/ 30 h 36"/>
                  <a:gd name="T86" fmla="*/ 64 w 77"/>
                  <a:gd name="T87" fmla="*/ 23 h 36"/>
                  <a:gd name="T88" fmla="*/ 64 w 77"/>
                  <a:gd name="T89" fmla="*/ 23 h 36"/>
                  <a:gd name="T90" fmla="*/ 64 w 77"/>
                  <a:gd name="T91" fmla="*/ 23 h 36"/>
                  <a:gd name="T92" fmla="*/ 63 w 77"/>
                  <a:gd name="T93" fmla="*/ 22 h 36"/>
                  <a:gd name="T94" fmla="*/ 63 w 77"/>
                  <a:gd name="T95" fmla="*/ 22 h 36"/>
                  <a:gd name="T96" fmla="*/ 63 w 77"/>
                  <a:gd name="T97" fmla="*/ 22 h 36"/>
                  <a:gd name="T98" fmla="*/ 63 w 77"/>
                  <a:gd name="T99" fmla="*/ 21 h 36"/>
                  <a:gd name="T100" fmla="*/ 64 w 77"/>
                  <a:gd name="T101" fmla="*/ 19 h 36"/>
                  <a:gd name="T102" fmla="*/ 66 w 77"/>
                  <a:gd name="T103" fmla="*/ 17 h 36"/>
                  <a:gd name="T104" fmla="*/ 68 w 77"/>
                  <a:gd name="T105" fmla="*/ 15 h 36"/>
                  <a:gd name="T106" fmla="*/ 69 w 77"/>
                  <a:gd name="T107" fmla="*/ 14 h 36"/>
                  <a:gd name="T108" fmla="*/ 63 w 77"/>
                  <a:gd name="T109" fmla="*/ 13 h 36"/>
                  <a:gd name="T110" fmla="*/ 52 w 77"/>
                  <a:gd name="T111" fmla="*/ 11 h 36"/>
                  <a:gd name="T112" fmla="*/ 38 w 77"/>
                  <a:gd name="T113" fmla="*/ 10 h 36"/>
                  <a:gd name="T114" fmla="*/ 18 w 77"/>
                  <a:gd name="T115" fmla="*/ 7 h 36"/>
                  <a:gd name="T116" fmla="*/ 8 w 77"/>
                  <a:gd name="T117" fmla="*/ 7 h 36"/>
                  <a:gd name="T118" fmla="*/ 5 w 77"/>
                  <a:gd name="T119" fmla="*/ 6 h 36"/>
                  <a:gd name="T120" fmla="*/ 8 w 77"/>
                  <a:gd name="T121" fmla="*/ 23 h 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0" t="0" r="r" b="b"/>
                <a:pathLst>
                  <a:path w="77" h="36">
                    <a:moveTo>
                      <a:pt x="73" y="36"/>
                    </a:moveTo>
                    <a:cubicBezTo>
                      <a:pt x="73" y="36"/>
                      <a:pt x="72" y="36"/>
                      <a:pt x="70" y="36"/>
                    </a:cubicBezTo>
                    <a:cubicBezTo>
                      <a:pt x="70" y="36"/>
                      <a:pt x="70" y="36"/>
                      <a:pt x="70" y="36"/>
                    </a:cubicBezTo>
                    <a:cubicBezTo>
                      <a:pt x="68" y="36"/>
                      <a:pt x="66" y="35"/>
                      <a:pt x="63" y="35"/>
                    </a:cubicBezTo>
                    <a:cubicBezTo>
                      <a:pt x="63" y="35"/>
                      <a:pt x="63" y="35"/>
                      <a:pt x="63" y="35"/>
                    </a:cubicBezTo>
                    <a:cubicBezTo>
                      <a:pt x="60" y="34"/>
                      <a:pt x="56" y="34"/>
                      <a:pt x="52" y="33"/>
                    </a:cubicBezTo>
                    <a:cubicBezTo>
                      <a:pt x="52" y="33"/>
                      <a:pt x="52" y="33"/>
                      <a:pt x="52" y="33"/>
                    </a:cubicBezTo>
                    <a:cubicBezTo>
                      <a:pt x="47" y="32"/>
                      <a:pt x="43" y="32"/>
                      <a:pt x="38" y="31"/>
                    </a:cubicBezTo>
                    <a:cubicBezTo>
                      <a:pt x="38" y="31"/>
                      <a:pt x="38" y="31"/>
                      <a:pt x="38" y="31"/>
                    </a:cubicBezTo>
                    <a:cubicBezTo>
                      <a:pt x="33" y="30"/>
                      <a:pt x="24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4" y="28"/>
                      <a:pt x="15" y="29"/>
                      <a:pt x="10" y="28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7" y="28"/>
                      <a:pt x="5" y="27"/>
                      <a:pt x="5" y="27"/>
                    </a:cubicBezTo>
                    <a:cubicBezTo>
                      <a:pt x="5" y="27"/>
                      <a:pt x="5" y="27"/>
                      <a:pt x="5" y="27"/>
                    </a:cubicBezTo>
                    <a:cubicBezTo>
                      <a:pt x="4" y="26"/>
                      <a:pt x="5" y="27"/>
                      <a:pt x="3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2" y="26"/>
                      <a:pt x="2" y="26"/>
                      <a:pt x="1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1" y="26"/>
                      <a:pt x="0" y="25"/>
                      <a:pt x="0" y="23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1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2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4" y="0"/>
                      <a:pt x="5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8" y="1"/>
                      <a:pt x="8" y="2"/>
                      <a:pt x="8" y="2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13" y="2"/>
                      <a:pt x="13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24" y="3"/>
                      <a:pt x="34" y="4"/>
                      <a:pt x="39" y="4"/>
                    </a:cubicBezTo>
                    <a:cubicBezTo>
                      <a:pt x="39" y="4"/>
                      <a:pt x="39" y="4"/>
                      <a:pt x="39" y="4"/>
                    </a:cubicBezTo>
                    <a:cubicBezTo>
                      <a:pt x="44" y="5"/>
                      <a:pt x="48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7" y="7"/>
                      <a:pt x="61" y="7"/>
                      <a:pt x="64" y="8"/>
                    </a:cubicBezTo>
                    <a:cubicBezTo>
                      <a:pt x="64" y="8"/>
                      <a:pt x="64" y="8"/>
                      <a:pt x="64" y="8"/>
                    </a:cubicBezTo>
                    <a:cubicBezTo>
                      <a:pt x="67" y="8"/>
                      <a:pt x="70" y="9"/>
                      <a:pt x="72" y="9"/>
                    </a:cubicBezTo>
                    <a:cubicBezTo>
                      <a:pt x="72" y="9"/>
                      <a:pt x="72" y="9"/>
                      <a:pt x="72" y="9"/>
                    </a:cubicBezTo>
                    <a:cubicBezTo>
                      <a:pt x="74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9"/>
                      <a:pt x="77" y="10"/>
                      <a:pt x="77" y="11"/>
                    </a:cubicBezTo>
                    <a:cubicBezTo>
                      <a:pt x="77" y="11"/>
                      <a:pt x="77" y="11"/>
                      <a:pt x="77" y="11"/>
                    </a:cubicBezTo>
                    <a:cubicBezTo>
                      <a:pt x="77" y="12"/>
                      <a:pt x="77" y="13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6" y="14"/>
                      <a:pt x="75" y="15"/>
                      <a:pt x="75" y="15"/>
                    </a:cubicBezTo>
                    <a:cubicBezTo>
                      <a:pt x="75" y="15"/>
                      <a:pt x="75" y="15"/>
                      <a:pt x="75" y="15"/>
                    </a:cubicBezTo>
                    <a:cubicBezTo>
                      <a:pt x="75" y="15"/>
                      <a:pt x="70" y="20"/>
                      <a:pt x="69" y="22"/>
                    </a:cubicBezTo>
                    <a:cubicBezTo>
                      <a:pt x="69" y="22"/>
                      <a:pt x="69" y="22"/>
                      <a:pt x="69" y="22"/>
                    </a:cubicBezTo>
                    <a:cubicBezTo>
                      <a:pt x="69" y="22"/>
                      <a:pt x="69" y="22"/>
                      <a:pt x="69" y="22"/>
                    </a:cubicBezTo>
                    <a:cubicBezTo>
                      <a:pt x="69" y="22"/>
                      <a:pt x="69" y="22"/>
                      <a:pt x="69" y="22"/>
                    </a:cubicBezTo>
                    <a:cubicBezTo>
                      <a:pt x="69" y="22"/>
                      <a:pt x="70" y="23"/>
                      <a:pt x="71" y="24"/>
                    </a:cubicBezTo>
                    <a:cubicBezTo>
                      <a:pt x="71" y="24"/>
                      <a:pt x="71" y="24"/>
                      <a:pt x="71" y="24"/>
                    </a:cubicBezTo>
                    <a:cubicBezTo>
                      <a:pt x="72" y="26"/>
                      <a:pt x="73" y="29"/>
                      <a:pt x="73" y="29"/>
                    </a:cubicBezTo>
                    <a:cubicBezTo>
                      <a:pt x="73" y="29"/>
                      <a:pt x="73" y="29"/>
                      <a:pt x="73" y="29"/>
                    </a:cubicBezTo>
                    <a:cubicBezTo>
                      <a:pt x="74" y="29"/>
                      <a:pt x="75" y="31"/>
                      <a:pt x="75" y="32"/>
                    </a:cubicBezTo>
                    <a:cubicBezTo>
                      <a:pt x="75" y="32"/>
                      <a:pt x="75" y="32"/>
                      <a:pt x="75" y="32"/>
                    </a:cubicBezTo>
                    <a:cubicBezTo>
                      <a:pt x="75" y="32"/>
                      <a:pt x="75" y="32"/>
                      <a:pt x="75" y="32"/>
                    </a:cubicBezTo>
                    <a:cubicBezTo>
                      <a:pt x="75" y="32"/>
                      <a:pt x="75" y="32"/>
                      <a:pt x="75" y="32"/>
                    </a:cubicBezTo>
                    <a:cubicBezTo>
                      <a:pt x="76" y="33"/>
                      <a:pt x="76" y="34"/>
                      <a:pt x="76" y="35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5" y="36"/>
                      <a:pt x="74" y="36"/>
                      <a:pt x="73" y="36"/>
                    </a:cubicBezTo>
                    <a:cubicBezTo>
                      <a:pt x="73" y="36"/>
                      <a:pt x="73" y="36"/>
                      <a:pt x="73" y="36"/>
                    </a:cubicBezTo>
                    <a:cubicBezTo>
                      <a:pt x="73" y="36"/>
                      <a:pt x="73" y="36"/>
                      <a:pt x="73" y="36"/>
                    </a:cubicBezTo>
                    <a:close/>
                    <a:moveTo>
                      <a:pt x="8" y="23"/>
                    </a:moveTo>
                    <a:cubicBezTo>
                      <a:pt x="8" y="23"/>
                      <a:pt x="8" y="23"/>
                      <a:pt x="10" y="23"/>
                    </a:cubicBezTo>
                    <a:cubicBezTo>
                      <a:pt x="10" y="23"/>
                      <a:pt x="10" y="23"/>
                      <a:pt x="10" y="23"/>
                    </a:cubicBezTo>
                    <a:cubicBezTo>
                      <a:pt x="15" y="23"/>
                      <a:pt x="15" y="23"/>
                      <a:pt x="20" y="24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5" y="24"/>
                      <a:pt x="34" y="25"/>
                      <a:pt x="39" y="26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44" y="27"/>
                      <a:pt x="48" y="27"/>
                      <a:pt x="52" y="28"/>
                    </a:cubicBezTo>
                    <a:cubicBezTo>
                      <a:pt x="52" y="28"/>
                      <a:pt x="52" y="28"/>
                      <a:pt x="52" y="28"/>
                    </a:cubicBezTo>
                    <a:cubicBezTo>
                      <a:pt x="57" y="28"/>
                      <a:pt x="60" y="29"/>
                      <a:pt x="63" y="29"/>
                    </a:cubicBezTo>
                    <a:cubicBezTo>
                      <a:pt x="63" y="29"/>
                      <a:pt x="63" y="29"/>
                      <a:pt x="63" y="29"/>
                    </a:cubicBezTo>
                    <a:cubicBezTo>
                      <a:pt x="65" y="30"/>
                      <a:pt x="66" y="30"/>
                      <a:pt x="68" y="30"/>
                    </a:cubicBezTo>
                    <a:cubicBezTo>
                      <a:pt x="68" y="30"/>
                      <a:pt x="68" y="30"/>
                      <a:pt x="68" y="30"/>
                    </a:cubicBezTo>
                    <a:cubicBezTo>
                      <a:pt x="66" y="28"/>
                      <a:pt x="64" y="24"/>
                      <a:pt x="64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4" y="23"/>
                      <a:pt x="63" y="22"/>
                      <a:pt x="63" y="22"/>
                    </a:cubicBezTo>
                    <a:cubicBezTo>
                      <a:pt x="63" y="22"/>
                      <a:pt x="63" y="22"/>
                      <a:pt x="63" y="22"/>
                    </a:cubicBezTo>
                    <a:cubicBezTo>
                      <a:pt x="63" y="22"/>
                      <a:pt x="63" y="22"/>
                      <a:pt x="63" y="22"/>
                    </a:cubicBezTo>
                    <a:cubicBezTo>
                      <a:pt x="63" y="22"/>
                      <a:pt x="63" y="22"/>
                      <a:pt x="63" y="22"/>
                    </a:cubicBezTo>
                    <a:cubicBezTo>
                      <a:pt x="63" y="22"/>
                      <a:pt x="63" y="22"/>
                      <a:pt x="63" y="22"/>
                    </a:cubicBezTo>
                    <a:cubicBezTo>
                      <a:pt x="63" y="22"/>
                      <a:pt x="63" y="22"/>
                      <a:pt x="63" y="22"/>
                    </a:cubicBezTo>
                    <a:cubicBezTo>
                      <a:pt x="63" y="21"/>
                      <a:pt x="63" y="21"/>
                      <a:pt x="63" y="21"/>
                    </a:cubicBezTo>
                    <a:cubicBezTo>
                      <a:pt x="63" y="21"/>
                      <a:pt x="63" y="21"/>
                      <a:pt x="63" y="21"/>
                    </a:cubicBezTo>
                    <a:cubicBezTo>
                      <a:pt x="64" y="20"/>
                      <a:pt x="64" y="20"/>
                      <a:pt x="64" y="19"/>
                    </a:cubicBezTo>
                    <a:cubicBezTo>
                      <a:pt x="64" y="19"/>
                      <a:pt x="64" y="19"/>
                      <a:pt x="64" y="19"/>
                    </a:cubicBezTo>
                    <a:cubicBezTo>
                      <a:pt x="65" y="18"/>
                      <a:pt x="65" y="18"/>
                      <a:pt x="66" y="17"/>
                    </a:cubicBezTo>
                    <a:cubicBezTo>
                      <a:pt x="66" y="17"/>
                      <a:pt x="66" y="17"/>
                      <a:pt x="66" y="17"/>
                    </a:cubicBezTo>
                    <a:cubicBezTo>
                      <a:pt x="66" y="17"/>
                      <a:pt x="67" y="16"/>
                      <a:pt x="68" y="15"/>
                    </a:cubicBezTo>
                    <a:cubicBezTo>
                      <a:pt x="68" y="15"/>
                      <a:pt x="68" y="15"/>
                      <a:pt x="68" y="15"/>
                    </a:cubicBezTo>
                    <a:cubicBezTo>
                      <a:pt x="68" y="15"/>
                      <a:pt x="69" y="14"/>
                      <a:pt x="69" y="14"/>
                    </a:cubicBezTo>
                    <a:cubicBezTo>
                      <a:pt x="69" y="14"/>
                      <a:pt x="69" y="14"/>
                      <a:pt x="69" y="14"/>
                    </a:cubicBezTo>
                    <a:cubicBezTo>
                      <a:pt x="67" y="13"/>
                      <a:pt x="66" y="13"/>
                      <a:pt x="63" y="13"/>
                    </a:cubicBezTo>
                    <a:cubicBezTo>
                      <a:pt x="63" y="13"/>
                      <a:pt x="63" y="13"/>
                      <a:pt x="63" y="13"/>
                    </a:cubicBezTo>
                    <a:cubicBezTo>
                      <a:pt x="60" y="12"/>
                      <a:pt x="56" y="12"/>
                      <a:pt x="52" y="11"/>
                    </a:cubicBezTo>
                    <a:cubicBezTo>
                      <a:pt x="52" y="11"/>
                      <a:pt x="52" y="11"/>
                      <a:pt x="52" y="11"/>
                    </a:cubicBezTo>
                    <a:cubicBezTo>
                      <a:pt x="48" y="11"/>
                      <a:pt x="43" y="10"/>
                      <a:pt x="38" y="10"/>
                    </a:cubicBezTo>
                    <a:cubicBezTo>
                      <a:pt x="38" y="10"/>
                      <a:pt x="38" y="10"/>
                      <a:pt x="38" y="10"/>
                    </a:cubicBezTo>
                    <a:cubicBezTo>
                      <a:pt x="33" y="9"/>
                      <a:pt x="23" y="8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3" y="7"/>
                      <a:pt x="13" y="7"/>
                      <a:pt x="8" y="7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7" y="7"/>
                      <a:pt x="6" y="7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7" y="21"/>
                      <a:pt x="8" y="22"/>
                      <a:pt x="8" y="23"/>
                    </a:cubicBezTo>
                    <a:close/>
                  </a:path>
                </a:pathLst>
              </a:custGeom>
              <a:solidFill>
                <a:srgbClr val="81838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1" name="Freeform 35"/>
              <p:cNvSpPr>
                <a:spLocks/>
              </p:cNvSpPr>
              <p:nvPr userDrawn="1"/>
            </p:nvSpPr>
            <p:spPr bwMode="auto">
              <a:xfrm>
                <a:off x="2691" y="434"/>
                <a:ext cx="256" cy="80"/>
              </a:xfrm>
              <a:custGeom>
                <a:avLst/>
                <a:gdLst>
                  <a:gd name="T0" fmla="*/ 124 w 127"/>
                  <a:gd name="T1" fmla="*/ 0 h 40"/>
                  <a:gd name="T2" fmla="*/ 124 w 127"/>
                  <a:gd name="T3" fmla="*/ 0 h 40"/>
                  <a:gd name="T4" fmla="*/ 112 w 127"/>
                  <a:gd name="T5" fmla="*/ 0 h 40"/>
                  <a:gd name="T6" fmla="*/ 67 w 127"/>
                  <a:gd name="T7" fmla="*/ 5 h 40"/>
                  <a:gd name="T8" fmla="*/ 51 w 127"/>
                  <a:gd name="T9" fmla="*/ 8 h 40"/>
                  <a:gd name="T10" fmla="*/ 36 w 127"/>
                  <a:gd name="T11" fmla="*/ 10 h 40"/>
                  <a:gd name="T12" fmla="*/ 22 w 127"/>
                  <a:gd name="T13" fmla="*/ 14 h 40"/>
                  <a:gd name="T14" fmla="*/ 10 w 127"/>
                  <a:gd name="T15" fmla="*/ 16 h 40"/>
                  <a:gd name="T16" fmla="*/ 3 w 127"/>
                  <a:gd name="T17" fmla="*/ 18 h 40"/>
                  <a:gd name="T18" fmla="*/ 0 w 127"/>
                  <a:gd name="T19" fmla="*/ 19 h 40"/>
                  <a:gd name="T20" fmla="*/ 0 w 127"/>
                  <a:gd name="T21" fmla="*/ 19 h 40"/>
                  <a:gd name="T22" fmla="*/ 1 w 127"/>
                  <a:gd name="T23" fmla="*/ 20 h 40"/>
                  <a:gd name="T24" fmla="*/ 3 w 127"/>
                  <a:gd name="T25" fmla="*/ 21 h 40"/>
                  <a:gd name="T26" fmla="*/ 9 w 127"/>
                  <a:gd name="T27" fmla="*/ 26 h 40"/>
                  <a:gd name="T28" fmla="*/ 9 w 127"/>
                  <a:gd name="T29" fmla="*/ 27 h 40"/>
                  <a:gd name="T30" fmla="*/ 9 w 127"/>
                  <a:gd name="T31" fmla="*/ 28 h 40"/>
                  <a:gd name="T32" fmla="*/ 9 w 127"/>
                  <a:gd name="T33" fmla="*/ 30 h 40"/>
                  <a:gd name="T34" fmla="*/ 8 w 127"/>
                  <a:gd name="T35" fmla="*/ 32 h 40"/>
                  <a:gd name="T36" fmla="*/ 6 w 127"/>
                  <a:gd name="T37" fmla="*/ 35 h 40"/>
                  <a:gd name="T38" fmla="*/ 5 w 127"/>
                  <a:gd name="T39" fmla="*/ 37 h 40"/>
                  <a:gd name="T40" fmla="*/ 3 w 127"/>
                  <a:gd name="T41" fmla="*/ 40 h 40"/>
                  <a:gd name="T42" fmla="*/ 3 w 127"/>
                  <a:gd name="T43" fmla="*/ 40 h 40"/>
                  <a:gd name="T44" fmla="*/ 6 w 127"/>
                  <a:gd name="T45" fmla="*/ 40 h 40"/>
                  <a:gd name="T46" fmla="*/ 13 w 127"/>
                  <a:gd name="T47" fmla="*/ 38 h 40"/>
                  <a:gd name="T48" fmla="*/ 24 w 127"/>
                  <a:gd name="T49" fmla="*/ 35 h 40"/>
                  <a:gd name="T50" fmla="*/ 37 w 127"/>
                  <a:gd name="T51" fmla="*/ 32 h 40"/>
                  <a:gd name="T52" fmla="*/ 52 w 127"/>
                  <a:gd name="T53" fmla="*/ 29 h 40"/>
                  <a:gd name="T54" fmla="*/ 66 w 127"/>
                  <a:gd name="T55" fmla="*/ 27 h 40"/>
                  <a:gd name="T56" fmla="*/ 113 w 127"/>
                  <a:gd name="T57" fmla="*/ 21 h 40"/>
                  <a:gd name="T58" fmla="*/ 127 w 127"/>
                  <a:gd name="T59" fmla="*/ 20 h 40"/>
                  <a:gd name="T60" fmla="*/ 124 w 127"/>
                  <a:gd name="T61" fmla="*/ 0 h 40"/>
                  <a:gd name="T62" fmla="*/ 124 w 127"/>
                  <a:gd name="T63" fmla="*/ 0 h 40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127" h="40">
                    <a:moveTo>
                      <a:pt x="124" y="0"/>
                    </a:moveTo>
                    <a:cubicBezTo>
                      <a:pt x="124" y="0"/>
                      <a:pt x="124" y="0"/>
                      <a:pt x="124" y="0"/>
                    </a:cubicBezTo>
                    <a:cubicBezTo>
                      <a:pt x="120" y="0"/>
                      <a:pt x="116" y="0"/>
                      <a:pt x="112" y="0"/>
                    </a:cubicBezTo>
                    <a:cubicBezTo>
                      <a:pt x="107" y="1"/>
                      <a:pt x="72" y="5"/>
                      <a:pt x="67" y="5"/>
                    </a:cubicBezTo>
                    <a:cubicBezTo>
                      <a:pt x="62" y="6"/>
                      <a:pt x="56" y="7"/>
                      <a:pt x="51" y="8"/>
                    </a:cubicBezTo>
                    <a:cubicBezTo>
                      <a:pt x="46" y="8"/>
                      <a:pt x="41" y="9"/>
                      <a:pt x="36" y="10"/>
                    </a:cubicBezTo>
                    <a:cubicBezTo>
                      <a:pt x="31" y="11"/>
                      <a:pt x="26" y="13"/>
                      <a:pt x="22" y="14"/>
                    </a:cubicBezTo>
                    <a:cubicBezTo>
                      <a:pt x="17" y="14"/>
                      <a:pt x="14" y="15"/>
                      <a:pt x="10" y="16"/>
                    </a:cubicBezTo>
                    <a:cubicBezTo>
                      <a:pt x="7" y="17"/>
                      <a:pt x="5" y="18"/>
                      <a:pt x="3" y="18"/>
                    </a:cubicBezTo>
                    <a:cubicBezTo>
                      <a:pt x="1" y="18"/>
                      <a:pt x="0" y="19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1" y="19"/>
                      <a:pt x="1" y="19"/>
                      <a:pt x="1" y="20"/>
                    </a:cubicBezTo>
                    <a:cubicBezTo>
                      <a:pt x="2" y="20"/>
                      <a:pt x="2" y="20"/>
                      <a:pt x="3" y="21"/>
                    </a:cubicBezTo>
                    <a:cubicBezTo>
                      <a:pt x="3" y="21"/>
                      <a:pt x="9" y="26"/>
                      <a:pt x="9" y="26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9" y="29"/>
                      <a:pt x="9" y="30"/>
                      <a:pt x="9" y="30"/>
                    </a:cubicBezTo>
                    <a:cubicBezTo>
                      <a:pt x="8" y="31"/>
                      <a:pt x="8" y="32"/>
                      <a:pt x="8" y="32"/>
                    </a:cubicBezTo>
                    <a:cubicBezTo>
                      <a:pt x="7" y="33"/>
                      <a:pt x="7" y="34"/>
                      <a:pt x="6" y="35"/>
                    </a:cubicBezTo>
                    <a:cubicBezTo>
                      <a:pt x="6" y="35"/>
                      <a:pt x="6" y="36"/>
                      <a:pt x="5" y="37"/>
                    </a:cubicBezTo>
                    <a:cubicBezTo>
                      <a:pt x="5" y="37"/>
                      <a:pt x="3" y="39"/>
                      <a:pt x="3" y="40"/>
                    </a:cubicBezTo>
                    <a:cubicBezTo>
                      <a:pt x="3" y="40"/>
                      <a:pt x="3" y="40"/>
                      <a:pt x="3" y="40"/>
                    </a:cubicBezTo>
                    <a:cubicBezTo>
                      <a:pt x="3" y="40"/>
                      <a:pt x="4" y="40"/>
                      <a:pt x="6" y="40"/>
                    </a:cubicBezTo>
                    <a:cubicBezTo>
                      <a:pt x="7" y="39"/>
                      <a:pt x="10" y="38"/>
                      <a:pt x="13" y="38"/>
                    </a:cubicBezTo>
                    <a:cubicBezTo>
                      <a:pt x="16" y="37"/>
                      <a:pt x="20" y="36"/>
                      <a:pt x="24" y="35"/>
                    </a:cubicBezTo>
                    <a:cubicBezTo>
                      <a:pt x="28" y="34"/>
                      <a:pt x="32" y="33"/>
                      <a:pt x="37" y="32"/>
                    </a:cubicBezTo>
                    <a:cubicBezTo>
                      <a:pt x="42" y="31"/>
                      <a:pt x="47" y="30"/>
                      <a:pt x="52" y="29"/>
                    </a:cubicBezTo>
                    <a:cubicBezTo>
                      <a:pt x="57" y="28"/>
                      <a:pt x="61" y="27"/>
                      <a:pt x="66" y="27"/>
                    </a:cubicBezTo>
                    <a:cubicBezTo>
                      <a:pt x="71" y="26"/>
                      <a:pt x="107" y="22"/>
                      <a:pt x="113" y="21"/>
                    </a:cubicBezTo>
                    <a:cubicBezTo>
                      <a:pt x="118" y="21"/>
                      <a:pt x="123" y="21"/>
                      <a:pt x="127" y="20"/>
                    </a:cubicBezTo>
                    <a:cubicBezTo>
                      <a:pt x="124" y="0"/>
                      <a:pt x="124" y="0"/>
                      <a:pt x="124" y="0"/>
                    </a:cubicBezTo>
                    <a:cubicBezTo>
                      <a:pt x="124" y="0"/>
                      <a:pt x="124" y="0"/>
                      <a:pt x="12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2" name="Freeform 36"/>
              <p:cNvSpPr>
                <a:spLocks noEditPoints="1"/>
              </p:cNvSpPr>
              <p:nvPr userDrawn="1"/>
            </p:nvSpPr>
            <p:spPr bwMode="auto">
              <a:xfrm>
                <a:off x="2685" y="428"/>
                <a:ext cx="266" cy="92"/>
              </a:xfrm>
              <a:custGeom>
                <a:avLst/>
                <a:gdLst>
                  <a:gd name="T0" fmla="*/ 4 w 132"/>
                  <a:gd name="T1" fmla="*/ 42 h 46"/>
                  <a:gd name="T2" fmla="*/ 6 w 132"/>
                  <a:gd name="T3" fmla="*/ 38 h 46"/>
                  <a:gd name="T4" fmla="*/ 7 w 132"/>
                  <a:gd name="T5" fmla="*/ 36 h 46"/>
                  <a:gd name="T6" fmla="*/ 9 w 132"/>
                  <a:gd name="T7" fmla="*/ 32 h 46"/>
                  <a:gd name="T8" fmla="*/ 10 w 132"/>
                  <a:gd name="T9" fmla="*/ 31 h 46"/>
                  <a:gd name="T10" fmla="*/ 10 w 132"/>
                  <a:gd name="T11" fmla="*/ 31 h 46"/>
                  <a:gd name="T12" fmla="*/ 9 w 132"/>
                  <a:gd name="T13" fmla="*/ 30 h 46"/>
                  <a:gd name="T14" fmla="*/ 7 w 132"/>
                  <a:gd name="T15" fmla="*/ 28 h 46"/>
                  <a:gd name="T16" fmla="*/ 3 w 132"/>
                  <a:gd name="T17" fmla="*/ 25 h 46"/>
                  <a:gd name="T18" fmla="*/ 2 w 132"/>
                  <a:gd name="T19" fmla="*/ 24 h 46"/>
                  <a:gd name="T20" fmla="*/ 0 w 132"/>
                  <a:gd name="T21" fmla="*/ 21 h 46"/>
                  <a:gd name="T22" fmla="*/ 2 w 132"/>
                  <a:gd name="T23" fmla="*/ 19 h 46"/>
                  <a:gd name="T24" fmla="*/ 13 w 132"/>
                  <a:gd name="T25" fmla="*/ 17 h 46"/>
                  <a:gd name="T26" fmla="*/ 24 w 132"/>
                  <a:gd name="T27" fmla="*/ 14 h 46"/>
                  <a:gd name="T28" fmla="*/ 54 w 132"/>
                  <a:gd name="T29" fmla="*/ 8 h 46"/>
                  <a:gd name="T30" fmla="*/ 70 w 132"/>
                  <a:gd name="T31" fmla="*/ 6 h 46"/>
                  <a:gd name="T32" fmla="*/ 126 w 132"/>
                  <a:gd name="T33" fmla="*/ 0 h 46"/>
                  <a:gd name="T34" fmla="*/ 127 w 132"/>
                  <a:gd name="T35" fmla="*/ 0 h 46"/>
                  <a:gd name="T36" fmla="*/ 127 w 132"/>
                  <a:gd name="T37" fmla="*/ 0 h 46"/>
                  <a:gd name="T38" fmla="*/ 130 w 132"/>
                  <a:gd name="T39" fmla="*/ 3 h 46"/>
                  <a:gd name="T40" fmla="*/ 130 w 132"/>
                  <a:gd name="T41" fmla="*/ 3 h 46"/>
                  <a:gd name="T42" fmla="*/ 132 w 132"/>
                  <a:gd name="T43" fmla="*/ 25 h 46"/>
                  <a:gd name="T44" fmla="*/ 116 w 132"/>
                  <a:gd name="T45" fmla="*/ 27 h 46"/>
                  <a:gd name="T46" fmla="*/ 70 w 132"/>
                  <a:gd name="T47" fmla="*/ 32 h 46"/>
                  <a:gd name="T48" fmla="*/ 41 w 132"/>
                  <a:gd name="T49" fmla="*/ 38 h 46"/>
                  <a:gd name="T50" fmla="*/ 28 w 132"/>
                  <a:gd name="T51" fmla="*/ 41 h 46"/>
                  <a:gd name="T52" fmla="*/ 9 w 132"/>
                  <a:gd name="T53" fmla="*/ 45 h 46"/>
                  <a:gd name="T54" fmla="*/ 7 w 132"/>
                  <a:gd name="T55" fmla="*/ 46 h 46"/>
                  <a:gd name="T56" fmla="*/ 4 w 132"/>
                  <a:gd name="T57" fmla="*/ 45 h 46"/>
                  <a:gd name="T58" fmla="*/ 14 w 132"/>
                  <a:gd name="T59" fmla="*/ 28 h 46"/>
                  <a:gd name="T60" fmla="*/ 15 w 132"/>
                  <a:gd name="T61" fmla="*/ 31 h 46"/>
                  <a:gd name="T62" fmla="*/ 15 w 132"/>
                  <a:gd name="T63" fmla="*/ 32 h 46"/>
                  <a:gd name="T64" fmla="*/ 13 w 132"/>
                  <a:gd name="T65" fmla="*/ 37 h 46"/>
                  <a:gd name="T66" fmla="*/ 12 w 132"/>
                  <a:gd name="T67" fmla="*/ 39 h 46"/>
                  <a:gd name="T68" fmla="*/ 15 w 132"/>
                  <a:gd name="T69" fmla="*/ 38 h 46"/>
                  <a:gd name="T70" fmla="*/ 26 w 132"/>
                  <a:gd name="T71" fmla="*/ 35 h 46"/>
                  <a:gd name="T72" fmla="*/ 54 w 132"/>
                  <a:gd name="T73" fmla="*/ 30 h 46"/>
                  <a:gd name="T74" fmla="*/ 69 w 132"/>
                  <a:gd name="T75" fmla="*/ 27 h 46"/>
                  <a:gd name="T76" fmla="*/ 127 w 132"/>
                  <a:gd name="T77" fmla="*/ 21 h 46"/>
                  <a:gd name="T78" fmla="*/ 115 w 132"/>
                  <a:gd name="T79" fmla="*/ 6 h 46"/>
                  <a:gd name="T80" fmla="*/ 70 w 132"/>
                  <a:gd name="T81" fmla="*/ 11 h 46"/>
                  <a:gd name="T82" fmla="*/ 39 w 132"/>
                  <a:gd name="T83" fmla="*/ 16 h 46"/>
                  <a:gd name="T84" fmla="*/ 25 w 132"/>
                  <a:gd name="T85" fmla="*/ 19 h 46"/>
                  <a:gd name="T86" fmla="*/ 9 w 132"/>
                  <a:gd name="T87" fmla="*/ 23 h 46"/>
                  <a:gd name="T88" fmla="*/ 129 w 132"/>
                  <a:gd name="T89" fmla="*/ 5 h 4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0" t="0" r="r" b="b"/>
                <a:pathLst>
                  <a:path w="132" h="46">
                    <a:moveTo>
                      <a:pt x="4" y="45"/>
                    </a:moveTo>
                    <a:cubicBezTo>
                      <a:pt x="3" y="44"/>
                      <a:pt x="3" y="43"/>
                      <a:pt x="4" y="42"/>
                    </a:cubicBezTo>
                    <a:cubicBezTo>
                      <a:pt x="4" y="42"/>
                      <a:pt x="4" y="42"/>
                      <a:pt x="4" y="42"/>
                    </a:cubicBezTo>
                    <a:cubicBezTo>
                      <a:pt x="4" y="42"/>
                      <a:pt x="4" y="42"/>
                      <a:pt x="4" y="41"/>
                    </a:cubicBezTo>
                    <a:cubicBezTo>
                      <a:pt x="4" y="41"/>
                      <a:pt x="4" y="41"/>
                      <a:pt x="4" y="41"/>
                    </a:cubicBezTo>
                    <a:cubicBezTo>
                      <a:pt x="4" y="41"/>
                      <a:pt x="6" y="39"/>
                      <a:pt x="6" y="38"/>
                    </a:cubicBezTo>
                    <a:cubicBezTo>
                      <a:pt x="6" y="38"/>
                      <a:pt x="6" y="38"/>
                      <a:pt x="6" y="38"/>
                    </a:cubicBezTo>
                    <a:cubicBezTo>
                      <a:pt x="6" y="38"/>
                      <a:pt x="7" y="37"/>
                      <a:pt x="7" y="36"/>
                    </a:cubicBezTo>
                    <a:cubicBezTo>
                      <a:pt x="7" y="36"/>
                      <a:pt x="7" y="36"/>
                      <a:pt x="7" y="36"/>
                    </a:cubicBezTo>
                    <a:cubicBezTo>
                      <a:pt x="8" y="36"/>
                      <a:pt x="8" y="35"/>
                      <a:pt x="8" y="34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9" y="34"/>
                      <a:pt x="9" y="33"/>
                      <a:pt x="9" y="32"/>
                    </a:cubicBezTo>
                    <a:cubicBezTo>
                      <a:pt x="9" y="32"/>
                      <a:pt x="9" y="32"/>
                      <a:pt x="9" y="32"/>
                    </a:cubicBezTo>
                    <a:cubicBezTo>
                      <a:pt x="10" y="32"/>
                      <a:pt x="10" y="31"/>
                      <a:pt x="10" y="31"/>
                    </a:cubicBezTo>
                    <a:cubicBezTo>
                      <a:pt x="10" y="31"/>
                      <a:pt x="10" y="31"/>
                      <a:pt x="10" y="31"/>
                    </a:cubicBezTo>
                    <a:cubicBezTo>
                      <a:pt x="10" y="31"/>
                      <a:pt x="10" y="31"/>
                      <a:pt x="10" y="31"/>
                    </a:cubicBezTo>
                    <a:cubicBezTo>
                      <a:pt x="10" y="31"/>
                      <a:pt x="10" y="31"/>
                      <a:pt x="10" y="31"/>
                    </a:cubicBezTo>
                    <a:cubicBezTo>
                      <a:pt x="10" y="31"/>
                      <a:pt x="10" y="31"/>
                      <a:pt x="10" y="31"/>
                    </a:cubicBezTo>
                    <a:cubicBezTo>
                      <a:pt x="10" y="31"/>
                      <a:pt x="10" y="31"/>
                      <a:pt x="10" y="31"/>
                    </a:cubicBezTo>
                    <a:cubicBezTo>
                      <a:pt x="10" y="31"/>
                      <a:pt x="10" y="31"/>
                      <a:pt x="10" y="31"/>
                    </a:cubicBezTo>
                    <a:cubicBezTo>
                      <a:pt x="9" y="31"/>
                      <a:pt x="9" y="30"/>
                      <a:pt x="9" y="30"/>
                    </a:cubicBezTo>
                    <a:cubicBezTo>
                      <a:pt x="9" y="30"/>
                      <a:pt x="9" y="30"/>
                      <a:pt x="9" y="30"/>
                    </a:cubicBezTo>
                    <a:cubicBezTo>
                      <a:pt x="8" y="30"/>
                      <a:pt x="8" y="29"/>
                      <a:pt x="7" y="28"/>
                    </a:cubicBezTo>
                    <a:cubicBezTo>
                      <a:pt x="7" y="28"/>
                      <a:pt x="7" y="28"/>
                      <a:pt x="7" y="28"/>
                    </a:cubicBezTo>
                    <a:cubicBezTo>
                      <a:pt x="6" y="27"/>
                      <a:pt x="4" y="26"/>
                      <a:pt x="4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4" y="25"/>
                      <a:pt x="3" y="25"/>
                      <a:pt x="3" y="25"/>
                    </a:cubicBezTo>
                    <a:cubicBezTo>
                      <a:pt x="3" y="25"/>
                      <a:pt x="3" y="25"/>
                      <a:pt x="3" y="25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24"/>
                      <a:pt x="1" y="24"/>
                      <a:pt x="1" y="24"/>
                    </a:cubicBezTo>
                    <a:cubicBezTo>
                      <a:pt x="1" y="24"/>
                      <a:pt x="1" y="24"/>
                      <a:pt x="1" y="24"/>
                    </a:cubicBezTo>
                    <a:cubicBezTo>
                      <a:pt x="1" y="23"/>
                      <a:pt x="0" y="22"/>
                      <a:pt x="0" y="21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20"/>
                      <a:pt x="1" y="19"/>
                      <a:pt x="2" y="19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2" y="19"/>
                      <a:pt x="3" y="19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7" y="18"/>
                      <a:pt x="10" y="17"/>
                      <a:pt x="13" y="17"/>
                    </a:cubicBezTo>
                    <a:cubicBezTo>
                      <a:pt x="13" y="17"/>
                      <a:pt x="13" y="17"/>
                      <a:pt x="13" y="17"/>
                    </a:cubicBezTo>
                    <a:cubicBezTo>
                      <a:pt x="16" y="16"/>
                      <a:pt x="20" y="15"/>
                      <a:pt x="24" y="14"/>
                    </a:cubicBezTo>
                    <a:cubicBezTo>
                      <a:pt x="24" y="14"/>
                      <a:pt x="24" y="14"/>
                      <a:pt x="24" y="14"/>
                    </a:cubicBezTo>
                    <a:cubicBezTo>
                      <a:pt x="28" y="13"/>
                      <a:pt x="33" y="12"/>
                      <a:pt x="38" y="11"/>
                    </a:cubicBezTo>
                    <a:cubicBezTo>
                      <a:pt x="38" y="11"/>
                      <a:pt x="38" y="11"/>
                      <a:pt x="38" y="11"/>
                    </a:cubicBezTo>
                    <a:cubicBezTo>
                      <a:pt x="43" y="10"/>
                      <a:pt x="49" y="9"/>
                      <a:pt x="54" y="8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9" y="7"/>
                      <a:pt x="65" y="6"/>
                      <a:pt x="70" y="6"/>
                    </a:cubicBezTo>
                    <a:cubicBezTo>
                      <a:pt x="70" y="6"/>
                      <a:pt x="70" y="6"/>
                      <a:pt x="70" y="6"/>
                    </a:cubicBezTo>
                    <a:cubicBezTo>
                      <a:pt x="75" y="5"/>
                      <a:pt x="110" y="1"/>
                      <a:pt x="115" y="1"/>
                    </a:cubicBezTo>
                    <a:cubicBezTo>
                      <a:pt x="115" y="1"/>
                      <a:pt x="115" y="1"/>
                      <a:pt x="115" y="1"/>
                    </a:cubicBezTo>
                    <a:cubicBezTo>
                      <a:pt x="119" y="0"/>
                      <a:pt x="123" y="0"/>
                      <a:pt x="126" y="0"/>
                    </a:cubicBezTo>
                    <a:cubicBezTo>
                      <a:pt x="126" y="0"/>
                      <a:pt x="126" y="0"/>
                      <a:pt x="126" y="0"/>
                    </a:cubicBezTo>
                    <a:cubicBezTo>
                      <a:pt x="126" y="0"/>
                      <a:pt x="127" y="0"/>
                      <a:pt x="127" y="0"/>
                    </a:cubicBezTo>
                    <a:cubicBezTo>
                      <a:pt x="127" y="0"/>
                      <a:pt x="127" y="0"/>
                      <a:pt x="127" y="0"/>
                    </a:cubicBezTo>
                    <a:cubicBezTo>
                      <a:pt x="127" y="0"/>
                      <a:pt x="127" y="0"/>
                      <a:pt x="127" y="0"/>
                    </a:cubicBezTo>
                    <a:cubicBezTo>
                      <a:pt x="127" y="0"/>
                      <a:pt x="127" y="0"/>
                      <a:pt x="127" y="0"/>
                    </a:cubicBezTo>
                    <a:cubicBezTo>
                      <a:pt x="127" y="0"/>
                      <a:pt x="127" y="0"/>
                      <a:pt x="127" y="0"/>
                    </a:cubicBezTo>
                    <a:cubicBezTo>
                      <a:pt x="127" y="0"/>
                      <a:pt x="127" y="0"/>
                      <a:pt x="128" y="0"/>
                    </a:cubicBezTo>
                    <a:cubicBezTo>
                      <a:pt x="128" y="0"/>
                      <a:pt x="128" y="0"/>
                      <a:pt x="128" y="0"/>
                    </a:cubicBezTo>
                    <a:cubicBezTo>
                      <a:pt x="128" y="0"/>
                      <a:pt x="130" y="1"/>
                      <a:pt x="130" y="3"/>
                    </a:cubicBezTo>
                    <a:cubicBezTo>
                      <a:pt x="130" y="3"/>
                      <a:pt x="130" y="3"/>
                      <a:pt x="130" y="3"/>
                    </a:cubicBezTo>
                    <a:cubicBezTo>
                      <a:pt x="130" y="3"/>
                      <a:pt x="130" y="3"/>
                      <a:pt x="130" y="3"/>
                    </a:cubicBezTo>
                    <a:cubicBezTo>
                      <a:pt x="130" y="3"/>
                      <a:pt x="130" y="3"/>
                      <a:pt x="130" y="3"/>
                    </a:cubicBezTo>
                    <a:cubicBezTo>
                      <a:pt x="132" y="23"/>
                      <a:pt x="132" y="23"/>
                      <a:pt x="132" y="23"/>
                    </a:cubicBezTo>
                    <a:cubicBezTo>
                      <a:pt x="132" y="24"/>
                      <a:pt x="132" y="25"/>
                      <a:pt x="132" y="25"/>
                    </a:cubicBezTo>
                    <a:cubicBezTo>
                      <a:pt x="132" y="25"/>
                      <a:pt x="132" y="25"/>
                      <a:pt x="132" y="25"/>
                    </a:cubicBezTo>
                    <a:cubicBezTo>
                      <a:pt x="131" y="26"/>
                      <a:pt x="130" y="26"/>
                      <a:pt x="130" y="26"/>
                    </a:cubicBezTo>
                    <a:cubicBezTo>
                      <a:pt x="130" y="26"/>
                      <a:pt x="130" y="26"/>
                      <a:pt x="130" y="26"/>
                    </a:cubicBezTo>
                    <a:cubicBezTo>
                      <a:pt x="126" y="26"/>
                      <a:pt x="121" y="26"/>
                      <a:pt x="116" y="27"/>
                    </a:cubicBezTo>
                    <a:cubicBezTo>
                      <a:pt x="116" y="27"/>
                      <a:pt x="116" y="27"/>
                      <a:pt x="116" y="27"/>
                    </a:cubicBezTo>
                    <a:cubicBezTo>
                      <a:pt x="111" y="27"/>
                      <a:pt x="74" y="32"/>
                      <a:pt x="70" y="32"/>
                    </a:cubicBezTo>
                    <a:cubicBezTo>
                      <a:pt x="70" y="32"/>
                      <a:pt x="70" y="32"/>
                      <a:pt x="70" y="32"/>
                    </a:cubicBezTo>
                    <a:cubicBezTo>
                      <a:pt x="65" y="33"/>
                      <a:pt x="60" y="34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0" y="36"/>
                      <a:pt x="45" y="37"/>
                      <a:pt x="41" y="38"/>
                    </a:cubicBezTo>
                    <a:cubicBezTo>
                      <a:pt x="41" y="38"/>
                      <a:pt x="41" y="38"/>
                      <a:pt x="41" y="38"/>
                    </a:cubicBezTo>
                    <a:cubicBezTo>
                      <a:pt x="36" y="39"/>
                      <a:pt x="32" y="40"/>
                      <a:pt x="28" y="41"/>
                    </a:cubicBezTo>
                    <a:cubicBezTo>
                      <a:pt x="28" y="41"/>
                      <a:pt x="28" y="41"/>
                      <a:pt x="28" y="41"/>
                    </a:cubicBezTo>
                    <a:cubicBezTo>
                      <a:pt x="24" y="42"/>
                      <a:pt x="20" y="43"/>
                      <a:pt x="17" y="43"/>
                    </a:cubicBezTo>
                    <a:cubicBezTo>
                      <a:pt x="17" y="43"/>
                      <a:pt x="17" y="43"/>
                      <a:pt x="17" y="43"/>
                    </a:cubicBezTo>
                    <a:cubicBezTo>
                      <a:pt x="14" y="44"/>
                      <a:pt x="11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8" y="46"/>
                      <a:pt x="7" y="46"/>
                      <a:pt x="7" y="46"/>
                    </a:cubicBezTo>
                    <a:cubicBezTo>
                      <a:pt x="7" y="46"/>
                      <a:pt x="7" y="46"/>
                      <a:pt x="7" y="46"/>
                    </a:cubicBezTo>
                    <a:cubicBezTo>
                      <a:pt x="6" y="46"/>
                      <a:pt x="6" y="46"/>
                      <a:pt x="6" y="46"/>
                    </a:cubicBezTo>
                    <a:cubicBezTo>
                      <a:pt x="6" y="46"/>
                      <a:pt x="6" y="46"/>
                      <a:pt x="6" y="46"/>
                    </a:cubicBezTo>
                    <a:cubicBezTo>
                      <a:pt x="5" y="46"/>
                      <a:pt x="4" y="45"/>
                      <a:pt x="4" y="45"/>
                    </a:cubicBezTo>
                    <a:close/>
                    <a:moveTo>
                      <a:pt x="13" y="26"/>
                    </a:moveTo>
                    <a:cubicBezTo>
                      <a:pt x="13" y="27"/>
                      <a:pt x="13" y="27"/>
                      <a:pt x="14" y="28"/>
                    </a:cubicBezTo>
                    <a:cubicBezTo>
                      <a:pt x="14" y="28"/>
                      <a:pt x="14" y="28"/>
                      <a:pt x="14" y="28"/>
                    </a:cubicBezTo>
                    <a:cubicBezTo>
                      <a:pt x="14" y="28"/>
                      <a:pt x="15" y="29"/>
                      <a:pt x="15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30"/>
                      <a:pt x="15" y="30"/>
                      <a:pt x="15" y="31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1"/>
                      <a:pt x="15" y="32"/>
                      <a:pt x="15" y="32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5" y="33"/>
                      <a:pt x="14" y="34"/>
                      <a:pt x="14" y="34"/>
                    </a:cubicBezTo>
                    <a:cubicBezTo>
                      <a:pt x="14" y="34"/>
                      <a:pt x="14" y="34"/>
                      <a:pt x="14" y="34"/>
                    </a:cubicBezTo>
                    <a:cubicBezTo>
                      <a:pt x="14" y="35"/>
                      <a:pt x="13" y="36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2" y="38"/>
                      <a:pt x="12" y="39"/>
                    </a:cubicBezTo>
                    <a:cubicBezTo>
                      <a:pt x="12" y="39"/>
                      <a:pt x="12" y="39"/>
                      <a:pt x="12" y="39"/>
                    </a:cubicBezTo>
                    <a:cubicBezTo>
                      <a:pt x="12" y="39"/>
                      <a:pt x="12" y="39"/>
                      <a:pt x="12" y="39"/>
                    </a:cubicBezTo>
                    <a:cubicBezTo>
                      <a:pt x="12" y="39"/>
                      <a:pt x="12" y="39"/>
                      <a:pt x="12" y="39"/>
                    </a:cubicBezTo>
                    <a:cubicBezTo>
                      <a:pt x="13" y="39"/>
                      <a:pt x="14" y="38"/>
                      <a:pt x="15" y="38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9" y="37"/>
                      <a:pt x="22" y="36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30" y="34"/>
                      <a:pt x="35" y="33"/>
                      <a:pt x="40" y="32"/>
                    </a:cubicBezTo>
                    <a:cubicBezTo>
                      <a:pt x="40" y="32"/>
                      <a:pt x="40" y="32"/>
                      <a:pt x="40" y="32"/>
                    </a:cubicBezTo>
                    <a:cubicBezTo>
                      <a:pt x="44" y="31"/>
                      <a:pt x="49" y="30"/>
                      <a:pt x="54" y="30"/>
                    </a:cubicBezTo>
                    <a:cubicBezTo>
                      <a:pt x="54" y="30"/>
                      <a:pt x="54" y="30"/>
                      <a:pt x="54" y="30"/>
                    </a:cubicBezTo>
                    <a:cubicBezTo>
                      <a:pt x="59" y="29"/>
                      <a:pt x="64" y="28"/>
                      <a:pt x="69" y="27"/>
                    </a:cubicBezTo>
                    <a:cubicBezTo>
                      <a:pt x="69" y="27"/>
                      <a:pt x="69" y="27"/>
                      <a:pt x="69" y="27"/>
                    </a:cubicBezTo>
                    <a:cubicBezTo>
                      <a:pt x="74" y="27"/>
                      <a:pt x="110" y="22"/>
                      <a:pt x="116" y="22"/>
                    </a:cubicBezTo>
                    <a:cubicBezTo>
                      <a:pt x="116" y="22"/>
                      <a:pt x="116" y="22"/>
                      <a:pt x="116" y="22"/>
                    </a:cubicBezTo>
                    <a:cubicBezTo>
                      <a:pt x="120" y="21"/>
                      <a:pt x="123" y="21"/>
                      <a:pt x="127" y="21"/>
                    </a:cubicBezTo>
                    <a:cubicBezTo>
                      <a:pt x="127" y="21"/>
                      <a:pt x="127" y="21"/>
                      <a:pt x="127" y="21"/>
                    </a:cubicBezTo>
                    <a:cubicBezTo>
                      <a:pt x="125" y="6"/>
                      <a:pt x="125" y="6"/>
                      <a:pt x="125" y="6"/>
                    </a:cubicBezTo>
                    <a:cubicBezTo>
                      <a:pt x="122" y="6"/>
                      <a:pt x="118" y="6"/>
                      <a:pt x="115" y="6"/>
                    </a:cubicBezTo>
                    <a:cubicBezTo>
                      <a:pt x="115" y="6"/>
                      <a:pt x="115" y="6"/>
                      <a:pt x="115" y="6"/>
                    </a:cubicBezTo>
                    <a:cubicBezTo>
                      <a:pt x="111" y="6"/>
                      <a:pt x="75" y="11"/>
                      <a:pt x="70" y="11"/>
                    </a:cubicBezTo>
                    <a:cubicBezTo>
                      <a:pt x="70" y="11"/>
                      <a:pt x="70" y="11"/>
                      <a:pt x="70" y="11"/>
                    </a:cubicBezTo>
                    <a:cubicBezTo>
                      <a:pt x="65" y="12"/>
                      <a:pt x="60" y="13"/>
                      <a:pt x="55" y="13"/>
                    </a:cubicBezTo>
                    <a:cubicBezTo>
                      <a:pt x="55" y="13"/>
                      <a:pt x="55" y="13"/>
                      <a:pt x="55" y="13"/>
                    </a:cubicBezTo>
                    <a:cubicBezTo>
                      <a:pt x="50" y="14"/>
                      <a:pt x="44" y="15"/>
                      <a:pt x="39" y="16"/>
                    </a:cubicBezTo>
                    <a:cubicBezTo>
                      <a:pt x="39" y="16"/>
                      <a:pt x="39" y="16"/>
                      <a:pt x="39" y="16"/>
                    </a:cubicBezTo>
                    <a:cubicBezTo>
                      <a:pt x="34" y="17"/>
                      <a:pt x="29" y="18"/>
                      <a:pt x="25" y="19"/>
                    </a:cubicBezTo>
                    <a:cubicBezTo>
                      <a:pt x="25" y="19"/>
                      <a:pt x="25" y="19"/>
                      <a:pt x="25" y="19"/>
                    </a:cubicBezTo>
                    <a:cubicBezTo>
                      <a:pt x="21" y="20"/>
                      <a:pt x="17" y="21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2" y="22"/>
                      <a:pt x="10" y="23"/>
                      <a:pt x="9" y="23"/>
                    </a:cubicBezTo>
                    <a:cubicBezTo>
                      <a:pt x="9" y="23"/>
                      <a:pt x="9" y="23"/>
                      <a:pt x="9" y="23"/>
                    </a:cubicBezTo>
                    <a:cubicBezTo>
                      <a:pt x="10" y="24"/>
                      <a:pt x="12" y="25"/>
                      <a:pt x="13" y="26"/>
                    </a:cubicBezTo>
                    <a:close/>
                    <a:moveTo>
                      <a:pt x="129" y="5"/>
                    </a:moveTo>
                    <a:cubicBezTo>
                      <a:pt x="129" y="4"/>
                      <a:pt x="129" y="4"/>
                      <a:pt x="129" y="4"/>
                    </a:cubicBezTo>
                    <a:cubicBezTo>
                      <a:pt x="129" y="5"/>
                      <a:pt x="129" y="5"/>
                      <a:pt x="129" y="5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3" name="Freeform 37"/>
              <p:cNvSpPr>
                <a:spLocks/>
              </p:cNvSpPr>
              <p:nvPr userDrawn="1"/>
            </p:nvSpPr>
            <p:spPr bwMode="auto">
              <a:xfrm>
                <a:off x="2691" y="434"/>
                <a:ext cx="256" cy="80"/>
              </a:xfrm>
              <a:custGeom>
                <a:avLst/>
                <a:gdLst>
                  <a:gd name="T0" fmla="*/ 124 w 127"/>
                  <a:gd name="T1" fmla="*/ 0 h 40"/>
                  <a:gd name="T2" fmla="*/ 124 w 127"/>
                  <a:gd name="T3" fmla="*/ 0 h 40"/>
                  <a:gd name="T4" fmla="*/ 112 w 127"/>
                  <a:gd name="T5" fmla="*/ 0 h 40"/>
                  <a:gd name="T6" fmla="*/ 67 w 127"/>
                  <a:gd name="T7" fmla="*/ 5 h 40"/>
                  <a:gd name="T8" fmla="*/ 51 w 127"/>
                  <a:gd name="T9" fmla="*/ 8 h 40"/>
                  <a:gd name="T10" fmla="*/ 36 w 127"/>
                  <a:gd name="T11" fmla="*/ 10 h 40"/>
                  <a:gd name="T12" fmla="*/ 22 w 127"/>
                  <a:gd name="T13" fmla="*/ 14 h 40"/>
                  <a:gd name="T14" fmla="*/ 10 w 127"/>
                  <a:gd name="T15" fmla="*/ 16 h 40"/>
                  <a:gd name="T16" fmla="*/ 3 w 127"/>
                  <a:gd name="T17" fmla="*/ 18 h 40"/>
                  <a:gd name="T18" fmla="*/ 0 w 127"/>
                  <a:gd name="T19" fmla="*/ 19 h 40"/>
                  <a:gd name="T20" fmla="*/ 0 w 127"/>
                  <a:gd name="T21" fmla="*/ 19 h 40"/>
                  <a:gd name="T22" fmla="*/ 1 w 127"/>
                  <a:gd name="T23" fmla="*/ 20 h 40"/>
                  <a:gd name="T24" fmla="*/ 3 w 127"/>
                  <a:gd name="T25" fmla="*/ 21 h 40"/>
                  <a:gd name="T26" fmla="*/ 9 w 127"/>
                  <a:gd name="T27" fmla="*/ 26 h 40"/>
                  <a:gd name="T28" fmla="*/ 9 w 127"/>
                  <a:gd name="T29" fmla="*/ 27 h 40"/>
                  <a:gd name="T30" fmla="*/ 9 w 127"/>
                  <a:gd name="T31" fmla="*/ 28 h 40"/>
                  <a:gd name="T32" fmla="*/ 9 w 127"/>
                  <a:gd name="T33" fmla="*/ 30 h 40"/>
                  <a:gd name="T34" fmla="*/ 8 w 127"/>
                  <a:gd name="T35" fmla="*/ 32 h 40"/>
                  <a:gd name="T36" fmla="*/ 6 w 127"/>
                  <a:gd name="T37" fmla="*/ 35 h 40"/>
                  <a:gd name="T38" fmla="*/ 5 w 127"/>
                  <a:gd name="T39" fmla="*/ 37 h 40"/>
                  <a:gd name="T40" fmla="*/ 3 w 127"/>
                  <a:gd name="T41" fmla="*/ 40 h 40"/>
                  <a:gd name="T42" fmla="*/ 3 w 127"/>
                  <a:gd name="T43" fmla="*/ 40 h 40"/>
                  <a:gd name="T44" fmla="*/ 6 w 127"/>
                  <a:gd name="T45" fmla="*/ 40 h 40"/>
                  <a:gd name="T46" fmla="*/ 13 w 127"/>
                  <a:gd name="T47" fmla="*/ 38 h 40"/>
                  <a:gd name="T48" fmla="*/ 24 w 127"/>
                  <a:gd name="T49" fmla="*/ 35 h 40"/>
                  <a:gd name="T50" fmla="*/ 37 w 127"/>
                  <a:gd name="T51" fmla="*/ 32 h 40"/>
                  <a:gd name="T52" fmla="*/ 52 w 127"/>
                  <a:gd name="T53" fmla="*/ 29 h 40"/>
                  <a:gd name="T54" fmla="*/ 66 w 127"/>
                  <a:gd name="T55" fmla="*/ 27 h 40"/>
                  <a:gd name="T56" fmla="*/ 113 w 127"/>
                  <a:gd name="T57" fmla="*/ 21 h 40"/>
                  <a:gd name="T58" fmla="*/ 127 w 127"/>
                  <a:gd name="T59" fmla="*/ 20 h 40"/>
                  <a:gd name="T60" fmla="*/ 124 w 127"/>
                  <a:gd name="T61" fmla="*/ 0 h 40"/>
                  <a:gd name="T62" fmla="*/ 124 w 127"/>
                  <a:gd name="T63" fmla="*/ 0 h 40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127" h="40">
                    <a:moveTo>
                      <a:pt x="124" y="0"/>
                    </a:moveTo>
                    <a:cubicBezTo>
                      <a:pt x="124" y="0"/>
                      <a:pt x="124" y="0"/>
                      <a:pt x="124" y="0"/>
                    </a:cubicBezTo>
                    <a:cubicBezTo>
                      <a:pt x="120" y="0"/>
                      <a:pt x="116" y="0"/>
                      <a:pt x="112" y="0"/>
                    </a:cubicBezTo>
                    <a:cubicBezTo>
                      <a:pt x="107" y="1"/>
                      <a:pt x="72" y="5"/>
                      <a:pt x="67" y="5"/>
                    </a:cubicBezTo>
                    <a:cubicBezTo>
                      <a:pt x="62" y="6"/>
                      <a:pt x="56" y="7"/>
                      <a:pt x="51" y="8"/>
                    </a:cubicBezTo>
                    <a:cubicBezTo>
                      <a:pt x="46" y="8"/>
                      <a:pt x="41" y="9"/>
                      <a:pt x="36" y="10"/>
                    </a:cubicBezTo>
                    <a:cubicBezTo>
                      <a:pt x="31" y="11"/>
                      <a:pt x="26" y="13"/>
                      <a:pt x="22" y="14"/>
                    </a:cubicBezTo>
                    <a:cubicBezTo>
                      <a:pt x="17" y="14"/>
                      <a:pt x="14" y="15"/>
                      <a:pt x="10" y="16"/>
                    </a:cubicBezTo>
                    <a:cubicBezTo>
                      <a:pt x="7" y="17"/>
                      <a:pt x="5" y="18"/>
                      <a:pt x="3" y="18"/>
                    </a:cubicBezTo>
                    <a:cubicBezTo>
                      <a:pt x="1" y="18"/>
                      <a:pt x="0" y="19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1" y="19"/>
                      <a:pt x="1" y="19"/>
                      <a:pt x="1" y="20"/>
                    </a:cubicBezTo>
                    <a:cubicBezTo>
                      <a:pt x="2" y="20"/>
                      <a:pt x="2" y="20"/>
                      <a:pt x="3" y="21"/>
                    </a:cubicBezTo>
                    <a:cubicBezTo>
                      <a:pt x="3" y="21"/>
                      <a:pt x="9" y="26"/>
                      <a:pt x="9" y="26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9" y="29"/>
                      <a:pt x="9" y="30"/>
                      <a:pt x="9" y="30"/>
                    </a:cubicBezTo>
                    <a:cubicBezTo>
                      <a:pt x="8" y="31"/>
                      <a:pt x="8" y="32"/>
                      <a:pt x="8" y="32"/>
                    </a:cubicBezTo>
                    <a:cubicBezTo>
                      <a:pt x="7" y="33"/>
                      <a:pt x="7" y="34"/>
                      <a:pt x="6" y="35"/>
                    </a:cubicBezTo>
                    <a:cubicBezTo>
                      <a:pt x="6" y="35"/>
                      <a:pt x="6" y="36"/>
                      <a:pt x="5" y="37"/>
                    </a:cubicBezTo>
                    <a:cubicBezTo>
                      <a:pt x="5" y="37"/>
                      <a:pt x="3" y="39"/>
                      <a:pt x="3" y="40"/>
                    </a:cubicBezTo>
                    <a:cubicBezTo>
                      <a:pt x="3" y="40"/>
                      <a:pt x="3" y="40"/>
                      <a:pt x="3" y="40"/>
                    </a:cubicBezTo>
                    <a:cubicBezTo>
                      <a:pt x="3" y="40"/>
                      <a:pt x="4" y="40"/>
                      <a:pt x="6" y="40"/>
                    </a:cubicBezTo>
                    <a:cubicBezTo>
                      <a:pt x="7" y="39"/>
                      <a:pt x="10" y="38"/>
                      <a:pt x="13" y="38"/>
                    </a:cubicBezTo>
                    <a:cubicBezTo>
                      <a:pt x="16" y="37"/>
                      <a:pt x="20" y="36"/>
                      <a:pt x="24" y="35"/>
                    </a:cubicBezTo>
                    <a:cubicBezTo>
                      <a:pt x="28" y="34"/>
                      <a:pt x="32" y="33"/>
                      <a:pt x="37" y="32"/>
                    </a:cubicBezTo>
                    <a:cubicBezTo>
                      <a:pt x="42" y="31"/>
                      <a:pt x="47" y="30"/>
                      <a:pt x="52" y="29"/>
                    </a:cubicBezTo>
                    <a:cubicBezTo>
                      <a:pt x="57" y="28"/>
                      <a:pt x="61" y="27"/>
                      <a:pt x="66" y="27"/>
                    </a:cubicBezTo>
                    <a:cubicBezTo>
                      <a:pt x="71" y="26"/>
                      <a:pt x="107" y="22"/>
                      <a:pt x="113" y="21"/>
                    </a:cubicBezTo>
                    <a:cubicBezTo>
                      <a:pt x="118" y="21"/>
                      <a:pt x="123" y="21"/>
                      <a:pt x="127" y="20"/>
                    </a:cubicBezTo>
                    <a:cubicBezTo>
                      <a:pt x="124" y="0"/>
                      <a:pt x="124" y="0"/>
                      <a:pt x="124" y="0"/>
                    </a:cubicBezTo>
                    <a:cubicBezTo>
                      <a:pt x="124" y="0"/>
                      <a:pt x="124" y="0"/>
                      <a:pt x="124" y="0"/>
                    </a:cubicBezTo>
                    <a:close/>
                  </a:path>
                </a:pathLst>
              </a:custGeom>
              <a:solidFill>
                <a:srgbClr val="FFDCA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4" name="Freeform 38"/>
              <p:cNvSpPr>
                <a:spLocks/>
              </p:cNvSpPr>
              <p:nvPr userDrawn="1"/>
            </p:nvSpPr>
            <p:spPr bwMode="auto">
              <a:xfrm>
                <a:off x="2721" y="474"/>
                <a:ext cx="16" cy="22"/>
              </a:xfrm>
              <a:custGeom>
                <a:avLst/>
                <a:gdLst>
                  <a:gd name="T0" fmla="*/ 5 w 8"/>
                  <a:gd name="T1" fmla="*/ 9 h 11"/>
                  <a:gd name="T2" fmla="*/ 6 w 8"/>
                  <a:gd name="T3" fmla="*/ 10 h 11"/>
                  <a:gd name="T4" fmla="*/ 6 w 8"/>
                  <a:gd name="T5" fmla="*/ 10 h 11"/>
                  <a:gd name="T6" fmla="*/ 7 w 8"/>
                  <a:gd name="T7" fmla="*/ 10 h 11"/>
                  <a:gd name="T8" fmla="*/ 4 w 8"/>
                  <a:gd name="T9" fmla="*/ 10 h 11"/>
                  <a:gd name="T10" fmla="*/ 3 w 8"/>
                  <a:gd name="T11" fmla="*/ 11 h 11"/>
                  <a:gd name="T12" fmla="*/ 3 w 8"/>
                  <a:gd name="T13" fmla="*/ 10 h 11"/>
                  <a:gd name="T14" fmla="*/ 3 w 8"/>
                  <a:gd name="T15" fmla="*/ 10 h 11"/>
                  <a:gd name="T16" fmla="*/ 3 w 8"/>
                  <a:gd name="T17" fmla="*/ 9 h 11"/>
                  <a:gd name="T18" fmla="*/ 2 w 8"/>
                  <a:gd name="T19" fmla="*/ 3 h 11"/>
                  <a:gd name="T20" fmla="*/ 1 w 8"/>
                  <a:gd name="T21" fmla="*/ 2 h 11"/>
                  <a:gd name="T22" fmla="*/ 0 w 8"/>
                  <a:gd name="T23" fmla="*/ 2 h 11"/>
                  <a:gd name="T24" fmla="*/ 0 w 8"/>
                  <a:gd name="T25" fmla="*/ 2 h 11"/>
                  <a:gd name="T26" fmla="*/ 4 w 8"/>
                  <a:gd name="T27" fmla="*/ 1 h 11"/>
                  <a:gd name="T28" fmla="*/ 7 w 8"/>
                  <a:gd name="T29" fmla="*/ 0 h 11"/>
                  <a:gd name="T30" fmla="*/ 8 w 8"/>
                  <a:gd name="T31" fmla="*/ 2 h 11"/>
                  <a:gd name="T32" fmla="*/ 7 w 8"/>
                  <a:gd name="T33" fmla="*/ 2 h 11"/>
                  <a:gd name="T34" fmla="*/ 5 w 8"/>
                  <a:gd name="T35" fmla="*/ 1 h 11"/>
                  <a:gd name="T36" fmla="*/ 4 w 8"/>
                  <a:gd name="T37" fmla="*/ 1 h 11"/>
                  <a:gd name="T38" fmla="*/ 3 w 8"/>
                  <a:gd name="T39" fmla="*/ 2 h 11"/>
                  <a:gd name="T40" fmla="*/ 4 w 8"/>
                  <a:gd name="T41" fmla="*/ 5 h 11"/>
                  <a:gd name="T42" fmla="*/ 6 w 8"/>
                  <a:gd name="T43" fmla="*/ 5 h 11"/>
                  <a:gd name="T44" fmla="*/ 7 w 8"/>
                  <a:gd name="T45" fmla="*/ 3 h 11"/>
                  <a:gd name="T46" fmla="*/ 7 w 8"/>
                  <a:gd name="T47" fmla="*/ 3 h 11"/>
                  <a:gd name="T48" fmla="*/ 8 w 8"/>
                  <a:gd name="T49" fmla="*/ 5 h 11"/>
                  <a:gd name="T50" fmla="*/ 8 w 8"/>
                  <a:gd name="T51" fmla="*/ 6 h 11"/>
                  <a:gd name="T52" fmla="*/ 8 w 8"/>
                  <a:gd name="T53" fmla="*/ 6 h 11"/>
                  <a:gd name="T54" fmla="*/ 6 w 8"/>
                  <a:gd name="T55" fmla="*/ 6 h 11"/>
                  <a:gd name="T56" fmla="*/ 4 w 8"/>
                  <a:gd name="T57" fmla="*/ 6 h 11"/>
                  <a:gd name="T58" fmla="*/ 5 w 8"/>
                  <a:gd name="T59" fmla="*/ 9 h 11"/>
                  <a:gd name="T60" fmla="*/ 5 w 8"/>
                  <a:gd name="T61" fmla="*/ 9 h 1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0" t="0" r="r" b="b"/>
                <a:pathLst>
                  <a:path w="8" h="11">
                    <a:moveTo>
                      <a:pt x="5" y="9"/>
                    </a:moveTo>
                    <a:cubicBezTo>
                      <a:pt x="5" y="10"/>
                      <a:pt x="5" y="10"/>
                      <a:pt x="6" y="10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7" y="10"/>
                      <a:pt x="7" y="10"/>
                      <a:pt x="7" y="10"/>
                    </a:cubicBezTo>
                    <a:cubicBezTo>
                      <a:pt x="6" y="10"/>
                      <a:pt x="5" y="10"/>
                      <a:pt x="4" y="10"/>
                    </a:cubicBezTo>
                    <a:cubicBezTo>
                      <a:pt x="4" y="11"/>
                      <a:pt x="3" y="11"/>
                      <a:pt x="3" y="11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0"/>
                      <a:pt x="4" y="10"/>
                      <a:pt x="3" y="9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2"/>
                      <a:pt x="1" y="2"/>
                      <a:pt x="1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2" y="1"/>
                      <a:pt x="3" y="1"/>
                      <a:pt x="4" y="1"/>
                    </a:cubicBezTo>
                    <a:cubicBezTo>
                      <a:pt x="5" y="1"/>
                      <a:pt x="6" y="0"/>
                      <a:pt x="7" y="0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1"/>
                      <a:pt x="6" y="1"/>
                      <a:pt x="5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7" y="5"/>
                      <a:pt x="7" y="4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4"/>
                      <a:pt x="8" y="4"/>
                      <a:pt x="8" y="5"/>
                    </a:cubicBezTo>
                    <a:cubicBezTo>
                      <a:pt x="8" y="5"/>
                      <a:pt x="8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7" y="5"/>
                      <a:pt x="7" y="5"/>
                      <a:pt x="6" y="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5" y="9"/>
                      <a:pt x="5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5" name="Freeform 39"/>
              <p:cNvSpPr>
                <a:spLocks noEditPoints="1"/>
              </p:cNvSpPr>
              <p:nvPr userDrawn="1"/>
            </p:nvSpPr>
            <p:spPr bwMode="auto">
              <a:xfrm>
                <a:off x="2743" y="468"/>
                <a:ext cx="22" cy="22"/>
              </a:xfrm>
              <a:custGeom>
                <a:avLst/>
                <a:gdLst>
                  <a:gd name="T0" fmla="*/ 5 w 11"/>
                  <a:gd name="T1" fmla="*/ 1 h 11"/>
                  <a:gd name="T2" fmla="*/ 11 w 11"/>
                  <a:gd name="T3" fmla="*/ 4 h 11"/>
                  <a:gd name="T4" fmla="*/ 7 w 11"/>
                  <a:gd name="T5" fmla="*/ 10 h 11"/>
                  <a:gd name="T6" fmla="*/ 1 w 11"/>
                  <a:gd name="T7" fmla="*/ 7 h 11"/>
                  <a:gd name="T8" fmla="*/ 5 w 11"/>
                  <a:gd name="T9" fmla="*/ 1 h 11"/>
                  <a:gd name="T10" fmla="*/ 5 w 11"/>
                  <a:gd name="T11" fmla="*/ 1 h 11"/>
                  <a:gd name="T12" fmla="*/ 5 w 11"/>
                  <a:gd name="T13" fmla="*/ 1 h 11"/>
                  <a:gd name="T14" fmla="*/ 3 w 11"/>
                  <a:gd name="T15" fmla="*/ 6 h 11"/>
                  <a:gd name="T16" fmla="*/ 7 w 11"/>
                  <a:gd name="T17" fmla="*/ 10 h 11"/>
                  <a:gd name="T18" fmla="*/ 9 w 11"/>
                  <a:gd name="T19" fmla="*/ 5 h 11"/>
                  <a:gd name="T20" fmla="*/ 5 w 11"/>
                  <a:gd name="T21" fmla="*/ 1 h 11"/>
                  <a:gd name="T22" fmla="*/ 5 w 11"/>
                  <a:gd name="T23" fmla="*/ 1 h 11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1" h="11">
                    <a:moveTo>
                      <a:pt x="5" y="1"/>
                    </a:moveTo>
                    <a:cubicBezTo>
                      <a:pt x="8" y="0"/>
                      <a:pt x="10" y="2"/>
                      <a:pt x="11" y="4"/>
                    </a:cubicBezTo>
                    <a:cubicBezTo>
                      <a:pt x="11" y="7"/>
                      <a:pt x="10" y="10"/>
                      <a:pt x="7" y="10"/>
                    </a:cubicBezTo>
                    <a:cubicBezTo>
                      <a:pt x="3" y="11"/>
                      <a:pt x="1" y="9"/>
                      <a:pt x="1" y="7"/>
                    </a:cubicBezTo>
                    <a:cubicBezTo>
                      <a:pt x="0" y="4"/>
                      <a:pt x="1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lose/>
                    <a:moveTo>
                      <a:pt x="5" y="1"/>
                    </a:moveTo>
                    <a:cubicBezTo>
                      <a:pt x="3" y="2"/>
                      <a:pt x="2" y="4"/>
                      <a:pt x="3" y="6"/>
                    </a:cubicBezTo>
                    <a:cubicBezTo>
                      <a:pt x="3" y="9"/>
                      <a:pt x="5" y="10"/>
                      <a:pt x="7" y="10"/>
                    </a:cubicBezTo>
                    <a:cubicBezTo>
                      <a:pt x="9" y="9"/>
                      <a:pt x="10" y="8"/>
                      <a:pt x="9" y="5"/>
                    </a:cubicBezTo>
                    <a:cubicBezTo>
                      <a:pt x="8" y="2"/>
                      <a:pt x="7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6" name="Freeform 40"/>
              <p:cNvSpPr>
                <a:spLocks/>
              </p:cNvSpPr>
              <p:nvPr userDrawn="1"/>
            </p:nvSpPr>
            <p:spPr bwMode="auto">
              <a:xfrm>
                <a:off x="2769" y="462"/>
                <a:ext cx="22" cy="22"/>
              </a:xfrm>
              <a:custGeom>
                <a:avLst/>
                <a:gdLst>
                  <a:gd name="T0" fmla="*/ 0 w 11"/>
                  <a:gd name="T1" fmla="*/ 2 h 11"/>
                  <a:gd name="T2" fmla="*/ 2 w 11"/>
                  <a:gd name="T3" fmla="*/ 2 h 11"/>
                  <a:gd name="T4" fmla="*/ 4 w 11"/>
                  <a:gd name="T5" fmla="*/ 1 h 11"/>
                  <a:gd name="T6" fmla="*/ 4 w 11"/>
                  <a:gd name="T7" fmla="*/ 2 h 11"/>
                  <a:gd name="T8" fmla="*/ 4 w 11"/>
                  <a:gd name="T9" fmla="*/ 2 h 11"/>
                  <a:gd name="T10" fmla="*/ 3 w 11"/>
                  <a:gd name="T11" fmla="*/ 3 h 11"/>
                  <a:gd name="T12" fmla="*/ 4 w 11"/>
                  <a:gd name="T13" fmla="*/ 8 h 11"/>
                  <a:gd name="T14" fmla="*/ 7 w 11"/>
                  <a:gd name="T15" fmla="*/ 10 h 11"/>
                  <a:gd name="T16" fmla="*/ 9 w 11"/>
                  <a:gd name="T17" fmla="*/ 7 h 11"/>
                  <a:gd name="T18" fmla="*/ 8 w 11"/>
                  <a:gd name="T19" fmla="*/ 2 h 11"/>
                  <a:gd name="T20" fmla="*/ 7 w 11"/>
                  <a:gd name="T21" fmla="*/ 1 h 11"/>
                  <a:gd name="T22" fmla="*/ 7 w 11"/>
                  <a:gd name="T23" fmla="*/ 1 h 11"/>
                  <a:gd name="T24" fmla="*/ 7 w 11"/>
                  <a:gd name="T25" fmla="*/ 1 h 11"/>
                  <a:gd name="T26" fmla="*/ 9 w 11"/>
                  <a:gd name="T27" fmla="*/ 0 h 11"/>
                  <a:gd name="T28" fmla="*/ 10 w 11"/>
                  <a:gd name="T29" fmla="*/ 0 h 11"/>
                  <a:gd name="T30" fmla="*/ 10 w 11"/>
                  <a:gd name="T31" fmla="*/ 1 h 11"/>
                  <a:gd name="T32" fmla="*/ 10 w 11"/>
                  <a:gd name="T33" fmla="*/ 1 h 11"/>
                  <a:gd name="T34" fmla="*/ 9 w 11"/>
                  <a:gd name="T35" fmla="*/ 2 h 11"/>
                  <a:gd name="T36" fmla="*/ 10 w 11"/>
                  <a:gd name="T37" fmla="*/ 6 h 11"/>
                  <a:gd name="T38" fmla="*/ 7 w 11"/>
                  <a:gd name="T39" fmla="*/ 11 h 11"/>
                  <a:gd name="T40" fmla="*/ 3 w 11"/>
                  <a:gd name="T41" fmla="*/ 8 h 11"/>
                  <a:gd name="T42" fmla="*/ 2 w 11"/>
                  <a:gd name="T43" fmla="*/ 3 h 11"/>
                  <a:gd name="T44" fmla="*/ 1 w 11"/>
                  <a:gd name="T45" fmla="*/ 2 h 11"/>
                  <a:gd name="T46" fmla="*/ 1 w 11"/>
                  <a:gd name="T47" fmla="*/ 2 h 11"/>
                  <a:gd name="T48" fmla="*/ 0 w 11"/>
                  <a:gd name="T49" fmla="*/ 2 h 11"/>
                  <a:gd name="T50" fmla="*/ 0 w 11"/>
                  <a:gd name="T51" fmla="*/ 2 h 11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11" h="11">
                    <a:moveTo>
                      <a:pt x="0" y="2"/>
                    </a:moveTo>
                    <a:cubicBezTo>
                      <a:pt x="1" y="2"/>
                      <a:pt x="1" y="2"/>
                      <a:pt x="2" y="2"/>
                    </a:cubicBezTo>
                    <a:cubicBezTo>
                      <a:pt x="3" y="1"/>
                      <a:pt x="4" y="1"/>
                      <a:pt x="4" y="1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5" y="10"/>
                      <a:pt x="6" y="10"/>
                      <a:pt x="7" y="10"/>
                    </a:cubicBezTo>
                    <a:cubicBezTo>
                      <a:pt x="9" y="9"/>
                      <a:pt x="10" y="8"/>
                      <a:pt x="9" y="7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8" y="1"/>
                      <a:pt x="8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8" y="1"/>
                      <a:pt x="8" y="1"/>
                      <a:pt x="9" y="0"/>
                    </a:cubicBezTo>
                    <a:cubicBezTo>
                      <a:pt x="9" y="0"/>
                      <a:pt x="9" y="0"/>
                      <a:pt x="10" y="0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9" y="1"/>
                      <a:pt x="9" y="1"/>
                      <a:pt x="9" y="2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1" y="9"/>
                      <a:pt x="9" y="10"/>
                      <a:pt x="7" y="11"/>
                    </a:cubicBezTo>
                    <a:cubicBezTo>
                      <a:pt x="5" y="11"/>
                      <a:pt x="3" y="11"/>
                      <a:pt x="3" y="8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7" name="Freeform 41"/>
              <p:cNvSpPr>
                <a:spLocks/>
              </p:cNvSpPr>
              <p:nvPr userDrawn="1"/>
            </p:nvSpPr>
            <p:spPr bwMode="auto">
              <a:xfrm>
                <a:off x="2797" y="458"/>
                <a:ext cx="20" cy="22"/>
              </a:xfrm>
              <a:custGeom>
                <a:avLst/>
                <a:gdLst>
                  <a:gd name="T0" fmla="*/ 1 w 10"/>
                  <a:gd name="T1" fmla="*/ 2 h 11"/>
                  <a:gd name="T2" fmla="*/ 0 w 10"/>
                  <a:gd name="T3" fmla="*/ 2 h 11"/>
                  <a:gd name="T4" fmla="*/ 0 w 10"/>
                  <a:gd name="T5" fmla="*/ 2 h 11"/>
                  <a:gd name="T6" fmla="*/ 0 w 10"/>
                  <a:gd name="T7" fmla="*/ 1 h 11"/>
                  <a:gd name="T8" fmla="*/ 1 w 10"/>
                  <a:gd name="T9" fmla="*/ 1 h 11"/>
                  <a:gd name="T10" fmla="*/ 2 w 10"/>
                  <a:gd name="T11" fmla="*/ 1 h 11"/>
                  <a:gd name="T12" fmla="*/ 9 w 10"/>
                  <a:gd name="T13" fmla="*/ 7 h 11"/>
                  <a:gd name="T14" fmla="*/ 9 w 10"/>
                  <a:gd name="T15" fmla="*/ 7 h 11"/>
                  <a:gd name="T16" fmla="*/ 8 w 10"/>
                  <a:gd name="T17" fmla="*/ 2 h 11"/>
                  <a:gd name="T18" fmla="*/ 7 w 10"/>
                  <a:gd name="T19" fmla="*/ 1 h 11"/>
                  <a:gd name="T20" fmla="*/ 7 w 10"/>
                  <a:gd name="T21" fmla="*/ 1 h 11"/>
                  <a:gd name="T22" fmla="*/ 7 w 10"/>
                  <a:gd name="T23" fmla="*/ 0 h 11"/>
                  <a:gd name="T24" fmla="*/ 8 w 10"/>
                  <a:gd name="T25" fmla="*/ 0 h 11"/>
                  <a:gd name="T26" fmla="*/ 10 w 10"/>
                  <a:gd name="T27" fmla="*/ 0 h 11"/>
                  <a:gd name="T28" fmla="*/ 10 w 10"/>
                  <a:gd name="T29" fmla="*/ 0 h 11"/>
                  <a:gd name="T30" fmla="*/ 9 w 10"/>
                  <a:gd name="T31" fmla="*/ 0 h 11"/>
                  <a:gd name="T32" fmla="*/ 9 w 10"/>
                  <a:gd name="T33" fmla="*/ 2 h 11"/>
                  <a:gd name="T34" fmla="*/ 10 w 10"/>
                  <a:gd name="T35" fmla="*/ 10 h 11"/>
                  <a:gd name="T36" fmla="*/ 10 w 10"/>
                  <a:gd name="T37" fmla="*/ 10 h 11"/>
                  <a:gd name="T38" fmla="*/ 2 w 10"/>
                  <a:gd name="T39" fmla="*/ 3 h 11"/>
                  <a:gd name="T40" fmla="*/ 2 w 10"/>
                  <a:gd name="T41" fmla="*/ 3 h 11"/>
                  <a:gd name="T42" fmla="*/ 3 w 10"/>
                  <a:gd name="T43" fmla="*/ 9 h 11"/>
                  <a:gd name="T44" fmla="*/ 4 w 10"/>
                  <a:gd name="T45" fmla="*/ 10 h 11"/>
                  <a:gd name="T46" fmla="*/ 4 w 10"/>
                  <a:gd name="T47" fmla="*/ 10 h 11"/>
                  <a:gd name="T48" fmla="*/ 4 w 10"/>
                  <a:gd name="T49" fmla="*/ 11 h 11"/>
                  <a:gd name="T50" fmla="*/ 3 w 10"/>
                  <a:gd name="T51" fmla="*/ 11 h 11"/>
                  <a:gd name="T52" fmla="*/ 1 w 10"/>
                  <a:gd name="T53" fmla="*/ 11 h 11"/>
                  <a:gd name="T54" fmla="*/ 1 w 10"/>
                  <a:gd name="T55" fmla="*/ 11 h 11"/>
                  <a:gd name="T56" fmla="*/ 1 w 10"/>
                  <a:gd name="T57" fmla="*/ 10 h 11"/>
                  <a:gd name="T58" fmla="*/ 2 w 10"/>
                  <a:gd name="T59" fmla="*/ 9 h 11"/>
                  <a:gd name="T60" fmla="*/ 1 w 10"/>
                  <a:gd name="T61" fmla="*/ 2 h 11"/>
                  <a:gd name="T62" fmla="*/ 1 w 10"/>
                  <a:gd name="T63" fmla="*/ 2 h 11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10" h="11">
                    <a:moveTo>
                      <a:pt x="1" y="2"/>
                    </a:moveTo>
                    <a:cubicBezTo>
                      <a:pt x="1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1"/>
                      <a:pt x="2" y="1"/>
                      <a:pt x="2" y="1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8" y="1"/>
                      <a:pt x="8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8" y="0"/>
                      <a:pt x="8" y="0"/>
                    </a:cubicBezTo>
                    <a:cubicBezTo>
                      <a:pt x="9" y="0"/>
                      <a:pt x="9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0"/>
                      <a:pt x="9" y="1"/>
                      <a:pt x="9" y="2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10"/>
                      <a:pt x="3" y="10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4" y="11"/>
                      <a:pt x="3" y="11"/>
                      <a:pt x="3" y="11"/>
                    </a:cubicBezTo>
                    <a:cubicBezTo>
                      <a:pt x="2" y="11"/>
                      <a:pt x="2" y="11"/>
                      <a:pt x="1" y="11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2" y="10"/>
                      <a:pt x="2" y="10"/>
                      <a:pt x="2" y="9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8" name="Freeform 42"/>
              <p:cNvSpPr>
                <a:spLocks noEditPoints="1"/>
              </p:cNvSpPr>
              <p:nvPr userDrawn="1"/>
            </p:nvSpPr>
            <p:spPr bwMode="auto">
              <a:xfrm>
                <a:off x="2825" y="454"/>
                <a:ext cx="20" cy="22"/>
              </a:xfrm>
              <a:custGeom>
                <a:avLst/>
                <a:gdLst>
                  <a:gd name="T0" fmla="*/ 1 w 10"/>
                  <a:gd name="T1" fmla="*/ 2 h 11"/>
                  <a:gd name="T2" fmla="*/ 0 w 10"/>
                  <a:gd name="T3" fmla="*/ 2 h 11"/>
                  <a:gd name="T4" fmla="*/ 0 w 10"/>
                  <a:gd name="T5" fmla="*/ 2 h 11"/>
                  <a:gd name="T6" fmla="*/ 0 w 10"/>
                  <a:gd name="T7" fmla="*/ 1 h 11"/>
                  <a:gd name="T8" fmla="*/ 2 w 10"/>
                  <a:gd name="T9" fmla="*/ 1 h 11"/>
                  <a:gd name="T10" fmla="*/ 5 w 10"/>
                  <a:gd name="T11" fmla="*/ 1 h 11"/>
                  <a:gd name="T12" fmla="*/ 10 w 10"/>
                  <a:gd name="T13" fmla="*/ 5 h 11"/>
                  <a:gd name="T14" fmla="*/ 5 w 10"/>
                  <a:gd name="T15" fmla="*/ 10 h 11"/>
                  <a:gd name="T16" fmla="*/ 3 w 10"/>
                  <a:gd name="T17" fmla="*/ 11 h 11"/>
                  <a:gd name="T18" fmla="*/ 0 w 10"/>
                  <a:gd name="T19" fmla="*/ 11 h 11"/>
                  <a:gd name="T20" fmla="*/ 0 w 10"/>
                  <a:gd name="T21" fmla="*/ 10 h 11"/>
                  <a:gd name="T22" fmla="*/ 1 w 10"/>
                  <a:gd name="T23" fmla="*/ 10 h 11"/>
                  <a:gd name="T24" fmla="*/ 2 w 10"/>
                  <a:gd name="T25" fmla="*/ 9 h 11"/>
                  <a:gd name="T26" fmla="*/ 1 w 10"/>
                  <a:gd name="T27" fmla="*/ 2 h 11"/>
                  <a:gd name="T28" fmla="*/ 1 w 10"/>
                  <a:gd name="T29" fmla="*/ 2 h 11"/>
                  <a:gd name="T30" fmla="*/ 3 w 10"/>
                  <a:gd name="T31" fmla="*/ 9 h 11"/>
                  <a:gd name="T32" fmla="*/ 4 w 10"/>
                  <a:gd name="T33" fmla="*/ 10 h 11"/>
                  <a:gd name="T34" fmla="*/ 8 w 10"/>
                  <a:gd name="T35" fmla="*/ 5 h 11"/>
                  <a:gd name="T36" fmla="*/ 4 w 10"/>
                  <a:gd name="T37" fmla="*/ 1 h 11"/>
                  <a:gd name="T38" fmla="*/ 2 w 10"/>
                  <a:gd name="T39" fmla="*/ 2 h 11"/>
                  <a:gd name="T40" fmla="*/ 3 w 10"/>
                  <a:gd name="T41" fmla="*/ 9 h 11"/>
                  <a:gd name="T42" fmla="*/ 3 w 10"/>
                  <a:gd name="T43" fmla="*/ 9 h 11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10" h="11">
                    <a:moveTo>
                      <a:pt x="1" y="2"/>
                    </a:moveTo>
                    <a:cubicBezTo>
                      <a:pt x="1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5" y="1"/>
                    </a:cubicBezTo>
                    <a:cubicBezTo>
                      <a:pt x="7" y="0"/>
                      <a:pt x="9" y="2"/>
                      <a:pt x="10" y="5"/>
                    </a:cubicBezTo>
                    <a:cubicBezTo>
                      <a:pt x="10" y="8"/>
                      <a:pt x="8" y="10"/>
                      <a:pt x="5" y="10"/>
                    </a:cubicBezTo>
                    <a:cubicBezTo>
                      <a:pt x="4" y="10"/>
                      <a:pt x="3" y="10"/>
                      <a:pt x="3" y="11"/>
                    </a:cubicBezTo>
                    <a:cubicBezTo>
                      <a:pt x="2" y="11"/>
                      <a:pt x="1" y="11"/>
                      <a:pt x="0" y="11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10"/>
                      <a:pt x="2" y="10"/>
                      <a:pt x="2" y="9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lose/>
                    <a:moveTo>
                      <a:pt x="3" y="9"/>
                    </a:moveTo>
                    <a:cubicBezTo>
                      <a:pt x="3" y="10"/>
                      <a:pt x="3" y="10"/>
                      <a:pt x="4" y="10"/>
                    </a:cubicBezTo>
                    <a:cubicBezTo>
                      <a:pt x="7" y="9"/>
                      <a:pt x="8" y="8"/>
                      <a:pt x="8" y="5"/>
                    </a:cubicBezTo>
                    <a:cubicBezTo>
                      <a:pt x="8" y="2"/>
                      <a:pt x="6" y="1"/>
                      <a:pt x="4" y="1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9" name="Freeform 43"/>
              <p:cNvSpPr>
                <a:spLocks/>
              </p:cNvSpPr>
              <p:nvPr userDrawn="1"/>
            </p:nvSpPr>
            <p:spPr bwMode="auto">
              <a:xfrm>
                <a:off x="2851" y="452"/>
                <a:ext cx="17" cy="20"/>
              </a:xfrm>
              <a:custGeom>
                <a:avLst/>
                <a:gdLst>
                  <a:gd name="T0" fmla="*/ 1 w 9"/>
                  <a:gd name="T1" fmla="*/ 10 h 10"/>
                  <a:gd name="T2" fmla="*/ 1 w 9"/>
                  <a:gd name="T3" fmla="*/ 10 h 10"/>
                  <a:gd name="T4" fmla="*/ 2 w 9"/>
                  <a:gd name="T5" fmla="*/ 9 h 10"/>
                  <a:gd name="T6" fmla="*/ 1 w 9"/>
                  <a:gd name="T7" fmla="*/ 2 h 10"/>
                  <a:gd name="T8" fmla="*/ 1 w 9"/>
                  <a:gd name="T9" fmla="*/ 1 h 10"/>
                  <a:gd name="T10" fmla="*/ 0 w 9"/>
                  <a:gd name="T11" fmla="*/ 1 h 10"/>
                  <a:gd name="T12" fmla="*/ 0 w 9"/>
                  <a:gd name="T13" fmla="*/ 1 h 10"/>
                  <a:gd name="T14" fmla="*/ 4 w 9"/>
                  <a:gd name="T15" fmla="*/ 0 h 10"/>
                  <a:gd name="T16" fmla="*/ 7 w 9"/>
                  <a:gd name="T17" fmla="*/ 0 h 10"/>
                  <a:gd name="T18" fmla="*/ 8 w 9"/>
                  <a:gd name="T19" fmla="*/ 2 h 10"/>
                  <a:gd name="T20" fmla="*/ 7 w 9"/>
                  <a:gd name="T21" fmla="*/ 2 h 10"/>
                  <a:gd name="T22" fmla="*/ 5 w 9"/>
                  <a:gd name="T23" fmla="*/ 1 h 10"/>
                  <a:gd name="T24" fmla="*/ 3 w 9"/>
                  <a:gd name="T25" fmla="*/ 1 h 10"/>
                  <a:gd name="T26" fmla="*/ 3 w 9"/>
                  <a:gd name="T27" fmla="*/ 2 h 10"/>
                  <a:gd name="T28" fmla="*/ 3 w 9"/>
                  <a:gd name="T29" fmla="*/ 5 h 10"/>
                  <a:gd name="T30" fmla="*/ 5 w 9"/>
                  <a:gd name="T31" fmla="*/ 5 h 10"/>
                  <a:gd name="T32" fmla="*/ 6 w 9"/>
                  <a:gd name="T33" fmla="*/ 3 h 10"/>
                  <a:gd name="T34" fmla="*/ 7 w 9"/>
                  <a:gd name="T35" fmla="*/ 3 h 10"/>
                  <a:gd name="T36" fmla="*/ 7 w 9"/>
                  <a:gd name="T37" fmla="*/ 5 h 10"/>
                  <a:gd name="T38" fmla="*/ 7 w 9"/>
                  <a:gd name="T39" fmla="*/ 6 h 10"/>
                  <a:gd name="T40" fmla="*/ 6 w 9"/>
                  <a:gd name="T41" fmla="*/ 6 h 10"/>
                  <a:gd name="T42" fmla="*/ 5 w 9"/>
                  <a:gd name="T43" fmla="*/ 5 h 10"/>
                  <a:gd name="T44" fmla="*/ 3 w 9"/>
                  <a:gd name="T45" fmla="*/ 5 h 10"/>
                  <a:gd name="T46" fmla="*/ 4 w 9"/>
                  <a:gd name="T47" fmla="*/ 9 h 10"/>
                  <a:gd name="T48" fmla="*/ 4 w 9"/>
                  <a:gd name="T49" fmla="*/ 9 h 10"/>
                  <a:gd name="T50" fmla="*/ 6 w 9"/>
                  <a:gd name="T51" fmla="*/ 9 h 10"/>
                  <a:gd name="T52" fmla="*/ 8 w 9"/>
                  <a:gd name="T53" fmla="*/ 7 h 10"/>
                  <a:gd name="T54" fmla="*/ 9 w 9"/>
                  <a:gd name="T55" fmla="*/ 7 h 10"/>
                  <a:gd name="T56" fmla="*/ 9 w 9"/>
                  <a:gd name="T57" fmla="*/ 10 h 10"/>
                  <a:gd name="T58" fmla="*/ 5 w 9"/>
                  <a:gd name="T59" fmla="*/ 10 h 10"/>
                  <a:gd name="T60" fmla="*/ 1 w 9"/>
                  <a:gd name="T61" fmla="*/ 10 h 10"/>
                  <a:gd name="T62" fmla="*/ 1 w 9"/>
                  <a:gd name="T63" fmla="*/ 10 h 10"/>
                  <a:gd name="T64" fmla="*/ 1 w 9"/>
                  <a:gd name="T65" fmla="*/ 10 h 10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9" h="10">
                    <a:moveTo>
                      <a:pt x="1" y="10"/>
                    </a:moveTo>
                    <a:cubicBezTo>
                      <a:pt x="1" y="10"/>
                      <a:pt x="1" y="10"/>
                      <a:pt x="1" y="10"/>
                    </a:cubicBezTo>
                    <a:cubicBezTo>
                      <a:pt x="2" y="10"/>
                      <a:pt x="2" y="9"/>
                      <a:pt x="2" y="9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3" y="1"/>
                      <a:pt x="4" y="0"/>
                    </a:cubicBezTo>
                    <a:cubicBezTo>
                      <a:pt x="5" y="0"/>
                      <a:pt x="6" y="0"/>
                      <a:pt x="7" y="0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1"/>
                      <a:pt x="6" y="1"/>
                      <a:pt x="5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2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6" y="4"/>
                      <a:pt x="6" y="4"/>
                      <a:pt x="6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4"/>
                      <a:pt x="7" y="4"/>
                      <a:pt x="7" y="5"/>
                    </a:cubicBezTo>
                    <a:cubicBezTo>
                      <a:pt x="7" y="5"/>
                      <a:pt x="7" y="6"/>
                      <a:pt x="7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5"/>
                      <a:pt x="6" y="5"/>
                      <a:pt x="5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9" y="8"/>
                      <a:pt x="9" y="9"/>
                      <a:pt x="9" y="10"/>
                    </a:cubicBezTo>
                    <a:cubicBezTo>
                      <a:pt x="7" y="10"/>
                      <a:pt x="6" y="10"/>
                      <a:pt x="5" y="10"/>
                    </a:cubicBezTo>
                    <a:cubicBezTo>
                      <a:pt x="3" y="10"/>
                      <a:pt x="2" y="10"/>
                      <a:pt x="1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10"/>
                      <a:pt x="1" y="10"/>
                      <a:pt x="1" y="10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0" name="Freeform 44"/>
              <p:cNvSpPr>
                <a:spLocks noEditPoints="1"/>
              </p:cNvSpPr>
              <p:nvPr userDrawn="1"/>
            </p:nvSpPr>
            <p:spPr bwMode="auto">
              <a:xfrm>
                <a:off x="2874" y="450"/>
                <a:ext cx="23" cy="20"/>
              </a:xfrm>
              <a:custGeom>
                <a:avLst/>
                <a:gdLst>
                  <a:gd name="T0" fmla="*/ 1 w 10"/>
                  <a:gd name="T1" fmla="*/ 2 h 10"/>
                  <a:gd name="T2" fmla="*/ 0 w 10"/>
                  <a:gd name="T3" fmla="*/ 1 h 10"/>
                  <a:gd name="T4" fmla="*/ 0 w 10"/>
                  <a:gd name="T5" fmla="*/ 1 h 10"/>
                  <a:gd name="T6" fmla="*/ 0 w 10"/>
                  <a:gd name="T7" fmla="*/ 1 h 10"/>
                  <a:gd name="T8" fmla="*/ 2 w 10"/>
                  <a:gd name="T9" fmla="*/ 1 h 10"/>
                  <a:gd name="T10" fmla="*/ 5 w 10"/>
                  <a:gd name="T11" fmla="*/ 0 h 10"/>
                  <a:gd name="T12" fmla="*/ 10 w 10"/>
                  <a:gd name="T13" fmla="*/ 5 h 10"/>
                  <a:gd name="T14" fmla="*/ 5 w 10"/>
                  <a:gd name="T15" fmla="*/ 10 h 10"/>
                  <a:gd name="T16" fmla="*/ 2 w 10"/>
                  <a:gd name="T17" fmla="*/ 10 h 10"/>
                  <a:gd name="T18" fmla="*/ 0 w 10"/>
                  <a:gd name="T19" fmla="*/ 10 h 10"/>
                  <a:gd name="T20" fmla="*/ 0 w 10"/>
                  <a:gd name="T21" fmla="*/ 10 h 10"/>
                  <a:gd name="T22" fmla="*/ 0 w 10"/>
                  <a:gd name="T23" fmla="*/ 10 h 10"/>
                  <a:gd name="T24" fmla="*/ 1 w 10"/>
                  <a:gd name="T25" fmla="*/ 9 h 10"/>
                  <a:gd name="T26" fmla="*/ 1 w 10"/>
                  <a:gd name="T27" fmla="*/ 2 h 10"/>
                  <a:gd name="T28" fmla="*/ 1 w 10"/>
                  <a:gd name="T29" fmla="*/ 2 h 10"/>
                  <a:gd name="T30" fmla="*/ 3 w 10"/>
                  <a:gd name="T31" fmla="*/ 9 h 10"/>
                  <a:gd name="T32" fmla="*/ 4 w 10"/>
                  <a:gd name="T33" fmla="*/ 9 h 10"/>
                  <a:gd name="T34" fmla="*/ 8 w 10"/>
                  <a:gd name="T35" fmla="*/ 5 h 10"/>
                  <a:gd name="T36" fmla="*/ 4 w 10"/>
                  <a:gd name="T37" fmla="*/ 1 h 10"/>
                  <a:gd name="T38" fmla="*/ 3 w 10"/>
                  <a:gd name="T39" fmla="*/ 2 h 10"/>
                  <a:gd name="T40" fmla="*/ 3 w 10"/>
                  <a:gd name="T41" fmla="*/ 9 h 10"/>
                  <a:gd name="T42" fmla="*/ 3 w 10"/>
                  <a:gd name="T43" fmla="*/ 9 h 10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10" h="10">
                    <a:moveTo>
                      <a:pt x="1" y="2"/>
                    </a:moveTo>
                    <a:cubicBezTo>
                      <a:pt x="1" y="1"/>
                      <a:pt x="1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2" y="1"/>
                    </a:cubicBezTo>
                    <a:cubicBezTo>
                      <a:pt x="3" y="0"/>
                      <a:pt x="4" y="0"/>
                      <a:pt x="5" y="0"/>
                    </a:cubicBezTo>
                    <a:cubicBezTo>
                      <a:pt x="8" y="0"/>
                      <a:pt x="10" y="2"/>
                      <a:pt x="10" y="5"/>
                    </a:cubicBezTo>
                    <a:cubicBezTo>
                      <a:pt x="10" y="8"/>
                      <a:pt x="8" y="10"/>
                      <a:pt x="5" y="10"/>
                    </a:cubicBezTo>
                    <a:cubicBezTo>
                      <a:pt x="4" y="10"/>
                      <a:pt x="3" y="10"/>
                      <a:pt x="2" y="10"/>
                    </a:cubicBezTo>
                    <a:cubicBezTo>
                      <a:pt x="2" y="10"/>
                      <a:pt x="1" y="10"/>
                      <a:pt x="0" y="1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1" y="10"/>
                      <a:pt x="2" y="9"/>
                      <a:pt x="1" y="9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lose/>
                    <a:moveTo>
                      <a:pt x="3" y="9"/>
                    </a:moveTo>
                    <a:cubicBezTo>
                      <a:pt x="3" y="9"/>
                      <a:pt x="3" y="9"/>
                      <a:pt x="4" y="9"/>
                    </a:cubicBezTo>
                    <a:cubicBezTo>
                      <a:pt x="7" y="9"/>
                      <a:pt x="8" y="8"/>
                      <a:pt x="8" y="5"/>
                    </a:cubicBezTo>
                    <a:cubicBezTo>
                      <a:pt x="8" y="2"/>
                      <a:pt x="6" y="1"/>
                      <a:pt x="4" y="1"/>
                    </a:cubicBezTo>
                    <a:cubicBezTo>
                      <a:pt x="3" y="1"/>
                      <a:pt x="3" y="1"/>
                      <a:pt x="3" y="2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1" name="Freeform 45"/>
              <p:cNvSpPr>
                <a:spLocks/>
              </p:cNvSpPr>
              <p:nvPr userDrawn="1"/>
            </p:nvSpPr>
            <p:spPr bwMode="auto">
              <a:xfrm>
                <a:off x="2914" y="434"/>
                <a:ext cx="30" cy="54"/>
              </a:xfrm>
              <a:custGeom>
                <a:avLst/>
                <a:gdLst>
                  <a:gd name="T0" fmla="*/ 1 w 15"/>
                  <a:gd name="T1" fmla="*/ 6 h 27"/>
                  <a:gd name="T2" fmla="*/ 12 w 15"/>
                  <a:gd name="T3" fmla="*/ 0 h 27"/>
                  <a:gd name="T4" fmla="*/ 15 w 15"/>
                  <a:gd name="T5" fmla="*/ 20 h 27"/>
                  <a:gd name="T6" fmla="*/ 1 w 15"/>
                  <a:gd name="T7" fmla="*/ 27 h 27"/>
                  <a:gd name="T8" fmla="*/ 1 w 15"/>
                  <a:gd name="T9" fmla="*/ 6 h 27"/>
                  <a:gd name="T10" fmla="*/ 1 w 15"/>
                  <a:gd name="T11" fmla="*/ 6 h 2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" h="27">
                    <a:moveTo>
                      <a:pt x="1" y="6"/>
                    </a:moveTo>
                    <a:cubicBezTo>
                      <a:pt x="0" y="5"/>
                      <a:pt x="11" y="1"/>
                      <a:pt x="12" y="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0"/>
                      <a:pt x="1" y="25"/>
                      <a:pt x="1" y="27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" name="Freeform 46"/>
              <p:cNvSpPr>
                <a:spLocks noEditPoints="1"/>
              </p:cNvSpPr>
              <p:nvPr userDrawn="1"/>
            </p:nvSpPr>
            <p:spPr bwMode="auto">
              <a:xfrm>
                <a:off x="2910" y="428"/>
                <a:ext cx="38" cy="64"/>
              </a:xfrm>
              <a:custGeom>
                <a:avLst/>
                <a:gdLst>
                  <a:gd name="T0" fmla="*/ 3 w 19"/>
                  <a:gd name="T1" fmla="*/ 32 h 32"/>
                  <a:gd name="T2" fmla="*/ 0 w 19"/>
                  <a:gd name="T3" fmla="*/ 30 h 32"/>
                  <a:gd name="T4" fmla="*/ 0 w 19"/>
                  <a:gd name="T5" fmla="*/ 30 h 32"/>
                  <a:gd name="T6" fmla="*/ 1 w 19"/>
                  <a:gd name="T7" fmla="*/ 10 h 32"/>
                  <a:gd name="T8" fmla="*/ 1 w 19"/>
                  <a:gd name="T9" fmla="*/ 9 h 32"/>
                  <a:gd name="T10" fmla="*/ 1 w 19"/>
                  <a:gd name="T11" fmla="*/ 9 h 32"/>
                  <a:gd name="T12" fmla="*/ 2 w 19"/>
                  <a:gd name="T13" fmla="*/ 6 h 32"/>
                  <a:gd name="T14" fmla="*/ 2 w 19"/>
                  <a:gd name="T15" fmla="*/ 6 h 32"/>
                  <a:gd name="T16" fmla="*/ 3 w 19"/>
                  <a:gd name="T17" fmla="*/ 5 h 32"/>
                  <a:gd name="T18" fmla="*/ 3 w 19"/>
                  <a:gd name="T19" fmla="*/ 5 h 32"/>
                  <a:gd name="T20" fmla="*/ 7 w 19"/>
                  <a:gd name="T21" fmla="*/ 4 h 32"/>
                  <a:gd name="T22" fmla="*/ 7 w 19"/>
                  <a:gd name="T23" fmla="*/ 4 h 32"/>
                  <a:gd name="T24" fmla="*/ 12 w 19"/>
                  <a:gd name="T25" fmla="*/ 1 h 32"/>
                  <a:gd name="T26" fmla="*/ 12 w 19"/>
                  <a:gd name="T27" fmla="*/ 1 h 32"/>
                  <a:gd name="T28" fmla="*/ 15 w 19"/>
                  <a:gd name="T29" fmla="*/ 0 h 32"/>
                  <a:gd name="T30" fmla="*/ 15 w 19"/>
                  <a:gd name="T31" fmla="*/ 0 h 32"/>
                  <a:gd name="T32" fmla="*/ 17 w 19"/>
                  <a:gd name="T33" fmla="*/ 3 h 32"/>
                  <a:gd name="T34" fmla="*/ 17 w 19"/>
                  <a:gd name="T35" fmla="*/ 3 h 32"/>
                  <a:gd name="T36" fmla="*/ 19 w 19"/>
                  <a:gd name="T37" fmla="*/ 23 h 32"/>
                  <a:gd name="T38" fmla="*/ 18 w 19"/>
                  <a:gd name="T39" fmla="*/ 26 h 32"/>
                  <a:gd name="T40" fmla="*/ 18 w 19"/>
                  <a:gd name="T41" fmla="*/ 26 h 32"/>
                  <a:gd name="T42" fmla="*/ 12 w 19"/>
                  <a:gd name="T43" fmla="*/ 28 h 32"/>
                  <a:gd name="T44" fmla="*/ 12 w 19"/>
                  <a:gd name="T45" fmla="*/ 28 h 32"/>
                  <a:gd name="T46" fmla="*/ 5 w 19"/>
                  <a:gd name="T47" fmla="*/ 31 h 32"/>
                  <a:gd name="T48" fmla="*/ 5 w 19"/>
                  <a:gd name="T49" fmla="*/ 31 h 32"/>
                  <a:gd name="T50" fmla="*/ 3 w 19"/>
                  <a:gd name="T51" fmla="*/ 32 h 32"/>
                  <a:gd name="T52" fmla="*/ 3 w 19"/>
                  <a:gd name="T53" fmla="*/ 32 h 32"/>
                  <a:gd name="T54" fmla="*/ 3 w 19"/>
                  <a:gd name="T55" fmla="*/ 32 h 32"/>
                  <a:gd name="T56" fmla="*/ 6 w 19"/>
                  <a:gd name="T57" fmla="*/ 25 h 32"/>
                  <a:gd name="T58" fmla="*/ 9 w 19"/>
                  <a:gd name="T59" fmla="*/ 24 h 32"/>
                  <a:gd name="T60" fmla="*/ 9 w 19"/>
                  <a:gd name="T61" fmla="*/ 24 h 32"/>
                  <a:gd name="T62" fmla="*/ 14 w 19"/>
                  <a:gd name="T63" fmla="*/ 22 h 32"/>
                  <a:gd name="T64" fmla="*/ 14 w 19"/>
                  <a:gd name="T65" fmla="*/ 22 h 32"/>
                  <a:gd name="T66" fmla="*/ 12 w 19"/>
                  <a:gd name="T67" fmla="*/ 7 h 32"/>
                  <a:gd name="T68" fmla="*/ 10 w 19"/>
                  <a:gd name="T69" fmla="*/ 8 h 32"/>
                  <a:gd name="T70" fmla="*/ 10 w 19"/>
                  <a:gd name="T71" fmla="*/ 8 h 32"/>
                  <a:gd name="T72" fmla="*/ 6 w 19"/>
                  <a:gd name="T73" fmla="*/ 10 h 32"/>
                  <a:gd name="T74" fmla="*/ 6 w 19"/>
                  <a:gd name="T75" fmla="*/ 10 h 32"/>
                  <a:gd name="T76" fmla="*/ 6 w 19"/>
                  <a:gd name="T77" fmla="*/ 25 h 32"/>
                  <a:gd name="T78" fmla="*/ 5 w 19"/>
                  <a:gd name="T79" fmla="*/ 10 h 32"/>
                  <a:gd name="T80" fmla="*/ 5 w 19"/>
                  <a:gd name="T81" fmla="*/ 10 h 32"/>
                  <a:gd name="T82" fmla="*/ 5 w 19"/>
                  <a:gd name="T83" fmla="*/ 10 h 32"/>
                  <a:gd name="T84" fmla="*/ 3 w 19"/>
                  <a:gd name="T85" fmla="*/ 9 h 32"/>
                  <a:gd name="T86" fmla="*/ 5 w 19"/>
                  <a:gd name="T87" fmla="*/ 7 h 32"/>
                  <a:gd name="T88" fmla="*/ 3 w 19"/>
                  <a:gd name="T89" fmla="*/ 9 h 32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0" t="0" r="r" b="b"/>
                <a:pathLst>
                  <a:path w="19" h="32">
                    <a:moveTo>
                      <a:pt x="3" y="32"/>
                    </a:moveTo>
                    <a:cubicBezTo>
                      <a:pt x="2" y="32"/>
                      <a:pt x="0" y="31"/>
                      <a:pt x="0" y="30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1" y="7"/>
                      <a:pt x="2" y="7"/>
                      <a:pt x="2" y="6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6"/>
                      <a:pt x="3" y="6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4" y="5"/>
                      <a:pt x="6" y="4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9" y="3"/>
                      <a:pt x="11" y="2"/>
                      <a:pt x="12" y="1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3" y="1"/>
                      <a:pt x="14" y="0"/>
                      <a:pt x="15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6" y="1"/>
                      <a:pt x="16" y="2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9" y="24"/>
                      <a:pt x="19" y="26"/>
                      <a:pt x="18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8" y="26"/>
                      <a:pt x="15" y="27"/>
                      <a:pt x="12" y="28"/>
                    </a:cubicBezTo>
                    <a:cubicBezTo>
                      <a:pt x="12" y="28"/>
                      <a:pt x="12" y="28"/>
                      <a:pt x="12" y="28"/>
                    </a:cubicBezTo>
                    <a:cubicBezTo>
                      <a:pt x="9" y="29"/>
                      <a:pt x="6" y="31"/>
                      <a:pt x="5" y="31"/>
                    </a:cubicBezTo>
                    <a:cubicBezTo>
                      <a:pt x="5" y="31"/>
                      <a:pt x="5" y="31"/>
                      <a:pt x="5" y="31"/>
                    </a:cubicBezTo>
                    <a:cubicBezTo>
                      <a:pt x="5" y="32"/>
                      <a:pt x="4" y="32"/>
                      <a:pt x="3" y="32"/>
                    </a:cubicBezTo>
                    <a:cubicBezTo>
                      <a:pt x="3" y="32"/>
                      <a:pt x="3" y="32"/>
                      <a:pt x="3" y="32"/>
                    </a:cubicBezTo>
                    <a:cubicBezTo>
                      <a:pt x="3" y="32"/>
                      <a:pt x="3" y="32"/>
                      <a:pt x="3" y="32"/>
                    </a:cubicBezTo>
                    <a:close/>
                    <a:moveTo>
                      <a:pt x="6" y="25"/>
                    </a:moveTo>
                    <a:cubicBezTo>
                      <a:pt x="7" y="25"/>
                      <a:pt x="8" y="24"/>
                      <a:pt x="9" y="24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11" y="23"/>
                      <a:pt x="12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1" y="7"/>
                      <a:pt x="11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9" y="9"/>
                      <a:pt x="7" y="9"/>
                      <a:pt x="6" y="10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6" y="25"/>
                      <a:pt x="6" y="25"/>
                      <a:pt x="6" y="25"/>
                    </a:cubicBezTo>
                    <a:close/>
                    <a:moveTo>
                      <a:pt x="5" y="10"/>
                    </a:moveTo>
                    <a:cubicBezTo>
                      <a:pt x="5" y="10"/>
                      <a:pt x="5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lose/>
                    <a:moveTo>
                      <a:pt x="3" y="9"/>
                    </a:moveTo>
                    <a:cubicBezTo>
                      <a:pt x="5" y="7"/>
                      <a:pt x="5" y="7"/>
                      <a:pt x="5" y="7"/>
                    </a:cubicBezTo>
                    <a:cubicBezTo>
                      <a:pt x="3" y="9"/>
                      <a:pt x="3" y="9"/>
                      <a:pt x="3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3" name="Freeform 47"/>
              <p:cNvSpPr>
                <a:spLocks/>
              </p:cNvSpPr>
              <p:nvPr userDrawn="1"/>
            </p:nvSpPr>
            <p:spPr bwMode="auto">
              <a:xfrm>
                <a:off x="2914" y="434"/>
                <a:ext cx="30" cy="54"/>
              </a:xfrm>
              <a:custGeom>
                <a:avLst/>
                <a:gdLst>
                  <a:gd name="T0" fmla="*/ 1 w 15"/>
                  <a:gd name="T1" fmla="*/ 6 h 27"/>
                  <a:gd name="T2" fmla="*/ 12 w 15"/>
                  <a:gd name="T3" fmla="*/ 0 h 27"/>
                  <a:gd name="T4" fmla="*/ 15 w 15"/>
                  <a:gd name="T5" fmla="*/ 20 h 27"/>
                  <a:gd name="T6" fmla="*/ 1 w 15"/>
                  <a:gd name="T7" fmla="*/ 27 h 27"/>
                  <a:gd name="T8" fmla="*/ 1 w 15"/>
                  <a:gd name="T9" fmla="*/ 6 h 27"/>
                  <a:gd name="T10" fmla="*/ 1 w 15"/>
                  <a:gd name="T11" fmla="*/ 6 h 2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" h="27">
                    <a:moveTo>
                      <a:pt x="1" y="6"/>
                    </a:moveTo>
                    <a:cubicBezTo>
                      <a:pt x="0" y="5"/>
                      <a:pt x="11" y="1"/>
                      <a:pt x="12" y="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0"/>
                      <a:pt x="1" y="25"/>
                      <a:pt x="1" y="27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lose/>
                  </a:path>
                </a:pathLst>
              </a:custGeom>
              <a:solidFill>
                <a:srgbClr val="FFDCA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4" name="Freeform 48"/>
              <p:cNvSpPr>
                <a:spLocks/>
              </p:cNvSpPr>
              <p:nvPr userDrawn="1"/>
            </p:nvSpPr>
            <p:spPr bwMode="auto">
              <a:xfrm>
                <a:off x="2916" y="446"/>
                <a:ext cx="144" cy="62"/>
              </a:xfrm>
              <a:custGeom>
                <a:avLst/>
                <a:gdLst>
                  <a:gd name="T0" fmla="*/ 0 w 72"/>
                  <a:gd name="T1" fmla="*/ 21 h 31"/>
                  <a:gd name="T2" fmla="*/ 8 w 72"/>
                  <a:gd name="T3" fmla="*/ 23 h 31"/>
                  <a:gd name="T4" fmla="*/ 18 w 72"/>
                  <a:gd name="T5" fmla="*/ 24 h 31"/>
                  <a:gd name="T6" fmla="*/ 36 w 72"/>
                  <a:gd name="T7" fmla="*/ 26 h 31"/>
                  <a:gd name="T8" fmla="*/ 50 w 72"/>
                  <a:gd name="T9" fmla="*/ 28 h 31"/>
                  <a:gd name="T10" fmla="*/ 61 w 72"/>
                  <a:gd name="T11" fmla="*/ 29 h 31"/>
                  <a:gd name="T12" fmla="*/ 69 w 72"/>
                  <a:gd name="T13" fmla="*/ 31 h 31"/>
                  <a:gd name="T14" fmla="*/ 71 w 72"/>
                  <a:gd name="T15" fmla="*/ 31 h 31"/>
                  <a:gd name="T16" fmla="*/ 71 w 72"/>
                  <a:gd name="T17" fmla="*/ 31 h 31"/>
                  <a:gd name="T18" fmla="*/ 69 w 72"/>
                  <a:gd name="T19" fmla="*/ 28 h 31"/>
                  <a:gd name="T20" fmla="*/ 64 w 72"/>
                  <a:gd name="T21" fmla="*/ 19 h 31"/>
                  <a:gd name="T22" fmla="*/ 64 w 72"/>
                  <a:gd name="T23" fmla="*/ 18 h 31"/>
                  <a:gd name="T24" fmla="*/ 71 w 72"/>
                  <a:gd name="T25" fmla="*/ 10 h 31"/>
                  <a:gd name="T26" fmla="*/ 72 w 72"/>
                  <a:gd name="T27" fmla="*/ 10 h 31"/>
                  <a:gd name="T28" fmla="*/ 72 w 72"/>
                  <a:gd name="T29" fmla="*/ 9 h 31"/>
                  <a:gd name="T30" fmla="*/ 70 w 72"/>
                  <a:gd name="T31" fmla="*/ 9 h 31"/>
                  <a:gd name="T32" fmla="*/ 62 w 72"/>
                  <a:gd name="T33" fmla="*/ 8 h 31"/>
                  <a:gd name="T34" fmla="*/ 50 w 72"/>
                  <a:gd name="T35" fmla="*/ 6 h 31"/>
                  <a:gd name="T36" fmla="*/ 36 w 72"/>
                  <a:gd name="T37" fmla="*/ 4 h 31"/>
                  <a:gd name="T38" fmla="*/ 16 w 72"/>
                  <a:gd name="T39" fmla="*/ 2 h 31"/>
                  <a:gd name="T40" fmla="*/ 6 w 72"/>
                  <a:gd name="T41" fmla="*/ 2 h 31"/>
                  <a:gd name="T42" fmla="*/ 0 w 72"/>
                  <a:gd name="T43" fmla="*/ 0 h 31"/>
                  <a:gd name="T44" fmla="*/ 0 w 72"/>
                  <a:gd name="T45" fmla="*/ 21 h 31"/>
                  <a:gd name="T46" fmla="*/ 0 w 72"/>
                  <a:gd name="T47" fmla="*/ 21 h 31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2" h="31">
                    <a:moveTo>
                      <a:pt x="0" y="21"/>
                    </a:moveTo>
                    <a:cubicBezTo>
                      <a:pt x="0" y="21"/>
                      <a:pt x="3" y="23"/>
                      <a:pt x="8" y="23"/>
                    </a:cubicBezTo>
                    <a:cubicBezTo>
                      <a:pt x="13" y="23"/>
                      <a:pt x="12" y="23"/>
                      <a:pt x="18" y="24"/>
                    </a:cubicBezTo>
                    <a:cubicBezTo>
                      <a:pt x="23" y="24"/>
                      <a:pt x="32" y="25"/>
                      <a:pt x="36" y="26"/>
                    </a:cubicBezTo>
                    <a:cubicBezTo>
                      <a:pt x="41" y="26"/>
                      <a:pt x="46" y="27"/>
                      <a:pt x="50" y="28"/>
                    </a:cubicBezTo>
                    <a:cubicBezTo>
                      <a:pt x="54" y="28"/>
                      <a:pt x="58" y="29"/>
                      <a:pt x="61" y="29"/>
                    </a:cubicBezTo>
                    <a:cubicBezTo>
                      <a:pt x="64" y="30"/>
                      <a:pt x="67" y="30"/>
                      <a:pt x="69" y="31"/>
                    </a:cubicBezTo>
                    <a:cubicBezTo>
                      <a:pt x="70" y="31"/>
                      <a:pt x="71" y="31"/>
                      <a:pt x="71" y="31"/>
                    </a:cubicBezTo>
                    <a:cubicBezTo>
                      <a:pt x="71" y="31"/>
                      <a:pt x="71" y="31"/>
                      <a:pt x="71" y="31"/>
                    </a:cubicBezTo>
                    <a:cubicBezTo>
                      <a:pt x="71" y="30"/>
                      <a:pt x="69" y="28"/>
                      <a:pt x="69" y="28"/>
                    </a:cubicBezTo>
                    <a:cubicBezTo>
                      <a:pt x="68" y="27"/>
                      <a:pt x="64" y="19"/>
                      <a:pt x="64" y="19"/>
                    </a:cubicBezTo>
                    <a:cubicBezTo>
                      <a:pt x="64" y="19"/>
                      <a:pt x="64" y="18"/>
                      <a:pt x="64" y="18"/>
                    </a:cubicBezTo>
                    <a:cubicBezTo>
                      <a:pt x="65" y="18"/>
                      <a:pt x="71" y="11"/>
                      <a:pt x="71" y="10"/>
                    </a:cubicBezTo>
                    <a:cubicBezTo>
                      <a:pt x="72" y="10"/>
                      <a:pt x="72" y="10"/>
                      <a:pt x="72" y="10"/>
                    </a:cubicBezTo>
                    <a:cubicBezTo>
                      <a:pt x="72" y="9"/>
                      <a:pt x="72" y="9"/>
                      <a:pt x="72" y="9"/>
                    </a:cubicBezTo>
                    <a:cubicBezTo>
                      <a:pt x="72" y="9"/>
                      <a:pt x="71" y="9"/>
                      <a:pt x="70" y="9"/>
                    </a:cubicBezTo>
                    <a:cubicBezTo>
                      <a:pt x="68" y="9"/>
                      <a:pt x="65" y="8"/>
                      <a:pt x="62" y="8"/>
                    </a:cubicBezTo>
                    <a:cubicBezTo>
                      <a:pt x="58" y="7"/>
                      <a:pt x="55" y="7"/>
                      <a:pt x="50" y="6"/>
                    </a:cubicBezTo>
                    <a:cubicBezTo>
                      <a:pt x="46" y="6"/>
                      <a:pt x="41" y="5"/>
                      <a:pt x="36" y="4"/>
                    </a:cubicBezTo>
                    <a:cubicBezTo>
                      <a:pt x="31" y="4"/>
                      <a:pt x="21" y="3"/>
                      <a:pt x="16" y="2"/>
                    </a:cubicBezTo>
                    <a:cubicBezTo>
                      <a:pt x="11" y="2"/>
                      <a:pt x="11" y="2"/>
                      <a:pt x="6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21"/>
                      <a:pt x="0" y="21"/>
                      <a:pt x="0" y="21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5" name="Freeform 49"/>
              <p:cNvSpPr>
                <a:spLocks noEditPoints="1"/>
              </p:cNvSpPr>
              <p:nvPr userDrawn="1"/>
            </p:nvSpPr>
            <p:spPr bwMode="auto">
              <a:xfrm>
                <a:off x="2910" y="440"/>
                <a:ext cx="156" cy="74"/>
              </a:xfrm>
              <a:custGeom>
                <a:avLst/>
                <a:gdLst>
                  <a:gd name="T0" fmla="*/ 71 w 78"/>
                  <a:gd name="T1" fmla="*/ 36 h 37"/>
                  <a:gd name="T2" fmla="*/ 53 w 78"/>
                  <a:gd name="T3" fmla="*/ 33 h 37"/>
                  <a:gd name="T4" fmla="*/ 39 w 78"/>
                  <a:gd name="T5" fmla="*/ 31 h 37"/>
                  <a:gd name="T6" fmla="*/ 10 w 78"/>
                  <a:gd name="T7" fmla="*/ 29 h 37"/>
                  <a:gd name="T8" fmla="*/ 4 w 78"/>
                  <a:gd name="T9" fmla="*/ 27 h 37"/>
                  <a:gd name="T10" fmla="*/ 1 w 78"/>
                  <a:gd name="T11" fmla="*/ 25 h 37"/>
                  <a:gd name="T12" fmla="*/ 0 w 78"/>
                  <a:gd name="T13" fmla="*/ 24 h 37"/>
                  <a:gd name="T14" fmla="*/ 1 w 78"/>
                  <a:gd name="T15" fmla="*/ 3 h 37"/>
                  <a:gd name="T16" fmla="*/ 5 w 78"/>
                  <a:gd name="T17" fmla="*/ 1 h 37"/>
                  <a:gd name="T18" fmla="*/ 5 w 78"/>
                  <a:gd name="T19" fmla="*/ 1 h 37"/>
                  <a:gd name="T20" fmla="*/ 9 w 78"/>
                  <a:gd name="T21" fmla="*/ 2 h 37"/>
                  <a:gd name="T22" fmla="*/ 19 w 78"/>
                  <a:gd name="T23" fmla="*/ 3 h 37"/>
                  <a:gd name="T24" fmla="*/ 54 w 78"/>
                  <a:gd name="T25" fmla="*/ 7 h 37"/>
                  <a:gd name="T26" fmla="*/ 65 w 78"/>
                  <a:gd name="T27" fmla="*/ 8 h 37"/>
                  <a:gd name="T28" fmla="*/ 76 w 78"/>
                  <a:gd name="T29" fmla="*/ 10 h 37"/>
                  <a:gd name="T30" fmla="*/ 78 w 78"/>
                  <a:gd name="T31" fmla="*/ 11 h 37"/>
                  <a:gd name="T32" fmla="*/ 77 w 78"/>
                  <a:gd name="T33" fmla="*/ 15 h 37"/>
                  <a:gd name="T34" fmla="*/ 76 w 78"/>
                  <a:gd name="T35" fmla="*/ 15 h 37"/>
                  <a:gd name="T36" fmla="*/ 70 w 78"/>
                  <a:gd name="T37" fmla="*/ 22 h 37"/>
                  <a:gd name="T38" fmla="*/ 72 w 78"/>
                  <a:gd name="T39" fmla="*/ 25 h 37"/>
                  <a:gd name="T40" fmla="*/ 76 w 78"/>
                  <a:gd name="T41" fmla="*/ 32 h 37"/>
                  <a:gd name="T42" fmla="*/ 76 w 78"/>
                  <a:gd name="T43" fmla="*/ 32 h 37"/>
                  <a:gd name="T44" fmla="*/ 74 w 78"/>
                  <a:gd name="T45" fmla="*/ 37 h 37"/>
                  <a:gd name="T46" fmla="*/ 6 w 78"/>
                  <a:gd name="T47" fmla="*/ 22 h 37"/>
                  <a:gd name="T48" fmla="*/ 21 w 78"/>
                  <a:gd name="T49" fmla="*/ 24 h 37"/>
                  <a:gd name="T50" fmla="*/ 40 w 78"/>
                  <a:gd name="T51" fmla="*/ 26 h 37"/>
                  <a:gd name="T52" fmla="*/ 64 w 78"/>
                  <a:gd name="T53" fmla="*/ 30 h 37"/>
                  <a:gd name="T54" fmla="*/ 69 w 78"/>
                  <a:gd name="T55" fmla="*/ 31 h 37"/>
                  <a:gd name="T56" fmla="*/ 64 w 78"/>
                  <a:gd name="T57" fmla="*/ 22 h 37"/>
                  <a:gd name="T58" fmla="*/ 64 w 78"/>
                  <a:gd name="T59" fmla="*/ 22 h 37"/>
                  <a:gd name="T60" fmla="*/ 64 w 78"/>
                  <a:gd name="T61" fmla="*/ 21 h 37"/>
                  <a:gd name="T62" fmla="*/ 65 w 78"/>
                  <a:gd name="T63" fmla="*/ 19 h 37"/>
                  <a:gd name="T64" fmla="*/ 66 w 78"/>
                  <a:gd name="T65" fmla="*/ 18 h 37"/>
                  <a:gd name="T66" fmla="*/ 70 w 78"/>
                  <a:gd name="T67" fmla="*/ 14 h 37"/>
                  <a:gd name="T68" fmla="*/ 64 w 78"/>
                  <a:gd name="T69" fmla="*/ 13 h 37"/>
                  <a:gd name="T70" fmla="*/ 39 w 78"/>
                  <a:gd name="T71" fmla="*/ 10 h 37"/>
                  <a:gd name="T72" fmla="*/ 19 w 78"/>
                  <a:gd name="T73" fmla="*/ 8 h 37"/>
                  <a:gd name="T74" fmla="*/ 6 w 78"/>
                  <a:gd name="T75" fmla="*/ 7 h 37"/>
                  <a:gd name="T76" fmla="*/ 6 w 78"/>
                  <a:gd name="T77" fmla="*/ 22 h 37"/>
                  <a:gd name="T78" fmla="*/ 67 w 78"/>
                  <a:gd name="T79" fmla="*/ 25 h 37"/>
                  <a:gd name="T80" fmla="*/ 6 w 78"/>
                  <a:gd name="T81" fmla="*/ 23 h 37"/>
                  <a:gd name="T82" fmla="*/ 69 w 78"/>
                  <a:gd name="T83" fmla="*/ 23 h 37"/>
                  <a:gd name="T84" fmla="*/ 69 w 78"/>
                  <a:gd name="T85" fmla="*/ 23 h 37"/>
                  <a:gd name="T86" fmla="*/ 4 w 78"/>
                  <a:gd name="T87" fmla="*/ 21 h 37"/>
                  <a:gd name="T88" fmla="*/ 6 w 78"/>
                  <a:gd name="T89" fmla="*/ 1 h 37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0" t="0" r="r" b="b"/>
                <a:pathLst>
                  <a:path w="78" h="37">
                    <a:moveTo>
                      <a:pt x="74" y="37"/>
                    </a:moveTo>
                    <a:cubicBezTo>
                      <a:pt x="74" y="37"/>
                      <a:pt x="73" y="37"/>
                      <a:pt x="71" y="36"/>
                    </a:cubicBezTo>
                    <a:cubicBezTo>
                      <a:pt x="71" y="36"/>
                      <a:pt x="71" y="36"/>
                      <a:pt x="71" y="36"/>
                    </a:cubicBezTo>
                    <a:cubicBezTo>
                      <a:pt x="69" y="36"/>
                      <a:pt x="67" y="36"/>
                      <a:pt x="64" y="35"/>
                    </a:cubicBezTo>
                    <a:cubicBezTo>
                      <a:pt x="64" y="35"/>
                      <a:pt x="64" y="35"/>
                      <a:pt x="64" y="35"/>
                    </a:cubicBezTo>
                    <a:cubicBezTo>
                      <a:pt x="60" y="35"/>
                      <a:pt x="57" y="34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48" y="33"/>
                      <a:pt x="44" y="32"/>
                      <a:pt x="39" y="31"/>
                    </a:cubicBezTo>
                    <a:cubicBezTo>
                      <a:pt x="39" y="31"/>
                      <a:pt x="39" y="31"/>
                      <a:pt x="39" y="31"/>
                    </a:cubicBezTo>
                    <a:cubicBezTo>
                      <a:pt x="34" y="31"/>
                      <a:pt x="25" y="30"/>
                      <a:pt x="20" y="29"/>
                    </a:cubicBezTo>
                    <a:cubicBezTo>
                      <a:pt x="20" y="29"/>
                      <a:pt x="20" y="29"/>
                      <a:pt x="20" y="29"/>
                    </a:cubicBezTo>
                    <a:cubicBezTo>
                      <a:pt x="15" y="29"/>
                      <a:pt x="16" y="29"/>
                      <a:pt x="10" y="29"/>
                    </a:cubicBezTo>
                    <a:cubicBezTo>
                      <a:pt x="10" y="29"/>
                      <a:pt x="10" y="29"/>
                      <a:pt x="10" y="29"/>
                    </a:cubicBezTo>
                    <a:cubicBezTo>
                      <a:pt x="8" y="28"/>
                      <a:pt x="6" y="28"/>
                      <a:pt x="4" y="27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3" y="27"/>
                      <a:pt x="2" y="27"/>
                      <a:pt x="1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1" y="25"/>
                      <a:pt x="1" y="25"/>
                      <a:pt x="1" y="25"/>
                    </a:cubicBezTo>
                    <a:cubicBezTo>
                      <a:pt x="1" y="25"/>
                      <a:pt x="1" y="25"/>
                      <a:pt x="1" y="25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2"/>
                      <a:pt x="1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3" y="0"/>
                      <a:pt x="4" y="0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2"/>
                      <a:pt x="7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14" y="2"/>
                      <a:pt x="14" y="2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5" y="3"/>
                      <a:pt x="34" y="4"/>
                      <a:pt x="39" y="5"/>
                    </a:cubicBezTo>
                    <a:cubicBezTo>
                      <a:pt x="39" y="5"/>
                      <a:pt x="39" y="5"/>
                      <a:pt x="39" y="5"/>
                    </a:cubicBezTo>
                    <a:cubicBezTo>
                      <a:pt x="44" y="5"/>
                      <a:pt x="49" y="6"/>
                      <a:pt x="54" y="7"/>
                    </a:cubicBezTo>
                    <a:cubicBezTo>
                      <a:pt x="54" y="7"/>
                      <a:pt x="54" y="7"/>
                      <a:pt x="54" y="7"/>
                    </a:cubicBezTo>
                    <a:cubicBezTo>
                      <a:pt x="58" y="7"/>
                      <a:pt x="62" y="8"/>
                      <a:pt x="65" y="8"/>
                    </a:cubicBezTo>
                    <a:cubicBezTo>
                      <a:pt x="65" y="8"/>
                      <a:pt x="65" y="8"/>
                      <a:pt x="65" y="8"/>
                    </a:cubicBezTo>
                    <a:cubicBezTo>
                      <a:pt x="68" y="9"/>
                      <a:pt x="71" y="9"/>
                      <a:pt x="73" y="9"/>
                    </a:cubicBezTo>
                    <a:cubicBezTo>
                      <a:pt x="73" y="9"/>
                      <a:pt x="73" y="9"/>
                      <a:pt x="73" y="9"/>
                    </a:cubicBezTo>
                    <a:cubicBezTo>
                      <a:pt x="75" y="9"/>
                      <a:pt x="76" y="10"/>
                      <a:pt x="76" y="10"/>
                    </a:cubicBezTo>
                    <a:cubicBezTo>
                      <a:pt x="76" y="10"/>
                      <a:pt x="76" y="10"/>
                      <a:pt x="76" y="10"/>
                    </a:cubicBezTo>
                    <a:cubicBezTo>
                      <a:pt x="77" y="10"/>
                      <a:pt x="78" y="10"/>
                      <a:pt x="78" y="11"/>
                    </a:cubicBezTo>
                    <a:cubicBezTo>
                      <a:pt x="78" y="11"/>
                      <a:pt x="78" y="11"/>
                      <a:pt x="78" y="11"/>
                    </a:cubicBezTo>
                    <a:cubicBezTo>
                      <a:pt x="78" y="12"/>
                      <a:pt x="78" y="13"/>
                      <a:pt x="77" y="14"/>
                    </a:cubicBezTo>
                    <a:cubicBezTo>
                      <a:pt x="77" y="14"/>
                      <a:pt x="77" y="14"/>
                      <a:pt x="77" y="14"/>
                    </a:cubicBezTo>
                    <a:cubicBezTo>
                      <a:pt x="77" y="14"/>
                      <a:pt x="77" y="14"/>
                      <a:pt x="77" y="15"/>
                    </a:cubicBezTo>
                    <a:cubicBezTo>
                      <a:pt x="77" y="15"/>
                      <a:pt x="77" y="15"/>
                      <a:pt x="77" y="15"/>
                    </a:cubicBezTo>
                    <a:cubicBezTo>
                      <a:pt x="77" y="15"/>
                      <a:pt x="76" y="15"/>
                      <a:pt x="76" y="15"/>
                    </a:cubicBezTo>
                    <a:cubicBezTo>
                      <a:pt x="76" y="15"/>
                      <a:pt x="76" y="15"/>
                      <a:pt x="76" y="15"/>
                    </a:cubicBezTo>
                    <a:cubicBezTo>
                      <a:pt x="76" y="15"/>
                      <a:pt x="71" y="20"/>
                      <a:pt x="70" y="22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0" y="23"/>
                      <a:pt x="71" y="24"/>
                      <a:pt x="72" y="25"/>
                    </a:cubicBezTo>
                    <a:cubicBezTo>
                      <a:pt x="72" y="25"/>
                      <a:pt x="72" y="25"/>
                      <a:pt x="72" y="25"/>
                    </a:cubicBezTo>
                    <a:cubicBezTo>
                      <a:pt x="73" y="27"/>
                      <a:pt x="74" y="29"/>
                      <a:pt x="74" y="29"/>
                    </a:cubicBezTo>
                    <a:cubicBezTo>
                      <a:pt x="74" y="29"/>
                      <a:pt x="74" y="29"/>
                      <a:pt x="74" y="29"/>
                    </a:cubicBezTo>
                    <a:cubicBezTo>
                      <a:pt x="74" y="30"/>
                      <a:pt x="76" y="32"/>
                      <a:pt x="76" y="32"/>
                    </a:cubicBezTo>
                    <a:cubicBezTo>
                      <a:pt x="76" y="32"/>
                      <a:pt x="76" y="32"/>
                      <a:pt x="76" y="32"/>
                    </a:cubicBezTo>
                    <a:cubicBezTo>
                      <a:pt x="76" y="32"/>
                      <a:pt x="76" y="32"/>
                      <a:pt x="76" y="32"/>
                    </a:cubicBezTo>
                    <a:cubicBezTo>
                      <a:pt x="76" y="32"/>
                      <a:pt x="76" y="32"/>
                      <a:pt x="76" y="32"/>
                    </a:cubicBezTo>
                    <a:cubicBezTo>
                      <a:pt x="77" y="33"/>
                      <a:pt x="77" y="35"/>
                      <a:pt x="77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6" y="36"/>
                      <a:pt x="75" y="37"/>
                      <a:pt x="74" y="37"/>
                    </a:cubicBezTo>
                    <a:cubicBezTo>
                      <a:pt x="74" y="37"/>
                      <a:pt x="74" y="37"/>
                      <a:pt x="74" y="37"/>
                    </a:cubicBezTo>
                    <a:cubicBezTo>
                      <a:pt x="74" y="37"/>
                      <a:pt x="74" y="37"/>
                      <a:pt x="74" y="37"/>
                    </a:cubicBezTo>
                    <a:close/>
                    <a:moveTo>
                      <a:pt x="6" y="22"/>
                    </a:moveTo>
                    <a:cubicBezTo>
                      <a:pt x="7" y="23"/>
                      <a:pt x="9" y="23"/>
                      <a:pt x="11" y="23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6" y="24"/>
                      <a:pt x="16" y="24"/>
                      <a:pt x="21" y="24"/>
                    </a:cubicBezTo>
                    <a:cubicBezTo>
                      <a:pt x="21" y="24"/>
                      <a:pt x="21" y="24"/>
                      <a:pt x="21" y="24"/>
                    </a:cubicBezTo>
                    <a:cubicBezTo>
                      <a:pt x="26" y="24"/>
                      <a:pt x="35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5" y="27"/>
                      <a:pt x="49" y="28"/>
                      <a:pt x="53" y="28"/>
                    </a:cubicBezTo>
                    <a:cubicBezTo>
                      <a:pt x="53" y="28"/>
                      <a:pt x="53" y="28"/>
                      <a:pt x="53" y="28"/>
                    </a:cubicBezTo>
                    <a:cubicBezTo>
                      <a:pt x="57" y="29"/>
                      <a:pt x="61" y="29"/>
                      <a:pt x="64" y="30"/>
                    </a:cubicBezTo>
                    <a:cubicBezTo>
                      <a:pt x="64" y="30"/>
                      <a:pt x="64" y="30"/>
                      <a:pt x="64" y="30"/>
                    </a:cubicBezTo>
                    <a:cubicBezTo>
                      <a:pt x="66" y="30"/>
                      <a:pt x="67" y="30"/>
                      <a:pt x="69" y="31"/>
                    </a:cubicBezTo>
                    <a:cubicBezTo>
                      <a:pt x="69" y="31"/>
                      <a:pt x="69" y="31"/>
                      <a:pt x="69" y="31"/>
                    </a:cubicBezTo>
                    <a:cubicBezTo>
                      <a:pt x="67" y="28"/>
                      <a:pt x="65" y="24"/>
                      <a:pt x="65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64" y="23"/>
                      <a:pt x="64" y="23"/>
                      <a:pt x="64" y="22"/>
                    </a:cubicBezTo>
                    <a:cubicBezTo>
                      <a:pt x="64" y="22"/>
                      <a:pt x="64" y="22"/>
                      <a:pt x="64" y="22"/>
                    </a:cubicBezTo>
                    <a:cubicBezTo>
                      <a:pt x="64" y="22"/>
                      <a:pt x="64" y="22"/>
                      <a:pt x="64" y="22"/>
                    </a:cubicBezTo>
                    <a:cubicBezTo>
                      <a:pt x="64" y="22"/>
                      <a:pt x="64" y="22"/>
                      <a:pt x="64" y="22"/>
                    </a:cubicBezTo>
                    <a:cubicBezTo>
                      <a:pt x="64" y="22"/>
                      <a:pt x="64" y="22"/>
                      <a:pt x="64" y="22"/>
                    </a:cubicBezTo>
                    <a:cubicBezTo>
                      <a:pt x="64" y="22"/>
                      <a:pt x="64" y="22"/>
                      <a:pt x="64" y="21"/>
                    </a:cubicBezTo>
                    <a:cubicBezTo>
                      <a:pt x="64" y="21"/>
                      <a:pt x="64" y="21"/>
                      <a:pt x="64" y="21"/>
                    </a:cubicBezTo>
                    <a:cubicBezTo>
                      <a:pt x="64" y="21"/>
                      <a:pt x="64" y="21"/>
                      <a:pt x="64" y="21"/>
                    </a:cubicBezTo>
                    <a:cubicBezTo>
                      <a:pt x="64" y="21"/>
                      <a:pt x="64" y="21"/>
                      <a:pt x="64" y="21"/>
                    </a:cubicBezTo>
                    <a:cubicBezTo>
                      <a:pt x="65" y="20"/>
                      <a:pt x="65" y="20"/>
                      <a:pt x="65" y="19"/>
                    </a:cubicBezTo>
                    <a:cubicBezTo>
                      <a:pt x="65" y="19"/>
                      <a:pt x="65" y="19"/>
                      <a:pt x="65" y="19"/>
                    </a:cubicBezTo>
                    <a:cubicBezTo>
                      <a:pt x="66" y="19"/>
                      <a:pt x="66" y="19"/>
                      <a:pt x="66" y="18"/>
                    </a:cubicBezTo>
                    <a:cubicBezTo>
                      <a:pt x="66" y="18"/>
                      <a:pt x="66" y="18"/>
                      <a:pt x="66" y="18"/>
                    </a:cubicBezTo>
                    <a:cubicBezTo>
                      <a:pt x="67" y="17"/>
                      <a:pt x="68" y="16"/>
                      <a:pt x="69" y="15"/>
                    </a:cubicBezTo>
                    <a:cubicBezTo>
                      <a:pt x="69" y="15"/>
                      <a:pt x="69" y="15"/>
                      <a:pt x="69" y="15"/>
                    </a:cubicBezTo>
                    <a:cubicBezTo>
                      <a:pt x="69" y="15"/>
                      <a:pt x="70" y="15"/>
                      <a:pt x="70" y="14"/>
                    </a:cubicBezTo>
                    <a:cubicBezTo>
                      <a:pt x="70" y="14"/>
                      <a:pt x="70" y="14"/>
                      <a:pt x="70" y="14"/>
                    </a:cubicBezTo>
                    <a:cubicBezTo>
                      <a:pt x="68" y="14"/>
                      <a:pt x="67" y="14"/>
                      <a:pt x="64" y="13"/>
                    </a:cubicBezTo>
                    <a:cubicBezTo>
                      <a:pt x="64" y="13"/>
                      <a:pt x="64" y="13"/>
                      <a:pt x="64" y="13"/>
                    </a:cubicBezTo>
                    <a:cubicBezTo>
                      <a:pt x="61" y="13"/>
                      <a:pt x="57" y="12"/>
                      <a:pt x="53" y="12"/>
                    </a:cubicBezTo>
                    <a:cubicBezTo>
                      <a:pt x="53" y="12"/>
                      <a:pt x="53" y="12"/>
                      <a:pt x="53" y="12"/>
                    </a:cubicBezTo>
                    <a:cubicBezTo>
                      <a:pt x="49" y="11"/>
                      <a:pt x="44" y="10"/>
                      <a:pt x="39" y="10"/>
                    </a:cubicBezTo>
                    <a:cubicBezTo>
                      <a:pt x="39" y="10"/>
                      <a:pt x="39" y="10"/>
                      <a:pt x="39" y="10"/>
                    </a:cubicBezTo>
                    <a:cubicBezTo>
                      <a:pt x="34" y="9"/>
                      <a:pt x="24" y="8"/>
                      <a:pt x="19" y="8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14" y="7"/>
                      <a:pt x="14" y="8"/>
                      <a:pt x="9" y="7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8" y="7"/>
                      <a:pt x="7" y="7"/>
                      <a:pt x="6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22"/>
                      <a:pt x="6" y="22"/>
                      <a:pt x="6" y="22"/>
                    </a:cubicBezTo>
                    <a:cubicBezTo>
                      <a:pt x="6" y="22"/>
                      <a:pt x="6" y="22"/>
                      <a:pt x="6" y="22"/>
                    </a:cubicBezTo>
                    <a:close/>
                    <a:moveTo>
                      <a:pt x="67" y="25"/>
                    </a:moveTo>
                    <a:cubicBezTo>
                      <a:pt x="67" y="25"/>
                      <a:pt x="67" y="25"/>
                      <a:pt x="67" y="25"/>
                    </a:cubicBezTo>
                    <a:cubicBezTo>
                      <a:pt x="67" y="25"/>
                      <a:pt x="67" y="25"/>
                      <a:pt x="67" y="25"/>
                    </a:cubicBezTo>
                    <a:cubicBezTo>
                      <a:pt x="67" y="25"/>
                      <a:pt x="67" y="25"/>
                      <a:pt x="67" y="25"/>
                    </a:cubicBezTo>
                    <a:close/>
                    <a:moveTo>
                      <a:pt x="6" y="24"/>
                    </a:moveTo>
                    <a:cubicBezTo>
                      <a:pt x="6" y="24"/>
                      <a:pt x="6" y="24"/>
                      <a:pt x="6" y="23"/>
                    </a:cubicBezTo>
                    <a:cubicBezTo>
                      <a:pt x="6" y="23"/>
                      <a:pt x="6" y="23"/>
                      <a:pt x="6" y="23"/>
                    </a:cubicBezTo>
                    <a:cubicBezTo>
                      <a:pt x="6" y="24"/>
                      <a:pt x="6" y="24"/>
                      <a:pt x="6" y="24"/>
                    </a:cubicBezTo>
                    <a:close/>
                    <a:moveTo>
                      <a:pt x="69" y="23"/>
                    </a:moveTo>
                    <a:cubicBezTo>
                      <a:pt x="69" y="23"/>
                      <a:pt x="69" y="23"/>
                      <a:pt x="69" y="23"/>
                    </a:cubicBezTo>
                    <a:cubicBezTo>
                      <a:pt x="69" y="23"/>
                      <a:pt x="69" y="23"/>
                      <a:pt x="69" y="23"/>
                    </a:cubicBezTo>
                    <a:cubicBezTo>
                      <a:pt x="69" y="23"/>
                      <a:pt x="69" y="23"/>
                      <a:pt x="69" y="23"/>
                    </a:cubicBezTo>
                    <a:close/>
                    <a:moveTo>
                      <a:pt x="5" y="22"/>
                    </a:moveTo>
                    <a:cubicBezTo>
                      <a:pt x="4" y="21"/>
                      <a:pt x="4" y="21"/>
                      <a:pt x="4" y="21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4" y="21"/>
                      <a:pt x="4" y="21"/>
                      <a:pt x="5" y="22"/>
                    </a:cubicBezTo>
                    <a:close/>
                    <a:moveTo>
                      <a:pt x="6" y="1"/>
                    </a:moveTo>
                    <a:cubicBezTo>
                      <a:pt x="5" y="1"/>
                      <a:pt x="5" y="1"/>
                      <a:pt x="5" y="1"/>
                    </a:cubicBezTo>
                    <a:cubicBezTo>
                      <a:pt x="6" y="1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6" name="Freeform 50"/>
              <p:cNvSpPr>
                <a:spLocks/>
              </p:cNvSpPr>
              <p:nvPr userDrawn="1"/>
            </p:nvSpPr>
            <p:spPr bwMode="auto">
              <a:xfrm>
                <a:off x="2916" y="446"/>
                <a:ext cx="144" cy="62"/>
              </a:xfrm>
              <a:custGeom>
                <a:avLst/>
                <a:gdLst>
                  <a:gd name="T0" fmla="*/ 0 w 72"/>
                  <a:gd name="T1" fmla="*/ 21 h 31"/>
                  <a:gd name="T2" fmla="*/ 8 w 72"/>
                  <a:gd name="T3" fmla="*/ 23 h 31"/>
                  <a:gd name="T4" fmla="*/ 18 w 72"/>
                  <a:gd name="T5" fmla="*/ 24 h 31"/>
                  <a:gd name="T6" fmla="*/ 36 w 72"/>
                  <a:gd name="T7" fmla="*/ 26 h 31"/>
                  <a:gd name="T8" fmla="*/ 50 w 72"/>
                  <a:gd name="T9" fmla="*/ 28 h 31"/>
                  <a:gd name="T10" fmla="*/ 61 w 72"/>
                  <a:gd name="T11" fmla="*/ 29 h 31"/>
                  <a:gd name="T12" fmla="*/ 69 w 72"/>
                  <a:gd name="T13" fmla="*/ 31 h 31"/>
                  <a:gd name="T14" fmla="*/ 71 w 72"/>
                  <a:gd name="T15" fmla="*/ 31 h 31"/>
                  <a:gd name="T16" fmla="*/ 71 w 72"/>
                  <a:gd name="T17" fmla="*/ 31 h 31"/>
                  <a:gd name="T18" fmla="*/ 69 w 72"/>
                  <a:gd name="T19" fmla="*/ 28 h 31"/>
                  <a:gd name="T20" fmla="*/ 64 w 72"/>
                  <a:gd name="T21" fmla="*/ 19 h 31"/>
                  <a:gd name="T22" fmla="*/ 64 w 72"/>
                  <a:gd name="T23" fmla="*/ 18 h 31"/>
                  <a:gd name="T24" fmla="*/ 71 w 72"/>
                  <a:gd name="T25" fmla="*/ 10 h 31"/>
                  <a:gd name="T26" fmla="*/ 72 w 72"/>
                  <a:gd name="T27" fmla="*/ 10 h 31"/>
                  <a:gd name="T28" fmla="*/ 72 w 72"/>
                  <a:gd name="T29" fmla="*/ 9 h 31"/>
                  <a:gd name="T30" fmla="*/ 70 w 72"/>
                  <a:gd name="T31" fmla="*/ 9 h 31"/>
                  <a:gd name="T32" fmla="*/ 62 w 72"/>
                  <a:gd name="T33" fmla="*/ 8 h 31"/>
                  <a:gd name="T34" fmla="*/ 50 w 72"/>
                  <a:gd name="T35" fmla="*/ 6 h 31"/>
                  <a:gd name="T36" fmla="*/ 36 w 72"/>
                  <a:gd name="T37" fmla="*/ 4 h 31"/>
                  <a:gd name="T38" fmla="*/ 16 w 72"/>
                  <a:gd name="T39" fmla="*/ 2 h 31"/>
                  <a:gd name="T40" fmla="*/ 6 w 72"/>
                  <a:gd name="T41" fmla="*/ 2 h 31"/>
                  <a:gd name="T42" fmla="*/ 0 w 72"/>
                  <a:gd name="T43" fmla="*/ 0 h 31"/>
                  <a:gd name="T44" fmla="*/ 0 w 72"/>
                  <a:gd name="T45" fmla="*/ 21 h 31"/>
                  <a:gd name="T46" fmla="*/ 0 w 72"/>
                  <a:gd name="T47" fmla="*/ 21 h 31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2" h="31">
                    <a:moveTo>
                      <a:pt x="0" y="21"/>
                    </a:moveTo>
                    <a:cubicBezTo>
                      <a:pt x="0" y="21"/>
                      <a:pt x="3" y="23"/>
                      <a:pt x="8" y="23"/>
                    </a:cubicBezTo>
                    <a:cubicBezTo>
                      <a:pt x="13" y="23"/>
                      <a:pt x="12" y="23"/>
                      <a:pt x="18" y="24"/>
                    </a:cubicBezTo>
                    <a:cubicBezTo>
                      <a:pt x="23" y="24"/>
                      <a:pt x="32" y="25"/>
                      <a:pt x="36" y="26"/>
                    </a:cubicBezTo>
                    <a:cubicBezTo>
                      <a:pt x="41" y="26"/>
                      <a:pt x="46" y="27"/>
                      <a:pt x="50" y="28"/>
                    </a:cubicBezTo>
                    <a:cubicBezTo>
                      <a:pt x="54" y="28"/>
                      <a:pt x="58" y="29"/>
                      <a:pt x="61" y="29"/>
                    </a:cubicBezTo>
                    <a:cubicBezTo>
                      <a:pt x="64" y="30"/>
                      <a:pt x="67" y="30"/>
                      <a:pt x="69" y="31"/>
                    </a:cubicBezTo>
                    <a:cubicBezTo>
                      <a:pt x="70" y="31"/>
                      <a:pt x="71" y="31"/>
                      <a:pt x="71" y="31"/>
                    </a:cubicBezTo>
                    <a:cubicBezTo>
                      <a:pt x="71" y="31"/>
                      <a:pt x="71" y="31"/>
                      <a:pt x="71" y="31"/>
                    </a:cubicBezTo>
                    <a:cubicBezTo>
                      <a:pt x="71" y="30"/>
                      <a:pt x="69" y="28"/>
                      <a:pt x="69" y="28"/>
                    </a:cubicBezTo>
                    <a:cubicBezTo>
                      <a:pt x="68" y="27"/>
                      <a:pt x="64" y="19"/>
                      <a:pt x="64" y="19"/>
                    </a:cubicBezTo>
                    <a:cubicBezTo>
                      <a:pt x="64" y="19"/>
                      <a:pt x="64" y="18"/>
                      <a:pt x="64" y="18"/>
                    </a:cubicBezTo>
                    <a:cubicBezTo>
                      <a:pt x="65" y="18"/>
                      <a:pt x="71" y="11"/>
                      <a:pt x="71" y="10"/>
                    </a:cubicBezTo>
                    <a:cubicBezTo>
                      <a:pt x="72" y="10"/>
                      <a:pt x="72" y="10"/>
                      <a:pt x="72" y="10"/>
                    </a:cubicBezTo>
                    <a:cubicBezTo>
                      <a:pt x="72" y="9"/>
                      <a:pt x="72" y="9"/>
                      <a:pt x="72" y="9"/>
                    </a:cubicBezTo>
                    <a:cubicBezTo>
                      <a:pt x="72" y="9"/>
                      <a:pt x="71" y="9"/>
                      <a:pt x="70" y="9"/>
                    </a:cubicBezTo>
                    <a:cubicBezTo>
                      <a:pt x="68" y="9"/>
                      <a:pt x="65" y="8"/>
                      <a:pt x="62" y="8"/>
                    </a:cubicBezTo>
                    <a:cubicBezTo>
                      <a:pt x="58" y="7"/>
                      <a:pt x="55" y="7"/>
                      <a:pt x="50" y="6"/>
                    </a:cubicBezTo>
                    <a:cubicBezTo>
                      <a:pt x="46" y="6"/>
                      <a:pt x="41" y="5"/>
                      <a:pt x="36" y="4"/>
                    </a:cubicBezTo>
                    <a:cubicBezTo>
                      <a:pt x="31" y="4"/>
                      <a:pt x="21" y="3"/>
                      <a:pt x="16" y="2"/>
                    </a:cubicBezTo>
                    <a:cubicBezTo>
                      <a:pt x="11" y="2"/>
                      <a:pt x="11" y="2"/>
                      <a:pt x="6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21"/>
                      <a:pt x="0" y="21"/>
                      <a:pt x="0" y="21"/>
                    </a:cubicBezTo>
                    <a:close/>
                  </a:path>
                </a:pathLst>
              </a:custGeom>
              <a:solidFill>
                <a:srgbClr val="FFDCA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7" name="Freeform 51"/>
              <p:cNvSpPr>
                <a:spLocks/>
              </p:cNvSpPr>
              <p:nvPr userDrawn="1"/>
            </p:nvSpPr>
            <p:spPr bwMode="auto">
              <a:xfrm>
                <a:off x="2936" y="462"/>
                <a:ext cx="10" cy="20"/>
              </a:xfrm>
              <a:custGeom>
                <a:avLst/>
                <a:gdLst>
                  <a:gd name="T0" fmla="*/ 1 w 5"/>
                  <a:gd name="T1" fmla="*/ 1 h 10"/>
                  <a:gd name="T2" fmla="*/ 3 w 5"/>
                  <a:gd name="T3" fmla="*/ 0 h 10"/>
                  <a:gd name="T4" fmla="*/ 4 w 5"/>
                  <a:gd name="T5" fmla="*/ 0 h 10"/>
                  <a:gd name="T6" fmla="*/ 3 w 5"/>
                  <a:gd name="T7" fmla="*/ 9 h 10"/>
                  <a:gd name="T8" fmla="*/ 5 w 5"/>
                  <a:gd name="T9" fmla="*/ 10 h 10"/>
                  <a:gd name="T10" fmla="*/ 5 w 5"/>
                  <a:gd name="T11" fmla="*/ 10 h 10"/>
                  <a:gd name="T12" fmla="*/ 3 w 5"/>
                  <a:gd name="T13" fmla="*/ 10 h 10"/>
                  <a:gd name="T14" fmla="*/ 0 w 5"/>
                  <a:gd name="T15" fmla="*/ 10 h 10"/>
                  <a:gd name="T16" fmla="*/ 0 w 5"/>
                  <a:gd name="T17" fmla="*/ 9 h 10"/>
                  <a:gd name="T18" fmla="*/ 2 w 5"/>
                  <a:gd name="T19" fmla="*/ 9 h 10"/>
                  <a:gd name="T20" fmla="*/ 2 w 5"/>
                  <a:gd name="T21" fmla="*/ 2 h 10"/>
                  <a:gd name="T22" fmla="*/ 2 w 5"/>
                  <a:gd name="T23" fmla="*/ 2 h 10"/>
                  <a:gd name="T24" fmla="*/ 1 w 5"/>
                  <a:gd name="T25" fmla="*/ 2 h 10"/>
                  <a:gd name="T26" fmla="*/ 1 w 5"/>
                  <a:gd name="T27" fmla="*/ 2 h 10"/>
                  <a:gd name="T28" fmla="*/ 1 w 5"/>
                  <a:gd name="T29" fmla="*/ 1 h 10"/>
                  <a:gd name="T30" fmla="*/ 1 w 5"/>
                  <a:gd name="T31" fmla="*/ 1 h 10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5" h="10">
                    <a:moveTo>
                      <a:pt x="1" y="1"/>
                    </a:moveTo>
                    <a:cubicBezTo>
                      <a:pt x="2" y="1"/>
                      <a:pt x="3" y="1"/>
                      <a:pt x="3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4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4" y="10"/>
                      <a:pt x="4" y="10"/>
                      <a:pt x="3" y="10"/>
                    </a:cubicBezTo>
                    <a:cubicBezTo>
                      <a:pt x="2" y="10"/>
                      <a:pt x="1" y="10"/>
                      <a:pt x="0" y="10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1" y="9"/>
                      <a:pt x="2" y="9"/>
                      <a:pt x="2" y="9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8" name="Freeform 52"/>
              <p:cNvSpPr>
                <a:spLocks noEditPoints="1"/>
              </p:cNvSpPr>
              <p:nvPr userDrawn="1"/>
            </p:nvSpPr>
            <p:spPr bwMode="auto">
              <a:xfrm>
                <a:off x="2954" y="464"/>
                <a:ext cx="14" cy="20"/>
              </a:xfrm>
              <a:custGeom>
                <a:avLst/>
                <a:gdLst>
                  <a:gd name="T0" fmla="*/ 6 w 7"/>
                  <a:gd name="T1" fmla="*/ 1 h 10"/>
                  <a:gd name="T2" fmla="*/ 5 w 7"/>
                  <a:gd name="T3" fmla="*/ 1 h 10"/>
                  <a:gd name="T4" fmla="*/ 2 w 7"/>
                  <a:gd name="T5" fmla="*/ 5 h 10"/>
                  <a:gd name="T6" fmla="*/ 2 w 7"/>
                  <a:gd name="T7" fmla="*/ 5 h 10"/>
                  <a:gd name="T8" fmla="*/ 4 w 7"/>
                  <a:gd name="T9" fmla="*/ 3 h 10"/>
                  <a:gd name="T10" fmla="*/ 7 w 7"/>
                  <a:gd name="T11" fmla="*/ 7 h 10"/>
                  <a:gd name="T12" fmla="*/ 3 w 7"/>
                  <a:gd name="T13" fmla="*/ 10 h 10"/>
                  <a:gd name="T14" fmla="*/ 0 w 7"/>
                  <a:gd name="T15" fmla="*/ 5 h 10"/>
                  <a:gd name="T16" fmla="*/ 5 w 7"/>
                  <a:gd name="T17" fmla="*/ 0 h 10"/>
                  <a:gd name="T18" fmla="*/ 7 w 7"/>
                  <a:gd name="T19" fmla="*/ 1 h 10"/>
                  <a:gd name="T20" fmla="*/ 6 w 7"/>
                  <a:gd name="T21" fmla="*/ 1 h 10"/>
                  <a:gd name="T22" fmla="*/ 6 w 7"/>
                  <a:gd name="T23" fmla="*/ 1 h 10"/>
                  <a:gd name="T24" fmla="*/ 3 w 7"/>
                  <a:gd name="T25" fmla="*/ 9 h 10"/>
                  <a:gd name="T26" fmla="*/ 5 w 7"/>
                  <a:gd name="T27" fmla="*/ 7 h 10"/>
                  <a:gd name="T28" fmla="*/ 3 w 7"/>
                  <a:gd name="T29" fmla="*/ 4 h 10"/>
                  <a:gd name="T30" fmla="*/ 2 w 7"/>
                  <a:gd name="T31" fmla="*/ 6 h 10"/>
                  <a:gd name="T32" fmla="*/ 3 w 7"/>
                  <a:gd name="T33" fmla="*/ 9 h 10"/>
                  <a:gd name="T34" fmla="*/ 3 w 7"/>
                  <a:gd name="T35" fmla="*/ 9 h 10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7" h="10">
                    <a:moveTo>
                      <a:pt x="6" y="1"/>
                    </a:moveTo>
                    <a:cubicBezTo>
                      <a:pt x="6" y="1"/>
                      <a:pt x="5" y="1"/>
                      <a:pt x="5" y="1"/>
                    </a:cubicBezTo>
                    <a:cubicBezTo>
                      <a:pt x="3" y="1"/>
                      <a:pt x="2" y="3"/>
                      <a:pt x="2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4"/>
                      <a:pt x="3" y="3"/>
                      <a:pt x="4" y="3"/>
                    </a:cubicBezTo>
                    <a:cubicBezTo>
                      <a:pt x="6" y="3"/>
                      <a:pt x="7" y="5"/>
                      <a:pt x="7" y="7"/>
                    </a:cubicBezTo>
                    <a:cubicBezTo>
                      <a:pt x="6" y="8"/>
                      <a:pt x="5" y="10"/>
                      <a:pt x="3" y="10"/>
                    </a:cubicBezTo>
                    <a:cubicBezTo>
                      <a:pt x="1" y="10"/>
                      <a:pt x="0" y="8"/>
                      <a:pt x="0" y="5"/>
                    </a:cubicBezTo>
                    <a:cubicBezTo>
                      <a:pt x="0" y="2"/>
                      <a:pt x="2" y="0"/>
                      <a:pt x="5" y="0"/>
                    </a:cubicBezTo>
                    <a:cubicBezTo>
                      <a:pt x="6" y="0"/>
                      <a:pt x="6" y="0"/>
                      <a:pt x="7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lose/>
                    <a:moveTo>
                      <a:pt x="3" y="9"/>
                    </a:moveTo>
                    <a:cubicBezTo>
                      <a:pt x="5" y="9"/>
                      <a:pt x="5" y="8"/>
                      <a:pt x="5" y="7"/>
                    </a:cubicBezTo>
                    <a:cubicBezTo>
                      <a:pt x="5" y="6"/>
                      <a:pt x="5" y="4"/>
                      <a:pt x="3" y="4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1" y="7"/>
                      <a:pt x="2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9" name="Freeform 53"/>
              <p:cNvSpPr>
                <a:spLocks/>
              </p:cNvSpPr>
              <p:nvPr userDrawn="1"/>
            </p:nvSpPr>
            <p:spPr bwMode="auto">
              <a:xfrm>
                <a:off x="2972" y="466"/>
                <a:ext cx="14" cy="20"/>
              </a:xfrm>
              <a:custGeom>
                <a:avLst/>
                <a:gdLst>
                  <a:gd name="T0" fmla="*/ 1 w 7"/>
                  <a:gd name="T1" fmla="*/ 7 h 10"/>
                  <a:gd name="T2" fmla="*/ 3 w 7"/>
                  <a:gd name="T3" fmla="*/ 9 h 10"/>
                  <a:gd name="T4" fmla="*/ 5 w 7"/>
                  <a:gd name="T5" fmla="*/ 7 h 10"/>
                  <a:gd name="T6" fmla="*/ 3 w 7"/>
                  <a:gd name="T7" fmla="*/ 4 h 10"/>
                  <a:gd name="T8" fmla="*/ 3 w 7"/>
                  <a:gd name="T9" fmla="*/ 4 h 10"/>
                  <a:gd name="T10" fmla="*/ 3 w 7"/>
                  <a:gd name="T11" fmla="*/ 4 h 10"/>
                  <a:gd name="T12" fmla="*/ 5 w 7"/>
                  <a:gd name="T13" fmla="*/ 1 h 10"/>
                  <a:gd name="T14" fmla="*/ 3 w 7"/>
                  <a:gd name="T15" fmla="*/ 1 h 10"/>
                  <a:gd name="T16" fmla="*/ 2 w 7"/>
                  <a:gd name="T17" fmla="*/ 2 h 10"/>
                  <a:gd name="T18" fmla="*/ 2 w 7"/>
                  <a:gd name="T19" fmla="*/ 2 h 10"/>
                  <a:gd name="T20" fmla="*/ 2 w 7"/>
                  <a:gd name="T21" fmla="*/ 0 h 10"/>
                  <a:gd name="T22" fmla="*/ 4 w 7"/>
                  <a:gd name="T23" fmla="*/ 0 h 10"/>
                  <a:gd name="T24" fmla="*/ 7 w 7"/>
                  <a:gd name="T25" fmla="*/ 0 h 10"/>
                  <a:gd name="T26" fmla="*/ 7 w 7"/>
                  <a:gd name="T27" fmla="*/ 1 h 10"/>
                  <a:gd name="T28" fmla="*/ 4 w 7"/>
                  <a:gd name="T29" fmla="*/ 4 h 10"/>
                  <a:gd name="T30" fmla="*/ 7 w 7"/>
                  <a:gd name="T31" fmla="*/ 7 h 10"/>
                  <a:gd name="T32" fmla="*/ 3 w 7"/>
                  <a:gd name="T33" fmla="*/ 10 h 10"/>
                  <a:gd name="T34" fmla="*/ 0 w 7"/>
                  <a:gd name="T35" fmla="*/ 8 h 10"/>
                  <a:gd name="T36" fmla="*/ 1 w 7"/>
                  <a:gd name="T37" fmla="*/ 7 h 10"/>
                  <a:gd name="T38" fmla="*/ 1 w 7"/>
                  <a:gd name="T39" fmla="*/ 7 h 1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7" h="10">
                    <a:moveTo>
                      <a:pt x="1" y="7"/>
                    </a:moveTo>
                    <a:cubicBezTo>
                      <a:pt x="1" y="8"/>
                      <a:pt x="2" y="9"/>
                      <a:pt x="3" y="9"/>
                    </a:cubicBezTo>
                    <a:cubicBezTo>
                      <a:pt x="4" y="9"/>
                      <a:pt x="5" y="8"/>
                      <a:pt x="5" y="7"/>
                    </a:cubicBezTo>
                    <a:cubicBezTo>
                      <a:pt x="5" y="5"/>
                      <a:pt x="4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2" y="1"/>
                      <a:pt x="2" y="1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0"/>
                      <a:pt x="4" y="0"/>
                      <a:pt x="4" y="0"/>
                    </a:cubicBezTo>
                    <a:cubicBezTo>
                      <a:pt x="6" y="0"/>
                      <a:pt x="7" y="0"/>
                      <a:pt x="7" y="0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6" y="4"/>
                      <a:pt x="7" y="5"/>
                      <a:pt x="7" y="7"/>
                    </a:cubicBezTo>
                    <a:cubicBezTo>
                      <a:pt x="6" y="9"/>
                      <a:pt x="5" y="10"/>
                      <a:pt x="3" y="10"/>
                    </a:cubicBezTo>
                    <a:cubicBezTo>
                      <a:pt x="2" y="9"/>
                      <a:pt x="1" y="9"/>
                      <a:pt x="0" y="8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80" name="Freeform 54"/>
              <p:cNvSpPr>
                <a:spLocks noEditPoints="1"/>
              </p:cNvSpPr>
              <p:nvPr userDrawn="1"/>
            </p:nvSpPr>
            <p:spPr bwMode="auto">
              <a:xfrm>
                <a:off x="2992" y="468"/>
                <a:ext cx="14" cy="20"/>
              </a:xfrm>
              <a:custGeom>
                <a:avLst/>
                <a:gdLst>
                  <a:gd name="T0" fmla="*/ 0 w 14"/>
                  <a:gd name="T1" fmla="*/ 12 h 20"/>
                  <a:gd name="T2" fmla="*/ 10 w 14"/>
                  <a:gd name="T3" fmla="*/ 0 h 20"/>
                  <a:gd name="T4" fmla="*/ 12 w 14"/>
                  <a:gd name="T5" fmla="*/ 0 h 20"/>
                  <a:gd name="T6" fmla="*/ 10 w 14"/>
                  <a:gd name="T7" fmla="*/ 12 h 20"/>
                  <a:gd name="T8" fmla="*/ 14 w 14"/>
                  <a:gd name="T9" fmla="*/ 14 h 20"/>
                  <a:gd name="T10" fmla="*/ 14 w 14"/>
                  <a:gd name="T11" fmla="*/ 16 h 20"/>
                  <a:gd name="T12" fmla="*/ 10 w 14"/>
                  <a:gd name="T13" fmla="*/ 14 h 20"/>
                  <a:gd name="T14" fmla="*/ 10 w 14"/>
                  <a:gd name="T15" fmla="*/ 20 h 20"/>
                  <a:gd name="T16" fmla="*/ 6 w 14"/>
                  <a:gd name="T17" fmla="*/ 20 h 20"/>
                  <a:gd name="T18" fmla="*/ 8 w 14"/>
                  <a:gd name="T19" fmla="*/ 14 h 20"/>
                  <a:gd name="T20" fmla="*/ 0 w 14"/>
                  <a:gd name="T21" fmla="*/ 14 h 20"/>
                  <a:gd name="T22" fmla="*/ 0 w 14"/>
                  <a:gd name="T23" fmla="*/ 12 h 20"/>
                  <a:gd name="T24" fmla="*/ 0 w 14"/>
                  <a:gd name="T25" fmla="*/ 12 h 20"/>
                  <a:gd name="T26" fmla="*/ 0 w 14"/>
                  <a:gd name="T27" fmla="*/ 12 h 20"/>
                  <a:gd name="T28" fmla="*/ 8 w 14"/>
                  <a:gd name="T29" fmla="*/ 4 h 20"/>
                  <a:gd name="T30" fmla="*/ 8 w 14"/>
                  <a:gd name="T31" fmla="*/ 4 h 20"/>
                  <a:gd name="T32" fmla="*/ 2 w 14"/>
                  <a:gd name="T33" fmla="*/ 12 h 20"/>
                  <a:gd name="T34" fmla="*/ 8 w 14"/>
                  <a:gd name="T35" fmla="*/ 12 h 20"/>
                  <a:gd name="T36" fmla="*/ 8 w 14"/>
                  <a:gd name="T37" fmla="*/ 4 h 20"/>
                  <a:gd name="T38" fmla="*/ 8 w 14"/>
                  <a:gd name="T39" fmla="*/ 4 h 20"/>
                  <a:gd name="T40" fmla="*/ 8 w 14"/>
                  <a:gd name="T41" fmla="*/ 4 h 20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4" h="20">
                    <a:moveTo>
                      <a:pt x="0" y="12"/>
                    </a:moveTo>
                    <a:lnTo>
                      <a:pt x="10" y="0"/>
                    </a:lnTo>
                    <a:lnTo>
                      <a:pt x="12" y="0"/>
                    </a:lnTo>
                    <a:lnTo>
                      <a:pt x="10" y="12"/>
                    </a:lnTo>
                    <a:lnTo>
                      <a:pt x="14" y="14"/>
                    </a:lnTo>
                    <a:lnTo>
                      <a:pt x="14" y="16"/>
                    </a:lnTo>
                    <a:lnTo>
                      <a:pt x="10" y="14"/>
                    </a:lnTo>
                    <a:lnTo>
                      <a:pt x="10" y="20"/>
                    </a:lnTo>
                    <a:lnTo>
                      <a:pt x="6" y="20"/>
                    </a:lnTo>
                    <a:lnTo>
                      <a:pt x="8" y="14"/>
                    </a:lnTo>
                    <a:lnTo>
                      <a:pt x="0" y="14"/>
                    </a:lnTo>
                    <a:lnTo>
                      <a:pt x="0" y="12"/>
                    </a:lnTo>
                    <a:close/>
                    <a:moveTo>
                      <a:pt x="8" y="4"/>
                    </a:moveTo>
                    <a:lnTo>
                      <a:pt x="8" y="4"/>
                    </a:lnTo>
                    <a:lnTo>
                      <a:pt x="2" y="12"/>
                    </a:lnTo>
                    <a:lnTo>
                      <a:pt x="8" y="12"/>
                    </a:ln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81" name="Freeform 55"/>
              <p:cNvSpPr>
                <a:spLocks/>
              </p:cNvSpPr>
              <p:nvPr userDrawn="1"/>
            </p:nvSpPr>
            <p:spPr bwMode="auto">
              <a:xfrm>
                <a:off x="2695" y="157"/>
                <a:ext cx="371" cy="267"/>
              </a:xfrm>
              <a:custGeom>
                <a:avLst/>
                <a:gdLst>
                  <a:gd name="T0" fmla="*/ 93 w 186"/>
                  <a:gd name="T1" fmla="*/ 6 h 134"/>
                  <a:gd name="T2" fmla="*/ 94 w 186"/>
                  <a:gd name="T3" fmla="*/ 7 h 134"/>
                  <a:gd name="T4" fmla="*/ 142 w 186"/>
                  <a:gd name="T5" fmla="*/ 11 h 134"/>
                  <a:gd name="T6" fmla="*/ 186 w 186"/>
                  <a:gd name="T7" fmla="*/ 5 h 134"/>
                  <a:gd name="T8" fmla="*/ 186 w 186"/>
                  <a:gd name="T9" fmla="*/ 123 h 134"/>
                  <a:gd name="T10" fmla="*/ 117 w 186"/>
                  <a:gd name="T11" fmla="*/ 131 h 134"/>
                  <a:gd name="T12" fmla="*/ 93 w 186"/>
                  <a:gd name="T13" fmla="*/ 125 h 134"/>
                  <a:gd name="T14" fmla="*/ 93 w 186"/>
                  <a:gd name="T15" fmla="*/ 125 h 134"/>
                  <a:gd name="T16" fmla="*/ 55 w 186"/>
                  <a:gd name="T17" fmla="*/ 123 h 134"/>
                  <a:gd name="T18" fmla="*/ 7 w 186"/>
                  <a:gd name="T19" fmla="*/ 132 h 134"/>
                  <a:gd name="T20" fmla="*/ 0 w 186"/>
                  <a:gd name="T21" fmla="*/ 130 h 134"/>
                  <a:gd name="T22" fmla="*/ 0 w 186"/>
                  <a:gd name="T23" fmla="*/ 12 h 134"/>
                  <a:gd name="T24" fmla="*/ 23 w 186"/>
                  <a:gd name="T25" fmla="*/ 13 h 134"/>
                  <a:gd name="T26" fmla="*/ 79 w 186"/>
                  <a:gd name="T27" fmla="*/ 3 h 134"/>
                  <a:gd name="T28" fmla="*/ 93 w 186"/>
                  <a:gd name="T29" fmla="*/ 6 h 134"/>
                  <a:gd name="T30" fmla="*/ 93 w 186"/>
                  <a:gd name="T31" fmla="*/ 6 h 13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186" h="134">
                    <a:moveTo>
                      <a:pt x="93" y="6"/>
                    </a:moveTo>
                    <a:cubicBezTo>
                      <a:pt x="94" y="7"/>
                      <a:pt x="94" y="7"/>
                      <a:pt x="94" y="7"/>
                    </a:cubicBezTo>
                    <a:cubicBezTo>
                      <a:pt x="108" y="11"/>
                      <a:pt x="126" y="15"/>
                      <a:pt x="142" y="11"/>
                    </a:cubicBezTo>
                    <a:cubicBezTo>
                      <a:pt x="156" y="8"/>
                      <a:pt x="170" y="4"/>
                      <a:pt x="186" y="5"/>
                    </a:cubicBezTo>
                    <a:cubicBezTo>
                      <a:pt x="186" y="123"/>
                      <a:pt x="186" y="123"/>
                      <a:pt x="186" y="123"/>
                    </a:cubicBezTo>
                    <a:cubicBezTo>
                      <a:pt x="161" y="121"/>
                      <a:pt x="142" y="134"/>
                      <a:pt x="117" y="131"/>
                    </a:cubicBezTo>
                    <a:cubicBezTo>
                      <a:pt x="109" y="130"/>
                      <a:pt x="101" y="127"/>
                      <a:pt x="93" y="125"/>
                    </a:cubicBezTo>
                    <a:cubicBezTo>
                      <a:pt x="93" y="125"/>
                      <a:pt x="93" y="125"/>
                      <a:pt x="93" y="125"/>
                    </a:cubicBezTo>
                    <a:cubicBezTo>
                      <a:pt x="81" y="121"/>
                      <a:pt x="67" y="120"/>
                      <a:pt x="55" y="123"/>
                    </a:cubicBezTo>
                    <a:cubicBezTo>
                      <a:pt x="40" y="127"/>
                      <a:pt x="25" y="134"/>
                      <a:pt x="7" y="132"/>
                    </a:cubicBezTo>
                    <a:cubicBezTo>
                      <a:pt x="5" y="131"/>
                      <a:pt x="2" y="131"/>
                      <a:pt x="0" y="130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7" y="13"/>
                      <a:pt x="15" y="14"/>
                      <a:pt x="23" y="13"/>
                    </a:cubicBezTo>
                    <a:cubicBezTo>
                      <a:pt x="42" y="10"/>
                      <a:pt x="58" y="0"/>
                      <a:pt x="79" y="3"/>
                    </a:cubicBezTo>
                    <a:cubicBezTo>
                      <a:pt x="84" y="4"/>
                      <a:pt x="89" y="5"/>
                      <a:pt x="93" y="6"/>
                    </a:cubicBezTo>
                    <a:cubicBezTo>
                      <a:pt x="93" y="6"/>
                      <a:pt x="93" y="6"/>
                      <a:pt x="93" y="6"/>
                    </a:cubicBezTo>
                    <a:close/>
                  </a:path>
                </a:pathLst>
              </a:custGeom>
              <a:solidFill>
                <a:srgbClr val="81838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82" name="Freeform 56"/>
              <p:cNvSpPr>
                <a:spLocks/>
              </p:cNvSpPr>
              <p:nvPr userDrawn="1"/>
            </p:nvSpPr>
            <p:spPr bwMode="auto">
              <a:xfrm>
                <a:off x="2685" y="151"/>
                <a:ext cx="373" cy="267"/>
              </a:xfrm>
              <a:custGeom>
                <a:avLst/>
                <a:gdLst>
                  <a:gd name="T0" fmla="*/ 94 w 187"/>
                  <a:gd name="T1" fmla="*/ 6 h 134"/>
                  <a:gd name="T2" fmla="*/ 94 w 187"/>
                  <a:gd name="T3" fmla="*/ 6 h 134"/>
                  <a:gd name="T4" fmla="*/ 142 w 187"/>
                  <a:gd name="T5" fmla="*/ 11 h 134"/>
                  <a:gd name="T6" fmla="*/ 187 w 187"/>
                  <a:gd name="T7" fmla="*/ 5 h 134"/>
                  <a:gd name="T8" fmla="*/ 187 w 187"/>
                  <a:gd name="T9" fmla="*/ 123 h 134"/>
                  <a:gd name="T10" fmla="*/ 117 w 187"/>
                  <a:gd name="T11" fmla="*/ 131 h 134"/>
                  <a:gd name="T12" fmla="*/ 94 w 187"/>
                  <a:gd name="T13" fmla="*/ 125 h 134"/>
                  <a:gd name="T14" fmla="*/ 93 w 187"/>
                  <a:gd name="T15" fmla="*/ 125 h 134"/>
                  <a:gd name="T16" fmla="*/ 56 w 187"/>
                  <a:gd name="T17" fmla="*/ 123 h 134"/>
                  <a:gd name="T18" fmla="*/ 8 w 187"/>
                  <a:gd name="T19" fmla="*/ 132 h 134"/>
                  <a:gd name="T20" fmla="*/ 0 w 187"/>
                  <a:gd name="T21" fmla="*/ 130 h 134"/>
                  <a:gd name="T22" fmla="*/ 0 w 187"/>
                  <a:gd name="T23" fmla="*/ 12 h 134"/>
                  <a:gd name="T24" fmla="*/ 23 w 187"/>
                  <a:gd name="T25" fmla="*/ 13 h 134"/>
                  <a:gd name="T26" fmla="*/ 80 w 187"/>
                  <a:gd name="T27" fmla="*/ 3 h 134"/>
                  <a:gd name="T28" fmla="*/ 94 w 187"/>
                  <a:gd name="T29" fmla="*/ 6 h 134"/>
                  <a:gd name="T30" fmla="*/ 94 w 187"/>
                  <a:gd name="T31" fmla="*/ 6 h 13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187" h="134">
                    <a:moveTo>
                      <a:pt x="94" y="6"/>
                    </a:moveTo>
                    <a:cubicBezTo>
                      <a:pt x="94" y="6"/>
                      <a:pt x="94" y="6"/>
                      <a:pt x="94" y="6"/>
                    </a:cubicBezTo>
                    <a:cubicBezTo>
                      <a:pt x="109" y="11"/>
                      <a:pt x="126" y="15"/>
                      <a:pt x="142" y="11"/>
                    </a:cubicBezTo>
                    <a:cubicBezTo>
                      <a:pt x="157" y="8"/>
                      <a:pt x="171" y="3"/>
                      <a:pt x="187" y="5"/>
                    </a:cubicBezTo>
                    <a:cubicBezTo>
                      <a:pt x="187" y="123"/>
                      <a:pt x="187" y="123"/>
                      <a:pt x="187" y="123"/>
                    </a:cubicBezTo>
                    <a:cubicBezTo>
                      <a:pt x="162" y="121"/>
                      <a:pt x="142" y="134"/>
                      <a:pt x="117" y="131"/>
                    </a:cubicBezTo>
                    <a:cubicBezTo>
                      <a:pt x="109" y="129"/>
                      <a:pt x="101" y="127"/>
                      <a:pt x="94" y="125"/>
                    </a:cubicBezTo>
                    <a:cubicBezTo>
                      <a:pt x="93" y="125"/>
                      <a:pt x="93" y="125"/>
                      <a:pt x="93" y="125"/>
                    </a:cubicBezTo>
                    <a:cubicBezTo>
                      <a:pt x="82" y="121"/>
                      <a:pt x="68" y="120"/>
                      <a:pt x="56" y="123"/>
                    </a:cubicBezTo>
                    <a:cubicBezTo>
                      <a:pt x="40" y="127"/>
                      <a:pt x="25" y="134"/>
                      <a:pt x="8" y="132"/>
                    </a:cubicBezTo>
                    <a:cubicBezTo>
                      <a:pt x="5" y="131"/>
                      <a:pt x="3" y="131"/>
                      <a:pt x="0" y="130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7" y="13"/>
                      <a:pt x="16" y="14"/>
                      <a:pt x="23" y="13"/>
                    </a:cubicBezTo>
                    <a:cubicBezTo>
                      <a:pt x="42" y="10"/>
                      <a:pt x="59" y="0"/>
                      <a:pt x="80" y="3"/>
                    </a:cubicBezTo>
                    <a:cubicBezTo>
                      <a:pt x="84" y="4"/>
                      <a:pt x="89" y="5"/>
                      <a:pt x="94" y="6"/>
                    </a:cubicBezTo>
                    <a:cubicBezTo>
                      <a:pt x="94" y="6"/>
                      <a:pt x="94" y="6"/>
                      <a:pt x="94" y="6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83" name="Freeform 57"/>
              <p:cNvSpPr>
                <a:spLocks/>
              </p:cNvSpPr>
              <p:nvPr userDrawn="1"/>
            </p:nvSpPr>
            <p:spPr bwMode="auto">
              <a:xfrm>
                <a:off x="2809" y="157"/>
                <a:ext cx="32" cy="74"/>
              </a:xfrm>
              <a:custGeom>
                <a:avLst/>
                <a:gdLst>
                  <a:gd name="T0" fmla="*/ 16 w 16"/>
                  <a:gd name="T1" fmla="*/ 0 h 37"/>
                  <a:gd name="T2" fmla="*/ 16 w 16"/>
                  <a:gd name="T3" fmla="*/ 37 h 37"/>
                  <a:gd name="T4" fmla="*/ 0 w 16"/>
                  <a:gd name="T5" fmla="*/ 28 h 37"/>
                  <a:gd name="T6" fmla="*/ 0 w 16"/>
                  <a:gd name="T7" fmla="*/ 0 h 37"/>
                  <a:gd name="T8" fmla="*/ 16 w 16"/>
                  <a:gd name="T9" fmla="*/ 0 h 37"/>
                  <a:gd name="T10" fmla="*/ 16 w 16"/>
                  <a:gd name="T11" fmla="*/ 0 h 3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6" h="37">
                    <a:moveTo>
                      <a:pt x="16" y="0"/>
                    </a:moveTo>
                    <a:cubicBezTo>
                      <a:pt x="16" y="37"/>
                      <a:pt x="16" y="37"/>
                      <a:pt x="16" y="37"/>
                    </a:cubicBezTo>
                    <a:cubicBezTo>
                      <a:pt x="11" y="34"/>
                      <a:pt x="6" y="30"/>
                      <a:pt x="0" y="28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" y="0"/>
                      <a:pt x="11" y="0"/>
                      <a:pt x="16" y="0"/>
                    </a:cubicBezTo>
                    <a:cubicBezTo>
                      <a:pt x="16" y="0"/>
                      <a:pt x="16" y="0"/>
                      <a:pt x="16" y="0"/>
                    </a:cubicBezTo>
                    <a:close/>
                  </a:path>
                </a:pathLst>
              </a:custGeom>
              <a:solidFill>
                <a:srgbClr val="FEBF5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84" name="Freeform 58"/>
              <p:cNvSpPr>
                <a:spLocks/>
              </p:cNvSpPr>
              <p:nvPr userDrawn="1"/>
            </p:nvSpPr>
            <p:spPr bwMode="auto">
              <a:xfrm>
                <a:off x="2841" y="157"/>
                <a:ext cx="29" cy="100"/>
              </a:xfrm>
              <a:custGeom>
                <a:avLst/>
                <a:gdLst>
                  <a:gd name="T0" fmla="*/ 15 w 15"/>
                  <a:gd name="T1" fmla="*/ 3 h 50"/>
                  <a:gd name="T2" fmla="*/ 15 w 15"/>
                  <a:gd name="T3" fmla="*/ 50 h 50"/>
                  <a:gd name="T4" fmla="*/ 0 w 15"/>
                  <a:gd name="T5" fmla="*/ 37 h 50"/>
                  <a:gd name="T6" fmla="*/ 0 w 15"/>
                  <a:gd name="T7" fmla="*/ 0 h 50"/>
                  <a:gd name="T8" fmla="*/ 15 w 15"/>
                  <a:gd name="T9" fmla="*/ 3 h 50"/>
                  <a:gd name="T10" fmla="*/ 15 w 15"/>
                  <a:gd name="T11" fmla="*/ 3 h 5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" h="50">
                    <a:moveTo>
                      <a:pt x="15" y="3"/>
                    </a:moveTo>
                    <a:cubicBezTo>
                      <a:pt x="15" y="50"/>
                      <a:pt x="15" y="50"/>
                      <a:pt x="15" y="50"/>
                    </a:cubicBezTo>
                    <a:cubicBezTo>
                      <a:pt x="10" y="45"/>
                      <a:pt x="5" y="41"/>
                      <a:pt x="0" y="3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6" y="1"/>
                      <a:pt x="11" y="2"/>
                      <a:pt x="15" y="3"/>
                    </a:cubicBezTo>
                    <a:cubicBezTo>
                      <a:pt x="15" y="3"/>
                      <a:pt x="15" y="3"/>
                      <a:pt x="15" y="3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85" name="Freeform 59"/>
              <p:cNvSpPr>
                <a:spLocks/>
              </p:cNvSpPr>
              <p:nvPr userDrawn="1"/>
            </p:nvSpPr>
            <p:spPr bwMode="auto">
              <a:xfrm>
                <a:off x="2779" y="157"/>
                <a:ext cx="30" cy="56"/>
              </a:xfrm>
              <a:custGeom>
                <a:avLst/>
                <a:gdLst>
                  <a:gd name="T0" fmla="*/ 15 w 15"/>
                  <a:gd name="T1" fmla="*/ 28 h 28"/>
                  <a:gd name="T2" fmla="*/ 0 w 15"/>
                  <a:gd name="T3" fmla="*/ 22 h 28"/>
                  <a:gd name="T4" fmla="*/ 0 w 15"/>
                  <a:gd name="T5" fmla="*/ 4 h 28"/>
                  <a:gd name="T6" fmla="*/ 15 w 15"/>
                  <a:gd name="T7" fmla="*/ 0 h 28"/>
                  <a:gd name="T8" fmla="*/ 15 w 15"/>
                  <a:gd name="T9" fmla="*/ 28 h 28"/>
                  <a:gd name="T10" fmla="*/ 15 w 15"/>
                  <a:gd name="T11" fmla="*/ 28 h 2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" h="28">
                    <a:moveTo>
                      <a:pt x="15" y="28"/>
                    </a:moveTo>
                    <a:cubicBezTo>
                      <a:pt x="10" y="26"/>
                      <a:pt x="5" y="24"/>
                      <a:pt x="0" y="2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5" y="3"/>
                      <a:pt x="10" y="1"/>
                      <a:pt x="15" y="0"/>
                    </a:cubicBezTo>
                    <a:cubicBezTo>
                      <a:pt x="15" y="28"/>
                      <a:pt x="15" y="28"/>
                      <a:pt x="15" y="28"/>
                    </a:cubicBezTo>
                    <a:cubicBezTo>
                      <a:pt x="15" y="28"/>
                      <a:pt x="15" y="28"/>
                      <a:pt x="15" y="28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86" name="Freeform 60"/>
              <p:cNvSpPr>
                <a:spLocks/>
              </p:cNvSpPr>
              <p:nvPr userDrawn="1"/>
            </p:nvSpPr>
            <p:spPr bwMode="auto">
              <a:xfrm>
                <a:off x="2968" y="159"/>
                <a:ext cx="88" cy="64"/>
              </a:xfrm>
              <a:custGeom>
                <a:avLst/>
                <a:gdLst>
                  <a:gd name="T0" fmla="*/ 44 w 44"/>
                  <a:gd name="T1" fmla="*/ 1 h 32"/>
                  <a:gd name="T2" fmla="*/ 44 w 44"/>
                  <a:gd name="T3" fmla="*/ 27 h 32"/>
                  <a:gd name="T4" fmla="*/ 40 w 44"/>
                  <a:gd name="T5" fmla="*/ 24 h 32"/>
                  <a:gd name="T6" fmla="*/ 36 w 44"/>
                  <a:gd name="T7" fmla="*/ 26 h 32"/>
                  <a:gd name="T8" fmla="*/ 34 w 44"/>
                  <a:gd name="T9" fmla="*/ 19 h 32"/>
                  <a:gd name="T10" fmla="*/ 28 w 44"/>
                  <a:gd name="T11" fmla="*/ 20 h 32"/>
                  <a:gd name="T12" fmla="*/ 26 w 44"/>
                  <a:gd name="T13" fmla="*/ 27 h 32"/>
                  <a:gd name="T14" fmla="*/ 1 w 44"/>
                  <a:gd name="T15" fmla="*/ 32 h 32"/>
                  <a:gd name="T16" fmla="*/ 1 w 44"/>
                  <a:gd name="T17" fmla="*/ 25 h 32"/>
                  <a:gd name="T18" fmla="*/ 7 w 44"/>
                  <a:gd name="T19" fmla="*/ 23 h 32"/>
                  <a:gd name="T20" fmla="*/ 8 w 44"/>
                  <a:gd name="T21" fmla="*/ 17 h 32"/>
                  <a:gd name="T22" fmla="*/ 5 w 44"/>
                  <a:gd name="T23" fmla="*/ 15 h 32"/>
                  <a:gd name="T24" fmla="*/ 2 w 44"/>
                  <a:gd name="T25" fmla="*/ 15 h 32"/>
                  <a:gd name="T26" fmla="*/ 3 w 44"/>
                  <a:gd name="T27" fmla="*/ 9 h 32"/>
                  <a:gd name="T28" fmla="*/ 0 w 44"/>
                  <a:gd name="T29" fmla="*/ 7 h 32"/>
                  <a:gd name="T30" fmla="*/ 19 w 44"/>
                  <a:gd name="T31" fmla="*/ 3 h 32"/>
                  <a:gd name="T32" fmla="*/ 44 w 44"/>
                  <a:gd name="T33" fmla="*/ 1 h 32"/>
                  <a:gd name="T34" fmla="*/ 44 w 44"/>
                  <a:gd name="T35" fmla="*/ 1 h 32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44" h="32">
                    <a:moveTo>
                      <a:pt x="44" y="1"/>
                    </a:moveTo>
                    <a:cubicBezTo>
                      <a:pt x="44" y="27"/>
                      <a:pt x="44" y="27"/>
                      <a:pt x="44" y="27"/>
                    </a:cubicBezTo>
                    <a:cubicBezTo>
                      <a:pt x="43" y="25"/>
                      <a:pt x="42" y="24"/>
                      <a:pt x="40" y="24"/>
                    </a:cubicBezTo>
                    <a:cubicBezTo>
                      <a:pt x="39" y="24"/>
                      <a:pt x="37" y="25"/>
                      <a:pt x="36" y="26"/>
                    </a:cubicBezTo>
                    <a:cubicBezTo>
                      <a:pt x="36" y="23"/>
                      <a:pt x="36" y="21"/>
                      <a:pt x="34" y="19"/>
                    </a:cubicBezTo>
                    <a:cubicBezTo>
                      <a:pt x="32" y="18"/>
                      <a:pt x="29" y="19"/>
                      <a:pt x="28" y="20"/>
                    </a:cubicBezTo>
                    <a:cubicBezTo>
                      <a:pt x="26" y="22"/>
                      <a:pt x="26" y="24"/>
                      <a:pt x="26" y="27"/>
                    </a:cubicBezTo>
                    <a:cubicBezTo>
                      <a:pt x="17" y="28"/>
                      <a:pt x="9" y="30"/>
                      <a:pt x="1" y="32"/>
                    </a:cubicBezTo>
                    <a:cubicBezTo>
                      <a:pt x="1" y="25"/>
                      <a:pt x="1" y="25"/>
                      <a:pt x="1" y="25"/>
                    </a:cubicBezTo>
                    <a:cubicBezTo>
                      <a:pt x="4" y="26"/>
                      <a:pt x="6" y="25"/>
                      <a:pt x="7" y="23"/>
                    </a:cubicBezTo>
                    <a:cubicBezTo>
                      <a:pt x="9" y="22"/>
                      <a:pt x="8" y="19"/>
                      <a:pt x="8" y="17"/>
                    </a:cubicBezTo>
                    <a:cubicBezTo>
                      <a:pt x="7" y="16"/>
                      <a:pt x="6" y="15"/>
                      <a:pt x="5" y="15"/>
                    </a:cubicBezTo>
                    <a:cubicBezTo>
                      <a:pt x="4" y="15"/>
                      <a:pt x="3" y="15"/>
                      <a:pt x="2" y="15"/>
                    </a:cubicBezTo>
                    <a:cubicBezTo>
                      <a:pt x="3" y="13"/>
                      <a:pt x="4" y="11"/>
                      <a:pt x="3" y="9"/>
                    </a:cubicBezTo>
                    <a:cubicBezTo>
                      <a:pt x="2" y="8"/>
                      <a:pt x="1" y="7"/>
                      <a:pt x="0" y="7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7" y="1"/>
                      <a:pt x="35" y="0"/>
                      <a:pt x="44" y="1"/>
                    </a:cubicBezTo>
                    <a:cubicBezTo>
                      <a:pt x="44" y="1"/>
                      <a:pt x="44" y="1"/>
                      <a:pt x="44" y="1"/>
                    </a:cubicBezTo>
                    <a:close/>
                  </a:path>
                </a:pathLst>
              </a:custGeom>
              <a:solidFill>
                <a:srgbClr val="E13A3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87" name="Freeform 61"/>
              <p:cNvSpPr>
                <a:spLocks/>
              </p:cNvSpPr>
              <p:nvPr userDrawn="1"/>
            </p:nvSpPr>
            <p:spPr bwMode="auto">
              <a:xfrm>
                <a:off x="2872" y="165"/>
                <a:ext cx="91" cy="62"/>
              </a:xfrm>
              <a:custGeom>
                <a:avLst/>
                <a:gdLst>
                  <a:gd name="T0" fmla="*/ 44 w 44"/>
                  <a:gd name="T1" fmla="*/ 5 h 31"/>
                  <a:gd name="T2" fmla="*/ 41 w 44"/>
                  <a:gd name="T3" fmla="*/ 8 h 31"/>
                  <a:gd name="T4" fmla="*/ 42 w 44"/>
                  <a:gd name="T5" fmla="*/ 13 h 31"/>
                  <a:gd name="T6" fmla="*/ 36 w 44"/>
                  <a:gd name="T7" fmla="*/ 17 h 31"/>
                  <a:gd name="T8" fmla="*/ 36 w 44"/>
                  <a:gd name="T9" fmla="*/ 22 h 31"/>
                  <a:gd name="T10" fmla="*/ 39 w 44"/>
                  <a:gd name="T11" fmla="*/ 24 h 31"/>
                  <a:gd name="T12" fmla="*/ 43 w 44"/>
                  <a:gd name="T13" fmla="*/ 23 h 31"/>
                  <a:gd name="T14" fmla="*/ 43 w 44"/>
                  <a:gd name="T15" fmla="*/ 30 h 31"/>
                  <a:gd name="T16" fmla="*/ 18 w 44"/>
                  <a:gd name="T17" fmla="*/ 29 h 31"/>
                  <a:gd name="T18" fmla="*/ 15 w 44"/>
                  <a:gd name="T19" fmla="*/ 22 h 31"/>
                  <a:gd name="T20" fmla="*/ 9 w 44"/>
                  <a:gd name="T21" fmla="*/ 22 h 31"/>
                  <a:gd name="T22" fmla="*/ 8 w 44"/>
                  <a:gd name="T23" fmla="*/ 27 h 31"/>
                  <a:gd name="T24" fmla="*/ 1 w 44"/>
                  <a:gd name="T25" fmla="*/ 24 h 31"/>
                  <a:gd name="T26" fmla="*/ 0 w 44"/>
                  <a:gd name="T27" fmla="*/ 25 h 31"/>
                  <a:gd name="T28" fmla="*/ 0 w 44"/>
                  <a:gd name="T29" fmla="*/ 0 h 31"/>
                  <a:gd name="T30" fmla="*/ 44 w 44"/>
                  <a:gd name="T31" fmla="*/ 5 h 31"/>
                  <a:gd name="T32" fmla="*/ 44 w 44"/>
                  <a:gd name="T33" fmla="*/ 5 h 31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44" h="31">
                    <a:moveTo>
                      <a:pt x="44" y="5"/>
                    </a:moveTo>
                    <a:cubicBezTo>
                      <a:pt x="43" y="5"/>
                      <a:pt x="41" y="7"/>
                      <a:pt x="41" y="8"/>
                    </a:cubicBezTo>
                    <a:cubicBezTo>
                      <a:pt x="41" y="10"/>
                      <a:pt x="41" y="12"/>
                      <a:pt x="42" y="13"/>
                    </a:cubicBezTo>
                    <a:cubicBezTo>
                      <a:pt x="40" y="13"/>
                      <a:pt x="37" y="15"/>
                      <a:pt x="36" y="17"/>
                    </a:cubicBezTo>
                    <a:cubicBezTo>
                      <a:pt x="36" y="19"/>
                      <a:pt x="36" y="20"/>
                      <a:pt x="36" y="22"/>
                    </a:cubicBezTo>
                    <a:cubicBezTo>
                      <a:pt x="36" y="23"/>
                      <a:pt x="37" y="24"/>
                      <a:pt x="39" y="24"/>
                    </a:cubicBezTo>
                    <a:cubicBezTo>
                      <a:pt x="40" y="24"/>
                      <a:pt x="42" y="24"/>
                      <a:pt x="43" y="23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35" y="31"/>
                      <a:pt x="26" y="31"/>
                      <a:pt x="18" y="29"/>
                    </a:cubicBezTo>
                    <a:cubicBezTo>
                      <a:pt x="19" y="26"/>
                      <a:pt x="18" y="24"/>
                      <a:pt x="15" y="22"/>
                    </a:cubicBezTo>
                    <a:cubicBezTo>
                      <a:pt x="14" y="21"/>
                      <a:pt x="11" y="20"/>
                      <a:pt x="9" y="22"/>
                    </a:cubicBezTo>
                    <a:cubicBezTo>
                      <a:pt x="8" y="23"/>
                      <a:pt x="8" y="25"/>
                      <a:pt x="8" y="27"/>
                    </a:cubicBezTo>
                    <a:cubicBezTo>
                      <a:pt x="6" y="25"/>
                      <a:pt x="3" y="23"/>
                      <a:pt x="1" y="24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4" y="4"/>
                      <a:pt x="29" y="8"/>
                      <a:pt x="44" y="5"/>
                    </a:cubicBezTo>
                    <a:cubicBezTo>
                      <a:pt x="44" y="5"/>
                      <a:pt x="44" y="5"/>
                      <a:pt x="44" y="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88" name="Freeform 62"/>
              <p:cNvSpPr>
                <a:spLocks/>
              </p:cNvSpPr>
              <p:nvPr userDrawn="1"/>
            </p:nvSpPr>
            <p:spPr bwMode="auto">
              <a:xfrm>
                <a:off x="2749" y="165"/>
                <a:ext cx="30" cy="36"/>
              </a:xfrm>
              <a:custGeom>
                <a:avLst/>
                <a:gdLst>
                  <a:gd name="T0" fmla="*/ 15 w 15"/>
                  <a:gd name="T1" fmla="*/ 18 h 18"/>
                  <a:gd name="T2" fmla="*/ 0 w 15"/>
                  <a:gd name="T3" fmla="*/ 14 h 18"/>
                  <a:gd name="T4" fmla="*/ 0 w 15"/>
                  <a:gd name="T5" fmla="*/ 5 h 18"/>
                  <a:gd name="T6" fmla="*/ 15 w 15"/>
                  <a:gd name="T7" fmla="*/ 0 h 18"/>
                  <a:gd name="T8" fmla="*/ 15 w 15"/>
                  <a:gd name="T9" fmla="*/ 18 h 18"/>
                  <a:gd name="T10" fmla="*/ 15 w 15"/>
                  <a:gd name="T11" fmla="*/ 18 h 1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" h="18">
                    <a:moveTo>
                      <a:pt x="15" y="18"/>
                    </a:moveTo>
                    <a:cubicBezTo>
                      <a:pt x="10" y="17"/>
                      <a:pt x="5" y="16"/>
                      <a:pt x="0" y="14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5" y="3"/>
                      <a:pt x="10" y="2"/>
                      <a:pt x="15" y="0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5" y="18"/>
                      <a:pt x="15" y="18"/>
                      <a:pt x="15" y="18"/>
                    </a:cubicBezTo>
                    <a:close/>
                  </a:path>
                </a:pathLst>
              </a:custGeom>
              <a:solidFill>
                <a:srgbClr val="FEBF5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89" name="Freeform 63"/>
              <p:cNvSpPr>
                <a:spLocks/>
              </p:cNvSpPr>
              <p:nvPr userDrawn="1"/>
            </p:nvSpPr>
            <p:spPr bwMode="auto">
              <a:xfrm>
                <a:off x="2964" y="173"/>
                <a:ext cx="92" cy="58"/>
              </a:xfrm>
              <a:custGeom>
                <a:avLst/>
                <a:gdLst>
                  <a:gd name="T0" fmla="*/ 4 w 46"/>
                  <a:gd name="T1" fmla="*/ 2 h 29"/>
                  <a:gd name="T2" fmla="*/ 3 w 46"/>
                  <a:gd name="T3" fmla="*/ 8 h 29"/>
                  <a:gd name="T4" fmla="*/ 7 w 46"/>
                  <a:gd name="T5" fmla="*/ 8 h 29"/>
                  <a:gd name="T6" fmla="*/ 10 w 46"/>
                  <a:gd name="T7" fmla="*/ 10 h 29"/>
                  <a:gd name="T8" fmla="*/ 9 w 46"/>
                  <a:gd name="T9" fmla="*/ 16 h 29"/>
                  <a:gd name="T10" fmla="*/ 3 w 46"/>
                  <a:gd name="T11" fmla="*/ 18 h 29"/>
                  <a:gd name="T12" fmla="*/ 3 w 46"/>
                  <a:gd name="T13" fmla="*/ 18 h 29"/>
                  <a:gd name="T14" fmla="*/ 3 w 46"/>
                  <a:gd name="T15" fmla="*/ 25 h 29"/>
                  <a:gd name="T16" fmla="*/ 4 w 46"/>
                  <a:gd name="T17" fmla="*/ 25 h 29"/>
                  <a:gd name="T18" fmla="*/ 22 w 46"/>
                  <a:gd name="T19" fmla="*/ 21 h 29"/>
                  <a:gd name="T20" fmla="*/ 28 w 46"/>
                  <a:gd name="T21" fmla="*/ 20 h 29"/>
                  <a:gd name="T22" fmla="*/ 31 w 46"/>
                  <a:gd name="T23" fmla="*/ 13 h 29"/>
                  <a:gd name="T24" fmla="*/ 36 w 46"/>
                  <a:gd name="T25" fmla="*/ 13 h 29"/>
                  <a:gd name="T26" fmla="*/ 38 w 46"/>
                  <a:gd name="T27" fmla="*/ 19 h 29"/>
                  <a:gd name="T28" fmla="*/ 38 w 46"/>
                  <a:gd name="T29" fmla="*/ 19 h 29"/>
                  <a:gd name="T30" fmla="*/ 44 w 46"/>
                  <a:gd name="T31" fmla="*/ 18 h 29"/>
                  <a:gd name="T32" fmla="*/ 46 w 46"/>
                  <a:gd name="T33" fmla="*/ 21 h 29"/>
                  <a:gd name="T34" fmla="*/ 46 w 46"/>
                  <a:gd name="T35" fmla="*/ 23 h 29"/>
                  <a:gd name="T36" fmla="*/ 0 w 46"/>
                  <a:gd name="T37" fmla="*/ 29 h 29"/>
                  <a:gd name="T38" fmla="*/ 0 w 46"/>
                  <a:gd name="T39" fmla="*/ 0 h 29"/>
                  <a:gd name="T40" fmla="*/ 4 w 46"/>
                  <a:gd name="T41" fmla="*/ 2 h 29"/>
                  <a:gd name="T42" fmla="*/ 4 w 46"/>
                  <a:gd name="T43" fmla="*/ 2 h 29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46" h="29">
                    <a:moveTo>
                      <a:pt x="4" y="2"/>
                    </a:moveTo>
                    <a:cubicBezTo>
                      <a:pt x="5" y="4"/>
                      <a:pt x="4" y="7"/>
                      <a:pt x="3" y="8"/>
                    </a:cubicBezTo>
                    <a:cubicBezTo>
                      <a:pt x="4" y="8"/>
                      <a:pt x="6" y="8"/>
                      <a:pt x="7" y="8"/>
                    </a:cubicBezTo>
                    <a:cubicBezTo>
                      <a:pt x="8" y="8"/>
                      <a:pt x="9" y="9"/>
                      <a:pt x="10" y="10"/>
                    </a:cubicBezTo>
                    <a:cubicBezTo>
                      <a:pt x="10" y="12"/>
                      <a:pt x="11" y="14"/>
                      <a:pt x="9" y="16"/>
                    </a:cubicBezTo>
                    <a:cubicBezTo>
                      <a:pt x="7" y="18"/>
                      <a:pt x="5" y="18"/>
                      <a:pt x="3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3" y="25"/>
                      <a:pt x="3" y="25"/>
                      <a:pt x="3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22" y="21"/>
                      <a:pt x="22" y="21"/>
                      <a:pt x="22" y="21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17"/>
                      <a:pt x="28" y="14"/>
                      <a:pt x="31" y="13"/>
                    </a:cubicBezTo>
                    <a:cubicBezTo>
                      <a:pt x="32" y="12"/>
                      <a:pt x="35" y="12"/>
                      <a:pt x="36" y="13"/>
                    </a:cubicBezTo>
                    <a:cubicBezTo>
                      <a:pt x="38" y="15"/>
                      <a:pt x="38" y="17"/>
                      <a:pt x="38" y="19"/>
                    </a:cubicBezTo>
                    <a:cubicBezTo>
                      <a:pt x="38" y="19"/>
                      <a:pt x="38" y="19"/>
                      <a:pt x="38" y="19"/>
                    </a:cubicBezTo>
                    <a:cubicBezTo>
                      <a:pt x="40" y="18"/>
                      <a:pt x="42" y="17"/>
                      <a:pt x="44" y="18"/>
                    </a:cubicBezTo>
                    <a:cubicBezTo>
                      <a:pt x="45" y="19"/>
                      <a:pt x="46" y="20"/>
                      <a:pt x="46" y="21"/>
                    </a:cubicBezTo>
                    <a:cubicBezTo>
                      <a:pt x="46" y="23"/>
                      <a:pt x="46" y="23"/>
                      <a:pt x="46" y="23"/>
                    </a:cubicBezTo>
                    <a:cubicBezTo>
                      <a:pt x="30" y="22"/>
                      <a:pt x="15" y="27"/>
                      <a:pt x="0" y="2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" y="0"/>
                      <a:pt x="4" y="1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90" name="Freeform 64"/>
              <p:cNvSpPr>
                <a:spLocks/>
              </p:cNvSpPr>
              <p:nvPr userDrawn="1"/>
            </p:nvSpPr>
            <p:spPr bwMode="auto">
              <a:xfrm>
                <a:off x="2870" y="173"/>
                <a:ext cx="97" cy="64"/>
              </a:xfrm>
              <a:custGeom>
                <a:avLst/>
                <a:gdLst>
                  <a:gd name="T0" fmla="*/ 47 w 47"/>
                  <a:gd name="T1" fmla="*/ 30 h 32"/>
                  <a:gd name="T2" fmla="*/ 12 w 47"/>
                  <a:gd name="T3" fmla="*/ 28 h 32"/>
                  <a:gd name="T4" fmla="*/ 1 w 47"/>
                  <a:gd name="T5" fmla="*/ 25 h 32"/>
                  <a:gd name="T6" fmla="*/ 2 w 47"/>
                  <a:gd name="T7" fmla="*/ 21 h 32"/>
                  <a:gd name="T8" fmla="*/ 9 w 47"/>
                  <a:gd name="T9" fmla="*/ 23 h 32"/>
                  <a:gd name="T10" fmla="*/ 11 w 47"/>
                  <a:gd name="T11" fmla="*/ 18 h 32"/>
                  <a:gd name="T12" fmla="*/ 18 w 47"/>
                  <a:gd name="T13" fmla="*/ 20 h 32"/>
                  <a:gd name="T14" fmla="*/ 19 w 47"/>
                  <a:gd name="T15" fmla="*/ 25 h 32"/>
                  <a:gd name="T16" fmla="*/ 44 w 47"/>
                  <a:gd name="T17" fmla="*/ 26 h 32"/>
                  <a:gd name="T18" fmla="*/ 44 w 47"/>
                  <a:gd name="T19" fmla="*/ 26 h 32"/>
                  <a:gd name="T20" fmla="*/ 44 w 47"/>
                  <a:gd name="T21" fmla="*/ 19 h 32"/>
                  <a:gd name="T22" fmla="*/ 38 w 47"/>
                  <a:gd name="T23" fmla="*/ 19 h 32"/>
                  <a:gd name="T24" fmla="*/ 37 w 47"/>
                  <a:gd name="T25" fmla="*/ 15 h 32"/>
                  <a:gd name="T26" fmla="*/ 41 w 47"/>
                  <a:gd name="T27" fmla="*/ 10 h 32"/>
                  <a:gd name="T28" fmla="*/ 44 w 47"/>
                  <a:gd name="T29" fmla="*/ 10 h 32"/>
                  <a:gd name="T30" fmla="*/ 43 w 47"/>
                  <a:gd name="T31" fmla="*/ 3 h 32"/>
                  <a:gd name="T32" fmla="*/ 47 w 47"/>
                  <a:gd name="T33" fmla="*/ 0 h 32"/>
                  <a:gd name="T34" fmla="*/ 47 w 47"/>
                  <a:gd name="T35" fmla="*/ 30 h 32"/>
                  <a:gd name="T36" fmla="*/ 47 w 47"/>
                  <a:gd name="T37" fmla="*/ 30 h 32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47" h="32">
                    <a:moveTo>
                      <a:pt x="47" y="30"/>
                    </a:moveTo>
                    <a:cubicBezTo>
                      <a:pt x="35" y="32"/>
                      <a:pt x="22" y="31"/>
                      <a:pt x="12" y="28"/>
                    </a:cubicBezTo>
                    <a:cubicBezTo>
                      <a:pt x="1" y="25"/>
                      <a:pt x="1" y="25"/>
                      <a:pt x="1" y="25"/>
                    </a:cubicBezTo>
                    <a:cubicBezTo>
                      <a:pt x="1" y="23"/>
                      <a:pt x="0" y="22"/>
                      <a:pt x="2" y="21"/>
                    </a:cubicBezTo>
                    <a:cubicBezTo>
                      <a:pt x="5" y="20"/>
                      <a:pt x="7" y="22"/>
                      <a:pt x="9" y="23"/>
                    </a:cubicBezTo>
                    <a:cubicBezTo>
                      <a:pt x="9" y="21"/>
                      <a:pt x="9" y="19"/>
                      <a:pt x="11" y="18"/>
                    </a:cubicBezTo>
                    <a:cubicBezTo>
                      <a:pt x="14" y="17"/>
                      <a:pt x="16" y="18"/>
                      <a:pt x="18" y="20"/>
                    </a:cubicBezTo>
                    <a:cubicBezTo>
                      <a:pt x="19" y="22"/>
                      <a:pt x="19" y="23"/>
                      <a:pt x="19" y="25"/>
                    </a:cubicBezTo>
                    <a:cubicBezTo>
                      <a:pt x="27" y="27"/>
                      <a:pt x="36" y="27"/>
                      <a:pt x="44" y="26"/>
                    </a:cubicBezTo>
                    <a:cubicBezTo>
                      <a:pt x="44" y="26"/>
                      <a:pt x="44" y="26"/>
                      <a:pt x="44" y="26"/>
                    </a:cubicBezTo>
                    <a:cubicBezTo>
                      <a:pt x="44" y="24"/>
                      <a:pt x="44" y="21"/>
                      <a:pt x="44" y="19"/>
                    </a:cubicBezTo>
                    <a:cubicBezTo>
                      <a:pt x="42" y="20"/>
                      <a:pt x="40" y="20"/>
                      <a:pt x="38" y="19"/>
                    </a:cubicBezTo>
                    <a:cubicBezTo>
                      <a:pt x="37" y="18"/>
                      <a:pt x="37" y="17"/>
                      <a:pt x="37" y="15"/>
                    </a:cubicBezTo>
                    <a:cubicBezTo>
                      <a:pt x="37" y="13"/>
                      <a:pt x="39" y="11"/>
                      <a:pt x="41" y="10"/>
                    </a:cubicBezTo>
                    <a:cubicBezTo>
                      <a:pt x="42" y="10"/>
                      <a:pt x="43" y="10"/>
                      <a:pt x="44" y="10"/>
                    </a:cubicBezTo>
                    <a:cubicBezTo>
                      <a:pt x="42" y="8"/>
                      <a:pt x="42" y="5"/>
                      <a:pt x="43" y="3"/>
                    </a:cubicBezTo>
                    <a:cubicBezTo>
                      <a:pt x="44" y="2"/>
                      <a:pt x="45" y="1"/>
                      <a:pt x="47" y="0"/>
                    </a:cubicBezTo>
                    <a:cubicBezTo>
                      <a:pt x="47" y="30"/>
                      <a:pt x="47" y="30"/>
                      <a:pt x="47" y="30"/>
                    </a:cubicBezTo>
                    <a:cubicBezTo>
                      <a:pt x="47" y="30"/>
                      <a:pt x="47" y="30"/>
                      <a:pt x="47" y="30"/>
                    </a:cubicBezTo>
                    <a:close/>
                  </a:path>
                </a:pathLst>
              </a:custGeom>
              <a:solidFill>
                <a:srgbClr val="E13A3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91" name="Freeform 65"/>
              <p:cNvSpPr>
                <a:spLocks/>
              </p:cNvSpPr>
              <p:nvPr userDrawn="1"/>
            </p:nvSpPr>
            <p:spPr bwMode="auto">
              <a:xfrm>
                <a:off x="2717" y="175"/>
                <a:ext cx="32" cy="18"/>
              </a:xfrm>
              <a:custGeom>
                <a:avLst/>
                <a:gdLst>
                  <a:gd name="T0" fmla="*/ 16 w 16"/>
                  <a:gd name="T1" fmla="*/ 9 h 9"/>
                  <a:gd name="T2" fmla="*/ 0 w 16"/>
                  <a:gd name="T3" fmla="*/ 2 h 9"/>
                  <a:gd name="T4" fmla="*/ 16 w 16"/>
                  <a:gd name="T5" fmla="*/ 0 h 9"/>
                  <a:gd name="T6" fmla="*/ 16 w 16"/>
                  <a:gd name="T7" fmla="*/ 9 h 9"/>
                  <a:gd name="T8" fmla="*/ 16 w 16"/>
                  <a:gd name="T9" fmla="*/ 9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6" h="9">
                    <a:moveTo>
                      <a:pt x="16" y="9"/>
                    </a:moveTo>
                    <a:cubicBezTo>
                      <a:pt x="10" y="7"/>
                      <a:pt x="5" y="5"/>
                      <a:pt x="0" y="2"/>
                    </a:cubicBezTo>
                    <a:cubicBezTo>
                      <a:pt x="6" y="2"/>
                      <a:pt x="11" y="1"/>
                      <a:pt x="16" y="0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6" y="9"/>
                      <a:pt x="16" y="9"/>
                      <a:pt x="16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92" name="Freeform 66"/>
              <p:cNvSpPr>
                <a:spLocks/>
              </p:cNvSpPr>
              <p:nvPr userDrawn="1"/>
            </p:nvSpPr>
            <p:spPr bwMode="auto">
              <a:xfrm>
                <a:off x="2687" y="175"/>
                <a:ext cx="30" cy="46"/>
              </a:xfrm>
              <a:custGeom>
                <a:avLst/>
                <a:gdLst>
                  <a:gd name="T0" fmla="*/ 15 w 15"/>
                  <a:gd name="T1" fmla="*/ 2 h 23"/>
                  <a:gd name="T2" fmla="*/ 15 w 15"/>
                  <a:gd name="T3" fmla="*/ 23 h 23"/>
                  <a:gd name="T4" fmla="*/ 0 w 15"/>
                  <a:gd name="T5" fmla="*/ 12 h 23"/>
                  <a:gd name="T6" fmla="*/ 0 w 15"/>
                  <a:gd name="T7" fmla="*/ 0 h 23"/>
                  <a:gd name="T8" fmla="*/ 15 w 15"/>
                  <a:gd name="T9" fmla="*/ 2 h 23"/>
                  <a:gd name="T10" fmla="*/ 15 w 15"/>
                  <a:gd name="T11" fmla="*/ 2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" h="23">
                    <a:moveTo>
                      <a:pt x="15" y="2"/>
                    </a:moveTo>
                    <a:cubicBezTo>
                      <a:pt x="15" y="23"/>
                      <a:pt x="15" y="23"/>
                      <a:pt x="15" y="23"/>
                    </a:cubicBezTo>
                    <a:cubicBezTo>
                      <a:pt x="9" y="20"/>
                      <a:pt x="4" y="16"/>
                      <a:pt x="0" y="12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" y="1"/>
                      <a:pt x="9" y="2"/>
                      <a:pt x="15" y="2"/>
                    </a:cubicBezTo>
                    <a:cubicBezTo>
                      <a:pt x="15" y="2"/>
                      <a:pt x="15" y="2"/>
                      <a:pt x="15" y="2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93" name="Freeform 67"/>
              <p:cNvSpPr>
                <a:spLocks/>
              </p:cNvSpPr>
              <p:nvPr userDrawn="1"/>
            </p:nvSpPr>
            <p:spPr bwMode="auto">
              <a:xfrm>
                <a:off x="2717" y="179"/>
                <a:ext cx="32" cy="56"/>
              </a:xfrm>
              <a:custGeom>
                <a:avLst/>
                <a:gdLst>
                  <a:gd name="T0" fmla="*/ 15 w 16"/>
                  <a:gd name="T1" fmla="*/ 7 h 28"/>
                  <a:gd name="T2" fmla="*/ 16 w 16"/>
                  <a:gd name="T3" fmla="*/ 28 h 28"/>
                  <a:gd name="T4" fmla="*/ 0 w 16"/>
                  <a:gd name="T5" fmla="*/ 21 h 28"/>
                  <a:gd name="T6" fmla="*/ 0 w 16"/>
                  <a:gd name="T7" fmla="*/ 0 h 28"/>
                  <a:gd name="T8" fmla="*/ 15 w 16"/>
                  <a:gd name="T9" fmla="*/ 7 h 28"/>
                  <a:gd name="T10" fmla="*/ 15 w 16"/>
                  <a:gd name="T11" fmla="*/ 7 h 2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6" h="28">
                    <a:moveTo>
                      <a:pt x="15" y="7"/>
                    </a:moveTo>
                    <a:cubicBezTo>
                      <a:pt x="16" y="28"/>
                      <a:pt x="16" y="28"/>
                      <a:pt x="16" y="28"/>
                    </a:cubicBezTo>
                    <a:cubicBezTo>
                      <a:pt x="10" y="26"/>
                      <a:pt x="5" y="24"/>
                      <a:pt x="0" y="2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" y="3"/>
                      <a:pt x="10" y="5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lose/>
                  </a:path>
                </a:pathLst>
              </a:custGeom>
              <a:solidFill>
                <a:srgbClr val="FEBF5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94" name="Freeform 68"/>
              <p:cNvSpPr>
                <a:spLocks/>
              </p:cNvSpPr>
              <p:nvPr userDrawn="1"/>
            </p:nvSpPr>
            <p:spPr bwMode="auto">
              <a:xfrm>
                <a:off x="2749" y="193"/>
                <a:ext cx="30" cy="52"/>
              </a:xfrm>
              <a:custGeom>
                <a:avLst/>
                <a:gdLst>
                  <a:gd name="T0" fmla="*/ 15 w 15"/>
                  <a:gd name="T1" fmla="*/ 5 h 26"/>
                  <a:gd name="T2" fmla="*/ 15 w 15"/>
                  <a:gd name="T3" fmla="*/ 26 h 26"/>
                  <a:gd name="T4" fmla="*/ 0 w 15"/>
                  <a:gd name="T5" fmla="*/ 21 h 26"/>
                  <a:gd name="T6" fmla="*/ 0 w 15"/>
                  <a:gd name="T7" fmla="*/ 0 h 26"/>
                  <a:gd name="T8" fmla="*/ 15 w 15"/>
                  <a:gd name="T9" fmla="*/ 5 h 26"/>
                  <a:gd name="T10" fmla="*/ 15 w 15"/>
                  <a:gd name="T11" fmla="*/ 5 h 2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" h="26">
                    <a:moveTo>
                      <a:pt x="15" y="5"/>
                    </a:moveTo>
                    <a:cubicBezTo>
                      <a:pt x="15" y="26"/>
                      <a:pt x="15" y="26"/>
                      <a:pt x="15" y="26"/>
                    </a:cubicBezTo>
                    <a:cubicBezTo>
                      <a:pt x="10" y="24"/>
                      <a:pt x="5" y="23"/>
                      <a:pt x="0" y="2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" y="2"/>
                      <a:pt x="10" y="3"/>
                      <a:pt x="15" y="5"/>
                    </a:cubicBezTo>
                    <a:cubicBezTo>
                      <a:pt x="15" y="5"/>
                      <a:pt x="15" y="5"/>
                      <a:pt x="15" y="5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95" name="Freeform 69"/>
              <p:cNvSpPr>
                <a:spLocks/>
              </p:cNvSpPr>
              <p:nvPr userDrawn="1"/>
            </p:nvSpPr>
            <p:spPr bwMode="auto">
              <a:xfrm>
                <a:off x="2687" y="201"/>
                <a:ext cx="30" cy="95"/>
              </a:xfrm>
              <a:custGeom>
                <a:avLst/>
                <a:gdLst>
                  <a:gd name="T0" fmla="*/ 15 w 15"/>
                  <a:gd name="T1" fmla="*/ 10 h 48"/>
                  <a:gd name="T2" fmla="*/ 15 w 15"/>
                  <a:gd name="T3" fmla="*/ 48 h 48"/>
                  <a:gd name="T4" fmla="*/ 0 w 15"/>
                  <a:gd name="T5" fmla="*/ 46 h 48"/>
                  <a:gd name="T6" fmla="*/ 0 w 15"/>
                  <a:gd name="T7" fmla="*/ 0 h 48"/>
                  <a:gd name="T8" fmla="*/ 15 w 15"/>
                  <a:gd name="T9" fmla="*/ 10 h 48"/>
                  <a:gd name="T10" fmla="*/ 15 w 15"/>
                  <a:gd name="T11" fmla="*/ 10 h 4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" h="48">
                    <a:moveTo>
                      <a:pt x="15" y="10"/>
                    </a:moveTo>
                    <a:cubicBezTo>
                      <a:pt x="15" y="48"/>
                      <a:pt x="15" y="48"/>
                      <a:pt x="15" y="48"/>
                    </a:cubicBezTo>
                    <a:cubicBezTo>
                      <a:pt x="9" y="48"/>
                      <a:pt x="4" y="47"/>
                      <a:pt x="0" y="4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" y="4"/>
                      <a:pt x="9" y="7"/>
                      <a:pt x="15" y="10"/>
                    </a:cubicBezTo>
                    <a:cubicBezTo>
                      <a:pt x="15" y="10"/>
                      <a:pt x="15" y="10"/>
                      <a:pt x="15" y="10"/>
                    </a:cubicBezTo>
                    <a:close/>
                  </a:path>
                </a:pathLst>
              </a:custGeom>
              <a:solidFill>
                <a:srgbClr val="FEBF5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96" name="Freeform 70"/>
              <p:cNvSpPr>
                <a:spLocks/>
              </p:cNvSpPr>
              <p:nvPr userDrawn="1"/>
            </p:nvSpPr>
            <p:spPr bwMode="auto">
              <a:xfrm>
                <a:off x="2779" y="203"/>
                <a:ext cx="30" cy="52"/>
              </a:xfrm>
              <a:custGeom>
                <a:avLst/>
                <a:gdLst>
                  <a:gd name="T0" fmla="*/ 15 w 15"/>
                  <a:gd name="T1" fmla="*/ 5 h 26"/>
                  <a:gd name="T2" fmla="*/ 15 w 15"/>
                  <a:gd name="T3" fmla="*/ 26 h 26"/>
                  <a:gd name="T4" fmla="*/ 0 w 15"/>
                  <a:gd name="T5" fmla="*/ 21 h 26"/>
                  <a:gd name="T6" fmla="*/ 0 w 15"/>
                  <a:gd name="T7" fmla="*/ 0 h 26"/>
                  <a:gd name="T8" fmla="*/ 15 w 15"/>
                  <a:gd name="T9" fmla="*/ 5 h 26"/>
                  <a:gd name="T10" fmla="*/ 15 w 15"/>
                  <a:gd name="T11" fmla="*/ 5 h 2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" h="26">
                    <a:moveTo>
                      <a:pt x="15" y="5"/>
                    </a:moveTo>
                    <a:cubicBezTo>
                      <a:pt x="15" y="26"/>
                      <a:pt x="15" y="26"/>
                      <a:pt x="15" y="26"/>
                    </a:cubicBezTo>
                    <a:cubicBezTo>
                      <a:pt x="10" y="24"/>
                      <a:pt x="5" y="22"/>
                      <a:pt x="0" y="2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" y="1"/>
                      <a:pt x="10" y="3"/>
                      <a:pt x="15" y="5"/>
                    </a:cubicBezTo>
                    <a:cubicBezTo>
                      <a:pt x="15" y="5"/>
                      <a:pt x="15" y="5"/>
                      <a:pt x="15" y="5"/>
                    </a:cubicBezTo>
                    <a:close/>
                  </a:path>
                </a:pathLst>
              </a:custGeom>
              <a:solidFill>
                <a:srgbClr val="FEBF5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97" name="Freeform 71"/>
              <p:cNvSpPr>
                <a:spLocks/>
              </p:cNvSpPr>
              <p:nvPr userDrawn="1"/>
            </p:nvSpPr>
            <p:spPr bwMode="auto">
              <a:xfrm>
                <a:off x="2809" y="213"/>
                <a:ext cx="32" cy="61"/>
              </a:xfrm>
              <a:custGeom>
                <a:avLst/>
                <a:gdLst>
                  <a:gd name="T0" fmla="*/ 16 w 16"/>
                  <a:gd name="T1" fmla="*/ 9 h 31"/>
                  <a:gd name="T2" fmla="*/ 16 w 16"/>
                  <a:gd name="T3" fmla="*/ 31 h 31"/>
                  <a:gd name="T4" fmla="*/ 1 w 16"/>
                  <a:gd name="T5" fmla="*/ 21 h 31"/>
                  <a:gd name="T6" fmla="*/ 0 w 16"/>
                  <a:gd name="T7" fmla="*/ 0 h 31"/>
                  <a:gd name="T8" fmla="*/ 16 w 16"/>
                  <a:gd name="T9" fmla="*/ 9 h 31"/>
                  <a:gd name="T10" fmla="*/ 16 w 16"/>
                  <a:gd name="T11" fmla="*/ 9 h 3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6" h="31">
                    <a:moveTo>
                      <a:pt x="16" y="9"/>
                    </a:moveTo>
                    <a:cubicBezTo>
                      <a:pt x="16" y="31"/>
                      <a:pt x="16" y="31"/>
                      <a:pt x="16" y="31"/>
                    </a:cubicBezTo>
                    <a:cubicBezTo>
                      <a:pt x="11" y="27"/>
                      <a:pt x="6" y="24"/>
                      <a:pt x="1" y="2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6" y="3"/>
                      <a:pt x="11" y="6"/>
                      <a:pt x="16" y="9"/>
                    </a:cubicBezTo>
                    <a:cubicBezTo>
                      <a:pt x="16" y="9"/>
                      <a:pt x="16" y="9"/>
                      <a:pt x="16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98" name="Freeform 72"/>
              <p:cNvSpPr>
                <a:spLocks/>
              </p:cNvSpPr>
              <p:nvPr userDrawn="1"/>
            </p:nvSpPr>
            <p:spPr bwMode="auto">
              <a:xfrm>
                <a:off x="2964" y="217"/>
                <a:ext cx="92" cy="73"/>
              </a:xfrm>
              <a:custGeom>
                <a:avLst/>
                <a:gdLst>
                  <a:gd name="T0" fmla="*/ 46 w 46"/>
                  <a:gd name="T1" fmla="*/ 2 h 37"/>
                  <a:gd name="T2" fmla="*/ 45 w 46"/>
                  <a:gd name="T3" fmla="*/ 6 h 37"/>
                  <a:gd name="T4" fmla="*/ 41 w 46"/>
                  <a:gd name="T5" fmla="*/ 6 h 37"/>
                  <a:gd name="T6" fmla="*/ 38 w 46"/>
                  <a:gd name="T7" fmla="*/ 5 h 37"/>
                  <a:gd name="T8" fmla="*/ 38 w 46"/>
                  <a:gd name="T9" fmla="*/ 5 h 37"/>
                  <a:gd name="T10" fmla="*/ 36 w 46"/>
                  <a:gd name="T11" fmla="*/ 12 h 37"/>
                  <a:gd name="T12" fmla="*/ 29 w 46"/>
                  <a:gd name="T13" fmla="*/ 12 h 37"/>
                  <a:gd name="T14" fmla="*/ 28 w 46"/>
                  <a:gd name="T15" fmla="*/ 6 h 37"/>
                  <a:gd name="T16" fmla="*/ 19 w 46"/>
                  <a:gd name="T17" fmla="*/ 8 h 37"/>
                  <a:gd name="T18" fmla="*/ 3 w 46"/>
                  <a:gd name="T19" fmla="*/ 11 h 37"/>
                  <a:gd name="T20" fmla="*/ 3 w 46"/>
                  <a:gd name="T21" fmla="*/ 12 h 37"/>
                  <a:gd name="T22" fmla="*/ 3 w 46"/>
                  <a:gd name="T23" fmla="*/ 19 h 37"/>
                  <a:gd name="T24" fmla="*/ 3 w 46"/>
                  <a:gd name="T25" fmla="*/ 19 h 37"/>
                  <a:gd name="T26" fmla="*/ 9 w 46"/>
                  <a:gd name="T27" fmla="*/ 18 h 37"/>
                  <a:gd name="T28" fmla="*/ 10 w 46"/>
                  <a:gd name="T29" fmla="*/ 22 h 37"/>
                  <a:gd name="T30" fmla="*/ 6 w 46"/>
                  <a:gd name="T31" fmla="*/ 27 h 37"/>
                  <a:gd name="T32" fmla="*/ 4 w 46"/>
                  <a:gd name="T33" fmla="*/ 28 h 37"/>
                  <a:gd name="T34" fmla="*/ 5 w 46"/>
                  <a:gd name="T35" fmla="*/ 30 h 37"/>
                  <a:gd name="T36" fmla="*/ 3 w 46"/>
                  <a:gd name="T37" fmla="*/ 35 h 37"/>
                  <a:gd name="T38" fmla="*/ 0 w 46"/>
                  <a:gd name="T39" fmla="*/ 37 h 37"/>
                  <a:gd name="T40" fmla="*/ 0 w 46"/>
                  <a:gd name="T41" fmla="*/ 8 h 37"/>
                  <a:gd name="T42" fmla="*/ 46 w 46"/>
                  <a:gd name="T43" fmla="*/ 1 h 37"/>
                  <a:gd name="T44" fmla="*/ 46 w 46"/>
                  <a:gd name="T45" fmla="*/ 2 h 37"/>
                  <a:gd name="T46" fmla="*/ 46 w 46"/>
                  <a:gd name="T47" fmla="*/ 2 h 37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46" h="37">
                    <a:moveTo>
                      <a:pt x="46" y="2"/>
                    </a:moveTo>
                    <a:cubicBezTo>
                      <a:pt x="46" y="3"/>
                      <a:pt x="46" y="5"/>
                      <a:pt x="45" y="6"/>
                    </a:cubicBezTo>
                    <a:cubicBezTo>
                      <a:pt x="44" y="7"/>
                      <a:pt x="42" y="7"/>
                      <a:pt x="41" y="6"/>
                    </a:cubicBezTo>
                    <a:cubicBezTo>
                      <a:pt x="40" y="6"/>
                      <a:pt x="39" y="6"/>
                      <a:pt x="38" y="5"/>
                    </a:cubicBezTo>
                    <a:cubicBezTo>
                      <a:pt x="38" y="5"/>
                      <a:pt x="38" y="5"/>
                      <a:pt x="38" y="5"/>
                    </a:cubicBezTo>
                    <a:cubicBezTo>
                      <a:pt x="38" y="8"/>
                      <a:pt x="38" y="10"/>
                      <a:pt x="36" y="12"/>
                    </a:cubicBezTo>
                    <a:cubicBezTo>
                      <a:pt x="34" y="13"/>
                      <a:pt x="31" y="13"/>
                      <a:pt x="29" y="12"/>
                    </a:cubicBezTo>
                    <a:cubicBezTo>
                      <a:pt x="28" y="10"/>
                      <a:pt x="28" y="8"/>
                      <a:pt x="28" y="6"/>
                    </a:cubicBezTo>
                    <a:cubicBezTo>
                      <a:pt x="25" y="7"/>
                      <a:pt x="22" y="7"/>
                      <a:pt x="19" y="8"/>
                    </a:cubicBezTo>
                    <a:cubicBezTo>
                      <a:pt x="14" y="9"/>
                      <a:pt x="8" y="10"/>
                      <a:pt x="3" y="11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19"/>
                      <a:pt x="3" y="19"/>
                      <a:pt x="3" y="19"/>
                    </a:cubicBezTo>
                    <a:cubicBezTo>
                      <a:pt x="3" y="19"/>
                      <a:pt x="3" y="19"/>
                      <a:pt x="3" y="19"/>
                    </a:cubicBezTo>
                    <a:cubicBezTo>
                      <a:pt x="5" y="18"/>
                      <a:pt x="7" y="17"/>
                      <a:pt x="9" y="18"/>
                    </a:cubicBezTo>
                    <a:cubicBezTo>
                      <a:pt x="10" y="19"/>
                      <a:pt x="10" y="20"/>
                      <a:pt x="10" y="22"/>
                    </a:cubicBezTo>
                    <a:cubicBezTo>
                      <a:pt x="10" y="24"/>
                      <a:pt x="8" y="26"/>
                      <a:pt x="6" y="27"/>
                    </a:cubicBezTo>
                    <a:cubicBezTo>
                      <a:pt x="5" y="27"/>
                      <a:pt x="4" y="28"/>
                      <a:pt x="4" y="28"/>
                    </a:cubicBezTo>
                    <a:cubicBezTo>
                      <a:pt x="4" y="29"/>
                      <a:pt x="4" y="29"/>
                      <a:pt x="5" y="30"/>
                    </a:cubicBezTo>
                    <a:cubicBezTo>
                      <a:pt x="5" y="32"/>
                      <a:pt x="5" y="34"/>
                      <a:pt x="3" y="35"/>
                    </a:cubicBezTo>
                    <a:cubicBezTo>
                      <a:pt x="2" y="36"/>
                      <a:pt x="1" y="37"/>
                      <a:pt x="0" y="37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15" y="5"/>
                      <a:pt x="30" y="0"/>
                      <a:pt x="46" y="1"/>
                    </a:cubicBezTo>
                    <a:cubicBezTo>
                      <a:pt x="46" y="2"/>
                      <a:pt x="46" y="2"/>
                      <a:pt x="46" y="2"/>
                    </a:cubicBezTo>
                    <a:cubicBezTo>
                      <a:pt x="46" y="2"/>
                      <a:pt x="46" y="2"/>
                      <a:pt x="46" y="2"/>
                    </a:cubicBezTo>
                    <a:close/>
                  </a:path>
                </a:pathLst>
              </a:custGeom>
              <a:solidFill>
                <a:srgbClr val="E13A3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99" name="Freeform 73"/>
              <p:cNvSpPr>
                <a:spLocks/>
              </p:cNvSpPr>
              <p:nvPr userDrawn="1"/>
            </p:nvSpPr>
            <p:spPr bwMode="auto">
              <a:xfrm>
                <a:off x="2717" y="223"/>
                <a:ext cx="32" cy="73"/>
              </a:xfrm>
              <a:custGeom>
                <a:avLst/>
                <a:gdLst>
                  <a:gd name="T0" fmla="*/ 16 w 16"/>
                  <a:gd name="T1" fmla="*/ 7 h 37"/>
                  <a:gd name="T2" fmla="*/ 16 w 16"/>
                  <a:gd name="T3" fmla="*/ 34 h 37"/>
                  <a:gd name="T4" fmla="*/ 0 w 16"/>
                  <a:gd name="T5" fmla="*/ 37 h 37"/>
                  <a:gd name="T6" fmla="*/ 0 w 16"/>
                  <a:gd name="T7" fmla="*/ 0 h 37"/>
                  <a:gd name="T8" fmla="*/ 16 w 16"/>
                  <a:gd name="T9" fmla="*/ 7 h 37"/>
                  <a:gd name="T10" fmla="*/ 16 w 16"/>
                  <a:gd name="T11" fmla="*/ 7 h 3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6" h="37">
                    <a:moveTo>
                      <a:pt x="16" y="7"/>
                    </a:moveTo>
                    <a:cubicBezTo>
                      <a:pt x="16" y="34"/>
                      <a:pt x="16" y="34"/>
                      <a:pt x="16" y="34"/>
                    </a:cubicBezTo>
                    <a:cubicBezTo>
                      <a:pt x="11" y="36"/>
                      <a:pt x="5" y="37"/>
                      <a:pt x="0" y="3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" y="3"/>
                      <a:pt x="10" y="5"/>
                      <a:pt x="16" y="7"/>
                    </a:cubicBezTo>
                    <a:cubicBezTo>
                      <a:pt x="16" y="7"/>
                      <a:pt x="16" y="7"/>
                      <a:pt x="16" y="7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0" name="Freeform 74"/>
              <p:cNvSpPr>
                <a:spLocks/>
              </p:cNvSpPr>
              <p:nvPr userDrawn="1"/>
            </p:nvSpPr>
            <p:spPr bwMode="auto">
              <a:xfrm>
                <a:off x="2872" y="223"/>
                <a:ext cx="95" cy="67"/>
              </a:xfrm>
              <a:custGeom>
                <a:avLst/>
                <a:gdLst>
                  <a:gd name="T0" fmla="*/ 46 w 46"/>
                  <a:gd name="T1" fmla="*/ 5 h 34"/>
                  <a:gd name="T2" fmla="*/ 46 w 46"/>
                  <a:gd name="T3" fmla="*/ 34 h 34"/>
                  <a:gd name="T4" fmla="*/ 41 w 46"/>
                  <a:gd name="T5" fmla="*/ 32 h 34"/>
                  <a:gd name="T6" fmla="*/ 43 w 46"/>
                  <a:gd name="T7" fmla="*/ 26 h 34"/>
                  <a:gd name="T8" fmla="*/ 39 w 46"/>
                  <a:gd name="T9" fmla="*/ 26 h 34"/>
                  <a:gd name="T10" fmla="*/ 36 w 46"/>
                  <a:gd name="T11" fmla="*/ 21 h 34"/>
                  <a:gd name="T12" fmla="*/ 38 w 46"/>
                  <a:gd name="T13" fmla="*/ 17 h 34"/>
                  <a:gd name="T14" fmla="*/ 43 w 46"/>
                  <a:gd name="T15" fmla="*/ 17 h 34"/>
                  <a:gd name="T16" fmla="*/ 43 w 46"/>
                  <a:gd name="T17" fmla="*/ 17 h 34"/>
                  <a:gd name="T18" fmla="*/ 43 w 46"/>
                  <a:gd name="T19" fmla="*/ 10 h 34"/>
                  <a:gd name="T20" fmla="*/ 43 w 46"/>
                  <a:gd name="T21" fmla="*/ 9 h 34"/>
                  <a:gd name="T22" fmla="*/ 18 w 46"/>
                  <a:gd name="T23" fmla="*/ 9 h 34"/>
                  <a:gd name="T24" fmla="*/ 18 w 46"/>
                  <a:gd name="T25" fmla="*/ 9 h 34"/>
                  <a:gd name="T26" fmla="*/ 16 w 46"/>
                  <a:gd name="T27" fmla="*/ 14 h 34"/>
                  <a:gd name="T28" fmla="*/ 11 w 46"/>
                  <a:gd name="T29" fmla="*/ 13 h 34"/>
                  <a:gd name="T30" fmla="*/ 8 w 46"/>
                  <a:gd name="T31" fmla="*/ 6 h 34"/>
                  <a:gd name="T32" fmla="*/ 5 w 46"/>
                  <a:gd name="T33" fmla="*/ 7 h 34"/>
                  <a:gd name="T34" fmla="*/ 0 w 46"/>
                  <a:gd name="T35" fmla="*/ 3 h 34"/>
                  <a:gd name="T36" fmla="*/ 0 w 46"/>
                  <a:gd name="T37" fmla="*/ 0 h 34"/>
                  <a:gd name="T38" fmla="*/ 46 w 46"/>
                  <a:gd name="T39" fmla="*/ 5 h 34"/>
                  <a:gd name="T40" fmla="*/ 46 w 46"/>
                  <a:gd name="T41" fmla="*/ 5 h 34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46" h="34">
                    <a:moveTo>
                      <a:pt x="46" y="5"/>
                    </a:moveTo>
                    <a:cubicBezTo>
                      <a:pt x="46" y="34"/>
                      <a:pt x="46" y="34"/>
                      <a:pt x="46" y="34"/>
                    </a:cubicBezTo>
                    <a:cubicBezTo>
                      <a:pt x="44" y="34"/>
                      <a:pt x="42" y="34"/>
                      <a:pt x="41" y="32"/>
                    </a:cubicBezTo>
                    <a:cubicBezTo>
                      <a:pt x="41" y="30"/>
                      <a:pt x="42" y="28"/>
                      <a:pt x="43" y="26"/>
                    </a:cubicBezTo>
                    <a:cubicBezTo>
                      <a:pt x="41" y="26"/>
                      <a:pt x="40" y="26"/>
                      <a:pt x="39" y="26"/>
                    </a:cubicBezTo>
                    <a:cubicBezTo>
                      <a:pt x="37" y="25"/>
                      <a:pt x="36" y="23"/>
                      <a:pt x="36" y="21"/>
                    </a:cubicBezTo>
                    <a:cubicBezTo>
                      <a:pt x="36" y="19"/>
                      <a:pt x="37" y="18"/>
                      <a:pt x="38" y="17"/>
                    </a:cubicBezTo>
                    <a:cubicBezTo>
                      <a:pt x="39" y="16"/>
                      <a:pt x="41" y="16"/>
                      <a:pt x="43" y="17"/>
                    </a:cubicBezTo>
                    <a:cubicBezTo>
                      <a:pt x="43" y="17"/>
                      <a:pt x="43" y="17"/>
                      <a:pt x="43" y="17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35" y="11"/>
                      <a:pt x="26" y="10"/>
                      <a:pt x="18" y="9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8" y="11"/>
                      <a:pt x="18" y="13"/>
                      <a:pt x="16" y="14"/>
                    </a:cubicBezTo>
                    <a:cubicBezTo>
                      <a:pt x="15" y="15"/>
                      <a:pt x="12" y="15"/>
                      <a:pt x="11" y="13"/>
                    </a:cubicBezTo>
                    <a:cubicBezTo>
                      <a:pt x="9" y="12"/>
                      <a:pt x="8" y="9"/>
                      <a:pt x="8" y="6"/>
                    </a:cubicBezTo>
                    <a:cubicBezTo>
                      <a:pt x="7" y="7"/>
                      <a:pt x="6" y="7"/>
                      <a:pt x="5" y="7"/>
                    </a:cubicBezTo>
                    <a:cubicBezTo>
                      <a:pt x="3" y="6"/>
                      <a:pt x="1" y="5"/>
                      <a:pt x="0" y="3"/>
                    </a:cubicBezTo>
                    <a:cubicBezTo>
                      <a:pt x="0" y="2"/>
                      <a:pt x="0" y="1"/>
                      <a:pt x="0" y="0"/>
                    </a:cubicBezTo>
                    <a:cubicBezTo>
                      <a:pt x="14" y="5"/>
                      <a:pt x="30" y="8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1" name="Freeform 75"/>
              <p:cNvSpPr>
                <a:spLocks/>
              </p:cNvSpPr>
              <p:nvPr userDrawn="1"/>
            </p:nvSpPr>
            <p:spPr bwMode="auto">
              <a:xfrm>
                <a:off x="2968" y="227"/>
                <a:ext cx="88" cy="63"/>
              </a:xfrm>
              <a:custGeom>
                <a:avLst/>
                <a:gdLst>
                  <a:gd name="T0" fmla="*/ 44 w 44"/>
                  <a:gd name="T1" fmla="*/ 26 h 32"/>
                  <a:gd name="T2" fmla="*/ 17 w 44"/>
                  <a:gd name="T3" fmla="*/ 28 h 32"/>
                  <a:gd name="T4" fmla="*/ 1 w 44"/>
                  <a:gd name="T5" fmla="*/ 32 h 32"/>
                  <a:gd name="T6" fmla="*/ 0 w 44"/>
                  <a:gd name="T7" fmla="*/ 32 h 32"/>
                  <a:gd name="T8" fmla="*/ 3 w 44"/>
                  <a:gd name="T9" fmla="*/ 28 h 32"/>
                  <a:gd name="T10" fmla="*/ 2 w 44"/>
                  <a:gd name="T11" fmla="*/ 23 h 32"/>
                  <a:gd name="T12" fmla="*/ 8 w 44"/>
                  <a:gd name="T13" fmla="*/ 18 h 32"/>
                  <a:gd name="T14" fmla="*/ 8 w 44"/>
                  <a:gd name="T15" fmla="*/ 14 h 32"/>
                  <a:gd name="T16" fmla="*/ 6 w 44"/>
                  <a:gd name="T17" fmla="*/ 12 h 32"/>
                  <a:gd name="T18" fmla="*/ 1 w 44"/>
                  <a:gd name="T19" fmla="*/ 13 h 32"/>
                  <a:gd name="T20" fmla="*/ 1 w 44"/>
                  <a:gd name="T21" fmla="*/ 7 h 32"/>
                  <a:gd name="T22" fmla="*/ 19 w 44"/>
                  <a:gd name="T23" fmla="*/ 3 h 32"/>
                  <a:gd name="T24" fmla="*/ 26 w 44"/>
                  <a:gd name="T25" fmla="*/ 2 h 32"/>
                  <a:gd name="T26" fmla="*/ 28 w 44"/>
                  <a:gd name="T27" fmla="*/ 7 h 32"/>
                  <a:gd name="T28" fmla="*/ 34 w 44"/>
                  <a:gd name="T29" fmla="*/ 7 h 32"/>
                  <a:gd name="T30" fmla="*/ 36 w 44"/>
                  <a:gd name="T31" fmla="*/ 1 h 32"/>
                  <a:gd name="T32" fmla="*/ 43 w 44"/>
                  <a:gd name="T33" fmla="*/ 1 h 32"/>
                  <a:gd name="T34" fmla="*/ 44 w 44"/>
                  <a:gd name="T35" fmla="*/ 0 h 32"/>
                  <a:gd name="T36" fmla="*/ 44 w 44"/>
                  <a:gd name="T37" fmla="*/ 26 h 32"/>
                  <a:gd name="T38" fmla="*/ 44 w 44"/>
                  <a:gd name="T39" fmla="*/ 26 h 32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44" h="32">
                    <a:moveTo>
                      <a:pt x="44" y="26"/>
                    </a:moveTo>
                    <a:cubicBezTo>
                      <a:pt x="35" y="25"/>
                      <a:pt x="26" y="26"/>
                      <a:pt x="17" y="28"/>
                    </a:cubicBezTo>
                    <a:cubicBezTo>
                      <a:pt x="1" y="32"/>
                      <a:pt x="1" y="32"/>
                      <a:pt x="1" y="32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1" y="31"/>
                      <a:pt x="3" y="29"/>
                      <a:pt x="3" y="28"/>
                    </a:cubicBezTo>
                    <a:cubicBezTo>
                      <a:pt x="3" y="26"/>
                      <a:pt x="3" y="24"/>
                      <a:pt x="2" y="23"/>
                    </a:cubicBezTo>
                    <a:cubicBezTo>
                      <a:pt x="5" y="23"/>
                      <a:pt x="7" y="21"/>
                      <a:pt x="8" y="18"/>
                    </a:cubicBezTo>
                    <a:cubicBezTo>
                      <a:pt x="8" y="17"/>
                      <a:pt x="8" y="16"/>
                      <a:pt x="8" y="14"/>
                    </a:cubicBezTo>
                    <a:cubicBezTo>
                      <a:pt x="8" y="13"/>
                      <a:pt x="7" y="12"/>
                      <a:pt x="6" y="12"/>
                    </a:cubicBezTo>
                    <a:cubicBezTo>
                      <a:pt x="4" y="12"/>
                      <a:pt x="3" y="12"/>
                      <a:pt x="1" y="13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2"/>
                      <a:pt x="23" y="2"/>
                      <a:pt x="26" y="2"/>
                    </a:cubicBezTo>
                    <a:cubicBezTo>
                      <a:pt x="26" y="4"/>
                      <a:pt x="26" y="6"/>
                      <a:pt x="28" y="7"/>
                    </a:cubicBezTo>
                    <a:cubicBezTo>
                      <a:pt x="30" y="8"/>
                      <a:pt x="33" y="8"/>
                      <a:pt x="34" y="7"/>
                    </a:cubicBezTo>
                    <a:cubicBezTo>
                      <a:pt x="36" y="5"/>
                      <a:pt x="36" y="3"/>
                      <a:pt x="36" y="1"/>
                    </a:cubicBezTo>
                    <a:cubicBezTo>
                      <a:pt x="38" y="2"/>
                      <a:pt x="41" y="3"/>
                      <a:pt x="43" y="1"/>
                    </a:cubicBezTo>
                    <a:cubicBezTo>
                      <a:pt x="44" y="1"/>
                      <a:pt x="44" y="0"/>
                      <a:pt x="44" y="0"/>
                    </a:cubicBezTo>
                    <a:cubicBezTo>
                      <a:pt x="44" y="26"/>
                      <a:pt x="44" y="26"/>
                      <a:pt x="44" y="26"/>
                    </a:cubicBezTo>
                    <a:cubicBezTo>
                      <a:pt x="44" y="26"/>
                      <a:pt x="44" y="26"/>
                      <a:pt x="44" y="2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2" name="Freeform 76"/>
              <p:cNvSpPr>
                <a:spLocks/>
              </p:cNvSpPr>
              <p:nvPr userDrawn="1"/>
            </p:nvSpPr>
            <p:spPr bwMode="auto">
              <a:xfrm>
                <a:off x="2872" y="229"/>
                <a:ext cx="91" cy="67"/>
              </a:xfrm>
              <a:custGeom>
                <a:avLst/>
                <a:gdLst>
                  <a:gd name="T0" fmla="*/ 5 w 44"/>
                  <a:gd name="T1" fmla="*/ 4 h 34"/>
                  <a:gd name="T2" fmla="*/ 8 w 44"/>
                  <a:gd name="T3" fmla="*/ 4 h 34"/>
                  <a:gd name="T4" fmla="*/ 11 w 44"/>
                  <a:gd name="T5" fmla="*/ 11 h 34"/>
                  <a:gd name="T6" fmla="*/ 17 w 44"/>
                  <a:gd name="T7" fmla="*/ 12 h 34"/>
                  <a:gd name="T8" fmla="*/ 18 w 44"/>
                  <a:gd name="T9" fmla="*/ 6 h 34"/>
                  <a:gd name="T10" fmla="*/ 43 w 44"/>
                  <a:gd name="T11" fmla="*/ 7 h 34"/>
                  <a:gd name="T12" fmla="*/ 43 w 44"/>
                  <a:gd name="T13" fmla="*/ 13 h 34"/>
                  <a:gd name="T14" fmla="*/ 38 w 44"/>
                  <a:gd name="T15" fmla="*/ 14 h 34"/>
                  <a:gd name="T16" fmla="*/ 36 w 44"/>
                  <a:gd name="T17" fmla="*/ 16 h 34"/>
                  <a:gd name="T18" fmla="*/ 38 w 44"/>
                  <a:gd name="T19" fmla="*/ 23 h 34"/>
                  <a:gd name="T20" fmla="*/ 42 w 44"/>
                  <a:gd name="T21" fmla="*/ 23 h 34"/>
                  <a:gd name="T22" fmla="*/ 41 w 44"/>
                  <a:gd name="T23" fmla="*/ 30 h 34"/>
                  <a:gd name="T24" fmla="*/ 44 w 44"/>
                  <a:gd name="T25" fmla="*/ 31 h 34"/>
                  <a:gd name="T26" fmla="*/ 0 w 44"/>
                  <a:gd name="T27" fmla="*/ 26 h 34"/>
                  <a:gd name="T28" fmla="*/ 0 w 44"/>
                  <a:gd name="T29" fmla="*/ 0 h 34"/>
                  <a:gd name="T30" fmla="*/ 5 w 44"/>
                  <a:gd name="T31" fmla="*/ 4 h 34"/>
                  <a:gd name="T32" fmla="*/ 5 w 44"/>
                  <a:gd name="T33" fmla="*/ 4 h 3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44" h="34">
                    <a:moveTo>
                      <a:pt x="5" y="4"/>
                    </a:moveTo>
                    <a:cubicBezTo>
                      <a:pt x="6" y="4"/>
                      <a:pt x="7" y="4"/>
                      <a:pt x="8" y="4"/>
                    </a:cubicBezTo>
                    <a:cubicBezTo>
                      <a:pt x="8" y="7"/>
                      <a:pt x="9" y="9"/>
                      <a:pt x="11" y="11"/>
                    </a:cubicBezTo>
                    <a:cubicBezTo>
                      <a:pt x="12" y="12"/>
                      <a:pt x="15" y="13"/>
                      <a:pt x="17" y="12"/>
                    </a:cubicBezTo>
                    <a:cubicBezTo>
                      <a:pt x="18" y="10"/>
                      <a:pt x="19" y="8"/>
                      <a:pt x="18" y="6"/>
                    </a:cubicBezTo>
                    <a:cubicBezTo>
                      <a:pt x="26" y="8"/>
                      <a:pt x="35" y="8"/>
                      <a:pt x="43" y="7"/>
                    </a:cubicBezTo>
                    <a:cubicBezTo>
                      <a:pt x="43" y="13"/>
                      <a:pt x="43" y="13"/>
                      <a:pt x="43" y="13"/>
                    </a:cubicBezTo>
                    <a:cubicBezTo>
                      <a:pt x="41" y="13"/>
                      <a:pt x="40" y="13"/>
                      <a:pt x="38" y="14"/>
                    </a:cubicBezTo>
                    <a:cubicBezTo>
                      <a:pt x="37" y="14"/>
                      <a:pt x="36" y="15"/>
                      <a:pt x="36" y="16"/>
                    </a:cubicBezTo>
                    <a:cubicBezTo>
                      <a:pt x="36" y="19"/>
                      <a:pt x="36" y="21"/>
                      <a:pt x="38" y="23"/>
                    </a:cubicBezTo>
                    <a:cubicBezTo>
                      <a:pt x="39" y="24"/>
                      <a:pt x="41" y="24"/>
                      <a:pt x="42" y="23"/>
                    </a:cubicBezTo>
                    <a:cubicBezTo>
                      <a:pt x="41" y="25"/>
                      <a:pt x="40" y="28"/>
                      <a:pt x="41" y="30"/>
                    </a:cubicBezTo>
                    <a:cubicBezTo>
                      <a:pt x="42" y="31"/>
                      <a:pt x="43" y="31"/>
                      <a:pt x="44" y="31"/>
                    </a:cubicBezTo>
                    <a:cubicBezTo>
                      <a:pt x="29" y="34"/>
                      <a:pt x="14" y="31"/>
                      <a:pt x="0" y="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3"/>
                      <a:pt x="3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close/>
                  </a:path>
                </a:pathLst>
              </a:custGeom>
              <a:solidFill>
                <a:srgbClr val="E13A3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3" name="Freeform 77"/>
              <p:cNvSpPr>
                <a:spLocks/>
              </p:cNvSpPr>
              <p:nvPr userDrawn="1"/>
            </p:nvSpPr>
            <p:spPr bwMode="auto">
              <a:xfrm>
                <a:off x="2841" y="233"/>
                <a:ext cx="29" cy="47"/>
              </a:xfrm>
              <a:custGeom>
                <a:avLst/>
                <a:gdLst>
                  <a:gd name="T0" fmla="*/ 15 w 15"/>
                  <a:gd name="T1" fmla="*/ 12 h 24"/>
                  <a:gd name="T2" fmla="*/ 15 w 15"/>
                  <a:gd name="T3" fmla="*/ 24 h 24"/>
                  <a:gd name="T4" fmla="*/ 0 w 15"/>
                  <a:gd name="T5" fmla="*/ 21 h 24"/>
                  <a:gd name="T6" fmla="*/ 0 w 15"/>
                  <a:gd name="T7" fmla="*/ 0 h 24"/>
                  <a:gd name="T8" fmla="*/ 15 w 15"/>
                  <a:gd name="T9" fmla="*/ 12 h 24"/>
                  <a:gd name="T10" fmla="*/ 15 w 15"/>
                  <a:gd name="T11" fmla="*/ 12 h 2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" h="24">
                    <a:moveTo>
                      <a:pt x="15" y="12"/>
                    </a:moveTo>
                    <a:cubicBezTo>
                      <a:pt x="15" y="24"/>
                      <a:pt x="15" y="24"/>
                      <a:pt x="15" y="24"/>
                    </a:cubicBezTo>
                    <a:cubicBezTo>
                      <a:pt x="10" y="23"/>
                      <a:pt x="6" y="22"/>
                      <a:pt x="0" y="2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" y="4"/>
                      <a:pt x="10" y="8"/>
                      <a:pt x="15" y="12"/>
                    </a:cubicBezTo>
                    <a:cubicBezTo>
                      <a:pt x="15" y="12"/>
                      <a:pt x="15" y="12"/>
                      <a:pt x="15" y="12"/>
                    </a:cubicBezTo>
                    <a:close/>
                  </a:path>
                </a:pathLst>
              </a:custGeom>
              <a:solidFill>
                <a:srgbClr val="FEBF5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4" name="Freeform 78"/>
              <p:cNvSpPr>
                <a:spLocks/>
              </p:cNvSpPr>
              <p:nvPr userDrawn="1"/>
            </p:nvSpPr>
            <p:spPr bwMode="auto">
              <a:xfrm>
                <a:off x="2749" y="237"/>
                <a:ext cx="30" cy="53"/>
              </a:xfrm>
              <a:custGeom>
                <a:avLst/>
                <a:gdLst>
                  <a:gd name="T0" fmla="*/ 15 w 15"/>
                  <a:gd name="T1" fmla="*/ 4 h 27"/>
                  <a:gd name="T2" fmla="*/ 15 w 15"/>
                  <a:gd name="T3" fmla="*/ 23 h 27"/>
                  <a:gd name="T4" fmla="*/ 0 w 15"/>
                  <a:gd name="T5" fmla="*/ 27 h 27"/>
                  <a:gd name="T6" fmla="*/ 0 w 15"/>
                  <a:gd name="T7" fmla="*/ 0 h 27"/>
                  <a:gd name="T8" fmla="*/ 0 w 15"/>
                  <a:gd name="T9" fmla="*/ 0 h 27"/>
                  <a:gd name="T10" fmla="*/ 15 w 15"/>
                  <a:gd name="T11" fmla="*/ 4 h 27"/>
                  <a:gd name="T12" fmla="*/ 15 w 15"/>
                  <a:gd name="T13" fmla="*/ 4 h 2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5" h="27">
                    <a:moveTo>
                      <a:pt x="15" y="4"/>
                    </a:moveTo>
                    <a:cubicBezTo>
                      <a:pt x="15" y="23"/>
                      <a:pt x="15" y="23"/>
                      <a:pt x="15" y="23"/>
                    </a:cubicBezTo>
                    <a:cubicBezTo>
                      <a:pt x="10" y="25"/>
                      <a:pt x="5" y="26"/>
                      <a:pt x="0" y="2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" y="1"/>
                      <a:pt x="10" y="3"/>
                      <a:pt x="15" y="4"/>
                    </a:cubicBezTo>
                    <a:cubicBezTo>
                      <a:pt x="15" y="4"/>
                      <a:pt x="15" y="4"/>
                      <a:pt x="15" y="4"/>
                    </a:cubicBezTo>
                    <a:close/>
                  </a:path>
                </a:pathLst>
              </a:custGeom>
              <a:solidFill>
                <a:srgbClr val="FEBF5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5" name="Freeform 79"/>
              <p:cNvSpPr>
                <a:spLocks/>
              </p:cNvSpPr>
              <p:nvPr userDrawn="1"/>
            </p:nvSpPr>
            <p:spPr bwMode="auto">
              <a:xfrm>
                <a:off x="2779" y="245"/>
                <a:ext cx="30" cy="37"/>
              </a:xfrm>
              <a:custGeom>
                <a:avLst/>
                <a:gdLst>
                  <a:gd name="T0" fmla="*/ 15 w 15"/>
                  <a:gd name="T1" fmla="*/ 6 h 19"/>
                  <a:gd name="T2" fmla="*/ 15 w 15"/>
                  <a:gd name="T3" fmla="*/ 15 h 19"/>
                  <a:gd name="T4" fmla="*/ 0 w 15"/>
                  <a:gd name="T5" fmla="*/ 19 h 19"/>
                  <a:gd name="T6" fmla="*/ 0 w 15"/>
                  <a:gd name="T7" fmla="*/ 0 h 19"/>
                  <a:gd name="T8" fmla="*/ 15 w 15"/>
                  <a:gd name="T9" fmla="*/ 6 h 19"/>
                  <a:gd name="T10" fmla="*/ 15 w 15"/>
                  <a:gd name="T11" fmla="*/ 6 h 1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" h="19">
                    <a:moveTo>
                      <a:pt x="15" y="6"/>
                    </a:moveTo>
                    <a:cubicBezTo>
                      <a:pt x="15" y="15"/>
                      <a:pt x="15" y="15"/>
                      <a:pt x="15" y="15"/>
                    </a:cubicBezTo>
                    <a:cubicBezTo>
                      <a:pt x="10" y="16"/>
                      <a:pt x="5" y="17"/>
                      <a:pt x="0" y="1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" y="2"/>
                      <a:pt x="10" y="4"/>
                      <a:pt x="15" y="6"/>
                    </a:cubicBezTo>
                    <a:cubicBezTo>
                      <a:pt x="15" y="6"/>
                      <a:pt x="15" y="6"/>
                      <a:pt x="15" y="6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" name="Freeform 80"/>
              <p:cNvSpPr>
                <a:spLocks/>
              </p:cNvSpPr>
              <p:nvPr userDrawn="1"/>
            </p:nvSpPr>
            <p:spPr bwMode="auto">
              <a:xfrm>
                <a:off x="2809" y="257"/>
                <a:ext cx="30" cy="17"/>
              </a:xfrm>
              <a:custGeom>
                <a:avLst/>
                <a:gdLst>
                  <a:gd name="T0" fmla="*/ 15 w 15"/>
                  <a:gd name="T1" fmla="*/ 9 h 9"/>
                  <a:gd name="T2" fmla="*/ 1 w 15"/>
                  <a:gd name="T3" fmla="*/ 9 h 9"/>
                  <a:gd name="T4" fmla="*/ 0 w 15"/>
                  <a:gd name="T5" fmla="*/ 0 h 9"/>
                  <a:gd name="T6" fmla="*/ 15 w 15"/>
                  <a:gd name="T7" fmla="*/ 9 h 9"/>
                  <a:gd name="T8" fmla="*/ 15 w 15"/>
                  <a:gd name="T9" fmla="*/ 9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5" h="9">
                    <a:moveTo>
                      <a:pt x="15" y="9"/>
                    </a:moveTo>
                    <a:cubicBezTo>
                      <a:pt x="11" y="8"/>
                      <a:pt x="5" y="9"/>
                      <a:pt x="1" y="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6" y="2"/>
                      <a:pt x="11" y="5"/>
                      <a:pt x="15" y="9"/>
                    </a:cubicBezTo>
                    <a:cubicBezTo>
                      <a:pt x="15" y="9"/>
                      <a:pt x="15" y="9"/>
                      <a:pt x="15" y="9"/>
                    </a:cubicBezTo>
                    <a:close/>
                  </a:path>
                </a:pathLst>
              </a:custGeom>
              <a:solidFill>
                <a:srgbClr val="FEBF5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7" name="Freeform 81"/>
              <p:cNvSpPr>
                <a:spLocks/>
              </p:cNvSpPr>
              <p:nvPr userDrawn="1"/>
            </p:nvSpPr>
            <p:spPr bwMode="auto">
              <a:xfrm>
                <a:off x="2783" y="272"/>
                <a:ext cx="87" cy="62"/>
              </a:xfrm>
              <a:custGeom>
                <a:avLst/>
                <a:gdLst>
                  <a:gd name="T0" fmla="*/ 44 w 44"/>
                  <a:gd name="T1" fmla="*/ 5 h 31"/>
                  <a:gd name="T2" fmla="*/ 44 w 44"/>
                  <a:gd name="T3" fmla="*/ 31 h 31"/>
                  <a:gd name="T4" fmla="*/ 38 w 44"/>
                  <a:gd name="T5" fmla="*/ 27 h 31"/>
                  <a:gd name="T6" fmla="*/ 36 w 44"/>
                  <a:gd name="T7" fmla="*/ 27 h 31"/>
                  <a:gd name="T8" fmla="*/ 34 w 44"/>
                  <a:gd name="T9" fmla="*/ 21 h 31"/>
                  <a:gd name="T10" fmla="*/ 28 w 44"/>
                  <a:gd name="T11" fmla="*/ 20 h 31"/>
                  <a:gd name="T12" fmla="*/ 25 w 44"/>
                  <a:gd name="T13" fmla="*/ 26 h 31"/>
                  <a:gd name="T14" fmla="*/ 1 w 44"/>
                  <a:gd name="T15" fmla="*/ 29 h 31"/>
                  <a:gd name="T16" fmla="*/ 1 w 44"/>
                  <a:gd name="T17" fmla="*/ 23 h 31"/>
                  <a:gd name="T18" fmla="*/ 7 w 44"/>
                  <a:gd name="T19" fmla="*/ 20 h 31"/>
                  <a:gd name="T20" fmla="*/ 8 w 44"/>
                  <a:gd name="T21" fmla="*/ 14 h 31"/>
                  <a:gd name="T22" fmla="*/ 5 w 44"/>
                  <a:gd name="T23" fmla="*/ 12 h 31"/>
                  <a:gd name="T24" fmla="*/ 2 w 44"/>
                  <a:gd name="T25" fmla="*/ 12 h 31"/>
                  <a:gd name="T26" fmla="*/ 2 w 44"/>
                  <a:gd name="T27" fmla="*/ 6 h 31"/>
                  <a:gd name="T28" fmla="*/ 0 w 44"/>
                  <a:gd name="T29" fmla="*/ 5 h 31"/>
                  <a:gd name="T30" fmla="*/ 34 w 44"/>
                  <a:gd name="T31" fmla="*/ 2 h 31"/>
                  <a:gd name="T32" fmla="*/ 44 w 44"/>
                  <a:gd name="T33" fmla="*/ 5 h 31"/>
                  <a:gd name="T34" fmla="*/ 44 w 44"/>
                  <a:gd name="T35" fmla="*/ 5 h 31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44" h="31">
                    <a:moveTo>
                      <a:pt x="44" y="5"/>
                    </a:moveTo>
                    <a:cubicBezTo>
                      <a:pt x="44" y="31"/>
                      <a:pt x="44" y="31"/>
                      <a:pt x="44" y="31"/>
                    </a:cubicBezTo>
                    <a:cubicBezTo>
                      <a:pt x="43" y="28"/>
                      <a:pt x="41" y="27"/>
                      <a:pt x="38" y="27"/>
                    </a:cubicBezTo>
                    <a:cubicBezTo>
                      <a:pt x="37" y="27"/>
                      <a:pt x="37" y="27"/>
                      <a:pt x="36" y="27"/>
                    </a:cubicBezTo>
                    <a:cubicBezTo>
                      <a:pt x="36" y="25"/>
                      <a:pt x="36" y="22"/>
                      <a:pt x="34" y="21"/>
                    </a:cubicBezTo>
                    <a:cubicBezTo>
                      <a:pt x="32" y="19"/>
                      <a:pt x="29" y="19"/>
                      <a:pt x="28" y="20"/>
                    </a:cubicBezTo>
                    <a:cubicBezTo>
                      <a:pt x="26" y="21"/>
                      <a:pt x="25" y="24"/>
                      <a:pt x="25" y="26"/>
                    </a:cubicBezTo>
                    <a:cubicBezTo>
                      <a:pt x="17" y="25"/>
                      <a:pt x="9" y="27"/>
                      <a:pt x="1" y="29"/>
                    </a:cubicBezTo>
                    <a:cubicBezTo>
                      <a:pt x="1" y="27"/>
                      <a:pt x="1" y="25"/>
                      <a:pt x="1" y="23"/>
                    </a:cubicBezTo>
                    <a:cubicBezTo>
                      <a:pt x="4" y="23"/>
                      <a:pt x="6" y="22"/>
                      <a:pt x="7" y="20"/>
                    </a:cubicBezTo>
                    <a:cubicBezTo>
                      <a:pt x="9" y="19"/>
                      <a:pt x="8" y="16"/>
                      <a:pt x="8" y="14"/>
                    </a:cubicBezTo>
                    <a:cubicBezTo>
                      <a:pt x="7" y="13"/>
                      <a:pt x="6" y="12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3" y="11"/>
                      <a:pt x="4" y="8"/>
                      <a:pt x="2" y="6"/>
                    </a:cubicBezTo>
                    <a:cubicBezTo>
                      <a:pt x="2" y="5"/>
                      <a:pt x="1" y="5"/>
                      <a:pt x="0" y="5"/>
                    </a:cubicBezTo>
                    <a:cubicBezTo>
                      <a:pt x="10" y="1"/>
                      <a:pt x="23" y="0"/>
                      <a:pt x="34" y="2"/>
                    </a:cubicBezTo>
                    <a:cubicBezTo>
                      <a:pt x="37" y="3"/>
                      <a:pt x="41" y="4"/>
                      <a:pt x="44" y="5"/>
                    </a:cubicBezTo>
                    <a:cubicBezTo>
                      <a:pt x="44" y="5"/>
                      <a:pt x="44" y="5"/>
                      <a:pt x="44" y="5"/>
                    </a:cubicBezTo>
                    <a:close/>
                  </a:path>
                </a:pathLst>
              </a:custGeom>
              <a:solidFill>
                <a:srgbClr val="E13A3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8" name="Freeform 82"/>
              <p:cNvSpPr>
                <a:spLocks/>
              </p:cNvSpPr>
              <p:nvPr userDrawn="1"/>
            </p:nvSpPr>
            <p:spPr bwMode="auto">
              <a:xfrm>
                <a:off x="3026" y="278"/>
                <a:ext cx="30" cy="92"/>
              </a:xfrm>
              <a:custGeom>
                <a:avLst/>
                <a:gdLst>
                  <a:gd name="T0" fmla="*/ 15 w 15"/>
                  <a:gd name="T1" fmla="*/ 0 h 46"/>
                  <a:gd name="T2" fmla="*/ 15 w 15"/>
                  <a:gd name="T3" fmla="*/ 46 h 46"/>
                  <a:gd name="T4" fmla="*/ 0 w 15"/>
                  <a:gd name="T5" fmla="*/ 38 h 46"/>
                  <a:gd name="T6" fmla="*/ 0 w 15"/>
                  <a:gd name="T7" fmla="*/ 0 h 46"/>
                  <a:gd name="T8" fmla="*/ 15 w 15"/>
                  <a:gd name="T9" fmla="*/ 0 h 46"/>
                  <a:gd name="T10" fmla="*/ 15 w 15"/>
                  <a:gd name="T11" fmla="*/ 0 h 4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" h="46">
                    <a:moveTo>
                      <a:pt x="15" y="0"/>
                    </a:moveTo>
                    <a:cubicBezTo>
                      <a:pt x="15" y="46"/>
                      <a:pt x="15" y="46"/>
                      <a:pt x="15" y="46"/>
                    </a:cubicBezTo>
                    <a:cubicBezTo>
                      <a:pt x="11" y="43"/>
                      <a:pt x="6" y="40"/>
                      <a:pt x="0" y="38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" y="0"/>
                      <a:pt x="10" y="0"/>
                      <a:pt x="15" y="0"/>
                    </a:cubicBezTo>
                    <a:cubicBezTo>
                      <a:pt x="15" y="0"/>
                      <a:pt x="15" y="0"/>
                      <a:pt x="15" y="0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9" name="Freeform 83"/>
              <p:cNvSpPr>
                <a:spLocks/>
              </p:cNvSpPr>
              <p:nvPr userDrawn="1"/>
            </p:nvSpPr>
            <p:spPr bwMode="auto">
              <a:xfrm>
                <a:off x="2996" y="278"/>
                <a:ext cx="30" cy="74"/>
              </a:xfrm>
              <a:custGeom>
                <a:avLst/>
                <a:gdLst>
                  <a:gd name="T0" fmla="*/ 15 w 15"/>
                  <a:gd name="T1" fmla="*/ 37 h 37"/>
                  <a:gd name="T2" fmla="*/ 0 w 15"/>
                  <a:gd name="T3" fmla="*/ 31 h 37"/>
                  <a:gd name="T4" fmla="*/ 0 w 15"/>
                  <a:gd name="T5" fmla="*/ 3 h 37"/>
                  <a:gd name="T6" fmla="*/ 15 w 15"/>
                  <a:gd name="T7" fmla="*/ 0 h 37"/>
                  <a:gd name="T8" fmla="*/ 15 w 15"/>
                  <a:gd name="T9" fmla="*/ 37 h 37"/>
                  <a:gd name="T10" fmla="*/ 15 w 15"/>
                  <a:gd name="T11" fmla="*/ 37 h 3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" h="37">
                    <a:moveTo>
                      <a:pt x="15" y="37"/>
                    </a:moveTo>
                    <a:cubicBezTo>
                      <a:pt x="10" y="35"/>
                      <a:pt x="5" y="33"/>
                      <a:pt x="0" y="31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5" y="2"/>
                      <a:pt x="10" y="1"/>
                      <a:pt x="15" y="0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5" y="37"/>
                      <a:pt x="15" y="37"/>
                      <a:pt x="15" y="37"/>
                    </a:cubicBezTo>
                    <a:close/>
                  </a:path>
                </a:pathLst>
              </a:custGeom>
              <a:solidFill>
                <a:srgbClr val="FEBF5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0" name="Freeform 84"/>
              <p:cNvSpPr>
                <a:spLocks/>
              </p:cNvSpPr>
              <p:nvPr userDrawn="1"/>
            </p:nvSpPr>
            <p:spPr bwMode="auto">
              <a:xfrm>
                <a:off x="2872" y="282"/>
                <a:ext cx="33" cy="50"/>
              </a:xfrm>
              <a:custGeom>
                <a:avLst/>
                <a:gdLst>
                  <a:gd name="T0" fmla="*/ 15 w 15"/>
                  <a:gd name="T1" fmla="*/ 4 h 25"/>
                  <a:gd name="T2" fmla="*/ 15 w 15"/>
                  <a:gd name="T3" fmla="*/ 25 h 25"/>
                  <a:gd name="T4" fmla="*/ 0 w 15"/>
                  <a:gd name="T5" fmla="*/ 12 h 25"/>
                  <a:gd name="T6" fmla="*/ 0 w 15"/>
                  <a:gd name="T7" fmla="*/ 0 h 25"/>
                  <a:gd name="T8" fmla="*/ 15 w 15"/>
                  <a:gd name="T9" fmla="*/ 4 h 25"/>
                  <a:gd name="T10" fmla="*/ 15 w 15"/>
                  <a:gd name="T11" fmla="*/ 4 h 2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" h="25">
                    <a:moveTo>
                      <a:pt x="15" y="4"/>
                    </a:moveTo>
                    <a:cubicBezTo>
                      <a:pt x="15" y="25"/>
                      <a:pt x="15" y="25"/>
                      <a:pt x="15" y="25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" y="1"/>
                      <a:pt x="10" y="3"/>
                      <a:pt x="15" y="4"/>
                    </a:cubicBezTo>
                    <a:cubicBezTo>
                      <a:pt x="15" y="4"/>
                      <a:pt x="15" y="4"/>
                      <a:pt x="15" y="4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1" name="Freeform 85"/>
              <p:cNvSpPr>
                <a:spLocks/>
              </p:cNvSpPr>
              <p:nvPr userDrawn="1"/>
            </p:nvSpPr>
            <p:spPr bwMode="auto">
              <a:xfrm>
                <a:off x="2779" y="282"/>
                <a:ext cx="91" cy="58"/>
              </a:xfrm>
              <a:custGeom>
                <a:avLst/>
                <a:gdLst>
                  <a:gd name="T0" fmla="*/ 4 w 46"/>
                  <a:gd name="T1" fmla="*/ 2 h 29"/>
                  <a:gd name="T2" fmla="*/ 3 w 46"/>
                  <a:gd name="T3" fmla="*/ 8 h 29"/>
                  <a:gd name="T4" fmla="*/ 4 w 46"/>
                  <a:gd name="T5" fmla="*/ 8 h 29"/>
                  <a:gd name="T6" fmla="*/ 8 w 46"/>
                  <a:gd name="T7" fmla="*/ 8 h 29"/>
                  <a:gd name="T8" fmla="*/ 10 w 46"/>
                  <a:gd name="T9" fmla="*/ 14 h 29"/>
                  <a:gd name="T10" fmla="*/ 5 w 46"/>
                  <a:gd name="T11" fmla="*/ 17 h 29"/>
                  <a:gd name="T12" fmla="*/ 3 w 46"/>
                  <a:gd name="T13" fmla="*/ 17 h 29"/>
                  <a:gd name="T14" fmla="*/ 3 w 46"/>
                  <a:gd name="T15" fmla="*/ 24 h 29"/>
                  <a:gd name="T16" fmla="*/ 7 w 46"/>
                  <a:gd name="T17" fmla="*/ 23 h 29"/>
                  <a:gd name="T18" fmla="*/ 28 w 46"/>
                  <a:gd name="T19" fmla="*/ 21 h 29"/>
                  <a:gd name="T20" fmla="*/ 30 w 46"/>
                  <a:gd name="T21" fmla="*/ 15 h 29"/>
                  <a:gd name="T22" fmla="*/ 36 w 46"/>
                  <a:gd name="T23" fmla="*/ 16 h 29"/>
                  <a:gd name="T24" fmla="*/ 38 w 46"/>
                  <a:gd name="T25" fmla="*/ 23 h 29"/>
                  <a:gd name="T26" fmla="*/ 41 w 46"/>
                  <a:gd name="T27" fmla="*/ 22 h 29"/>
                  <a:gd name="T28" fmla="*/ 46 w 46"/>
                  <a:gd name="T29" fmla="*/ 26 h 29"/>
                  <a:gd name="T30" fmla="*/ 46 w 46"/>
                  <a:gd name="T31" fmla="*/ 29 h 29"/>
                  <a:gd name="T32" fmla="*/ 42 w 46"/>
                  <a:gd name="T33" fmla="*/ 28 h 29"/>
                  <a:gd name="T34" fmla="*/ 8 w 46"/>
                  <a:gd name="T35" fmla="*/ 27 h 29"/>
                  <a:gd name="T36" fmla="*/ 0 w 46"/>
                  <a:gd name="T37" fmla="*/ 29 h 29"/>
                  <a:gd name="T38" fmla="*/ 0 w 46"/>
                  <a:gd name="T39" fmla="*/ 0 h 29"/>
                  <a:gd name="T40" fmla="*/ 2 w 46"/>
                  <a:gd name="T41" fmla="*/ 0 h 29"/>
                  <a:gd name="T42" fmla="*/ 4 w 46"/>
                  <a:gd name="T43" fmla="*/ 2 h 29"/>
                  <a:gd name="T44" fmla="*/ 4 w 46"/>
                  <a:gd name="T45" fmla="*/ 2 h 2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46" h="29">
                    <a:moveTo>
                      <a:pt x="4" y="2"/>
                    </a:moveTo>
                    <a:cubicBezTo>
                      <a:pt x="5" y="4"/>
                      <a:pt x="4" y="6"/>
                      <a:pt x="3" y="8"/>
                    </a:cubicBezTo>
                    <a:cubicBezTo>
                      <a:pt x="3" y="8"/>
                      <a:pt x="4" y="8"/>
                      <a:pt x="4" y="8"/>
                    </a:cubicBezTo>
                    <a:cubicBezTo>
                      <a:pt x="5" y="7"/>
                      <a:pt x="7" y="7"/>
                      <a:pt x="8" y="8"/>
                    </a:cubicBezTo>
                    <a:cubicBezTo>
                      <a:pt x="10" y="9"/>
                      <a:pt x="10" y="12"/>
                      <a:pt x="10" y="14"/>
                    </a:cubicBezTo>
                    <a:cubicBezTo>
                      <a:pt x="9" y="15"/>
                      <a:pt x="7" y="17"/>
                      <a:pt x="5" y="17"/>
                    </a:cubicBezTo>
                    <a:cubicBezTo>
                      <a:pt x="3" y="17"/>
                      <a:pt x="3" y="17"/>
                      <a:pt x="3" y="17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4" y="24"/>
                      <a:pt x="5" y="24"/>
                      <a:pt x="7" y="23"/>
                    </a:cubicBezTo>
                    <a:cubicBezTo>
                      <a:pt x="13" y="22"/>
                      <a:pt x="20" y="21"/>
                      <a:pt x="28" y="21"/>
                    </a:cubicBezTo>
                    <a:cubicBezTo>
                      <a:pt x="28" y="19"/>
                      <a:pt x="28" y="16"/>
                      <a:pt x="30" y="15"/>
                    </a:cubicBezTo>
                    <a:cubicBezTo>
                      <a:pt x="32" y="14"/>
                      <a:pt x="34" y="15"/>
                      <a:pt x="36" y="16"/>
                    </a:cubicBezTo>
                    <a:cubicBezTo>
                      <a:pt x="38" y="18"/>
                      <a:pt x="38" y="20"/>
                      <a:pt x="38" y="23"/>
                    </a:cubicBezTo>
                    <a:cubicBezTo>
                      <a:pt x="39" y="23"/>
                      <a:pt x="40" y="22"/>
                      <a:pt x="41" y="22"/>
                    </a:cubicBezTo>
                    <a:cubicBezTo>
                      <a:pt x="43" y="22"/>
                      <a:pt x="45" y="24"/>
                      <a:pt x="46" y="26"/>
                    </a:cubicBezTo>
                    <a:cubicBezTo>
                      <a:pt x="46" y="27"/>
                      <a:pt x="46" y="28"/>
                      <a:pt x="46" y="29"/>
                    </a:cubicBezTo>
                    <a:cubicBezTo>
                      <a:pt x="45" y="28"/>
                      <a:pt x="43" y="28"/>
                      <a:pt x="42" y="28"/>
                    </a:cubicBezTo>
                    <a:cubicBezTo>
                      <a:pt x="31" y="25"/>
                      <a:pt x="18" y="24"/>
                      <a:pt x="8" y="27"/>
                    </a:cubicBezTo>
                    <a:cubicBezTo>
                      <a:pt x="5" y="28"/>
                      <a:pt x="3" y="29"/>
                      <a:pt x="0" y="2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3" y="1"/>
                      <a:pt x="4" y="1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2" name="Freeform 86"/>
              <p:cNvSpPr>
                <a:spLocks/>
              </p:cNvSpPr>
              <p:nvPr userDrawn="1"/>
            </p:nvSpPr>
            <p:spPr bwMode="auto">
              <a:xfrm>
                <a:off x="2685" y="282"/>
                <a:ext cx="94" cy="78"/>
              </a:xfrm>
              <a:custGeom>
                <a:avLst/>
                <a:gdLst>
                  <a:gd name="T0" fmla="*/ 47 w 47"/>
                  <a:gd name="T1" fmla="*/ 29 h 39"/>
                  <a:gd name="T2" fmla="*/ 3 w 47"/>
                  <a:gd name="T3" fmla="*/ 35 h 39"/>
                  <a:gd name="T4" fmla="*/ 1 w 47"/>
                  <a:gd name="T5" fmla="*/ 34 h 39"/>
                  <a:gd name="T6" fmla="*/ 2 w 47"/>
                  <a:gd name="T7" fmla="*/ 30 h 39"/>
                  <a:gd name="T8" fmla="*/ 9 w 47"/>
                  <a:gd name="T9" fmla="*/ 32 h 39"/>
                  <a:gd name="T10" fmla="*/ 9 w 47"/>
                  <a:gd name="T11" fmla="*/ 32 h 39"/>
                  <a:gd name="T12" fmla="*/ 11 w 47"/>
                  <a:gd name="T13" fmla="*/ 26 h 39"/>
                  <a:gd name="T14" fmla="*/ 17 w 47"/>
                  <a:gd name="T15" fmla="*/ 27 h 39"/>
                  <a:gd name="T16" fmla="*/ 19 w 47"/>
                  <a:gd name="T17" fmla="*/ 32 h 39"/>
                  <a:gd name="T18" fmla="*/ 19 w 47"/>
                  <a:gd name="T19" fmla="*/ 32 h 39"/>
                  <a:gd name="T20" fmla="*/ 44 w 47"/>
                  <a:gd name="T21" fmla="*/ 26 h 39"/>
                  <a:gd name="T22" fmla="*/ 44 w 47"/>
                  <a:gd name="T23" fmla="*/ 19 h 39"/>
                  <a:gd name="T24" fmla="*/ 42 w 47"/>
                  <a:gd name="T25" fmla="*/ 20 h 39"/>
                  <a:gd name="T26" fmla="*/ 38 w 47"/>
                  <a:gd name="T27" fmla="*/ 21 h 39"/>
                  <a:gd name="T28" fmla="*/ 37 w 47"/>
                  <a:gd name="T29" fmla="*/ 19 h 39"/>
                  <a:gd name="T30" fmla="*/ 41 w 47"/>
                  <a:gd name="T31" fmla="*/ 11 h 39"/>
                  <a:gd name="T32" fmla="*/ 43 w 47"/>
                  <a:gd name="T33" fmla="*/ 10 h 39"/>
                  <a:gd name="T34" fmla="*/ 43 w 47"/>
                  <a:gd name="T35" fmla="*/ 10 h 39"/>
                  <a:gd name="T36" fmla="*/ 42 w 47"/>
                  <a:gd name="T37" fmla="*/ 5 h 39"/>
                  <a:gd name="T38" fmla="*/ 47 w 47"/>
                  <a:gd name="T39" fmla="*/ 0 h 39"/>
                  <a:gd name="T40" fmla="*/ 47 w 47"/>
                  <a:gd name="T41" fmla="*/ 29 h 39"/>
                  <a:gd name="T42" fmla="*/ 47 w 47"/>
                  <a:gd name="T43" fmla="*/ 29 h 39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47" h="39">
                    <a:moveTo>
                      <a:pt x="47" y="29"/>
                    </a:moveTo>
                    <a:cubicBezTo>
                      <a:pt x="33" y="34"/>
                      <a:pt x="18" y="39"/>
                      <a:pt x="3" y="35"/>
                    </a:cubicBezTo>
                    <a:cubicBezTo>
                      <a:pt x="1" y="34"/>
                      <a:pt x="1" y="34"/>
                      <a:pt x="1" y="34"/>
                    </a:cubicBezTo>
                    <a:cubicBezTo>
                      <a:pt x="1" y="33"/>
                      <a:pt x="0" y="31"/>
                      <a:pt x="2" y="30"/>
                    </a:cubicBezTo>
                    <a:cubicBezTo>
                      <a:pt x="4" y="29"/>
                      <a:pt x="7" y="30"/>
                      <a:pt x="9" y="32"/>
                    </a:cubicBezTo>
                    <a:cubicBezTo>
                      <a:pt x="9" y="32"/>
                      <a:pt x="9" y="32"/>
                      <a:pt x="9" y="32"/>
                    </a:cubicBezTo>
                    <a:cubicBezTo>
                      <a:pt x="9" y="29"/>
                      <a:pt x="9" y="27"/>
                      <a:pt x="11" y="26"/>
                    </a:cubicBezTo>
                    <a:cubicBezTo>
                      <a:pt x="13" y="25"/>
                      <a:pt x="16" y="25"/>
                      <a:pt x="17" y="27"/>
                    </a:cubicBezTo>
                    <a:cubicBezTo>
                      <a:pt x="19" y="28"/>
                      <a:pt x="19" y="30"/>
                      <a:pt x="19" y="32"/>
                    </a:cubicBezTo>
                    <a:cubicBezTo>
                      <a:pt x="19" y="32"/>
                      <a:pt x="19" y="32"/>
                      <a:pt x="19" y="32"/>
                    </a:cubicBezTo>
                    <a:cubicBezTo>
                      <a:pt x="28" y="31"/>
                      <a:pt x="36" y="29"/>
                      <a:pt x="44" y="26"/>
                    </a:cubicBezTo>
                    <a:cubicBezTo>
                      <a:pt x="44" y="19"/>
                      <a:pt x="44" y="19"/>
                      <a:pt x="44" y="19"/>
                    </a:cubicBezTo>
                    <a:cubicBezTo>
                      <a:pt x="43" y="19"/>
                      <a:pt x="43" y="20"/>
                      <a:pt x="42" y="20"/>
                    </a:cubicBezTo>
                    <a:cubicBezTo>
                      <a:pt x="41" y="21"/>
                      <a:pt x="40" y="21"/>
                      <a:pt x="38" y="21"/>
                    </a:cubicBezTo>
                    <a:cubicBezTo>
                      <a:pt x="38" y="20"/>
                      <a:pt x="37" y="20"/>
                      <a:pt x="37" y="19"/>
                    </a:cubicBezTo>
                    <a:cubicBezTo>
                      <a:pt x="37" y="16"/>
                      <a:pt x="38" y="13"/>
                      <a:pt x="41" y="11"/>
                    </a:cubicBezTo>
                    <a:cubicBezTo>
                      <a:pt x="41" y="11"/>
                      <a:pt x="42" y="10"/>
                      <a:pt x="43" y="10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2" y="9"/>
                      <a:pt x="42" y="7"/>
                      <a:pt x="42" y="5"/>
                    </a:cubicBezTo>
                    <a:cubicBezTo>
                      <a:pt x="43" y="3"/>
                      <a:pt x="45" y="1"/>
                      <a:pt x="47" y="0"/>
                    </a:cubicBezTo>
                    <a:cubicBezTo>
                      <a:pt x="47" y="29"/>
                      <a:pt x="47" y="29"/>
                      <a:pt x="47" y="29"/>
                    </a:cubicBezTo>
                    <a:cubicBezTo>
                      <a:pt x="47" y="29"/>
                      <a:pt x="47" y="29"/>
                      <a:pt x="47" y="29"/>
                    </a:cubicBezTo>
                    <a:close/>
                  </a:path>
                </a:pathLst>
              </a:custGeom>
              <a:solidFill>
                <a:srgbClr val="E13A3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3" name="Freeform 87"/>
              <p:cNvSpPr>
                <a:spLocks/>
              </p:cNvSpPr>
              <p:nvPr userDrawn="1"/>
            </p:nvSpPr>
            <p:spPr bwMode="auto">
              <a:xfrm>
                <a:off x="2687" y="284"/>
                <a:ext cx="88" cy="62"/>
              </a:xfrm>
              <a:custGeom>
                <a:avLst/>
                <a:gdLst>
                  <a:gd name="T0" fmla="*/ 41 w 44"/>
                  <a:gd name="T1" fmla="*/ 6 h 31"/>
                  <a:gd name="T2" fmla="*/ 42 w 44"/>
                  <a:gd name="T3" fmla="*/ 9 h 31"/>
                  <a:gd name="T4" fmla="*/ 36 w 44"/>
                  <a:gd name="T5" fmla="*/ 14 h 31"/>
                  <a:gd name="T6" fmla="*/ 36 w 44"/>
                  <a:gd name="T7" fmla="*/ 19 h 31"/>
                  <a:gd name="T8" fmla="*/ 40 w 44"/>
                  <a:gd name="T9" fmla="*/ 20 h 31"/>
                  <a:gd name="T10" fmla="*/ 43 w 44"/>
                  <a:gd name="T11" fmla="*/ 19 h 31"/>
                  <a:gd name="T12" fmla="*/ 43 w 44"/>
                  <a:gd name="T13" fmla="*/ 25 h 31"/>
                  <a:gd name="T14" fmla="*/ 18 w 44"/>
                  <a:gd name="T15" fmla="*/ 31 h 31"/>
                  <a:gd name="T16" fmla="*/ 16 w 44"/>
                  <a:gd name="T17" fmla="*/ 25 h 31"/>
                  <a:gd name="T18" fmla="*/ 10 w 44"/>
                  <a:gd name="T19" fmla="*/ 25 h 31"/>
                  <a:gd name="T20" fmla="*/ 8 w 44"/>
                  <a:gd name="T21" fmla="*/ 30 h 31"/>
                  <a:gd name="T22" fmla="*/ 0 w 44"/>
                  <a:gd name="T23" fmla="*/ 29 h 31"/>
                  <a:gd name="T24" fmla="*/ 0 w 44"/>
                  <a:gd name="T25" fmla="*/ 30 h 31"/>
                  <a:gd name="T26" fmla="*/ 0 w 44"/>
                  <a:gd name="T27" fmla="*/ 4 h 31"/>
                  <a:gd name="T28" fmla="*/ 31 w 44"/>
                  <a:gd name="T29" fmla="*/ 4 h 31"/>
                  <a:gd name="T30" fmla="*/ 44 w 44"/>
                  <a:gd name="T31" fmla="*/ 0 h 31"/>
                  <a:gd name="T32" fmla="*/ 41 w 44"/>
                  <a:gd name="T33" fmla="*/ 6 h 31"/>
                  <a:gd name="T34" fmla="*/ 41 w 44"/>
                  <a:gd name="T35" fmla="*/ 6 h 31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44" h="31">
                    <a:moveTo>
                      <a:pt x="41" y="6"/>
                    </a:moveTo>
                    <a:cubicBezTo>
                      <a:pt x="41" y="7"/>
                      <a:pt x="41" y="8"/>
                      <a:pt x="42" y="9"/>
                    </a:cubicBezTo>
                    <a:cubicBezTo>
                      <a:pt x="39" y="9"/>
                      <a:pt x="37" y="11"/>
                      <a:pt x="36" y="14"/>
                    </a:cubicBezTo>
                    <a:cubicBezTo>
                      <a:pt x="36" y="16"/>
                      <a:pt x="35" y="18"/>
                      <a:pt x="36" y="19"/>
                    </a:cubicBezTo>
                    <a:cubicBezTo>
                      <a:pt x="37" y="20"/>
                      <a:pt x="38" y="20"/>
                      <a:pt x="40" y="20"/>
                    </a:cubicBezTo>
                    <a:cubicBezTo>
                      <a:pt x="41" y="20"/>
                      <a:pt x="42" y="19"/>
                      <a:pt x="43" y="19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35" y="28"/>
                      <a:pt x="27" y="30"/>
                      <a:pt x="18" y="31"/>
                    </a:cubicBezTo>
                    <a:cubicBezTo>
                      <a:pt x="18" y="28"/>
                      <a:pt x="18" y="26"/>
                      <a:pt x="16" y="25"/>
                    </a:cubicBezTo>
                    <a:cubicBezTo>
                      <a:pt x="14" y="24"/>
                      <a:pt x="12" y="23"/>
                      <a:pt x="10" y="25"/>
                    </a:cubicBezTo>
                    <a:cubicBezTo>
                      <a:pt x="8" y="26"/>
                      <a:pt x="7" y="28"/>
                      <a:pt x="8" y="30"/>
                    </a:cubicBezTo>
                    <a:cubicBezTo>
                      <a:pt x="6" y="29"/>
                      <a:pt x="3" y="28"/>
                      <a:pt x="0" y="29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9" y="7"/>
                      <a:pt x="21" y="7"/>
                      <a:pt x="31" y="4"/>
                    </a:cubicBezTo>
                    <a:cubicBezTo>
                      <a:pt x="35" y="3"/>
                      <a:pt x="39" y="1"/>
                      <a:pt x="44" y="0"/>
                    </a:cubicBezTo>
                    <a:cubicBezTo>
                      <a:pt x="42" y="1"/>
                      <a:pt x="40" y="4"/>
                      <a:pt x="41" y="6"/>
                    </a:cubicBezTo>
                    <a:cubicBezTo>
                      <a:pt x="41" y="6"/>
                      <a:pt x="41" y="6"/>
                      <a:pt x="41" y="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4" name="Freeform 88"/>
              <p:cNvSpPr>
                <a:spLocks/>
              </p:cNvSpPr>
              <p:nvPr userDrawn="1"/>
            </p:nvSpPr>
            <p:spPr bwMode="auto">
              <a:xfrm>
                <a:off x="2964" y="284"/>
                <a:ext cx="30" cy="56"/>
              </a:xfrm>
              <a:custGeom>
                <a:avLst/>
                <a:gdLst>
                  <a:gd name="T0" fmla="*/ 15 w 15"/>
                  <a:gd name="T1" fmla="*/ 28 h 28"/>
                  <a:gd name="T2" fmla="*/ 0 w 15"/>
                  <a:gd name="T3" fmla="*/ 22 h 28"/>
                  <a:gd name="T4" fmla="*/ 0 w 15"/>
                  <a:gd name="T5" fmla="*/ 4 h 28"/>
                  <a:gd name="T6" fmla="*/ 15 w 15"/>
                  <a:gd name="T7" fmla="*/ 0 h 28"/>
                  <a:gd name="T8" fmla="*/ 15 w 15"/>
                  <a:gd name="T9" fmla="*/ 28 h 28"/>
                  <a:gd name="T10" fmla="*/ 15 w 15"/>
                  <a:gd name="T11" fmla="*/ 28 h 2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" h="28">
                    <a:moveTo>
                      <a:pt x="15" y="28"/>
                    </a:moveTo>
                    <a:cubicBezTo>
                      <a:pt x="10" y="26"/>
                      <a:pt x="5" y="24"/>
                      <a:pt x="0" y="2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5" y="3"/>
                      <a:pt x="10" y="1"/>
                      <a:pt x="15" y="0"/>
                    </a:cubicBezTo>
                    <a:cubicBezTo>
                      <a:pt x="15" y="28"/>
                      <a:pt x="15" y="28"/>
                      <a:pt x="15" y="28"/>
                    </a:cubicBezTo>
                    <a:cubicBezTo>
                      <a:pt x="15" y="28"/>
                      <a:pt x="15" y="28"/>
                      <a:pt x="15" y="28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5" name="Freeform 89"/>
              <p:cNvSpPr>
                <a:spLocks/>
              </p:cNvSpPr>
              <p:nvPr userDrawn="1"/>
            </p:nvSpPr>
            <p:spPr bwMode="auto">
              <a:xfrm>
                <a:off x="2904" y="290"/>
                <a:ext cx="28" cy="22"/>
              </a:xfrm>
              <a:custGeom>
                <a:avLst/>
                <a:gdLst>
                  <a:gd name="T0" fmla="*/ 14 w 14"/>
                  <a:gd name="T1" fmla="*/ 2 h 11"/>
                  <a:gd name="T2" fmla="*/ 14 w 14"/>
                  <a:gd name="T3" fmla="*/ 11 h 11"/>
                  <a:gd name="T4" fmla="*/ 0 w 14"/>
                  <a:gd name="T5" fmla="*/ 0 h 11"/>
                  <a:gd name="T6" fmla="*/ 14 w 14"/>
                  <a:gd name="T7" fmla="*/ 2 h 11"/>
                  <a:gd name="T8" fmla="*/ 14 w 14"/>
                  <a:gd name="T9" fmla="*/ 2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4" h="11">
                    <a:moveTo>
                      <a:pt x="14" y="2"/>
                    </a:moveTo>
                    <a:cubicBezTo>
                      <a:pt x="14" y="5"/>
                      <a:pt x="14" y="8"/>
                      <a:pt x="14" y="11"/>
                    </a:cubicBezTo>
                    <a:cubicBezTo>
                      <a:pt x="9" y="8"/>
                      <a:pt x="4" y="4"/>
                      <a:pt x="0" y="0"/>
                    </a:cubicBezTo>
                    <a:cubicBezTo>
                      <a:pt x="4" y="1"/>
                      <a:pt x="9" y="2"/>
                      <a:pt x="14" y="2"/>
                    </a:cubicBezTo>
                    <a:cubicBezTo>
                      <a:pt x="14" y="2"/>
                      <a:pt x="14" y="2"/>
                      <a:pt x="14" y="2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6" name="Freeform 90"/>
              <p:cNvSpPr>
                <a:spLocks/>
              </p:cNvSpPr>
              <p:nvPr userDrawn="1"/>
            </p:nvSpPr>
            <p:spPr bwMode="auto">
              <a:xfrm>
                <a:off x="2902" y="290"/>
                <a:ext cx="30" cy="64"/>
              </a:xfrm>
              <a:custGeom>
                <a:avLst/>
                <a:gdLst>
                  <a:gd name="T0" fmla="*/ 15 w 15"/>
                  <a:gd name="T1" fmla="*/ 11 h 32"/>
                  <a:gd name="T2" fmla="*/ 15 w 15"/>
                  <a:gd name="T3" fmla="*/ 32 h 32"/>
                  <a:gd name="T4" fmla="*/ 0 w 15"/>
                  <a:gd name="T5" fmla="*/ 21 h 32"/>
                  <a:gd name="T6" fmla="*/ 0 w 15"/>
                  <a:gd name="T7" fmla="*/ 0 h 32"/>
                  <a:gd name="T8" fmla="*/ 15 w 15"/>
                  <a:gd name="T9" fmla="*/ 11 h 32"/>
                  <a:gd name="T10" fmla="*/ 15 w 15"/>
                  <a:gd name="T11" fmla="*/ 11 h 3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" h="32">
                    <a:moveTo>
                      <a:pt x="15" y="11"/>
                    </a:moveTo>
                    <a:cubicBezTo>
                      <a:pt x="15" y="32"/>
                      <a:pt x="15" y="32"/>
                      <a:pt x="15" y="32"/>
                    </a:cubicBezTo>
                    <a:cubicBezTo>
                      <a:pt x="10" y="29"/>
                      <a:pt x="5" y="25"/>
                      <a:pt x="0" y="2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" y="4"/>
                      <a:pt x="10" y="8"/>
                      <a:pt x="15" y="11"/>
                    </a:cubicBezTo>
                    <a:cubicBezTo>
                      <a:pt x="15" y="11"/>
                      <a:pt x="15" y="11"/>
                      <a:pt x="15" y="11"/>
                    </a:cubicBezTo>
                    <a:close/>
                  </a:path>
                </a:pathLst>
              </a:custGeom>
              <a:solidFill>
                <a:srgbClr val="FEBF5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7" name="Freeform 91"/>
              <p:cNvSpPr>
                <a:spLocks/>
              </p:cNvSpPr>
              <p:nvPr userDrawn="1"/>
            </p:nvSpPr>
            <p:spPr bwMode="auto">
              <a:xfrm>
                <a:off x="2934" y="292"/>
                <a:ext cx="30" cy="36"/>
              </a:xfrm>
              <a:custGeom>
                <a:avLst/>
                <a:gdLst>
                  <a:gd name="T0" fmla="*/ 15 w 15"/>
                  <a:gd name="T1" fmla="*/ 18 h 18"/>
                  <a:gd name="T2" fmla="*/ 0 w 15"/>
                  <a:gd name="T3" fmla="*/ 10 h 18"/>
                  <a:gd name="T4" fmla="*/ 0 w 15"/>
                  <a:gd name="T5" fmla="*/ 1 h 18"/>
                  <a:gd name="T6" fmla="*/ 15 w 15"/>
                  <a:gd name="T7" fmla="*/ 0 h 18"/>
                  <a:gd name="T8" fmla="*/ 15 w 15"/>
                  <a:gd name="T9" fmla="*/ 18 h 18"/>
                  <a:gd name="T10" fmla="*/ 15 w 15"/>
                  <a:gd name="T11" fmla="*/ 18 h 1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" h="18">
                    <a:moveTo>
                      <a:pt x="15" y="18"/>
                    </a:moveTo>
                    <a:cubicBezTo>
                      <a:pt x="10" y="16"/>
                      <a:pt x="5" y="13"/>
                      <a:pt x="0" y="1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5" y="1"/>
                      <a:pt x="10" y="0"/>
                      <a:pt x="15" y="0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5" y="18"/>
                      <a:pt x="15" y="18"/>
                      <a:pt x="15" y="18"/>
                    </a:cubicBezTo>
                    <a:close/>
                  </a:path>
                </a:pathLst>
              </a:custGeom>
              <a:solidFill>
                <a:srgbClr val="FEBF5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8" name="Freeform 92"/>
              <p:cNvSpPr>
                <a:spLocks/>
              </p:cNvSpPr>
              <p:nvPr userDrawn="1"/>
            </p:nvSpPr>
            <p:spPr bwMode="auto">
              <a:xfrm>
                <a:off x="2872" y="306"/>
                <a:ext cx="33" cy="102"/>
              </a:xfrm>
              <a:custGeom>
                <a:avLst/>
                <a:gdLst>
                  <a:gd name="T0" fmla="*/ 15 w 15"/>
                  <a:gd name="T1" fmla="*/ 51 h 51"/>
                  <a:gd name="T2" fmla="*/ 0 w 15"/>
                  <a:gd name="T3" fmla="*/ 47 h 51"/>
                  <a:gd name="T4" fmla="*/ 0 w 15"/>
                  <a:gd name="T5" fmla="*/ 0 h 51"/>
                  <a:gd name="T6" fmla="*/ 15 w 15"/>
                  <a:gd name="T7" fmla="*/ 13 h 51"/>
                  <a:gd name="T8" fmla="*/ 15 w 15"/>
                  <a:gd name="T9" fmla="*/ 51 h 51"/>
                  <a:gd name="T10" fmla="*/ 15 w 15"/>
                  <a:gd name="T11" fmla="*/ 51 h 5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" h="51">
                    <a:moveTo>
                      <a:pt x="15" y="51"/>
                    </a:moveTo>
                    <a:cubicBezTo>
                      <a:pt x="10" y="49"/>
                      <a:pt x="5" y="48"/>
                      <a:pt x="0" y="4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51"/>
                      <a:pt x="15" y="51"/>
                      <a:pt x="15" y="51"/>
                    </a:cubicBezTo>
                    <a:cubicBezTo>
                      <a:pt x="15" y="51"/>
                      <a:pt x="15" y="51"/>
                      <a:pt x="15" y="51"/>
                    </a:cubicBezTo>
                    <a:close/>
                  </a:path>
                </a:pathLst>
              </a:custGeom>
              <a:solidFill>
                <a:srgbClr val="FEBF5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9" name="Freeform 93"/>
              <p:cNvSpPr>
                <a:spLocks/>
              </p:cNvSpPr>
              <p:nvPr userDrawn="1"/>
            </p:nvSpPr>
            <p:spPr bwMode="auto">
              <a:xfrm>
                <a:off x="2934" y="312"/>
                <a:ext cx="30" cy="58"/>
              </a:xfrm>
              <a:custGeom>
                <a:avLst/>
                <a:gdLst>
                  <a:gd name="T0" fmla="*/ 15 w 15"/>
                  <a:gd name="T1" fmla="*/ 8 h 29"/>
                  <a:gd name="T2" fmla="*/ 15 w 15"/>
                  <a:gd name="T3" fmla="*/ 29 h 29"/>
                  <a:gd name="T4" fmla="*/ 15 w 15"/>
                  <a:gd name="T5" fmla="*/ 29 h 29"/>
                  <a:gd name="T6" fmla="*/ 0 w 15"/>
                  <a:gd name="T7" fmla="*/ 21 h 29"/>
                  <a:gd name="T8" fmla="*/ 0 w 15"/>
                  <a:gd name="T9" fmla="*/ 0 h 29"/>
                  <a:gd name="T10" fmla="*/ 15 w 15"/>
                  <a:gd name="T11" fmla="*/ 8 h 29"/>
                  <a:gd name="T12" fmla="*/ 15 w 15"/>
                  <a:gd name="T13" fmla="*/ 8 h 2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5" h="29">
                    <a:moveTo>
                      <a:pt x="15" y="8"/>
                    </a:moveTo>
                    <a:cubicBezTo>
                      <a:pt x="15" y="29"/>
                      <a:pt x="15" y="29"/>
                      <a:pt x="15" y="29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9" y="27"/>
                      <a:pt x="5" y="24"/>
                      <a:pt x="0" y="2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" y="4"/>
                      <a:pt x="10" y="6"/>
                      <a:pt x="15" y="8"/>
                    </a:cubicBezTo>
                    <a:cubicBezTo>
                      <a:pt x="15" y="8"/>
                      <a:pt x="15" y="8"/>
                      <a:pt x="15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20" name="Freeform 94"/>
              <p:cNvSpPr>
                <a:spLocks/>
              </p:cNvSpPr>
              <p:nvPr userDrawn="1"/>
            </p:nvSpPr>
            <p:spPr bwMode="auto">
              <a:xfrm>
                <a:off x="2964" y="328"/>
                <a:ext cx="30" cy="56"/>
              </a:xfrm>
              <a:custGeom>
                <a:avLst/>
                <a:gdLst>
                  <a:gd name="T0" fmla="*/ 15 w 15"/>
                  <a:gd name="T1" fmla="*/ 6 h 28"/>
                  <a:gd name="T2" fmla="*/ 15 w 15"/>
                  <a:gd name="T3" fmla="*/ 28 h 28"/>
                  <a:gd name="T4" fmla="*/ 0 w 15"/>
                  <a:gd name="T5" fmla="*/ 22 h 28"/>
                  <a:gd name="T6" fmla="*/ 0 w 15"/>
                  <a:gd name="T7" fmla="*/ 0 h 28"/>
                  <a:gd name="T8" fmla="*/ 15 w 15"/>
                  <a:gd name="T9" fmla="*/ 6 h 28"/>
                  <a:gd name="T10" fmla="*/ 15 w 15"/>
                  <a:gd name="T11" fmla="*/ 6 h 2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" h="28">
                    <a:moveTo>
                      <a:pt x="15" y="6"/>
                    </a:moveTo>
                    <a:cubicBezTo>
                      <a:pt x="15" y="28"/>
                      <a:pt x="15" y="28"/>
                      <a:pt x="15" y="28"/>
                    </a:cubicBezTo>
                    <a:cubicBezTo>
                      <a:pt x="10" y="26"/>
                      <a:pt x="5" y="24"/>
                      <a:pt x="0" y="22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" y="2"/>
                      <a:pt x="10" y="4"/>
                      <a:pt x="15" y="6"/>
                    </a:cubicBezTo>
                    <a:cubicBezTo>
                      <a:pt x="15" y="6"/>
                      <a:pt x="15" y="6"/>
                      <a:pt x="15" y="6"/>
                    </a:cubicBezTo>
                    <a:close/>
                  </a:path>
                </a:pathLst>
              </a:custGeom>
              <a:solidFill>
                <a:srgbClr val="FEBF5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21" name="Freeform 95"/>
              <p:cNvSpPr>
                <a:spLocks/>
              </p:cNvSpPr>
              <p:nvPr userDrawn="1"/>
            </p:nvSpPr>
            <p:spPr bwMode="auto">
              <a:xfrm>
                <a:off x="2779" y="330"/>
                <a:ext cx="91" cy="70"/>
              </a:xfrm>
              <a:custGeom>
                <a:avLst/>
                <a:gdLst>
                  <a:gd name="T0" fmla="*/ 46 w 46"/>
                  <a:gd name="T1" fmla="*/ 5 h 35"/>
                  <a:gd name="T2" fmla="*/ 45 w 46"/>
                  <a:gd name="T3" fmla="*/ 9 h 35"/>
                  <a:gd name="T4" fmla="*/ 38 w 46"/>
                  <a:gd name="T5" fmla="*/ 7 h 35"/>
                  <a:gd name="T6" fmla="*/ 38 w 46"/>
                  <a:gd name="T7" fmla="*/ 7 h 35"/>
                  <a:gd name="T8" fmla="*/ 36 w 46"/>
                  <a:gd name="T9" fmla="*/ 13 h 35"/>
                  <a:gd name="T10" fmla="*/ 29 w 46"/>
                  <a:gd name="T11" fmla="*/ 11 h 35"/>
                  <a:gd name="T12" fmla="*/ 28 w 46"/>
                  <a:gd name="T13" fmla="*/ 6 h 35"/>
                  <a:gd name="T14" fmla="*/ 28 w 46"/>
                  <a:gd name="T15" fmla="*/ 6 h 35"/>
                  <a:gd name="T16" fmla="*/ 3 w 46"/>
                  <a:gd name="T17" fmla="*/ 9 h 35"/>
                  <a:gd name="T18" fmla="*/ 3 w 46"/>
                  <a:gd name="T19" fmla="*/ 9 h 35"/>
                  <a:gd name="T20" fmla="*/ 3 w 46"/>
                  <a:gd name="T21" fmla="*/ 16 h 35"/>
                  <a:gd name="T22" fmla="*/ 5 w 46"/>
                  <a:gd name="T23" fmla="*/ 15 h 35"/>
                  <a:gd name="T24" fmla="*/ 9 w 46"/>
                  <a:gd name="T25" fmla="*/ 15 h 35"/>
                  <a:gd name="T26" fmla="*/ 10 w 46"/>
                  <a:gd name="T27" fmla="*/ 19 h 35"/>
                  <a:gd name="T28" fmla="*/ 5 w 46"/>
                  <a:gd name="T29" fmla="*/ 25 h 35"/>
                  <a:gd name="T30" fmla="*/ 3 w 46"/>
                  <a:gd name="T31" fmla="*/ 25 h 35"/>
                  <a:gd name="T32" fmla="*/ 4 w 46"/>
                  <a:gd name="T33" fmla="*/ 32 h 35"/>
                  <a:gd name="T34" fmla="*/ 0 w 46"/>
                  <a:gd name="T35" fmla="*/ 35 h 35"/>
                  <a:gd name="T36" fmla="*/ 0 w 46"/>
                  <a:gd name="T37" fmla="*/ 6 h 35"/>
                  <a:gd name="T38" fmla="*/ 38 w 46"/>
                  <a:gd name="T39" fmla="*/ 3 h 35"/>
                  <a:gd name="T40" fmla="*/ 46 w 46"/>
                  <a:gd name="T41" fmla="*/ 5 h 35"/>
                  <a:gd name="T42" fmla="*/ 46 w 46"/>
                  <a:gd name="T43" fmla="*/ 5 h 35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46" h="35">
                    <a:moveTo>
                      <a:pt x="46" y="5"/>
                    </a:moveTo>
                    <a:cubicBezTo>
                      <a:pt x="46" y="7"/>
                      <a:pt x="46" y="8"/>
                      <a:pt x="45" y="9"/>
                    </a:cubicBezTo>
                    <a:cubicBezTo>
                      <a:pt x="42" y="10"/>
                      <a:pt x="40" y="8"/>
                      <a:pt x="38" y="7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8" y="9"/>
                      <a:pt x="38" y="11"/>
                      <a:pt x="36" y="13"/>
                    </a:cubicBezTo>
                    <a:cubicBezTo>
                      <a:pt x="34" y="14"/>
                      <a:pt x="31" y="13"/>
                      <a:pt x="29" y="11"/>
                    </a:cubicBezTo>
                    <a:cubicBezTo>
                      <a:pt x="28" y="10"/>
                      <a:pt x="28" y="8"/>
                      <a:pt x="28" y="6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19" y="5"/>
                      <a:pt x="11" y="7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3" y="16"/>
                      <a:pt x="4" y="16"/>
                      <a:pt x="5" y="15"/>
                    </a:cubicBezTo>
                    <a:cubicBezTo>
                      <a:pt x="6" y="15"/>
                      <a:pt x="8" y="14"/>
                      <a:pt x="9" y="15"/>
                    </a:cubicBezTo>
                    <a:cubicBezTo>
                      <a:pt x="10" y="16"/>
                      <a:pt x="10" y="18"/>
                      <a:pt x="10" y="19"/>
                    </a:cubicBezTo>
                    <a:cubicBezTo>
                      <a:pt x="10" y="22"/>
                      <a:pt x="7" y="24"/>
                      <a:pt x="5" y="25"/>
                    </a:cubicBezTo>
                    <a:cubicBezTo>
                      <a:pt x="4" y="25"/>
                      <a:pt x="4" y="25"/>
                      <a:pt x="3" y="25"/>
                    </a:cubicBezTo>
                    <a:cubicBezTo>
                      <a:pt x="4" y="27"/>
                      <a:pt x="5" y="30"/>
                      <a:pt x="4" y="32"/>
                    </a:cubicBezTo>
                    <a:cubicBezTo>
                      <a:pt x="3" y="33"/>
                      <a:pt x="1" y="34"/>
                      <a:pt x="0" y="35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11" y="2"/>
                      <a:pt x="26" y="0"/>
                      <a:pt x="38" y="3"/>
                    </a:cubicBezTo>
                    <a:cubicBezTo>
                      <a:pt x="41" y="4"/>
                      <a:pt x="44" y="4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lose/>
                  </a:path>
                </a:pathLst>
              </a:custGeom>
              <a:solidFill>
                <a:srgbClr val="E13A3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22" name="Freeform 96"/>
              <p:cNvSpPr>
                <a:spLocks/>
              </p:cNvSpPr>
              <p:nvPr userDrawn="1"/>
            </p:nvSpPr>
            <p:spPr bwMode="auto">
              <a:xfrm>
                <a:off x="2902" y="334"/>
                <a:ext cx="30" cy="78"/>
              </a:xfrm>
              <a:custGeom>
                <a:avLst/>
                <a:gdLst>
                  <a:gd name="T0" fmla="*/ 15 w 15"/>
                  <a:gd name="T1" fmla="*/ 11 h 39"/>
                  <a:gd name="T2" fmla="*/ 15 w 15"/>
                  <a:gd name="T3" fmla="*/ 39 h 39"/>
                  <a:gd name="T4" fmla="*/ 0 w 15"/>
                  <a:gd name="T5" fmla="*/ 37 h 39"/>
                  <a:gd name="T6" fmla="*/ 0 w 15"/>
                  <a:gd name="T7" fmla="*/ 0 h 39"/>
                  <a:gd name="T8" fmla="*/ 15 w 15"/>
                  <a:gd name="T9" fmla="*/ 11 h 39"/>
                  <a:gd name="T10" fmla="*/ 15 w 15"/>
                  <a:gd name="T11" fmla="*/ 11 h 3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" h="39">
                    <a:moveTo>
                      <a:pt x="15" y="11"/>
                    </a:moveTo>
                    <a:cubicBezTo>
                      <a:pt x="15" y="39"/>
                      <a:pt x="15" y="39"/>
                      <a:pt x="15" y="39"/>
                    </a:cubicBezTo>
                    <a:cubicBezTo>
                      <a:pt x="10" y="39"/>
                      <a:pt x="5" y="38"/>
                      <a:pt x="0" y="3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" y="4"/>
                      <a:pt x="10" y="7"/>
                      <a:pt x="15" y="11"/>
                    </a:cubicBezTo>
                    <a:cubicBezTo>
                      <a:pt x="15" y="11"/>
                      <a:pt x="15" y="11"/>
                      <a:pt x="15" y="11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23" name="Freeform 97"/>
              <p:cNvSpPr>
                <a:spLocks/>
              </p:cNvSpPr>
              <p:nvPr userDrawn="1"/>
            </p:nvSpPr>
            <p:spPr bwMode="auto">
              <a:xfrm>
                <a:off x="2996" y="340"/>
                <a:ext cx="30" cy="56"/>
              </a:xfrm>
              <a:custGeom>
                <a:avLst/>
                <a:gdLst>
                  <a:gd name="T0" fmla="*/ 15 w 15"/>
                  <a:gd name="T1" fmla="*/ 7 h 28"/>
                  <a:gd name="T2" fmla="*/ 15 w 15"/>
                  <a:gd name="T3" fmla="*/ 28 h 28"/>
                  <a:gd name="T4" fmla="*/ 0 w 15"/>
                  <a:gd name="T5" fmla="*/ 22 h 28"/>
                  <a:gd name="T6" fmla="*/ 0 w 15"/>
                  <a:gd name="T7" fmla="*/ 0 h 28"/>
                  <a:gd name="T8" fmla="*/ 15 w 15"/>
                  <a:gd name="T9" fmla="*/ 7 h 28"/>
                  <a:gd name="T10" fmla="*/ 15 w 15"/>
                  <a:gd name="T11" fmla="*/ 7 h 2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" h="28">
                    <a:moveTo>
                      <a:pt x="15" y="7"/>
                    </a:moveTo>
                    <a:cubicBezTo>
                      <a:pt x="15" y="28"/>
                      <a:pt x="15" y="28"/>
                      <a:pt x="15" y="28"/>
                    </a:cubicBezTo>
                    <a:cubicBezTo>
                      <a:pt x="10" y="26"/>
                      <a:pt x="5" y="24"/>
                      <a:pt x="0" y="22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" y="2"/>
                      <a:pt x="10" y="4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24" name="Freeform 98"/>
              <p:cNvSpPr>
                <a:spLocks/>
              </p:cNvSpPr>
              <p:nvPr userDrawn="1"/>
            </p:nvSpPr>
            <p:spPr bwMode="auto">
              <a:xfrm>
                <a:off x="2685" y="342"/>
                <a:ext cx="94" cy="58"/>
              </a:xfrm>
              <a:custGeom>
                <a:avLst/>
                <a:gdLst>
                  <a:gd name="T0" fmla="*/ 47 w 47"/>
                  <a:gd name="T1" fmla="*/ 29 h 29"/>
                  <a:gd name="T2" fmla="*/ 43 w 47"/>
                  <a:gd name="T3" fmla="*/ 28 h 29"/>
                  <a:gd name="T4" fmla="*/ 43 w 47"/>
                  <a:gd name="T5" fmla="*/ 21 h 29"/>
                  <a:gd name="T6" fmla="*/ 40 w 47"/>
                  <a:gd name="T7" fmla="*/ 22 h 29"/>
                  <a:gd name="T8" fmla="*/ 37 w 47"/>
                  <a:gd name="T9" fmla="*/ 20 h 29"/>
                  <a:gd name="T10" fmla="*/ 38 w 47"/>
                  <a:gd name="T11" fmla="*/ 15 h 29"/>
                  <a:gd name="T12" fmla="*/ 44 w 47"/>
                  <a:gd name="T13" fmla="*/ 12 h 29"/>
                  <a:gd name="T14" fmla="*/ 44 w 47"/>
                  <a:gd name="T15" fmla="*/ 12 h 29"/>
                  <a:gd name="T16" fmla="*/ 44 w 47"/>
                  <a:gd name="T17" fmla="*/ 5 h 29"/>
                  <a:gd name="T18" fmla="*/ 43 w 47"/>
                  <a:gd name="T19" fmla="*/ 5 h 29"/>
                  <a:gd name="T20" fmla="*/ 19 w 47"/>
                  <a:gd name="T21" fmla="*/ 10 h 29"/>
                  <a:gd name="T22" fmla="*/ 17 w 47"/>
                  <a:gd name="T23" fmla="*/ 17 h 29"/>
                  <a:gd name="T24" fmla="*/ 11 w 47"/>
                  <a:gd name="T25" fmla="*/ 17 h 29"/>
                  <a:gd name="T26" fmla="*/ 9 w 47"/>
                  <a:gd name="T27" fmla="*/ 10 h 29"/>
                  <a:gd name="T28" fmla="*/ 8 w 47"/>
                  <a:gd name="T29" fmla="*/ 10 h 29"/>
                  <a:gd name="T30" fmla="*/ 2 w 47"/>
                  <a:gd name="T31" fmla="*/ 9 h 29"/>
                  <a:gd name="T32" fmla="*/ 1 w 47"/>
                  <a:gd name="T33" fmla="*/ 5 h 29"/>
                  <a:gd name="T34" fmla="*/ 33 w 47"/>
                  <a:gd name="T35" fmla="*/ 4 h 29"/>
                  <a:gd name="T36" fmla="*/ 47 w 47"/>
                  <a:gd name="T37" fmla="*/ 0 h 29"/>
                  <a:gd name="T38" fmla="*/ 47 w 47"/>
                  <a:gd name="T39" fmla="*/ 29 h 29"/>
                  <a:gd name="T40" fmla="*/ 47 w 47"/>
                  <a:gd name="T41" fmla="*/ 29 h 29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47" h="29">
                    <a:moveTo>
                      <a:pt x="47" y="29"/>
                    </a:moveTo>
                    <a:cubicBezTo>
                      <a:pt x="45" y="29"/>
                      <a:pt x="44" y="29"/>
                      <a:pt x="43" y="28"/>
                    </a:cubicBezTo>
                    <a:cubicBezTo>
                      <a:pt x="41" y="26"/>
                      <a:pt x="43" y="23"/>
                      <a:pt x="43" y="21"/>
                    </a:cubicBezTo>
                    <a:cubicBezTo>
                      <a:pt x="42" y="22"/>
                      <a:pt x="41" y="22"/>
                      <a:pt x="40" y="22"/>
                    </a:cubicBezTo>
                    <a:cubicBezTo>
                      <a:pt x="39" y="22"/>
                      <a:pt x="38" y="21"/>
                      <a:pt x="37" y="20"/>
                    </a:cubicBezTo>
                    <a:cubicBezTo>
                      <a:pt x="37" y="19"/>
                      <a:pt x="36" y="16"/>
                      <a:pt x="38" y="15"/>
                    </a:cubicBezTo>
                    <a:cubicBezTo>
                      <a:pt x="39" y="13"/>
                      <a:pt x="41" y="12"/>
                      <a:pt x="44" y="12"/>
                    </a:cubicBezTo>
                    <a:cubicBezTo>
                      <a:pt x="44" y="12"/>
                      <a:pt x="44" y="12"/>
                      <a:pt x="44" y="12"/>
                    </a:cubicBezTo>
                    <a:cubicBezTo>
                      <a:pt x="44" y="5"/>
                      <a:pt x="44" y="5"/>
                      <a:pt x="44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36" y="7"/>
                      <a:pt x="28" y="10"/>
                      <a:pt x="19" y="10"/>
                    </a:cubicBezTo>
                    <a:cubicBezTo>
                      <a:pt x="19" y="13"/>
                      <a:pt x="19" y="15"/>
                      <a:pt x="17" y="17"/>
                    </a:cubicBezTo>
                    <a:cubicBezTo>
                      <a:pt x="15" y="18"/>
                      <a:pt x="13" y="18"/>
                      <a:pt x="11" y="17"/>
                    </a:cubicBezTo>
                    <a:cubicBezTo>
                      <a:pt x="9" y="15"/>
                      <a:pt x="9" y="13"/>
                      <a:pt x="9" y="10"/>
                    </a:cubicBezTo>
                    <a:cubicBezTo>
                      <a:pt x="9" y="10"/>
                      <a:pt x="8" y="10"/>
                      <a:pt x="8" y="10"/>
                    </a:cubicBezTo>
                    <a:cubicBezTo>
                      <a:pt x="6" y="11"/>
                      <a:pt x="3" y="11"/>
                      <a:pt x="2" y="9"/>
                    </a:cubicBezTo>
                    <a:cubicBezTo>
                      <a:pt x="0" y="8"/>
                      <a:pt x="1" y="6"/>
                      <a:pt x="1" y="5"/>
                    </a:cubicBezTo>
                    <a:cubicBezTo>
                      <a:pt x="11" y="7"/>
                      <a:pt x="23" y="7"/>
                      <a:pt x="33" y="4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7" y="29"/>
                      <a:pt x="47" y="29"/>
                      <a:pt x="47" y="29"/>
                    </a:cubicBezTo>
                    <a:cubicBezTo>
                      <a:pt x="47" y="29"/>
                      <a:pt x="47" y="29"/>
                      <a:pt x="47" y="29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25" name="Freeform 99"/>
              <p:cNvSpPr>
                <a:spLocks/>
              </p:cNvSpPr>
              <p:nvPr userDrawn="1"/>
            </p:nvSpPr>
            <p:spPr bwMode="auto">
              <a:xfrm>
                <a:off x="2781" y="340"/>
                <a:ext cx="89" cy="60"/>
              </a:xfrm>
              <a:custGeom>
                <a:avLst/>
                <a:gdLst>
                  <a:gd name="T0" fmla="*/ 26 w 45"/>
                  <a:gd name="T1" fmla="*/ 1 h 30"/>
                  <a:gd name="T2" fmla="*/ 28 w 45"/>
                  <a:gd name="T3" fmla="*/ 7 h 30"/>
                  <a:gd name="T4" fmla="*/ 35 w 45"/>
                  <a:gd name="T5" fmla="*/ 8 h 30"/>
                  <a:gd name="T6" fmla="*/ 37 w 45"/>
                  <a:gd name="T7" fmla="*/ 3 h 30"/>
                  <a:gd name="T8" fmla="*/ 45 w 45"/>
                  <a:gd name="T9" fmla="*/ 4 h 30"/>
                  <a:gd name="T10" fmla="*/ 45 w 45"/>
                  <a:gd name="T11" fmla="*/ 3 h 30"/>
                  <a:gd name="T12" fmla="*/ 45 w 45"/>
                  <a:gd name="T13" fmla="*/ 29 h 30"/>
                  <a:gd name="T14" fmla="*/ 7 w 45"/>
                  <a:gd name="T15" fmla="*/ 28 h 30"/>
                  <a:gd name="T16" fmla="*/ 0 w 45"/>
                  <a:gd name="T17" fmla="*/ 30 h 30"/>
                  <a:gd name="T18" fmla="*/ 4 w 45"/>
                  <a:gd name="T19" fmla="*/ 24 h 30"/>
                  <a:gd name="T20" fmla="*/ 3 w 45"/>
                  <a:gd name="T21" fmla="*/ 21 h 30"/>
                  <a:gd name="T22" fmla="*/ 9 w 45"/>
                  <a:gd name="T23" fmla="*/ 16 h 30"/>
                  <a:gd name="T24" fmla="*/ 9 w 45"/>
                  <a:gd name="T25" fmla="*/ 11 h 30"/>
                  <a:gd name="T26" fmla="*/ 7 w 45"/>
                  <a:gd name="T27" fmla="*/ 9 h 30"/>
                  <a:gd name="T28" fmla="*/ 2 w 45"/>
                  <a:gd name="T29" fmla="*/ 11 h 30"/>
                  <a:gd name="T30" fmla="*/ 2 w 45"/>
                  <a:gd name="T31" fmla="*/ 4 h 30"/>
                  <a:gd name="T32" fmla="*/ 26 w 45"/>
                  <a:gd name="T33" fmla="*/ 1 h 30"/>
                  <a:gd name="T34" fmla="*/ 26 w 45"/>
                  <a:gd name="T35" fmla="*/ 1 h 30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45" h="30">
                    <a:moveTo>
                      <a:pt x="26" y="1"/>
                    </a:moveTo>
                    <a:cubicBezTo>
                      <a:pt x="26" y="3"/>
                      <a:pt x="26" y="5"/>
                      <a:pt x="28" y="7"/>
                    </a:cubicBezTo>
                    <a:cubicBezTo>
                      <a:pt x="30" y="8"/>
                      <a:pt x="33" y="9"/>
                      <a:pt x="35" y="8"/>
                    </a:cubicBezTo>
                    <a:cubicBezTo>
                      <a:pt x="37" y="7"/>
                      <a:pt x="37" y="5"/>
                      <a:pt x="37" y="3"/>
                    </a:cubicBezTo>
                    <a:cubicBezTo>
                      <a:pt x="39" y="4"/>
                      <a:pt x="42" y="6"/>
                      <a:pt x="45" y="4"/>
                    </a:cubicBezTo>
                    <a:cubicBezTo>
                      <a:pt x="45" y="3"/>
                      <a:pt x="45" y="3"/>
                      <a:pt x="45" y="3"/>
                    </a:cubicBezTo>
                    <a:cubicBezTo>
                      <a:pt x="45" y="29"/>
                      <a:pt x="45" y="29"/>
                      <a:pt x="45" y="29"/>
                    </a:cubicBezTo>
                    <a:cubicBezTo>
                      <a:pt x="34" y="26"/>
                      <a:pt x="19" y="24"/>
                      <a:pt x="7" y="28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2" y="28"/>
                      <a:pt x="4" y="26"/>
                      <a:pt x="4" y="24"/>
                    </a:cubicBezTo>
                    <a:cubicBezTo>
                      <a:pt x="4" y="23"/>
                      <a:pt x="4" y="21"/>
                      <a:pt x="3" y="21"/>
                    </a:cubicBezTo>
                    <a:cubicBezTo>
                      <a:pt x="5" y="20"/>
                      <a:pt x="8" y="18"/>
                      <a:pt x="9" y="16"/>
                    </a:cubicBezTo>
                    <a:cubicBezTo>
                      <a:pt x="9" y="14"/>
                      <a:pt x="9" y="13"/>
                      <a:pt x="9" y="11"/>
                    </a:cubicBezTo>
                    <a:cubicBezTo>
                      <a:pt x="9" y="10"/>
                      <a:pt x="8" y="9"/>
                      <a:pt x="7" y="9"/>
                    </a:cubicBezTo>
                    <a:cubicBezTo>
                      <a:pt x="5" y="9"/>
                      <a:pt x="3" y="10"/>
                      <a:pt x="2" y="11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0" y="2"/>
                      <a:pt x="18" y="0"/>
                      <a:pt x="26" y="1"/>
                    </a:cubicBezTo>
                    <a:cubicBezTo>
                      <a:pt x="26" y="1"/>
                      <a:pt x="26" y="1"/>
                      <a:pt x="26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26" name="Freeform 100"/>
              <p:cNvSpPr>
                <a:spLocks/>
              </p:cNvSpPr>
              <p:nvPr userDrawn="1"/>
            </p:nvSpPr>
            <p:spPr bwMode="auto">
              <a:xfrm>
                <a:off x="2687" y="352"/>
                <a:ext cx="88" cy="66"/>
              </a:xfrm>
              <a:custGeom>
                <a:avLst/>
                <a:gdLst>
                  <a:gd name="T0" fmla="*/ 43 w 44"/>
                  <a:gd name="T1" fmla="*/ 7 h 33"/>
                  <a:gd name="T2" fmla="*/ 36 w 44"/>
                  <a:gd name="T3" fmla="*/ 10 h 33"/>
                  <a:gd name="T4" fmla="*/ 36 w 44"/>
                  <a:gd name="T5" fmla="*/ 15 h 33"/>
                  <a:gd name="T6" fmla="*/ 38 w 44"/>
                  <a:gd name="T7" fmla="*/ 17 h 33"/>
                  <a:gd name="T8" fmla="*/ 42 w 44"/>
                  <a:gd name="T9" fmla="*/ 17 h 33"/>
                  <a:gd name="T10" fmla="*/ 41 w 44"/>
                  <a:gd name="T11" fmla="*/ 23 h 33"/>
                  <a:gd name="T12" fmla="*/ 44 w 44"/>
                  <a:gd name="T13" fmla="*/ 25 h 33"/>
                  <a:gd name="T14" fmla="*/ 2 w 44"/>
                  <a:gd name="T15" fmla="*/ 29 h 33"/>
                  <a:gd name="T16" fmla="*/ 0 w 44"/>
                  <a:gd name="T17" fmla="*/ 29 h 33"/>
                  <a:gd name="T18" fmla="*/ 0 w 44"/>
                  <a:gd name="T19" fmla="*/ 3 h 33"/>
                  <a:gd name="T20" fmla="*/ 6 w 44"/>
                  <a:gd name="T21" fmla="*/ 6 h 33"/>
                  <a:gd name="T22" fmla="*/ 8 w 44"/>
                  <a:gd name="T23" fmla="*/ 6 h 33"/>
                  <a:gd name="T24" fmla="*/ 10 w 44"/>
                  <a:gd name="T25" fmla="*/ 12 h 33"/>
                  <a:gd name="T26" fmla="*/ 16 w 44"/>
                  <a:gd name="T27" fmla="*/ 12 h 33"/>
                  <a:gd name="T28" fmla="*/ 18 w 44"/>
                  <a:gd name="T29" fmla="*/ 6 h 33"/>
                  <a:gd name="T30" fmla="*/ 43 w 44"/>
                  <a:gd name="T31" fmla="*/ 0 h 33"/>
                  <a:gd name="T32" fmla="*/ 43 w 44"/>
                  <a:gd name="T33" fmla="*/ 7 h 33"/>
                  <a:gd name="T34" fmla="*/ 43 w 44"/>
                  <a:gd name="T35" fmla="*/ 7 h 33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44" h="33">
                    <a:moveTo>
                      <a:pt x="43" y="7"/>
                    </a:moveTo>
                    <a:cubicBezTo>
                      <a:pt x="40" y="6"/>
                      <a:pt x="38" y="7"/>
                      <a:pt x="36" y="10"/>
                    </a:cubicBezTo>
                    <a:cubicBezTo>
                      <a:pt x="35" y="11"/>
                      <a:pt x="35" y="14"/>
                      <a:pt x="36" y="15"/>
                    </a:cubicBezTo>
                    <a:cubicBezTo>
                      <a:pt x="36" y="16"/>
                      <a:pt x="37" y="17"/>
                      <a:pt x="38" y="17"/>
                    </a:cubicBezTo>
                    <a:cubicBezTo>
                      <a:pt x="39" y="18"/>
                      <a:pt x="41" y="17"/>
                      <a:pt x="42" y="17"/>
                    </a:cubicBezTo>
                    <a:cubicBezTo>
                      <a:pt x="41" y="19"/>
                      <a:pt x="40" y="21"/>
                      <a:pt x="41" y="23"/>
                    </a:cubicBezTo>
                    <a:cubicBezTo>
                      <a:pt x="42" y="24"/>
                      <a:pt x="43" y="24"/>
                      <a:pt x="44" y="25"/>
                    </a:cubicBezTo>
                    <a:cubicBezTo>
                      <a:pt x="31" y="29"/>
                      <a:pt x="17" y="33"/>
                      <a:pt x="2" y="29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1" y="5"/>
                      <a:pt x="3" y="7"/>
                      <a:pt x="6" y="6"/>
                    </a:cubicBezTo>
                    <a:cubicBezTo>
                      <a:pt x="6" y="6"/>
                      <a:pt x="7" y="6"/>
                      <a:pt x="8" y="6"/>
                    </a:cubicBezTo>
                    <a:cubicBezTo>
                      <a:pt x="7" y="8"/>
                      <a:pt x="8" y="10"/>
                      <a:pt x="10" y="12"/>
                    </a:cubicBezTo>
                    <a:cubicBezTo>
                      <a:pt x="12" y="13"/>
                      <a:pt x="14" y="13"/>
                      <a:pt x="16" y="12"/>
                    </a:cubicBezTo>
                    <a:cubicBezTo>
                      <a:pt x="18" y="11"/>
                      <a:pt x="18" y="8"/>
                      <a:pt x="18" y="6"/>
                    </a:cubicBezTo>
                    <a:cubicBezTo>
                      <a:pt x="27" y="5"/>
                      <a:pt x="35" y="3"/>
                      <a:pt x="43" y="0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3" y="7"/>
                      <a:pt x="43" y="7"/>
                      <a:pt x="43" y="7"/>
                    </a:cubicBezTo>
                    <a:close/>
                  </a:path>
                </a:pathLst>
              </a:custGeom>
              <a:solidFill>
                <a:srgbClr val="E13A3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27" name="Freeform 101"/>
              <p:cNvSpPr>
                <a:spLocks/>
              </p:cNvSpPr>
              <p:nvPr userDrawn="1"/>
            </p:nvSpPr>
            <p:spPr bwMode="auto">
              <a:xfrm>
                <a:off x="3026" y="354"/>
                <a:ext cx="30" cy="42"/>
              </a:xfrm>
              <a:custGeom>
                <a:avLst/>
                <a:gdLst>
                  <a:gd name="T0" fmla="*/ 15 w 15"/>
                  <a:gd name="T1" fmla="*/ 9 h 21"/>
                  <a:gd name="T2" fmla="*/ 15 w 15"/>
                  <a:gd name="T3" fmla="*/ 21 h 21"/>
                  <a:gd name="T4" fmla="*/ 0 w 15"/>
                  <a:gd name="T5" fmla="*/ 21 h 21"/>
                  <a:gd name="T6" fmla="*/ 0 w 15"/>
                  <a:gd name="T7" fmla="*/ 0 h 21"/>
                  <a:gd name="T8" fmla="*/ 15 w 15"/>
                  <a:gd name="T9" fmla="*/ 9 h 21"/>
                  <a:gd name="T10" fmla="*/ 15 w 15"/>
                  <a:gd name="T11" fmla="*/ 9 h 2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" h="21">
                    <a:moveTo>
                      <a:pt x="15" y="9"/>
                    </a:moveTo>
                    <a:cubicBezTo>
                      <a:pt x="15" y="21"/>
                      <a:pt x="15" y="21"/>
                      <a:pt x="15" y="21"/>
                    </a:cubicBezTo>
                    <a:cubicBezTo>
                      <a:pt x="10" y="21"/>
                      <a:pt x="5" y="21"/>
                      <a:pt x="0" y="2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6" y="3"/>
                      <a:pt x="11" y="6"/>
                      <a:pt x="15" y="9"/>
                    </a:cubicBezTo>
                    <a:cubicBezTo>
                      <a:pt x="15" y="9"/>
                      <a:pt x="15" y="9"/>
                      <a:pt x="15" y="9"/>
                    </a:cubicBezTo>
                    <a:close/>
                  </a:path>
                </a:pathLst>
              </a:custGeom>
              <a:solidFill>
                <a:srgbClr val="FEBF5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28" name="Freeform 102"/>
              <p:cNvSpPr>
                <a:spLocks/>
              </p:cNvSpPr>
              <p:nvPr userDrawn="1"/>
            </p:nvSpPr>
            <p:spPr bwMode="auto">
              <a:xfrm>
                <a:off x="2934" y="356"/>
                <a:ext cx="30" cy="56"/>
              </a:xfrm>
              <a:custGeom>
                <a:avLst/>
                <a:gdLst>
                  <a:gd name="T0" fmla="*/ 15 w 15"/>
                  <a:gd name="T1" fmla="*/ 8 h 28"/>
                  <a:gd name="T2" fmla="*/ 15 w 15"/>
                  <a:gd name="T3" fmla="*/ 26 h 28"/>
                  <a:gd name="T4" fmla="*/ 0 w 15"/>
                  <a:gd name="T5" fmla="*/ 28 h 28"/>
                  <a:gd name="T6" fmla="*/ 0 w 15"/>
                  <a:gd name="T7" fmla="*/ 0 h 28"/>
                  <a:gd name="T8" fmla="*/ 15 w 15"/>
                  <a:gd name="T9" fmla="*/ 8 h 28"/>
                  <a:gd name="T10" fmla="*/ 15 w 15"/>
                  <a:gd name="T11" fmla="*/ 8 h 2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" h="28">
                    <a:moveTo>
                      <a:pt x="15" y="8"/>
                    </a:moveTo>
                    <a:cubicBezTo>
                      <a:pt x="15" y="26"/>
                      <a:pt x="15" y="26"/>
                      <a:pt x="15" y="26"/>
                    </a:cubicBezTo>
                    <a:cubicBezTo>
                      <a:pt x="10" y="27"/>
                      <a:pt x="5" y="28"/>
                      <a:pt x="0" y="28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" y="3"/>
                      <a:pt x="10" y="6"/>
                      <a:pt x="15" y="8"/>
                    </a:cubicBezTo>
                    <a:cubicBezTo>
                      <a:pt x="15" y="8"/>
                      <a:pt x="15" y="8"/>
                      <a:pt x="15" y="8"/>
                    </a:cubicBezTo>
                    <a:close/>
                  </a:path>
                </a:pathLst>
              </a:custGeom>
              <a:solidFill>
                <a:srgbClr val="FEBF5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29" name="Freeform 103"/>
              <p:cNvSpPr>
                <a:spLocks/>
              </p:cNvSpPr>
              <p:nvPr userDrawn="1"/>
            </p:nvSpPr>
            <p:spPr bwMode="auto">
              <a:xfrm>
                <a:off x="2964" y="372"/>
                <a:ext cx="30" cy="36"/>
              </a:xfrm>
              <a:custGeom>
                <a:avLst/>
                <a:gdLst>
                  <a:gd name="T0" fmla="*/ 15 w 15"/>
                  <a:gd name="T1" fmla="*/ 6 h 18"/>
                  <a:gd name="T2" fmla="*/ 15 w 15"/>
                  <a:gd name="T3" fmla="*/ 15 h 18"/>
                  <a:gd name="T4" fmla="*/ 0 w 15"/>
                  <a:gd name="T5" fmla="*/ 18 h 18"/>
                  <a:gd name="T6" fmla="*/ 0 w 15"/>
                  <a:gd name="T7" fmla="*/ 0 h 18"/>
                  <a:gd name="T8" fmla="*/ 15 w 15"/>
                  <a:gd name="T9" fmla="*/ 6 h 18"/>
                  <a:gd name="T10" fmla="*/ 15 w 15"/>
                  <a:gd name="T11" fmla="*/ 6 h 1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" h="18">
                    <a:moveTo>
                      <a:pt x="15" y="6"/>
                    </a:moveTo>
                    <a:cubicBezTo>
                      <a:pt x="15" y="15"/>
                      <a:pt x="15" y="15"/>
                      <a:pt x="15" y="15"/>
                    </a:cubicBezTo>
                    <a:cubicBezTo>
                      <a:pt x="10" y="16"/>
                      <a:pt x="5" y="18"/>
                      <a:pt x="0" y="18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" y="2"/>
                      <a:pt x="10" y="4"/>
                      <a:pt x="15" y="6"/>
                    </a:cubicBezTo>
                    <a:cubicBezTo>
                      <a:pt x="15" y="6"/>
                      <a:pt x="15" y="6"/>
                      <a:pt x="15" y="6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30" name="Freeform 104"/>
              <p:cNvSpPr>
                <a:spLocks/>
              </p:cNvSpPr>
              <p:nvPr userDrawn="1"/>
            </p:nvSpPr>
            <p:spPr bwMode="auto">
              <a:xfrm>
                <a:off x="2996" y="384"/>
                <a:ext cx="28" cy="18"/>
              </a:xfrm>
              <a:custGeom>
                <a:avLst/>
                <a:gdLst>
                  <a:gd name="T0" fmla="*/ 14 w 14"/>
                  <a:gd name="T1" fmla="*/ 6 h 9"/>
                  <a:gd name="T2" fmla="*/ 0 w 14"/>
                  <a:gd name="T3" fmla="*/ 9 h 9"/>
                  <a:gd name="T4" fmla="*/ 0 w 14"/>
                  <a:gd name="T5" fmla="*/ 0 h 9"/>
                  <a:gd name="T6" fmla="*/ 14 w 14"/>
                  <a:gd name="T7" fmla="*/ 6 h 9"/>
                  <a:gd name="T8" fmla="*/ 14 w 14"/>
                  <a:gd name="T9" fmla="*/ 6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4" h="9">
                    <a:moveTo>
                      <a:pt x="14" y="6"/>
                    </a:moveTo>
                    <a:cubicBezTo>
                      <a:pt x="9" y="7"/>
                      <a:pt x="4" y="8"/>
                      <a:pt x="0" y="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" y="2"/>
                      <a:pt x="10" y="4"/>
                      <a:pt x="14" y="6"/>
                    </a:cubicBezTo>
                    <a:cubicBezTo>
                      <a:pt x="14" y="6"/>
                      <a:pt x="14" y="6"/>
                      <a:pt x="14" y="6"/>
                    </a:cubicBezTo>
                    <a:close/>
                  </a:path>
                </a:pathLst>
              </a:custGeom>
              <a:solidFill>
                <a:srgbClr val="FEBF5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7" name="Freeform 105"/>
            <p:cNvSpPr>
              <a:spLocks noEditPoints="1"/>
            </p:cNvSpPr>
            <p:nvPr userDrawn="1"/>
          </p:nvSpPr>
          <p:spPr bwMode="auto">
            <a:xfrm>
              <a:off x="2060" y="791"/>
              <a:ext cx="84" cy="94"/>
            </a:xfrm>
            <a:custGeom>
              <a:avLst/>
              <a:gdLst>
                <a:gd name="T0" fmla="*/ 0 w 42"/>
                <a:gd name="T1" fmla="*/ 47 h 47"/>
                <a:gd name="T2" fmla="*/ 0 w 42"/>
                <a:gd name="T3" fmla="*/ 46 h 47"/>
                <a:gd name="T4" fmla="*/ 1 w 42"/>
                <a:gd name="T5" fmla="*/ 46 h 47"/>
                <a:gd name="T6" fmla="*/ 4 w 42"/>
                <a:gd name="T7" fmla="*/ 45 h 47"/>
                <a:gd name="T8" fmla="*/ 5 w 42"/>
                <a:gd name="T9" fmla="*/ 44 h 47"/>
                <a:gd name="T10" fmla="*/ 6 w 42"/>
                <a:gd name="T11" fmla="*/ 39 h 47"/>
                <a:gd name="T12" fmla="*/ 6 w 42"/>
                <a:gd name="T13" fmla="*/ 8 h 47"/>
                <a:gd name="T14" fmla="*/ 5 w 42"/>
                <a:gd name="T15" fmla="*/ 3 h 47"/>
                <a:gd name="T16" fmla="*/ 4 w 42"/>
                <a:gd name="T17" fmla="*/ 2 h 47"/>
                <a:gd name="T18" fmla="*/ 1 w 42"/>
                <a:gd name="T19" fmla="*/ 1 h 47"/>
                <a:gd name="T20" fmla="*/ 0 w 42"/>
                <a:gd name="T21" fmla="*/ 1 h 47"/>
                <a:gd name="T22" fmla="*/ 0 w 42"/>
                <a:gd name="T23" fmla="*/ 0 h 47"/>
                <a:gd name="T24" fmla="*/ 18 w 42"/>
                <a:gd name="T25" fmla="*/ 0 h 47"/>
                <a:gd name="T26" fmla="*/ 31 w 42"/>
                <a:gd name="T27" fmla="*/ 2 h 47"/>
                <a:gd name="T28" fmla="*/ 39 w 42"/>
                <a:gd name="T29" fmla="*/ 11 h 47"/>
                <a:gd name="T30" fmla="*/ 42 w 42"/>
                <a:gd name="T31" fmla="*/ 24 h 47"/>
                <a:gd name="T32" fmla="*/ 41 w 42"/>
                <a:gd name="T33" fmla="*/ 33 h 47"/>
                <a:gd name="T34" fmla="*/ 37 w 42"/>
                <a:gd name="T35" fmla="*/ 40 h 47"/>
                <a:gd name="T36" fmla="*/ 32 w 42"/>
                <a:gd name="T37" fmla="*/ 44 h 47"/>
                <a:gd name="T38" fmla="*/ 24 w 42"/>
                <a:gd name="T39" fmla="*/ 47 h 47"/>
                <a:gd name="T40" fmla="*/ 18 w 42"/>
                <a:gd name="T41" fmla="*/ 47 h 47"/>
                <a:gd name="T42" fmla="*/ 0 w 42"/>
                <a:gd name="T43" fmla="*/ 47 h 47"/>
                <a:gd name="T44" fmla="*/ 16 w 42"/>
                <a:gd name="T45" fmla="*/ 3 h 47"/>
                <a:gd name="T46" fmla="*/ 16 w 42"/>
                <a:gd name="T47" fmla="*/ 40 h 47"/>
                <a:gd name="T48" fmla="*/ 16 w 42"/>
                <a:gd name="T49" fmla="*/ 43 h 47"/>
                <a:gd name="T50" fmla="*/ 17 w 42"/>
                <a:gd name="T51" fmla="*/ 44 h 47"/>
                <a:gd name="T52" fmla="*/ 19 w 42"/>
                <a:gd name="T53" fmla="*/ 45 h 47"/>
                <a:gd name="T54" fmla="*/ 27 w 42"/>
                <a:gd name="T55" fmla="*/ 41 h 47"/>
                <a:gd name="T56" fmla="*/ 31 w 42"/>
                <a:gd name="T57" fmla="*/ 24 h 47"/>
                <a:gd name="T58" fmla="*/ 28 w 42"/>
                <a:gd name="T59" fmla="*/ 9 h 47"/>
                <a:gd name="T60" fmla="*/ 23 w 42"/>
                <a:gd name="T61" fmla="*/ 4 h 47"/>
                <a:gd name="T62" fmla="*/ 16 w 42"/>
                <a:gd name="T63" fmla="*/ 3 h 47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42" h="47">
                  <a:moveTo>
                    <a:pt x="0" y="47"/>
                  </a:moveTo>
                  <a:cubicBezTo>
                    <a:pt x="0" y="46"/>
                    <a:pt x="0" y="46"/>
                    <a:pt x="0" y="46"/>
                  </a:cubicBezTo>
                  <a:cubicBezTo>
                    <a:pt x="1" y="46"/>
                    <a:pt x="1" y="46"/>
                    <a:pt x="1" y="46"/>
                  </a:cubicBezTo>
                  <a:cubicBezTo>
                    <a:pt x="2" y="46"/>
                    <a:pt x="3" y="46"/>
                    <a:pt x="4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6" y="43"/>
                    <a:pt x="6" y="42"/>
                    <a:pt x="6" y="39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6"/>
                    <a:pt x="5" y="4"/>
                    <a:pt x="5" y="3"/>
                  </a:cubicBezTo>
                  <a:cubicBezTo>
                    <a:pt x="5" y="3"/>
                    <a:pt x="5" y="2"/>
                    <a:pt x="4" y="2"/>
                  </a:cubicBezTo>
                  <a:cubicBezTo>
                    <a:pt x="3" y="1"/>
                    <a:pt x="2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23" y="0"/>
                    <a:pt x="28" y="1"/>
                    <a:pt x="31" y="2"/>
                  </a:cubicBezTo>
                  <a:cubicBezTo>
                    <a:pt x="34" y="4"/>
                    <a:pt x="37" y="7"/>
                    <a:pt x="39" y="11"/>
                  </a:cubicBezTo>
                  <a:cubicBezTo>
                    <a:pt x="41" y="15"/>
                    <a:pt x="42" y="19"/>
                    <a:pt x="42" y="24"/>
                  </a:cubicBezTo>
                  <a:cubicBezTo>
                    <a:pt x="42" y="27"/>
                    <a:pt x="41" y="30"/>
                    <a:pt x="41" y="33"/>
                  </a:cubicBezTo>
                  <a:cubicBezTo>
                    <a:pt x="40" y="36"/>
                    <a:pt x="38" y="38"/>
                    <a:pt x="37" y="40"/>
                  </a:cubicBezTo>
                  <a:cubicBezTo>
                    <a:pt x="35" y="42"/>
                    <a:pt x="34" y="43"/>
                    <a:pt x="32" y="44"/>
                  </a:cubicBezTo>
                  <a:cubicBezTo>
                    <a:pt x="30" y="45"/>
                    <a:pt x="27" y="46"/>
                    <a:pt x="24" y="47"/>
                  </a:cubicBezTo>
                  <a:cubicBezTo>
                    <a:pt x="23" y="47"/>
                    <a:pt x="21" y="47"/>
                    <a:pt x="18" y="47"/>
                  </a:cubicBezTo>
                  <a:lnTo>
                    <a:pt x="0" y="47"/>
                  </a:lnTo>
                  <a:close/>
                  <a:moveTo>
                    <a:pt x="16" y="3"/>
                  </a:moveTo>
                  <a:cubicBezTo>
                    <a:pt x="16" y="40"/>
                    <a:pt x="16" y="40"/>
                    <a:pt x="16" y="40"/>
                  </a:cubicBezTo>
                  <a:cubicBezTo>
                    <a:pt x="16" y="41"/>
                    <a:pt x="16" y="43"/>
                    <a:pt x="16" y="43"/>
                  </a:cubicBezTo>
                  <a:cubicBezTo>
                    <a:pt x="16" y="44"/>
                    <a:pt x="16" y="44"/>
                    <a:pt x="17" y="44"/>
                  </a:cubicBezTo>
                  <a:cubicBezTo>
                    <a:pt x="17" y="44"/>
                    <a:pt x="18" y="45"/>
                    <a:pt x="19" y="45"/>
                  </a:cubicBezTo>
                  <a:cubicBezTo>
                    <a:pt x="23" y="45"/>
                    <a:pt x="25" y="43"/>
                    <a:pt x="27" y="41"/>
                  </a:cubicBezTo>
                  <a:cubicBezTo>
                    <a:pt x="30" y="37"/>
                    <a:pt x="31" y="32"/>
                    <a:pt x="31" y="24"/>
                  </a:cubicBezTo>
                  <a:cubicBezTo>
                    <a:pt x="31" y="18"/>
                    <a:pt x="30" y="13"/>
                    <a:pt x="28" y="9"/>
                  </a:cubicBezTo>
                  <a:cubicBezTo>
                    <a:pt x="27" y="7"/>
                    <a:pt x="25" y="5"/>
                    <a:pt x="23" y="4"/>
                  </a:cubicBezTo>
                  <a:cubicBezTo>
                    <a:pt x="22" y="3"/>
                    <a:pt x="19" y="3"/>
                    <a:pt x="16" y="3"/>
                  </a:cubicBez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8" name="Freeform 106"/>
            <p:cNvSpPr>
              <a:spLocks/>
            </p:cNvSpPr>
            <p:nvPr userDrawn="1"/>
          </p:nvSpPr>
          <p:spPr bwMode="auto">
            <a:xfrm>
              <a:off x="2146" y="819"/>
              <a:ext cx="54" cy="66"/>
            </a:xfrm>
            <a:custGeom>
              <a:avLst/>
              <a:gdLst>
                <a:gd name="T0" fmla="*/ 12 w 27"/>
                <a:gd name="T1" fmla="*/ 2 h 33"/>
                <a:gd name="T2" fmla="*/ 12 w 27"/>
                <a:gd name="T3" fmla="*/ 15 h 33"/>
                <a:gd name="T4" fmla="*/ 12 w 27"/>
                <a:gd name="T5" fmla="*/ 15 h 33"/>
                <a:gd name="T6" fmla="*/ 16 w 27"/>
                <a:gd name="T7" fmla="*/ 13 h 33"/>
                <a:gd name="T8" fmla="*/ 18 w 27"/>
                <a:gd name="T9" fmla="*/ 7 h 33"/>
                <a:gd name="T10" fmla="*/ 19 w 27"/>
                <a:gd name="T11" fmla="*/ 7 h 33"/>
                <a:gd name="T12" fmla="*/ 19 w 27"/>
                <a:gd name="T13" fmla="*/ 25 h 33"/>
                <a:gd name="T14" fmla="*/ 18 w 27"/>
                <a:gd name="T15" fmla="*/ 25 h 33"/>
                <a:gd name="T16" fmla="*/ 17 w 27"/>
                <a:gd name="T17" fmla="*/ 20 h 33"/>
                <a:gd name="T18" fmla="*/ 15 w 27"/>
                <a:gd name="T19" fmla="*/ 18 h 33"/>
                <a:gd name="T20" fmla="*/ 12 w 27"/>
                <a:gd name="T21" fmla="*/ 17 h 33"/>
                <a:gd name="T22" fmla="*/ 12 w 27"/>
                <a:gd name="T23" fmla="*/ 27 h 33"/>
                <a:gd name="T24" fmla="*/ 12 w 27"/>
                <a:gd name="T25" fmla="*/ 30 h 33"/>
                <a:gd name="T26" fmla="*/ 13 w 27"/>
                <a:gd name="T27" fmla="*/ 31 h 33"/>
                <a:gd name="T28" fmla="*/ 14 w 27"/>
                <a:gd name="T29" fmla="*/ 31 h 33"/>
                <a:gd name="T30" fmla="*/ 16 w 27"/>
                <a:gd name="T31" fmla="*/ 31 h 33"/>
                <a:gd name="T32" fmla="*/ 23 w 27"/>
                <a:gd name="T33" fmla="*/ 29 h 33"/>
                <a:gd name="T34" fmla="*/ 26 w 27"/>
                <a:gd name="T35" fmla="*/ 23 h 33"/>
                <a:gd name="T36" fmla="*/ 27 w 27"/>
                <a:gd name="T37" fmla="*/ 23 h 33"/>
                <a:gd name="T38" fmla="*/ 26 w 27"/>
                <a:gd name="T39" fmla="*/ 33 h 33"/>
                <a:gd name="T40" fmla="*/ 0 w 27"/>
                <a:gd name="T41" fmla="*/ 33 h 33"/>
                <a:gd name="T42" fmla="*/ 0 w 27"/>
                <a:gd name="T43" fmla="*/ 32 h 33"/>
                <a:gd name="T44" fmla="*/ 1 w 27"/>
                <a:gd name="T45" fmla="*/ 32 h 33"/>
                <a:gd name="T46" fmla="*/ 3 w 27"/>
                <a:gd name="T47" fmla="*/ 32 h 33"/>
                <a:gd name="T48" fmla="*/ 4 w 27"/>
                <a:gd name="T49" fmla="*/ 31 h 33"/>
                <a:gd name="T50" fmla="*/ 4 w 27"/>
                <a:gd name="T51" fmla="*/ 28 h 33"/>
                <a:gd name="T52" fmla="*/ 4 w 27"/>
                <a:gd name="T53" fmla="*/ 6 h 33"/>
                <a:gd name="T54" fmla="*/ 4 w 27"/>
                <a:gd name="T55" fmla="*/ 3 h 33"/>
                <a:gd name="T56" fmla="*/ 4 w 27"/>
                <a:gd name="T57" fmla="*/ 1 h 33"/>
                <a:gd name="T58" fmla="*/ 1 w 27"/>
                <a:gd name="T59" fmla="*/ 1 h 33"/>
                <a:gd name="T60" fmla="*/ 0 w 27"/>
                <a:gd name="T61" fmla="*/ 1 h 33"/>
                <a:gd name="T62" fmla="*/ 0 w 27"/>
                <a:gd name="T63" fmla="*/ 0 h 33"/>
                <a:gd name="T64" fmla="*/ 25 w 27"/>
                <a:gd name="T65" fmla="*/ 0 h 33"/>
                <a:gd name="T66" fmla="*/ 25 w 27"/>
                <a:gd name="T67" fmla="*/ 10 h 33"/>
                <a:gd name="T68" fmla="*/ 24 w 27"/>
                <a:gd name="T69" fmla="*/ 10 h 33"/>
                <a:gd name="T70" fmla="*/ 22 w 27"/>
                <a:gd name="T71" fmla="*/ 4 h 33"/>
                <a:gd name="T72" fmla="*/ 19 w 27"/>
                <a:gd name="T73" fmla="*/ 2 h 33"/>
                <a:gd name="T74" fmla="*/ 15 w 27"/>
                <a:gd name="T75" fmla="*/ 2 h 33"/>
                <a:gd name="T76" fmla="*/ 12 w 27"/>
                <a:gd name="T77" fmla="*/ 2 h 33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27" h="33">
                  <a:moveTo>
                    <a:pt x="12" y="2"/>
                  </a:moveTo>
                  <a:cubicBezTo>
                    <a:pt x="12" y="15"/>
                    <a:pt x="12" y="15"/>
                    <a:pt x="12" y="15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4" y="15"/>
                    <a:pt x="15" y="15"/>
                    <a:pt x="16" y="13"/>
                  </a:cubicBezTo>
                  <a:cubicBezTo>
                    <a:pt x="17" y="12"/>
                    <a:pt x="18" y="10"/>
                    <a:pt x="18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23"/>
                    <a:pt x="17" y="21"/>
                    <a:pt x="17" y="20"/>
                  </a:cubicBezTo>
                  <a:cubicBezTo>
                    <a:pt x="16" y="19"/>
                    <a:pt x="16" y="18"/>
                    <a:pt x="15" y="18"/>
                  </a:cubicBezTo>
                  <a:cubicBezTo>
                    <a:pt x="14" y="17"/>
                    <a:pt x="13" y="17"/>
                    <a:pt x="12" y="17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2" y="28"/>
                    <a:pt x="12" y="30"/>
                    <a:pt x="12" y="30"/>
                  </a:cubicBezTo>
                  <a:cubicBezTo>
                    <a:pt x="12" y="30"/>
                    <a:pt x="12" y="31"/>
                    <a:pt x="13" y="31"/>
                  </a:cubicBezTo>
                  <a:cubicBezTo>
                    <a:pt x="13" y="31"/>
                    <a:pt x="14" y="31"/>
                    <a:pt x="14" y="31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9" y="31"/>
                    <a:pt x="21" y="31"/>
                    <a:pt x="23" y="29"/>
                  </a:cubicBezTo>
                  <a:cubicBezTo>
                    <a:pt x="24" y="28"/>
                    <a:pt x="26" y="26"/>
                    <a:pt x="26" y="23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1" y="32"/>
                    <a:pt x="1" y="32"/>
                    <a:pt x="1" y="32"/>
                  </a:cubicBezTo>
                  <a:cubicBezTo>
                    <a:pt x="2" y="32"/>
                    <a:pt x="3" y="32"/>
                    <a:pt x="3" y="32"/>
                  </a:cubicBezTo>
                  <a:cubicBezTo>
                    <a:pt x="4" y="32"/>
                    <a:pt x="4" y="31"/>
                    <a:pt x="4" y="31"/>
                  </a:cubicBezTo>
                  <a:cubicBezTo>
                    <a:pt x="4" y="30"/>
                    <a:pt x="4" y="29"/>
                    <a:pt x="4" y="28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4"/>
                    <a:pt x="4" y="3"/>
                    <a:pt x="4" y="3"/>
                  </a:cubicBezTo>
                  <a:cubicBezTo>
                    <a:pt x="4" y="2"/>
                    <a:pt x="4" y="2"/>
                    <a:pt x="4" y="1"/>
                  </a:cubicBezTo>
                  <a:cubicBezTo>
                    <a:pt x="3" y="1"/>
                    <a:pt x="2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5" y="10"/>
                    <a:pt x="25" y="10"/>
                    <a:pt x="25" y="10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7"/>
                    <a:pt x="23" y="6"/>
                    <a:pt x="22" y="4"/>
                  </a:cubicBezTo>
                  <a:cubicBezTo>
                    <a:pt x="22" y="3"/>
                    <a:pt x="21" y="3"/>
                    <a:pt x="19" y="2"/>
                  </a:cubicBezTo>
                  <a:cubicBezTo>
                    <a:pt x="18" y="2"/>
                    <a:pt x="17" y="2"/>
                    <a:pt x="15" y="2"/>
                  </a:cubicBezTo>
                  <a:lnTo>
                    <a:pt x="12" y="2"/>
                  </a:ln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Freeform 107"/>
            <p:cNvSpPr>
              <a:spLocks noEditPoints="1"/>
            </p:cNvSpPr>
            <p:nvPr userDrawn="1"/>
          </p:nvSpPr>
          <p:spPr bwMode="auto">
            <a:xfrm>
              <a:off x="2204" y="819"/>
              <a:ext cx="50" cy="66"/>
            </a:xfrm>
            <a:custGeom>
              <a:avLst/>
              <a:gdLst>
                <a:gd name="T0" fmla="*/ 11 w 25"/>
                <a:gd name="T1" fmla="*/ 18 h 33"/>
                <a:gd name="T2" fmla="*/ 11 w 25"/>
                <a:gd name="T3" fmla="*/ 27 h 33"/>
                <a:gd name="T4" fmla="*/ 11 w 25"/>
                <a:gd name="T5" fmla="*/ 31 h 33"/>
                <a:gd name="T6" fmla="*/ 12 w 25"/>
                <a:gd name="T7" fmla="*/ 32 h 33"/>
                <a:gd name="T8" fmla="*/ 15 w 25"/>
                <a:gd name="T9" fmla="*/ 32 h 33"/>
                <a:gd name="T10" fmla="*/ 15 w 25"/>
                <a:gd name="T11" fmla="*/ 33 h 33"/>
                <a:gd name="T12" fmla="*/ 0 w 25"/>
                <a:gd name="T13" fmla="*/ 33 h 33"/>
                <a:gd name="T14" fmla="*/ 0 w 25"/>
                <a:gd name="T15" fmla="*/ 32 h 33"/>
                <a:gd name="T16" fmla="*/ 3 w 25"/>
                <a:gd name="T17" fmla="*/ 32 h 33"/>
                <a:gd name="T18" fmla="*/ 4 w 25"/>
                <a:gd name="T19" fmla="*/ 31 h 33"/>
                <a:gd name="T20" fmla="*/ 4 w 25"/>
                <a:gd name="T21" fmla="*/ 27 h 33"/>
                <a:gd name="T22" fmla="*/ 4 w 25"/>
                <a:gd name="T23" fmla="*/ 6 h 33"/>
                <a:gd name="T24" fmla="*/ 4 w 25"/>
                <a:gd name="T25" fmla="*/ 2 h 33"/>
                <a:gd name="T26" fmla="*/ 3 w 25"/>
                <a:gd name="T27" fmla="*/ 1 h 33"/>
                <a:gd name="T28" fmla="*/ 0 w 25"/>
                <a:gd name="T29" fmla="*/ 1 h 33"/>
                <a:gd name="T30" fmla="*/ 0 w 25"/>
                <a:gd name="T31" fmla="*/ 0 h 33"/>
                <a:gd name="T32" fmla="*/ 13 w 25"/>
                <a:gd name="T33" fmla="*/ 0 h 33"/>
                <a:gd name="T34" fmla="*/ 22 w 25"/>
                <a:gd name="T35" fmla="*/ 2 h 33"/>
                <a:gd name="T36" fmla="*/ 25 w 25"/>
                <a:gd name="T37" fmla="*/ 9 h 33"/>
                <a:gd name="T38" fmla="*/ 23 w 25"/>
                <a:gd name="T39" fmla="*/ 14 h 33"/>
                <a:gd name="T40" fmla="*/ 18 w 25"/>
                <a:gd name="T41" fmla="*/ 18 h 33"/>
                <a:gd name="T42" fmla="*/ 11 w 25"/>
                <a:gd name="T43" fmla="*/ 18 h 33"/>
                <a:gd name="T44" fmla="*/ 11 w 25"/>
                <a:gd name="T45" fmla="*/ 2 h 33"/>
                <a:gd name="T46" fmla="*/ 11 w 25"/>
                <a:gd name="T47" fmla="*/ 16 h 33"/>
                <a:gd name="T48" fmla="*/ 12 w 25"/>
                <a:gd name="T49" fmla="*/ 16 h 33"/>
                <a:gd name="T50" fmla="*/ 16 w 25"/>
                <a:gd name="T51" fmla="*/ 14 h 33"/>
                <a:gd name="T52" fmla="*/ 17 w 25"/>
                <a:gd name="T53" fmla="*/ 9 h 33"/>
                <a:gd name="T54" fmla="*/ 16 w 25"/>
                <a:gd name="T55" fmla="*/ 3 h 33"/>
                <a:gd name="T56" fmla="*/ 12 w 25"/>
                <a:gd name="T57" fmla="*/ 2 h 33"/>
                <a:gd name="T58" fmla="*/ 11 w 25"/>
                <a:gd name="T59" fmla="*/ 2 h 33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25" h="33">
                  <a:moveTo>
                    <a:pt x="11" y="18"/>
                  </a:move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1" y="30"/>
                    <a:pt x="11" y="31"/>
                  </a:cubicBezTo>
                  <a:cubicBezTo>
                    <a:pt x="11" y="31"/>
                    <a:pt x="12" y="32"/>
                    <a:pt x="12" y="32"/>
                  </a:cubicBezTo>
                  <a:cubicBezTo>
                    <a:pt x="13" y="32"/>
                    <a:pt x="13" y="32"/>
                    <a:pt x="15" y="32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1" y="32"/>
                    <a:pt x="2" y="32"/>
                    <a:pt x="3" y="32"/>
                  </a:cubicBezTo>
                  <a:cubicBezTo>
                    <a:pt x="3" y="32"/>
                    <a:pt x="3" y="31"/>
                    <a:pt x="4" y="31"/>
                  </a:cubicBezTo>
                  <a:cubicBezTo>
                    <a:pt x="4" y="30"/>
                    <a:pt x="4" y="29"/>
                    <a:pt x="4" y="2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4"/>
                    <a:pt x="4" y="3"/>
                    <a:pt x="4" y="2"/>
                  </a:cubicBezTo>
                  <a:cubicBezTo>
                    <a:pt x="3" y="2"/>
                    <a:pt x="3" y="1"/>
                    <a:pt x="3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7" y="0"/>
                    <a:pt x="20" y="1"/>
                    <a:pt x="22" y="2"/>
                  </a:cubicBezTo>
                  <a:cubicBezTo>
                    <a:pt x="24" y="4"/>
                    <a:pt x="25" y="6"/>
                    <a:pt x="25" y="9"/>
                  </a:cubicBezTo>
                  <a:cubicBezTo>
                    <a:pt x="25" y="11"/>
                    <a:pt x="24" y="13"/>
                    <a:pt x="23" y="14"/>
                  </a:cubicBezTo>
                  <a:cubicBezTo>
                    <a:pt x="22" y="16"/>
                    <a:pt x="20" y="17"/>
                    <a:pt x="18" y="18"/>
                  </a:cubicBezTo>
                  <a:cubicBezTo>
                    <a:pt x="16" y="18"/>
                    <a:pt x="14" y="18"/>
                    <a:pt x="11" y="18"/>
                  </a:cubicBezTo>
                  <a:close/>
                  <a:moveTo>
                    <a:pt x="11" y="2"/>
                  </a:moveTo>
                  <a:cubicBezTo>
                    <a:pt x="11" y="16"/>
                    <a:pt x="11" y="16"/>
                    <a:pt x="11" y="16"/>
                  </a:cubicBezTo>
                  <a:cubicBezTo>
                    <a:pt x="11" y="16"/>
                    <a:pt x="12" y="16"/>
                    <a:pt x="12" y="16"/>
                  </a:cubicBezTo>
                  <a:cubicBezTo>
                    <a:pt x="14" y="16"/>
                    <a:pt x="15" y="16"/>
                    <a:pt x="16" y="14"/>
                  </a:cubicBezTo>
                  <a:cubicBezTo>
                    <a:pt x="17" y="13"/>
                    <a:pt x="17" y="11"/>
                    <a:pt x="17" y="9"/>
                  </a:cubicBezTo>
                  <a:cubicBezTo>
                    <a:pt x="17" y="6"/>
                    <a:pt x="17" y="5"/>
                    <a:pt x="16" y="3"/>
                  </a:cubicBezTo>
                  <a:cubicBezTo>
                    <a:pt x="15" y="2"/>
                    <a:pt x="14" y="2"/>
                    <a:pt x="12" y="2"/>
                  </a:cubicBezTo>
                  <a:lnTo>
                    <a:pt x="11" y="2"/>
                  </a:ln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" name="Freeform 108"/>
            <p:cNvSpPr>
              <a:spLocks noEditPoints="1"/>
            </p:cNvSpPr>
            <p:nvPr userDrawn="1"/>
          </p:nvSpPr>
          <p:spPr bwMode="auto">
            <a:xfrm>
              <a:off x="2246" y="817"/>
              <a:ext cx="64" cy="68"/>
            </a:xfrm>
            <a:custGeom>
              <a:avLst/>
              <a:gdLst>
                <a:gd name="T0" fmla="*/ 19 w 32"/>
                <a:gd name="T1" fmla="*/ 25 h 34"/>
                <a:gd name="T2" fmla="*/ 8 w 32"/>
                <a:gd name="T3" fmla="*/ 25 h 34"/>
                <a:gd name="T4" fmla="*/ 7 w 32"/>
                <a:gd name="T5" fmla="*/ 28 h 34"/>
                <a:gd name="T6" fmla="*/ 6 w 32"/>
                <a:gd name="T7" fmla="*/ 31 h 34"/>
                <a:gd name="T8" fmla="*/ 7 w 32"/>
                <a:gd name="T9" fmla="*/ 33 h 34"/>
                <a:gd name="T10" fmla="*/ 10 w 32"/>
                <a:gd name="T11" fmla="*/ 33 h 34"/>
                <a:gd name="T12" fmla="*/ 10 w 32"/>
                <a:gd name="T13" fmla="*/ 34 h 34"/>
                <a:gd name="T14" fmla="*/ 0 w 32"/>
                <a:gd name="T15" fmla="*/ 34 h 34"/>
                <a:gd name="T16" fmla="*/ 0 w 32"/>
                <a:gd name="T17" fmla="*/ 33 h 34"/>
                <a:gd name="T18" fmla="*/ 3 w 32"/>
                <a:gd name="T19" fmla="*/ 32 h 34"/>
                <a:gd name="T20" fmla="*/ 6 w 32"/>
                <a:gd name="T21" fmla="*/ 27 h 34"/>
                <a:gd name="T22" fmla="*/ 16 w 32"/>
                <a:gd name="T23" fmla="*/ 0 h 34"/>
                <a:gd name="T24" fmla="*/ 17 w 32"/>
                <a:gd name="T25" fmla="*/ 0 h 34"/>
                <a:gd name="T26" fmla="*/ 27 w 32"/>
                <a:gd name="T27" fmla="*/ 28 h 34"/>
                <a:gd name="T28" fmla="*/ 30 w 32"/>
                <a:gd name="T29" fmla="*/ 32 h 34"/>
                <a:gd name="T30" fmla="*/ 32 w 32"/>
                <a:gd name="T31" fmla="*/ 33 h 34"/>
                <a:gd name="T32" fmla="*/ 32 w 32"/>
                <a:gd name="T33" fmla="*/ 34 h 34"/>
                <a:gd name="T34" fmla="*/ 18 w 32"/>
                <a:gd name="T35" fmla="*/ 34 h 34"/>
                <a:gd name="T36" fmla="*/ 18 w 32"/>
                <a:gd name="T37" fmla="*/ 33 h 34"/>
                <a:gd name="T38" fmla="*/ 18 w 32"/>
                <a:gd name="T39" fmla="*/ 33 h 34"/>
                <a:gd name="T40" fmla="*/ 21 w 32"/>
                <a:gd name="T41" fmla="*/ 33 h 34"/>
                <a:gd name="T42" fmla="*/ 21 w 32"/>
                <a:gd name="T43" fmla="*/ 32 h 34"/>
                <a:gd name="T44" fmla="*/ 21 w 32"/>
                <a:gd name="T45" fmla="*/ 31 h 34"/>
                <a:gd name="T46" fmla="*/ 20 w 32"/>
                <a:gd name="T47" fmla="*/ 29 h 34"/>
                <a:gd name="T48" fmla="*/ 19 w 32"/>
                <a:gd name="T49" fmla="*/ 25 h 34"/>
                <a:gd name="T50" fmla="*/ 18 w 32"/>
                <a:gd name="T51" fmla="*/ 23 h 34"/>
                <a:gd name="T52" fmla="*/ 14 w 32"/>
                <a:gd name="T53" fmla="*/ 11 h 34"/>
                <a:gd name="T54" fmla="*/ 9 w 32"/>
                <a:gd name="T55" fmla="*/ 23 h 34"/>
                <a:gd name="T56" fmla="*/ 18 w 32"/>
                <a:gd name="T57" fmla="*/ 23 h 34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32" h="34">
                  <a:moveTo>
                    <a:pt x="19" y="25"/>
                  </a:moveTo>
                  <a:cubicBezTo>
                    <a:pt x="8" y="25"/>
                    <a:pt x="8" y="25"/>
                    <a:pt x="8" y="25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7" y="29"/>
                    <a:pt x="6" y="30"/>
                    <a:pt x="6" y="31"/>
                  </a:cubicBezTo>
                  <a:cubicBezTo>
                    <a:pt x="6" y="32"/>
                    <a:pt x="7" y="32"/>
                    <a:pt x="7" y="33"/>
                  </a:cubicBezTo>
                  <a:cubicBezTo>
                    <a:pt x="8" y="33"/>
                    <a:pt x="9" y="33"/>
                    <a:pt x="10" y="33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1" y="33"/>
                    <a:pt x="2" y="33"/>
                    <a:pt x="3" y="32"/>
                  </a:cubicBezTo>
                  <a:cubicBezTo>
                    <a:pt x="4" y="31"/>
                    <a:pt x="5" y="29"/>
                    <a:pt x="6" y="27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28" y="30"/>
                    <a:pt x="29" y="32"/>
                    <a:pt x="30" y="32"/>
                  </a:cubicBezTo>
                  <a:cubicBezTo>
                    <a:pt x="30" y="33"/>
                    <a:pt x="31" y="33"/>
                    <a:pt x="32" y="33"/>
                  </a:cubicBezTo>
                  <a:cubicBezTo>
                    <a:pt x="32" y="34"/>
                    <a:pt x="32" y="34"/>
                    <a:pt x="32" y="34"/>
                  </a:cubicBezTo>
                  <a:cubicBezTo>
                    <a:pt x="18" y="34"/>
                    <a:pt x="18" y="34"/>
                    <a:pt x="18" y="34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9" y="33"/>
                    <a:pt x="20" y="33"/>
                    <a:pt x="21" y="33"/>
                  </a:cubicBezTo>
                  <a:cubicBezTo>
                    <a:pt x="21" y="33"/>
                    <a:pt x="21" y="32"/>
                    <a:pt x="21" y="32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21" y="31"/>
                    <a:pt x="21" y="30"/>
                    <a:pt x="20" y="29"/>
                  </a:cubicBezTo>
                  <a:lnTo>
                    <a:pt x="19" y="25"/>
                  </a:lnTo>
                  <a:close/>
                  <a:moveTo>
                    <a:pt x="18" y="23"/>
                  </a:moveTo>
                  <a:cubicBezTo>
                    <a:pt x="14" y="11"/>
                    <a:pt x="14" y="11"/>
                    <a:pt x="14" y="11"/>
                  </a:cubicBezTo>
                  <a:cubicBezTo>
                    <a:pt x="9" y="23"/>
                    <a:pt x="9" y="23"/>
                    <a:pt x="9" y="23"/>
                  </a:cubicBezTo>
                  <a:lnTo>
                    <a:pt x="18" y="23"/>
                  </a:ln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" name="Freeform 109"/>
            <p:cNvSpPr>
              <a:spLocks noEditPoints="1"/>
            </p:cNvSpPr>
            <p:nvPr userDrawn="1"/>
          </p:nvSpPr>
          <p:spPr bwMode="auto">
            <a:xfrm>
              <a:off x="2310" y="819"/>
              <a:ext cx="61" cy="66"/>
            </a:xfrm>
            <a:custGeom>
              <a:avLst/>
              <a:gdLst>
                <a:gd name="T0" fmla="*/ 11 w 31"/>
                <a:gd name="T1" fmla="*/ 18 h 33"/>
                <a:gd name="T2" fmla="*/ 11 w 31"/>
                <a:gd name="T3" fmla="*/ 27 h 33"/>
                <a:gd name="T4" fmla="*/ 11 w 31"/>
                <a:gd name="T5" fmla="*/ 31 h 33"/>
                <a:gd name="T6" fmla="*/ 12 w 31"/>
                <a:gd name="T7" fmla="*/ 32 h 33"/>
                <a:gd name="T8" fmla="*/ 15 w 31"/>
                <a:gd name="T9" fmla="*/ 32 h 33"/>
                <a:gd name="T10" fmla="*/ 15 w 31"/>
                <a:gd name="T11" fmla="*/ 33 h 33"/>
                <a:gd name="T12" fmla="*/ 0 w 31"/>
                <a:gd name="T13" fmla="*/ 33 h 33"/>
                <a:gd name="T14" fmla="*/ 0 w 31"/>
                <a:gd name="T15" fmla="*/ 32 h 33"/>
                <a:gd name="T16" fmla="*/ 2 w 31"/>
                <a:gd name="T17" fmla="*/ 32 h 33"/>
                <a:gd name="T18" fmla="*/ 3 w 31"/>
                <a:gd name="T19" fmla="*/ 31 h 33"/>
                <a:gd name="T20" fmla="*/ 4 w 31"/>
                <a:gd name="T21" fmla="*/ 27 h 33"/>
                <a:gd name="T22" fmla="*/ 4 w 31"/>
                <a:gd name="T23" fmla="*/ 6 h 33"/>
                <a:gd name="T24" fmla="*/ 3 w 31"/>
                <a:gd name="T25" fmla="*/ 2 h 33"/>
                <a:gd name="T26" fmla="*/ 2 w 31"/>
                <a:gd name="T27" fmla="*/ 1 h 33"/>
                <a:gd name="T28" fmla="*/ 0 w 31"/>
                <a:gd name="T29" fmla="*/ 1 h 33"/>
                <a:gd name="T30" fmla="*/ 0 w 31"/>
                <a:gd name="T31" fmla="*/ 0 h 33"/>
                <a:gd name="T32" fmla="*/ 13 w 31"/>
                <a:gd name="T33" fmla="*/ 0 h 33"/>
                <a:gd name="T34" fmla="*/ 21 w 31"/>
                <a:gd name="T35" fmla="*/ 1 h 33"/>
                <a:gd name="T36" fmla="*/ 25 w 31"/>
                <a:gd name="T37" fmla="*/ 4 h 33"/>
                <a:gd name="T38" fmla="*/ 27 w 31"/>
                <a:gd name="T39" fmla="*/ 9 h 33"/>
                <a:gd name="T40" fmla="*/ 24 w 31"/>
                <a:gd name="T41" fmla="*/ 15 h 33"/>
                <a:gd name="T42" fmla="*/ 20 w 31"/>
                <a:gd name="T43" fmla="*/ 17 h 33"/>
                <a:gd name="T44" fmla="*/ 27 w 31"/>
                <a:gd name="T45" fmla="*/ 29 h 33"/>
                <a:gd name="T46" fmla="*/ 29 w 31"/>
                <a:gd name="T47" fmla="*/ 31 h 33"/>
                <a:gd name="T48" fmla="*/ 31 w 31"/>
                <a:gd name="T49" fmla="*/ 32 h 33"/>
                <a:gd name="T50" fmla="*/ 31 w 31"/>
                <a:gd name="T51" fmla="*/ 33 h 33"/>
                <a:gd name="T52" fmla="*/ 22 w 31"/>
                <a:gd name="T53" fmla="*/ 33 h 33"/>
                <a:gd name="T54" fmla="*/ 13 w 31"/>
                <a:gd name="T55" fmla="*/ 18 h 33"/>
                <a:gd name="T56" fmla="*/ 11 w 31"/>
                <a:gd name="T57" fmla="*/ 18 h 33"/>
                <a:gd name="T58" fmla="*/ 11 w 31"/>
                <a:gd name="T59" fmla="*/ 2 h 33"/>
                <a:gd name="T60" fmla="*/ 11 w 31"/>
                <a:gd name="T61" fmla="*/ 16 h 33"/>
                <a:gd name="T62" fmla="*/ 12 w 31"/>
                <a:gd name="T63" fmla="*/ 16 h 33"/>
                <a:gd name="T64" fmla="*/ 16 w 31"/>
                <a:gd name="T65" fmla="*/ 16 h 33"/>
                <a:gd name="T66" fmla="*/ 19 w 31"/>
                <a:gd name="T67" fmla="*/ 13 h 33"/>
                <a:gd name="T68" fmla="*/ 20 w 31"/>
                <a:gd name="T69" fmla="*/ 9 h 33"/>
                <a:gd name="T70" fmla="*/ 18 w 31"/>
                <a:gd name="T71" fmla="*/ 3 h 33"/>
                <a:gd name="T72" fmla="*/ 13 w 31"/>
                <a:gd name="T73" fmla="*/ 2 h 33"/>
                <a:gd name="T74" fmla="*/ 11 w 31"/>
                <a:gd name="T75" fmla="*/ 2 h 3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31" h="33">
                  <a:moveTo>
                    <a:pt x="11" y="18"/>
                  </a:move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1" y="30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2"/>
                    <a:pt x="13" y="32"/>
                    <a:pt x="15" y="32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1" y="32"/>
                    <a:pt x="2" y="32"/>
                    <a:pt x="2" y="32"/>
                  </a:cubicBezTo>
                  <a:cubicBezTo>
                    <a:pt x="3" y="32"/>
                    <a:pt x="3" y="31"/>
                    <a:pt x="3" y="31"/>
                  </a:cubicBezTo>
                  <a:cubicBezTo>
                    <a:pt x="4" y="30"/>
                    <a:pt x="4" y="29"/>
                    <a:pt x="4" y="2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4"/>
                    <a:pt x="4" y="3"/>
                    <a:pt x="3" y="2"/>
                  </a:cubicBezTo>
                  <a:cubicBezTo>
                    <a:pt x="3" y="2"/>
                    <a:pt x="3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7" y="0"/>
                    <a:pt x="20" y="0"/>
                    <a:pt x="21" y="1"/>
                  </a:cubicBezTo>
                  <a:cubicBezTo>
                    <a:pt x="23" y="1"/>
                    <a:pt x="24" y="2"/>
                    <a:pt x="25" y="4"/>
                  </a:cubicBezTo>
                  <a:cubicBezTo>
                    <a:pt x="26" y="5"/>
                    <a:pt x="27" y="7"/>
                    <a:pt x="27" y="9"/>
                  </a:cubicBezTo>
                  <a:cubicBezTo>
                    <a:pt x="27" y="11"/>
                    <a:pt x="26" y="14"/>
                    <a:pt x="24" y="15"/>
                  </a:cubicBezTo>
                  <a:cubicBezTo>
                    <a:pt x="23" y="16"/>
                    <a:pt x="22" y="17"/>
                    <a:pt x="20" y="17"/>
                  </a:cubicBezTo>
                  <a:cubicBezTo>
                    <a:pt x="27" y="29"/>
                    <a:pt x="27" y="29"/>
                    <a:pt x="27" y="29"/>
                  </a:cubicBezTo>
                  <a:cubicBezTo>
                    <a:pt x="28" y="30"/>
                    <a:pt x="29" y="31"/>
                    <a:pt x="29" y="31"/>
                  </a:cubicBezTo>
                  <a:cubicBezTo>
                    <a:pt x="30" y="32"/>
                    <a:pt x="31" y="32"/>
                    <a:pt x="31" y="32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13" y="18"/>
                    <a:pt x="13" y="18"/>
                    <a:pt x="13" y="18"/>
                  </a:cubicBezTo>
                  <a:lnTo>
                    <a:pt x="11" y="18"/>
                  </a:lnTo>
                  <a:close/>
                  <a:moveTo>
                    <a:pt x="11" y="2"/>
                  </a:moveTo>
                  <a:cubicBezTo>
                    <a:pt x="11" y="16"/>
                    <a:pt x="11" y="16"/>
                    <a:pt x="11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4" y="16"/>
                    <a:pt x="15" y="16"/>
                    <a:pt x="16" y="16"/>
                  </a:cubicBezTo>
                  <a:cubicBezTo>
                    <a:pt x="17" y="15"/>
                    <a:pt x="18" y="14"/>
                    <a:pt x="19" y="13"/>
                  </a:cubicBezTo>
                  <a:cubicBezTo>
                    <a:pt x="19" y="12"/>
                    <a:pt x="20" y="11"/>
                    <a:pt x="20" y="9"/>
                  </a:cubicBezTo>
                  <a:cubicBezTo>
                    <a:pt x="20" y="7"/>
                    <a:pt x="19" y="5"/>
                    <a:pt x="18" y="3"/>
                  </a:cubicBezTo>
                  <a:cubicBezTo>
                    <a:pt x="17" y="2"/>
                    <a:pt x="15" y="2"/>
                    <a:pt x="13" y="2"/>
                  </a:cubicBezTo>
                  <a:lnTo>
                    <a:pt x="11" y="2"/>
                  </a:ln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" name="Freeform 110"/>
            <p:cNvSpPr>
              <a:spLocks/>
            </p:cNvSpPr>
            <p:nvPr userDrawn="1"/>
          </p:nvSpPr>
          <p:spPr bwMode="auto">
            <a:xfrm>
              <a:off x="2369" y="819"/>
              <a:ext cx="52" cy="66"/>
            </a:xfrm>
            <a:custGeom>
              <a:avLst/>
              <a:gdLst>
                <a:gd name="T0" fmla="*/ 26 w 26"/>
                <a:gd name="T1" fmla="*/ 0 h 33"/>
                <a:gd name="T2" fmla="*/ 26 w 26"/>
                <a:gd name="T3" fmla="*/ 9 h 33"/>
                <a:gd name="T4" fmla="*/ 25 w 26"/>
                <a:gd name="T5" fmla="*/ 9 h 33"/>
                <a:gd name="T6" fmla="*/ 24 w 26"/>
                <a:gd name="T7" fmla="*/ 4 h 33"/>
                <a:gd name="T8" fmla="*/ 21 w 26"/>
                <a:gd name="T9" fmla="*/ 2 h 33"/>
                <a:gd name="T10" fmla="*/ 19 w 26"/>
                <a:gd name="T11" fmla="*/ 2 h 33"/>
                <a:gd name="T12" fmla="*/ 16 w 26"/>
                <a:gd name="T13" fmla="*/ 2 h 33"/>
                <a:gd name="T14" fmla="*/ 16 w 26"/>
                <a:gd name="T15" fmla="*/ 28 h 33"/>
                <a:gd name="T16" fmla="*/ 17 w 26"/>
                <a:gd name="T17" fmla="*/ 31 h 33"/>
                <a:gd name="T18" fmla="*/ 18 w 26"/>
                <a:gd name="T19" fmla="*/ 32 h 33"/>
                <a:gd name="T20" fmla="*/ 20 w 26"/>
                <a:gd name="T21" fmla="*/ 32 h 33"/>
                <a:gd name="T22" fmla="*/ 21 w 26"/>
                <a:gd name="T23" fmla="*/ 32 h 33"/>
                <a:gd name="T24" fmla="*/ 21 w 26"/>
                <a:gd name="T25" fmla="*/ 33 h 33"/>
                <a:gd name="T26" fmla="*/ 5 w 26"/>
                <a:gd name="T27" fmla="*/ 33 h 33"/>
                <a:gd name="T28" fmla="*/ 5 w 26"/>
                <a:gd name="T29" fmla="*/ 32 h 33"/>
                <a:gd name="T30" fmla="*/ 6 w 26"/>
                <a:gd name="T31" fmla="*/ 32 h 33"/>
                <a:gd name="T32" fmla="*/ 8 w 26"/>
                <a:gd name="T33" fmla="*/ 32 h 33"/>
                <a:gd name="T34" fmla="*/ 9 w 26"/>
                <a:gd name="T35" fmla="*/ 31 h 33"/>
                <a:gd name="T36" fmla="*/ 9 w 26"/>
                <a:gd name="T37" fmla="*/ 28 h 33"/>
                <a:gd name="T38" fmla="*/ 9 w 26"/>
                <a:gd name="T39" fmla="*/ 2 h 33"/>
                <a:gd name="T40" fmla="*/ 7 w 26"/>
                <a:gd name="T41" fmla="*/ 2 h 33"/>
                <a:gd name="T42" fmla="*/ 3 w 26"/>
                <a:gd name="T43" fmla="*/ 3 h 33"/>
                <a:gd name="T44" fmla="*/ 0 w 26"/>
                <a:gd name="T45" fmla="*/ 9 h 33"/>
                <a:gd name="T46" fmla="*/ 0 w 26"/>
                <a:gd name="T47" fmla="*/ 9 h 33"/>
                <a:gd name="T48" fmla="*/ 0 w 26"/>
                <a:gd name="T49" fmla="*/ 0 h 33"/>
                <a:gd name="T50" fmla="*/ 26 w 26"/>
                <a:gd name="T51" fmla="*/ 0 h 33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26" h="33">
                  <a:moveTo>
                    <a:pt x="26" y="0"/>
                  </a:moveTo>
                  <a:cubicBezTo>
                    <a:pt x="26" y="9"/>
                    <a:pt x="26" y="9"/>
                    <a:pt x="26" y="9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5" y="7"/>
                    <a:pt x="24" y="5"/>
                    <a:pt x="24" y="4"/>
                  </a:cubicBezTo>
                  <a:cubicBezTo>
                    <a:pt x="23" y="3"/>
                    <a:pt x="22" y="3"/>
                    <a:pt x="21" y="2"/>
                  </a:cubicBezTo>
                  <a:cubicBezTo>
                    <a:pt x="21" y="2"/>
                    <a:pt x="20" y="2"/>
                    <a:pt x="19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6" y="29"/>
                    <a:pt x="16" y="30"/>
                    <a:pt x="17" y="31"/>
                  </a:cubicBezTo>
                  <a:cubicBezTo>
                    <a:pt x="17" y="31"/>
                    <a:pt x="17" y="32"/>
                    <a:pt x="18" y="32"/>
                  </a:cubicBezTo>
                  <a:cubicBezTo>
                    <a:pt x="18" y="32"/>
                    <a:pt x="19" y="32"/>
                    <a:pt x="2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5" y="32"/>
                    <a:pt x="5" y="32"/>
                    <a:pt x="5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7" y="32"/>
                    <a:pt x="8" y="32"/>
                    <a:pt x="8" y="32"/>
                  </a:cubicBezTo>
                  <a:cubicBezTo>
                    <a:pt x="9" y="32"/>
                    <a:pt x="9" y="31"/>
                    <a:pt x="9" y="31"/>
                  </a:cubicBezTo>
                  <a:cubicBezTo>
                    <a:pt x="9" y="30"/>
                    <a:pt x="9" y="29"/>
                    <a:pt x="9" y="28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5" y="2"/>
                    <a:pt x="4" y="2"/>
                    <a:pt x="3" y="3"/>
                  </a:cubicBezTo>
                  <a:cubicBezTo>
                    <a:pt x="2" y="4"/>
                    <a:pt x="1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26" y="0"/>
                  </a:ln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Freeform 111"/>
            <p:cNvSpPr>
              <a:spLocks/>
            </p:cNvSpPr>
            <p:nvPr userDrawn="1"/>
          </p:nvSpPr>
          <p:spPr bwMode="auto">
            <a:xfrm>
              <a:off x="2423" y="819"/>
              <a:ext cx="82" cy="66"/>
            </a:xfrm>
            <a:custGeom>
              <a:avLst/>
              <a:gdLst>
                <a:gd name="T0" fmla="*/ 20 w 41"/>
                <a:gd name="T1" fmla="*/ 22 h 33"/>
                <a:gd name="T2" fmla="*/ 29 w 41"/>
                <a:gd name="T3" fmla="*/ 0 h 33"/>
                <a:gd name="T4" fmla="*/ 41 w 41"/>
                <a:gd name="T5" fmla="*/ 0 h 33"/>
                <a:gd name="T6" fmla="*/ 41 w 41"/>
                <a:gd name="T7" fmla="*/ 1 h 33"/>
                <a:gd name="T8" fmla="*/ 40 w 41"/>
                <a:gd name="T9" fmla="*/ 1 h 33"/>
                <a:gd name="T10" fmla="*/ 38 w 41"/>
                <a:gd name="T11" fmla="*/ 1 h 33"/>
                <a:gd name="T12" fmla="*/ 37 w 41"/>
                <a:gd name="T13" fmla="*/ 2 h 33"/>
                <a:gd name="T14" fmla="*/ 36 w 41"/>
                <a:gd name="T15" fmla="*/ 5 h 33"/>
                <a:gd name="T16" fmla="*/ 36 w 41"/>
                <a:gd name="T17" fmla="*/ 28 h 33"/>
                <a:gd name="T18" fmla="*/ 37 w 41"/>
                <a:gd name="T19" fmla="*/ 31 h 33"/>
                <a:gd name="T20" fmla="*/ 38 w 41"/>
                <a:gd name="T21" fmla="*/ 32 h 33"/>
                <a:gd name="T22" fmla="*/ 40 w 41"/>
                <a:gd name="T23" fmla="*/ 32 h 33"/>
                <a:gd name="T24" fmla="*/ 41 w 41"/>
                <a:gd name="T25" fmla="*/ 32 h 33"/>
                <a:gd name="T26" fmla="*/ 41 w 41"/>
                <a:gd name="T27" fmla="*/ 33 h 33"/>
                <a:gd name="T28" fmla="*/ 25 w 41"/>
                <a:gd name="T29" fmla="*/ 33 h 33"/>
                <a:gd name="T30" fmla="*/ 25 w 41"/>
                <a:gd name="T31" fmla="*/ 32 h 33"/>
                <a:gd name="T32" fmla="*/ 26 w 41"/>
                <a:gd name="T33" fmla="*/ 32 h 33"/>
                <a:gd name="T34" fmla="*/ 28 w 41"/>
                <a:gd name="T35" fmla="*/ 32 h 33"/>
                <a:gd name="T36" fmla="*/ 29 w 41"/>
                <a:gd name="T37" fmla="*/ 31 h 33"/>
                <a:gd name="T38" fmla="*/ 29 w 41"/>
                <a:gd name="T39" fmla="*/ 28 h 33"/>
                <a:gd name="T40" fmla="*/ 29 w 41"/>
                <a:gd name="T41" fmla="*/ 3 h 33"/>
                <a:gd name="T42" fmla="*/ 18 w 41"/>
                <a:gd name="T43" fmla="*/ 33 h 33"/>
                <a:gd name="T44" fmla="*/ 17 w 41"/>
                <a:gd name="T45" fmla="*/ 33 h 33"/>
                <a:gd name="T46" fmla="*/ 6 w 41"/>
                <a:gd name="T47" fmla="*/ 3 h 33"/>
                <a:gd name="T48" fmla="*/ 6 w 41"/>
                <a:gd name="T49" fmla="*/ 27 h 33"/>
                <a:gd name="T50" fmla="*/ 6 w 41"/>
                <a:gd name="T51" fmla="*/ 30 h 33"/>
                <a:gd name="T52" fmla="*/ 7 w 41"/>
                <a:gd name="T53" fmla="*/ 32 h 33"/>
                <a:gd name="T54" fmla="*/ 10 w 41"/>
                <a:gd name="T55" fmla="*/ 32 h 33"/>
                <a:gd name="T56" fmla="*/ 10 w 41"/>
                <a:gd name="T57" fmla="*/ 33 h 33"/>
                <a:gd name="T58" fmla="*/ 0 w 41"/>
                <a:gd name="T59" fmla="*/ 33 h 33"/>
                <a:gd name="T60" fmla="*/ 0 w 41"/>
                <a:gd name="T61" fmla="*/ 32 h 33"/>
                <a:gd name="T62" fmla="*/ 0 w 41"/>
                <a:gd name="T63" fmla="*/ 32 h 33"/>
                <a:gd name="T64" fmla="*/ 2 w 41"/>
                <a:gd name="T65" fmla="*/ 32 h 33"/>
                <a:gd name="T66" fmla="*/ 4 w 41"/>
                <a:gd name="T67" fmla="*/ 31 h 33"/>
                <a:gd name="T68" fmla="*/ 4 w 41"/>
                <a:gd name="T69" fmla="*/ 29 h 33"/>
                <a:gd name="T70" fmla="*/ 4 w 41"/>
                <a:gd name="T71" fmla="*/ 27 h 33"/>
                <a:gd name="T72" fmla="*/ 4 w 41"/>
                <a:gd name="T73" fmla="*/ 5 h 33"/>
                <a:gd name="T74" fmla="*/ 4 w 41"/>
                <a:gd name="T75" fmla="*/ 2 h 33"/>
                <a:gd name="T76" fmla="*/ 3 w 41"/>
                <a:gd name="T77" fmla="*/ 1 h 33"/>
                <a:gd name="T78" fmla="*/ 1 w 41"/>
                <a:gd name="T79" fmla="*/ 1 h 33"/>
                <a:gd name="T80" fmla="*/ 0 w 41"/>
                <a:gd name="T81" fmla="*/ 1 h 33"/>
                <a:gd name="T82" fmla="*/ 0 w 41"/>
                <a:gd name="T83" fmla="*/ 0 h 33"/>
                <a:gd name="T84" fmla="*/ 12 w 41"/>
                <a:gd name="T85" fmla="*/ 0 h 33"/>
                <a:gd name="T86" fmla="*/ 20 w 41"/>
                <a:gd name="T87" fmla="*/ 22 h 33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41" h="33">
                  <a:moveTo>
                    <a:pt x="20" y="22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1" y="1"/>
                    <a:pt x="41" y="1"/>
                    <a:pt x="41" y="1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39" y="1"/>
                    <a:pt x="38" y="1"/>
                    <a:pt x="38" y="1"/>
                  </a:cubicBezTo>
                  <a:cubicBezTo>
                    <a:pt x="37" y="1"/>
                    <a:pt x="37" y="2"/>
                    <a:pt x="37" y="2"/>
                  </a:cubicBezTo>
                  <a:cubicBezTo>
                    <a:pt x="36" y="3"/>
                    <a:pt x="36" y="4"/>
                    <a:pt x="36" y="5"/>
                  </a:cubicBezTo>
                  <a:cubicBezTo>
                    <a:pt x="36" y="28"/>
                    <a:pt x="36" y="28"/>
                    <a:pt x="36" y="28"/>
                  </a:cubicBezTo>
                  <a:cubicBezTo>
                    <a:pt x="36" y="29"/>
                    <a:pt x="36" y="30"/>
                    <a:pt x="37" y="31"/>
                  </a:cubicBezTo>
                  <a:cubicBezTo>
                    <a:pt x="37" y="31"/>
                    <a:pt x="37" y="32"/>
                    <a:pt x="38" y="32"/>
                  </a:cubicBezTo>
                  <a:cubicBezTo>
                    <a:pt x="38" y="32"/>
                    <a:pt x="39" y="32"/>
                    <a:pt x="40" y="32"/>
                  </a:cubicBezTo>
                  <a:cubicBezTo>
                    <a:pt x="41" y="32"/>
                    <a:pt x="41" y="32"/>
                    <a:pt x="41" y="32"/>
                  </a:cubicBezTo>
                  <a:cubicBezTo>
                    <a:pt x="41" y="33"/>
                    <a:pt x="41" y="33"/>
                    <a:pt x="41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7" y="32"/>
                    <a:pt x="28" y="32"/>
                    <a:pt x="28" y="32"/>
                  </a:cubicBezTo>
                  <a:cubicBezTo>
                    <a:pt x="29" y="32"/>
                    <a:pt x="29" y="31"/>
                    <a:pt x="29" y="31"/>
                  </a:cubicBezTo>
                  <a:cubicBezTo>
                    <a:pt x="29" y="30"/>
                    <a:pt x="29" y="29"/>
                    <a:pt x="29" y="28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8"/>
                    <a:pt x="6" y="29"/>
                    <a:pt x="6" y="30"/>
                  </a:cubicBezTo>
                  <a:cubicBezTo>
                    <a:pt x="6" y="30"/>
                    <a:pt x="7" y="31"/>
                    <a:pt x="7" y="32"/>
                  </a:cubicBezTo>
                  <a:cubicBezTo>
                    <a:pt x="8" y="32"/>
                    <a:pt x="9" y="32"/>
                    <a:pt x="10" y="32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1" y="32"/>
                    <a:pt x="2" y="32"/>
                    <a:pt x="2" y="32"/>
                  </a:cubicBezTo>
                  <a:cubicBezTo>
                    <a:pt x="3" y="32"/>
                    <a:pt x="3" y="31"/>
                    <a:pt x="4" y="31"/>
                  </a:cubicBezTo>
                  <a:cubicBezTo>
                    <a:pt x="4" y="31"/>
                    <a:pt x="4" y="30"/>
                    <a:pt x="4" y="29"/>
                  </a:cubicBezTo>
                  <a:cubicBezTo>
                    <a:pt x="4" y="29"/>
                    <a:pt x="4" y="28"/>
                    <a:pt x="4" y="2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4"/>
                    <a:pt x="4" y="3"/>
                    <a:pt x="4" y="2"/>
                  </a:cubicBezTo>
                  <a:cubicBezTo>
                    <a:pt x="4" y="2"/>
                    <a:pt x="3" y="2"/>
                    <a:pt x="3" y="1"/>
                  </a:cubicBezTo>
                  <a:cubicBezTo>
                    <a:pt x="3" y="1"/>
                    <a:pt x="2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20" y="22"/>
                  </a:ln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" name="Freeform 112"/>
            <p:cNvSpPr>
              <a:spLocks/>
            </p:cNvSpPr>
            <p:nvPr userDrawn="1"/>
          </p:nvSpPr>
          <p:spPr bwMode="auto">
            <a:xfrm>
              <a:off x="2505" y="819"/>
              <a:ext cx="54" cy="66"/>
            </a:xfrm>
            <a:custGeom>
              <a:avLst/>
              <a:gdLst>
                <a:gd name="T0" fmla="*/ 11 w 27"/>
                <a:gd name="T1" fmla="*/ 2 h 33"/>
                <a:gd name="T2" fmla="*/ 11 w 27"/>
                <a:gd name="T3" fmla="*/ 15 h 33"/>
                <a:gd name="T4" fmla="*/ 12 w 27"/>
                <a:gd name="T5" fmla="*/ 15 h 33"/>
                <a:gd name="T6" fmla="*/ 16 w 27"/>
                <a:gd name="T7" fmla="*/ 13 h 33"/>
                <a:gd name="T8" fmla="*/ 17 w 27"/>
                <a:gd name="T9" fmla="*/ 7 h 33"/>
                <a:gd name="T10" fmla="*/ 18 w 27"/>
                <a:gd name="T11" fmla="*/ 7 h 33"/>
                <a:gd name="T12" fmla="*/ 18 w 27"/>
                <a:gd name="T13" fmla="*/ 25 h 33"/>
                <a:gd name="T14" fmla="*/ 17 w 27"/>
                <a:gd name="T15" fmla="*/ 25 h 33"/>
                <a:gd name="T16" fmla="*/ 16 w 27"/>
                <a:gd name="T17" fmla="*/ 20 h 33"/>
                <a:gd name="T18" fmla="*/ 14 w 27"/>
                <a:gd name="T19" fmla="*/ 18 h 33"/>
                <a:gd name="T20" fmla="*/ 11 w 27"/>
                <a:gd name="T21" fmla="*/ 17 h 33"/>
                <a:gd name="T22" fmla="*/ 11 w 27"/>
                <a:gd name="T23" fmla="*/ 27 h 33"/>
                <a:gd name="T24" fmla="*/ 11 w 27"/>
                <a:gd name="T25" fmla="*/ 30 h 33"/>
                <a:gd name="T26" fmla="*/ 12 w 27"/>
                <a:gd name="T27" fmla="*/ 31 h 33"/>
                <a:gd name="T28" fmla="*/ 14 w 27"/>
                <a:gd name="T29" fmla="*/ 31 h 33"/>
                <a:gd name="T30" fmla="*/ 16 w 27"/>
                <a:gd name="T31" fmla="*/ 31 h 33"/>
                <a:gd name="T32" fmla="*/ 22 w 27"/>
                <a:gd name="T33" fmla="*/ 29 h 33"/>
                <a:gd name="T34" fmla="*/ 26 w 27"/>
                <a:gd name="T35" fmla="*/ 23 h 33"/>
                <a:gd name="T36" fmla="*/ 27 w 27"/>
                <a:gd name="T37" fmla="*/ 23 h 33"/>
                <a:gd name="T38" fmla="*/ 25 w 27"/>
                <a:gd name="T39" fmla="*/ 33 h 33"/>
                <a:gd name="T40" fmla="*/ 0 w 27"/>
                <a:gd name="T41" fmla="*/ 33 h 33"/>
                <a:gd name="T42" fmla="*/ 0 w 27"/>
                <a:gd name="T43" fmla="*/ 32 h 33"/>
                <a:gd name="T44" fmla="*/ 1 w 27"/>
                <a:gd name="T45" fmla="*/ 32 h 33"/>
                <a:gd name="T46" fmla="*/ 3 w 27"/>
                <a:gd name="T47" fmla="*/ 32 h 33"/>
                <a:gd name="T48" fmla="*/ 4 w 27"/>
                <a:gd name="T49" fmla="*/ 31 h 33"/>
                <a:gd name="T50" fmla="*/ 4 w 27"/>
                <a:gd name="T51" fmla="*/ 28 h 33"/>
                <a:gd name="T52" fmla="*/ 4 w 27"/>
                <a:gd name="T53" fmla="*/ 6 h 33"/>
                <a:gd name="T54" fmla="*/ 4 w 27"/>
                <a:gd name="T55" fmla="*/ 3 h 33"/>
                <a:gd name="T56" fmla="*/ 3 w 27"/>
                <a:gd name="T57" fmla="*/ 1 h 33"/>
                <a:gd name="T58" fmla="*/ 1 w 27"/>
                <a:gd name="T59" fmla="*/ 1 h 33"/>
                <a:gd name="T60" fmla="*/ 0 w 27"/>
                <a:gd name="T61" fmla="*/ 1 h 33"/>
                <a:gd name="T62" fmla="*/ 0 w 27"/>
                <a:gd name="T63" fmla="*/ 0 h 33"/>
                <a:gd name="T64" fmla="*/ 24 w 27"/>
                <a:gd name="T65" fmla="*/ 0 h 33"/>
                <a:gd name="T66" fmla="*/ 24 w 27"/>
                <a:gd name="T67" fmla="*/ 10 h 33"/>
                <a:gd name="T68" fmla="*/ 24 w 27"/>
                <a:gd name="T69" fmla="*/ 10 h 33"/>
                <a:gd name="T70" fmla="*/ 22 w 27"/>
                <a:gd name="T71" fmla="*/ 4 h 33"/>
                <a:gd name="T72" fmla="*/ 19 w 27"/>
                <a:gd name="T73" fmla="*/ 2 h 33"/>
                <a:gd name="T74" fmla="*/ 14 w 27"/>
                <a:gd name="T75" fmla="*/ 2 h 33"/>
                <a:gd name="T76" fmla="*/ 11 w 27"/>
                <a:gd name="T77" fmla="*/ 2 h 33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27" h="33">
                  <a:moveTo>
                    <a:pt x="11" y="2"/>
                  </a:moveTo>
                  <a:cubicBezTo>
                    <a:pt x="11" y="15"/>
                    <a:pt x="11" y="15"/>
                    <a:pt x="11" y="15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3" y="15"/>
                    <a:pt x="15" y="15"/>
                    <a:pt x="16" y="13"/>
                  </a:cubicBezTo>
                  <a:cubicBezTo>
                    <a:pt x="17" y="12"/>
                    <a:pt x="17" y="10"/>
                    <a:pt x="17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23"/>
                    <a:pt x="17" y="21"/>
                    <a:pt x="16" y="20"/>
                  </a:cubicBezTo>
                  <a:cubicBezTo>
                    <a:pt x="16" y="19"/>
                    <a:pt x="15" y="18"/>
                    <a:pt x="14" y="18"/>
                  </a:cubicBezTo>
                  <a:cubicBezTo>
                    <a:pt x="13" y="17"/>
                    <a:pt x="12" y="17"/>
                    <a:pt x="11" y="1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8"/>
                    <a:pt x="11" y="30"/>
                    <a:pt x="11" y="30"/>
                  </a:cubicBezTo>
                  <a:cubicBezTo>
                    <a:pt x="11" y="30"/>
                    <a:pt x="12" y="31"/>
                    <a:pt x="12" y="31"/>
                  </a:cubicBezTo>
                  <a:cubicBezTo>
                    <a:pt x="12" y="31"/>
                    <a:pt x="13" y="31"/>
                    <a:pt x="14" y="31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8" y="31"/>
                    <a:pt x="21" y="31"/>
                    <a:pt x="22" y="29"/>
                  </a:cubicBezTo>
                  <a:cubicBezTo>
                    <a:pt x="24" y="28"/>
                    <a:pt x="25" y="26"/>
                    <a:pt x="26" y="23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1" y="32"/>
                    <a:pt x="1" y="32"/>
                    <a:pt x="1" y="32"/>
                  </a:cubicBezTo>
                  <a:cubicBezTo>
                    <a:pt x="2" y="32"/>
                    <a:pt x="2" y="32"/>
                    <a:pt x="3" y="32"/>
                  </a:cubicBezTo>
                  <a:cubicBezTo>
                    <a:pt x="3" y="32"/>
                    <a:pt x="3" y="31"/>
                    <a:pt x="4" y="31"/>
                  </a:cubicBezTo>
                  <a:cubicBezTo>
                    <a:pt x="4" y="30"/>
                    <a:pt x="4" y="29"/>
                    <a:pt x="4" y="28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4"/>
                    <a:pt x="4" y="3"/>
                    <a:pt x="4" y="3"/>
                  </a:cubicBezTo>
                  <a:cubicBezTo>
                    <a:pt x="4" y="2"/>
                    <a:pt x="3" y="2"/>
                    <a:pt x="3" y="1"/>
                  </a:cubicBezTo>
                  <a:cubicBezTo>
                    <a:pt x="2" y="1"/>
                    <a:pt x="2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3" y="7"/>
                    <a:pt x="23" y="6"/>
                    <a:pt x="22" y="4"/>
                  </a:cubicBezTo>
                  <a:cubicBezTo>
                    <a:pt x="21" y="3"/>
                    <a:pt x="20" y="3"/>
                    <a:pt x="19" y="2"/>
                  </a:cubicBezTo>
                  <a:cubicBezTo>
                    <a:pt x="18" y="2"/>
                    <a:pt x="16" y="2"/>
                    <a:pt x="14" y="2"/>
                  </a:cubicBezTo>
                  <a:lnTo>
                    <a:pt x="11" y="2"/>
                  </a:ln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" name="Freeform 113"/>
            <p:cNvSpPr>
              <a:spLocks/>
            </p:cNvSpPr>
            <p:nvPr userDrawn="1"/>
          </p:nvSpPr>
          <p:spPr bwMode="auto">
            <a:xfrm>
              <a:off x="2561" y="819"/>
              <a:ext cx="60" cy="68"/>
            </a:xfrm>
            <a:custGeom>
              <a:avLst/>
              <a:gdLst>
                <a:gd name="T0" fmla="*/ 10 w 30"/>
                <a:gd name="T1" fmla="*/ 0 h 34"/>
                <a:gd name="T2" fmla="*/ 25 w 30"/>
                <a:gd name="T3" fmla="*/ 21 h 34"/>
                <a:gd name="T4" fmla="*/ 25 w 30"/>
                <a:gd name="T5" fmla="*/ 6 h 34"/>
                <a:gd name="T6" fmla="*/ 24 w 30"/>
                <a:gd name="T7" fmla="*/ 2 h 34"/>
                <a:gd name="T8" fmla="*/ 21 w 30"/>
                <a:gd name="T9" fmla="*/ 1 h 34"/>
                <a:gd name="T10" fmla="*/ 21 w 30"/>
                <a:gd name="T11" fmla="*/ 0 h 34"/>
                <a:gd name="T12" fmla="*/ 30 w 30"/>
                <a:gd name="T13" fmla="*/ 0 h 34"/>
                <a:gd name="T14" fmla="*/ 30 w 30"/>
                <a:gd name="T15" fmla="*/ 1 h 34"/>
                <a:gd name="T16" fmla="*/ 28 w 30"/>
                <a:gd name="T17" fmla="*/ 1 h 34"/>
                <a:gd name="T18" fmla="*/ 27 w 30"/>
                <a:gd name="T19" fmla="*/ 3 h 34"/>
                <a:gd name="T20" fmla="*/ 26 w 30"/>
                <a:gd name="T21" fmla="*/ 6 h 34"/>
                <a:gd name="T22" fmla="*/ 26 w 30"/>
                <a:gd name="T23" fmla="*/ 34 h 34"/>
                <a:gd name="T24" fmla="*/ 26 w 30"/>
                <a:gd name="T25" fmla="*/ 34 h 34"/>
                <a:gd name="T26" fmla="*/ 6 w 30"/>
                <a:gd name="T27" fmla="*/ 6 h 34"/>
                <a:gd name="T28" fmla="*/ 6 w 30"/>
                <a:gd name="T29" fmla="*/ 27 h 34"/>
                <a:gd name="T30" fmla="*/ 7 w 30"/>
                <a:gd name="T31" fmla="*/ 31 h 34"/>
                <a:gd name="T32" fmla="*/ 9 w 30"/>
                <a:gd name="T33" fmla="*/ 32 h 34"/>
                <a:gd name="T34" fmla="*/ 10 w 30"/>
                <a:gd name="T35" fmla="*/ 32 h 34"/>
                <a:gd name="T36" fmla="*/ 10 w 30"/>
                <a:gd name="T37" fmla="*/ 33 h 34"/>
                <a:gd name="T38" fmla="*/ 0 w 30"/>
                <a:gd name="T39" fmla="*/ 33 h 34"/>
                <a:gd name="T40" fmla="*/ 0 w 30"/>
                <a:gd name="T41" fmla="*/ 32 h 34"/>
                <a:gd name="T42" fmla="*/ 3 w 30"/>
                <a:gd name="T43" fmla="*/ 31 h 34"/>
                <a:gd name="T44" fmla="*/ 4 w 30"/>
                <a:gd name="T45" fmla="*/ 27 h 34"/>
                <a:gd name="T46" fmla="*/ 4 w 30"/>
                <a:gd name="T47" fmla="*/ 4 h 34"/>
                <a:gd name="T48" fmla="*/ 3 w 30"/>
                <a:gd name="T49" fmla="*/ 3 h 34"/>
                <a:gd name="T50" fmla="*/ 2 w 30"/>
                <a:gd name="T51" fmla="*/ 1 h 34"/>
                <a:gd name="T52" fmla="*/ 0 w 30"/>
                <a:gd name="T53" fmla="*/ 1 h 34"/>
                <a:gd name="T54" fmla="*/ 0 w 30"/>
                <a:gd name="T55" fmla="*/ 0 h 34"/>
                <a:gd name="T56" fmla="*/ 10 w 30"/>
                <a:gd name="T57" fmla="*/ 0 h 34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30" h="34">
                  <a:moveTo>
                    <a:pt x="10" y="0"/>
                  </a:moveTo>
                  <a:cubicBezTo>
                    <a:pt x="25" y="21"/>
                    <a:pt x="25" y="21"/>
                    <a:pt x="25" y="21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4"/>
                    <a:pt x="25" y="3"/>
                    <a:pt x="24" y="2"/>
                  </a:cubicBezTo>
                  <a:cubicBezTo>
                    <a:pt x="23" y="1"/>
                    <a:pt x="22" y="1"/>
                    <a:pt x="21" y="1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29" y="1"/>
                    <a:pt x="28" y="1"/>
                    <a:pt x="28" y="1"/>
                  </a:cubicBezTo>
                  <a:cubicBezTo>
                    <a:pt x="27" y="2"/>
                    <a:pt x="27" y="2"/>
                    <a:pt x="27" y="3"/>
                  </a:cubicBezTo>
                  <a:cubicBezTo>
                    <a:pt x="27" y="3"/>
                    <a:pt x="26" y="5"/>
                    <a:pt x="26" y="6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9"/>
                    <a:pt x="6" y="31"/>
                    <a:pt x="7" y="31"/>
                  </a:cubicBezTo>
                  <a:cubicBezTo>
                    <a:pt x="8" y="32"/>
                    <a:pt x="8" y="32"/>
                    <a:pt x="9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1" y="32"/>
                    <a:pt x="2" y="32"/>
                    <a:pt x="3" y="31"/>
                  </a:cubicBezTo>
                  <a:cubicBezTo>
                    <a:pt x="4" y="30"/>
                    <a:pt x="4" y="29"/>
                    <a:pt x="4" y="27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2"/>
                    <a:pt x="2" y="1"/>
                    <a:pt x="2" y="1"/>
                  </a:cubicBezTo>
                  <a:cubicBezTo>
                    <a:pt x="1" y="1"/>
                    <a:pt x="1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0" y="0"/>
                  </a:ln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6" name="Freeform 114"/>
            <p:cNvSpPr>
              <a:spLocks/>
            </p:cNvSpPr>
            <p:nvPr userDrawn="1"/>
          </p:nvSpPr>
          <p:spPr bwMode="auto">
            <a:xfrm>
              <a:off x="2623" y="819"/>
              <a:ext cx="54" cy="66"/>
            </a:xfrm>
            <a:custGeom>
              <a:avLst/>
              <a:gdLst>
                <a:gd name="T0" fmla="*/ 27 w 27"/>
                <a:gd name="T1" fmla="*/ 0 h 33"/>
                <a:gd name="T2" fmla="*/ 27 w 27"/>
                <a:gd name="T3" fmla="*/ 9 h 33"/>
                <a:gd name="T4" fmla="*/ 26 w 27"/>
                <a:gd name="T5" fmla="*/ 9 h 33"/>
                <a:gd name="T6" fmla="*/ 25 w 27"/>
                <a:gd name="T7" fmla="*/ 4 h 33"/>
                <a:gd name="T8" fmla="*/ 22 w 27"/>
                <a:gd name="T9" fmla="*/ 2 h 33"/>
                <a:gd name="T10" fmla="*/ 19 w 27"/>
                <a:gd name="T11" fmla="*/ 2 h 33"/>
                <a:gd name="T12" fmla="*/ 17 w 27"/>
                <a:gd name="T13" fmla="*/ 2 h 33"/>
                <a:gd name="T14" fmla="*/ 17 w 27"/>
                <a:gd name="T15" fmla="*/ 28 h 33"/>
                <a:gd name="T16" fmla="*/ 17 w 27"/>
                <a:gd name="T17" fmla="*/ 31 h 33"/>
                <a:gd name="T18" fmla="*/ 18 w 27"/>
                <a:gd name="T19" fmla="*/ 32 h 33"/>
                <a:gd name="T20" fmla="*/ 20 w 27"/>
                <a:gd name="T21" fmla="*/ 32 h 33"/>
                <a:gd name="T22" fmla="*/ 21 w 27"/>
                <a:gd name="T23" fmla="*/ 32 h 33"/>
                <a:gd name="T24" fmla="*/ 21 w 27"/>
                <a:gd name="T25" fmla="*/ 33 h 33"/>
                <a:gd name="T26" fmla="*/ 6 w 27"/>
                <a:gd name="T27" fmla="*/ 33 h 33"/>
                <a:gd name="T28" fmla="*/ 6 w 27"/>
                <a:gd name="T29" fmla="*/ 32 h 33"/>
                <a:gd name="T30" fmla="*/ 7 w 27"/>
                <a:gd name="T31" fmla="*/ 32 h 33"/>
                <a:gd name="T32" fmla="*/ 9 w 27"/>
                <a:gd name="T33" fmla="*/ 32 h 33"/>
                <a:gd name="T34" fmla="*/ 10 w 27"/>
                <a:gd name="T35" fmla="*/ 31 h 33"/>
                <a:gd name="T36" fmla="*/ 10 w 27"/>
                <a:gd name="T37" fmla="*/ 28 h 33"/>
                <a:gd name="T38" fmla="*/ 10 w 27"/>
                <a:gd name="T39" fmla="*/ 2 h 33"/>
                <a:gd name="T40" fmla="*/ 8 w 27"/>
                <a:gd name="T41" fmla="*/ 2 h 33"/>
                <a:gd name="T42" fmla="*/ 4 w 27"/>
                <a:gd name="T43" fmla="*/ 3 h 33"/>
                <a:gd name="T44" fmla="*/ 1 w 27"/>
                <a:gd name="T45" fmla="*/ 9 h 33"/>
                <a:gd name="T46" fmla="*/ 0 w 27"/>
                <a:gd name="T47" fmla="*/ 9 h 33"/>
                <a:gd name="T48" fmla="*/ 0 w 27"/>
                <a:gd name="T49" fmla="*/ 0 h 33"/>
                <a:gd name="T50" fmla="*/ 27 w 27"/>
                <a:gd name="T51" fmla="*/ 0 h 33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27" h="33">
                  <a:moveTo>
                    <a:pt x="27" y="0"/>
                  </a:moveTo>
                  <a:cubicBezTo>
                    <a:pt x="27" y="9"/>
                    <a:pt x="27" y="9"/>
                    <a:pt x="27" y="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6" y="7"/>
                    <a:pt x="25" y="5"/>
                    <a:pt x="25" y="4"/>
                  </a:cubicBezTo>
                  <a:cubicBezTo>
                    <a:pt x="24" y="3"/>
                    <a:pt x="23" y="3"/>
                    <a:pt x="22" y="2"/>
                  </a:cubicBezTo>
                  <a:cubicBezTo>
                    <a:pt x="22" y="2"/>
                    <a:pt x="21" y="2"/>
                    <a:pt x="19" y="2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7" y="29"/>
                    <a:pt x="17" y="30"/>
                    <a:pt x="17" y="31"/>
                  </a:cubicBezTo>
                  <a:cubicBezTo>
                    <a:pt x="18" y="31"/>
                    <a:pt x="18" y="32"/>
                    <a:pt x="18" y="32"/>
                  </a:cubicBezTo>
                  <a:cubicBezTo>
                    <a:pt x="19" y="32"/>
                    <a:pt x="20" y="32"/>
                    <a:pt x="2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6" y="33"/>
                    <a:pt x="6" y="33"/>
                    <a:pt x="6" y="33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8" y="32"/>
                    <a:pt x="8" y="32"/>
                    <a:pt x="9" y="32"/>
                  </a:cubicBezTo>
                  <a:cubicBezTo>
                    <a:pt x="9" y="32"/>
                    <a:pt x="10" y="31"/>
                    <a:pt x="10" y="31"/>
                  </a:cubicBezTo>
                  <a:cubicBezTo>
                    <a:pt x="10" y="30"/>
                    <a:pt x="10" y="29"/>
                    <a:pt x="10" y="28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6" y="2"/>
                    <a:pt x="5" y="2"/>
                    <a:pt x="4" y="3"/>
                  </a:cubicBezTo>
                  <a:cubicBezTo>
                    <a:pt x="2" y="4"/>
                    <a:pt x="2" y="6"/>
                    <a:pt x="1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27" y="0"/>
                  </a:ln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7" name="Freeform 115"/>
            <p:cNvSpPr>
              <a:spLocks noEditPoints="1"/>
            </p:cNvSpPr>
            <p:nvPr userDrawn="1"/>
          </p:nvSpPr>
          <p:spPr bwMode="auto">
            <a:xfrm>
              <a:off x="2699" y="817"/>
              <a:ext cx="62" cy="70"/>
            </a:xfrm>
            <a:custGeom>
              <a:avLst/>
              <a:gdLst>
                <a:gd name="T0" fmla="*/ 15 w 31"/>
                <a:gd name="T1" fmla="*/ 0 h 35"/>
                <a:gd name="T2" fmla="*/ 27 w 31"/>
                <a:gd name="T3" fmla="*/ 5 h 35"/>
                <a:gd name="T4" fmla="*/ 31 w 31"/>
                <a:gd name="T5" fmla="*/ 17 h 35"/>
                <a:gd name="T6" fmla="*/ 28 w 31"/>
                <a:gd name="T7" fmla="*/ 29 h 35"/>
                <a:gd name="T8" fmla="*/ 15 w 31"/>
                <a:gd name="T9" fmla="*/ 35 h 35"/>
                <a:gd name="T10" fmla="*/ 3 w 31"/>
                <a:gd name="T11" fmla="*/ 29 h 35"/>
                <a:gd name="T12" fmla="*/ 0 w 31"/>
                <a:gd name="T13" fmla="*/ 17 h 35"/>
                <a:gd name="T14" fmla="*/ 4 w 31"/>
                <a:gd name="T15" fmla="*/ 5 h 35"/>
                <a:gd name="T16" fmla="*/ 15 w 31"/>
                <a:gd name="T17" fmla="*/ 0 h 35"/>
                <a:gd name="T18" fmla="*/ 15 w 31"/>
                <a:gd name="T19" fmla="*/ 2 h 35"/>
                <a:gd name="T20" fmla="*/ 9 w 31"/>
                <a:gd name="T21" fmla="*/ 7 h 35"/>
                <a:gd name="T22" fmla="*/ 7 w 31"/>
                <a:gd name="T23" fmla="*/ 18 h 35"/>
                <a:gd name="T24" fmla="*/ 10 w 31"/>
                <a:gd name="T25" fmla="*/ 30 h 35"/>
                <a:gd name="T26" fmla="*/ 15 w 31"/>
                <a:gd name="T27" fmla="*/ 33 h 35"/>
                <a:gd name="T28" fmla="*/ 19 w 31"/>
                <a:gd name="T29" fmla="*/ 32 h 35"/>
                <a:gd name="T30" fmla="*/ 22 w 31"/>
                <a:gd name="T31" fmla="*/ 27 h 35"/>
                <a:gd name="T32" fmla="*/ 23 w 31"/>
                <a:gd name="T33" fmla="*/ 18 h 35"/>
                <a:gd name="T34" fmla="*/ 22 w 31"/>
                <a:gd name="T35" fmla="*/ 8 h 35"/>
                <a:gd name="T36" fmla="*/ 19 w 31"/>
                <a:gd name="T37" fmla="*/ 3 h 35"/>
                <a:gd name="T38" fmla="*/ 15 w 31"/>
                <a:gd name="T39" fmla="*/ 2 h 35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" h="35">
                  <a:moveTo>
                    <a:pt x="15" y="0"/>
                  </a:moveTo>
                  <a:cubicBezTo>
                    <a:pt x="20" y="0"/>
                    <a:pt x="24" y="2"/>
                    <a:pt x="27" y="5"/>
                  </a:cubicBezTo>
                  <a:cubicBezTo>
                    <a:pt x="30" y="8"/>
                    <a:pt x="31" y="12"/>
                    <a:pt x="31" y="17"/>
                  </a:cubicBezTo>
                  <a:cubicBezTo>
                    <a:pt x="31" y="22"/>
                    <a:pt x="30" y="25"/>
                    <a:pt x="28" y="29"/>
                  </a:cubicBezTo>
                  <a:cubicBezTo>
                    <a:pt x="25" y="33"/>
                    <a:pt x="21" y="35"/>
                    <a:pt x="15" y="35"/>
                  </a:cubicBezTo>
                  <a:cubicBezTo>
                    <a:pt x="10" y="35"/>
                    <a:pt x="6" y="33"/>
                    <a:pt x="3" y="29"/>
                  </a:cubicBezTo>
                  <a:cubicBezTo>
                    <a:pt x="1" y="26"/>
                    <a:pt x="0" y="22"/>
                    <a:pt x="0" y="17"/>
                  </a:cubicBezTo>
                  <a:cubicBezTo>
                    <a:pt x="0" y="12"/>
                    <a:pt x="1" y="8"/>
                    <a:pt x="4" y="5"/>
                  </a:cubicBezTo>
                  <a:cubicBezTo>
                    <a:pt x="7" y="2"/>
                    <a:pt x="11" y="0"/>
                    <a:pt x="15" y="0"/>
                  </a:cubicBezTo>
                  <a:close/>
                  <a:moveTo>
                    <a:pt x="15" y="2"/>
                  </a:moveTo>
                  <a:cubicBezTo>
                    <a:pt x="13" y="2"/>
                    <a:pt x="11" y="3"/>
                    <a:pt x="9" y="7"/>
                  </a:cubicBezTo>
                  <a:cubicBezTo>
                    <a:pt x="8" y="9"/>
                    <a:pt x="7" y="13"/>
                    <a:pt x="7" y="18"/>
                  </a:cubicBezTo>
                  <a:cubicBezTo>
                    <a:pt x="7" y="23"/>
                    <a:pt x="8" y="28"/>
                    <a:pt x="10" y="30"/>
                  </a:cubicBezTo>
                  <a:cubicBezTo>
                    <a:pt x="11" y="32"/>
                    <a:pt x="13" y="33"/>
                    <a:pt x="15" y="33"/>
                  </a:cubicBezTo>
                  <a:cubicBezTo>
                    <a:pt x="17" y="33"/>
                    <a:pt x="18" y="33"/>
                    <a:pt x="19" y="32"/>
                  </a:cubicBezTo>
                  <a:cubicBezTo>
                    <a:pt x="20" y="31"/>
                    <a:pt x="21" y="29"/>
                    <a:pt x="22" y="27"/>
                  </a:cubicBezTo>
                  <a:cubicBezTo>
                    <a:pt x="23" y="25"/>
                    <a:pt x="23" y="22"/>
                    <a:pt x="23" y="18"/>
                  </a:cubicBezTo>
                  <a:cubicBezTo>
                    <a:pt x="23" y="13"/>
                    <a:pt x="23" y="10"/>
                    <a:pt x="22" y="8"/>
                  </a:cubicBezTo>
                  <a:cubicBezTo>
                    <a:pt x="21" y="6"/>
                    <a:pt x="20" y="4"/>
                    <a:pt x="19" y="3"/>
                  </a:cubicBezTo>
                  <a:cubicBezTo>
                    <a:pt x="18" y="2"/>
                    <a:pt x="17" y="2"/>
                    <a:pt x="15" y="2"/>
                  </a:cubicBez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" name="Freeform 116"/>
            <p:cNvSpPr>
              <a:spLocks/>
            </p:cNvSpPr>
            <p:nvPr userDrawn="1"/>
          </p:nvSpPr>
          <p:spPr bwMode="auto">
            <a:xfrm>
              <a:off x="2763" y="819"/>
              <a:ext cx="50" cy="66"/>
            </a:xfrm>
            <a:custGeom>
              <a:avLst/>
              <a:gdLst>
                <a:gd name="T0" fmla="*/ 11 w 25"/>
                <a:gd name="T1" fmla="*/ 2 h 33"/>
                <a:gd name="T2" fmla="*/ 11 w 25"/>
                <a:gd name="T3" fmla="*/ 15 h 33"/>
                <a:gd name="T4" fmla="*/ 12 w 25"/>
                <a:gd name="T5" fmla="*/ 15 h 33"/>
                <a:gd name="T6" fmla="*/ 15 w 25"/>
                <a:gd name="T7" fmla="*/ 15 h 33"/>
                <a:gd name="T8" fmla="*/ 18 w 25"/>
                <a:gd name="T9" fmla="*/ 13 h 33"/>
                <a:gd name="T10" fmla="*/ 19 w 25"/>
                <a:gd name="T11" fmla="*/ 8 h 33"/>
                <a:gd name="T12" fmla="*/ 19 w 25"/>
                <a:gd name="T13" fmla="*/ 8 h 33"/>
                <a:gd name="T14" fmla="*/ 19 w 25"/>
                <a:gd name="T15" fmla="*/ 25 h 33"/>
                <a:gd name="T16" fmla="*/ 19 w 25"/>
                <a:gd name="T17" fmla="*/ 25 h 33"/>
                <a:gd name="T18" fmla="*/ 16 w 25"/>
                <a:gd name="T19" fmla="*/ 19 h 33"/>
                <a:gd name="T20" fmla="*/ 12 w 25"/>
                <a:gd name="T21" fmla="*/ 17 h 33"/>
                <a:gd name="T22" fmla="*/ 11 w 25"/>
                <a:gd name="T23" fmla="*/ 17 h 33"/>
                <a:gd name="T24" fmla="*/ 11 w 25"/>
                <a:gd name="T25" fmla="*/ 28 h 33"/>
                <a:gd name="T26" fmla="*/ 12 w 25"/>
                <a:gd name="T27" fmla="*/ 31 h 33"/>
                <a:gd name="T28" fmla="*/ 13 w 25"/>
                <a:gd name="T29" fmla="*/ 32 h 33"/>
                <a:gd name="T30" fmla="*/ 15 w 25"/>
                <a:gd name="T31" fmla="*/ 32 h 33"/>
                <a:gd name="T32" fmla="*/ 16 w 25"/>
                <a:gd name="T33" fmla="*/ 32 h 33"/>
                <a:gd name="T34" fmla="*/ 16 w 25"/>
                <a:gd name="T35" fmla="*/ 33 h 33"/>
                <a:gd name="T36" fmla="*/ 0 w 25"/>
                <a:gd name="T37" fmla="*/ 33 h 33"/>
                <a:gd name="T38" fmla="*/ 0 w 25"/>
                <a:gd name="T39" fmla="*/ 32 h 33"/>
                <a:gd name="T40" fmla="*/ 1 w 25"/>
                <a:gd name="T41" fmla="*/ 32 h 33"/>
                <a:gd name="T42" fmla="*/ 3 w 25"/>
                <a:gd name="T43" fmla="*/ 32 h 33"/>
                <a:gd name="T44" fmla="*/ 4 w 25"/>
                <a:gd name="T45" fmla="*/ 31 h 33"/>
                <a:gd name="T46" fmla="*/ 4 w 25"/>
                <a:gd name="T47" fmla="*/ 28 h 33"/>
                <a:gd name="T48" fmla="*/ 4 w 25"/>
                <a:gd name="T49" fmla="*/ 6 h 33"/>
                <a:gd name="T50" fmla="*/ 4 w 25"/>
                <a:gd name="T51" fmla="*/ 2 h 33"/>
                <a:gd name="T52" fmla="*/ 3 w 25"/>
                <a:gd name="T53" fmla="*/ 1 h 33"/>
                <a:gd name="T54" fmla="*/ 1 w 25"/>
                <a:gd name="T55" fmla="*/ 1 h 33"/>
                <a:gd name="T56" fmla="*/ 0 w 25"/>
                <a:gd name="T57" fmla="*/ 1 h 33"/>
                <a:gd name="T58" fmla="*/ 0 w 25"/>
                <a:gd name="T59" fmla="*/ 0 h 33"/>
                <a:gd name="T60" fmla="*/ 25 w 25"/>
                <a:gd name="T61" fmla="*/ 0 h 33"/>
                <a:gd name="T62" fmla="*/ 25 w 25"/>
                <a:gd name="T63" fmla="*/ 9 h 33"/>
                <a:gd name="T64" fmla="*/ 24 w 25"/>
                <a:gd name="T65" fmla="*/ 9 h 33"/>
                <a:gd name="T66" fmla="*/ 23 w 25"/>
                <a:gd name="T67" fmla="*/ 4 h 33"/>
                <a:gd name="T68" fmla="*/ 19 w 25"/>
                <a:gd name="T69" fmla="*/ 2 h 33"/>
                <a:gd name="T70" fmla="*/ 14 w 25"/>
                <a:gd name="T71" fmla="*/ 2 h 33"/>
                <a:gd name="T72" fmla="*/ 11 w 25"/>
                <a:gd name="T73" fmla="*/ 2 h 33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5" h="33">
                  <a:moveTo>
                    <a:pt x="11" y="2"/>
                  </a:moveTo>
                  <a:cubicBezTo>
                    <a:pt x="11" y="15"/>
                    <a:pt x="11" y="15"/>
                    <a:pt x="11" y="15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3" y="15"/>
                    <a:pt x="15" y="15"/>
                    <a:pt x="15" y="15"/>
                  </a:cubicBezTo>
                  <a:cubicBezTo>
                    <a:pt x="16" y="14"/>
                    <a:pt x="17" y="14"/>
                    <a:pt x="18" y="13"/>
                  </a:cubicBezTo>
                  <a:cubicBezTo>
                    <a:pt x="18" y="11"/>
                    <a:pt x="18" y="10"/>
                    <a:pt x="19" y="8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8" y="22"/>
                    <a:pt x="18" y="20"/>
                    <a:pt x="16" y="19"/>
                  </a:cubicBezTo>
                  <a:cubicBezTo>
                    <a:pt x="15" y="18"/>
                    <a:pt x="14" y="17"/>
                    <a:pt x="12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9"/>
                    <a:pt x="11" y="30"/>
                    <a:pt x="12" y="31"/>
                  </a:cubicBezTo>
                  <a:cubicBezTo>
                    <a:pt x="12" y="31"/>
                    <a:pt x="12" y="32"/>
                    <a:pt x="13" y="32"/>
                  </a:cubicBezTo>
                  <a:cubicBezTo>
                    <a:pt x="13" y="32"/>
                    <a:pt x="14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1" y="32"/>
                    <a:pt x="1" y="32"/>
                    <a:pt x="1" y="32"/>
                  </a:cubicBezTo>
                  <a:cubicBezTo>
                    <a:pt x="2" y="32"/>
                    <a:pt x="3" y="32"/>
                    <a:pt x="3" y="32"/>
                  </a:cubicBezTo>
                  <a:cubicBezTo>
                    <a:pt x="3" y="32"/>
                    <a:pt x="4" y="31"/>
                    <a:pt x="4" y="31"/>
                  </a:cubicBezTo>
                  <a:cubicBezTo>
                    <a:pt x="4" y="30"/>
                    <a:pt x="4" y="29"/>
                    <a:pt x="4" y="28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4"/>
                    <a:pt x="4" y="3"/>
                    <a:pt x="4" y="2"/>
                  </a:cubicBezTo>
                  <a:cubicBezTo>
                    <a:pt x="4" y="2"/>
                    <a:pt x="3" y="2"/>
                    <a:pt x="3" y="1"/>
                  </a:cubicBezTo>
                  <a:cubicBezTo>
                    <a:pt x="3" y="1"/>
                    <a:pt x="2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7"/>
                    <a:pt x="23" y="5"/>
                    <a:pt x="23" y="4"/>
                  </a:cubicBezTo>
                  <a:cubicBezTo>
                    <a:pt x="22" y="3"/>
                    <a:pt x="21" y="3"/>
                    <a:pt x="19" y="2"/>
                  </a:cubicBezTo>
                  <a:cubicBezTo>
                    <a:pt x="18" y="2"/>
                    <a:pt x="16" y="2"/>
                    <a:pt x="14" y="2"/>
                  </a:cubicBezTo>
                  <a:lnTo>
                    <a:pt x="11" y="2"/>
                  </a:ln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9" name="Freeform 117"/>
            <p:cNvSpPr>
              <a:spLocks/>
            </p:cNvSpPr>
            <p:nvPr userDrawn="1"/>
          </p:nvSpPr>
          <p:spPr bwMode="auto">
            <a:xfrm>
              <a:off x="2831" y="819"/>
              <a:ext cx="51" cy="66"/>
            </a:xfrm>
            <a:custGeom>
              <a:avLst/>
              <a:gdLst>
                <a:gd name="T0" fmla="*/ 26 w 26"/>
                <a:gd name="T1" fmla="*/ 0 h 33"/>
                <a:gd name="T2" fmla="*/ 26 w 26"/>
                <a:gd name="T3" fmla="*/ 9 h 33"/>
                <a:gd name="T4" fmla="*/ 25 w 26"/>
                <a:gd name="T5" fmla="*/ 9 h 33"/>
                <a:gd name="T6" fmla="*/ 24 w 26"/>
                <a:gd name="T7" fmla="*/ 4 h 33"/>
                <a:gd name="T8" fmla="*/ 21 w 26"/>
                <a:gd name="T9" fmla="*/ 2 h 33"/>
                <a:gd name="T10" fmla="*/ 19 w 26"/>
                <a:gd name="T11" fmla="*/ 2 h 33"/>
                <a:gd name="T12" fmla="*/ 16 w 26"/>
                <a:gd name="T13" fmla="*/ 2 h 33"/>
                <a:gd name="T14" fmla="*/ 16 w 26"/>
                <a:gd name="T15" fmla="*/ 28 h 33"/>
                <a:gd name="T16" fmla="*/ 17 w 26"/>
                <a:gd name="T17" fmla="*/ 31 h 33"/>
                <a:gd name="T18" fmla="*/ 18 w 26"/>
                <a:gd name="T19" fmla="*/ 32 h 33"/>
                <a:gd name="T20" fmla="*/ 20 w 26"/>
                <a:gd name="T21" fmla="*/ 32 h 33"/>
                <a:gd name="T22" fmla="*/ 21 w 26"/>
                <a:gd name="T23" fmla="*/ 32 h 33"/>
                <a:gd name="T24" fmla="*/ 21 w 26"/>
                <a:gd name="T25" fmla="*/ 33 h 33"/>
                <a:gd name="T26" fmla="*/ 5 w 26"/>
                <a:gd name="T27" fmla="*/ 33 h 33"/>
                <a:gd name="T28" fmla="*/ 5 w 26"/>
                <a:gd name="T29" fmla="*/ 32 h 33"/>
                <a:gd name="T30" fmla="*/ 6 w 26"/>
                <a:gd name="T31" fmla="*/ 32 h 33"/>
                <a:gd name="T32" fmla="*/ 8 w 26"/>
                <a:gd name="T33" fmla="*/ 32 h 33"/>
                <a:gd name="T34" fmla="*/ 9 w 26"/>
                <a:gd name="T35" fmla="*/ 31 h 33"/>
                <a:gd name="T36" fmla="*/ 9 w 26"/>
                <a:gd name="T37" fmla="*/ 28 h 33"/>
                <a:gd name="T38" fmla="*/ 9 w 26"/>
                <a:gd name="T39" fmla="*/ 2 h 33"/>
                <a:gd name="T40" fmla="*/ 7 w 26"/>
                <a:gd name="T41" fmla="*/ 2 h 33"/>
                <a:gd name="T42" fmla="*/ 3 w 26"/>
                <a:gd name="T43" fmla="*/ 3 h 33"/>
                <a:gd name="T44" fmla="*/ 0 w 26"/>
                <a:gd name="T45" fmla="*/ 9 h 33"/>
                <a:gd name="T46" fmla="*/ 0 w 26"/>
                <a:gd name="T47" fmla="*/ 9 h 33"/>
                <a:gd name="T48" fmla="*/ 0 w 26"/>
                <a:gd name="T49" fmla="*/ 0 h 33"/>
                <a:gd name="T50" fmla="*/ 26 w 26"/>
                <a:gd name="T51" fmla="*/ 0 h 33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26" h="33">
                  <a:moveTo>
                    <a:pt x="26" y="0"/>
                  </a:moveTo>
                  <a:cubicBezTo>
                    <a:pt x="26" y="9"/>
                    <a:pt x="26" y="9"/>
                    <a:pt x="26" y="9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5" y="7"/>
                    <a:pt x="24" y="5"/>
                    <a:pt x="24" y="4"/>
                  </a:cubicBezTo>
                  <a:cubicBezTo>
                    <a:pt x="23" y="3"/>
                    <a:pt x="22" y="3"/>
                    <a:pt x="21" y="2"/>
                  </a:cubicBezTo>
                  <a:cubicBezTo>
                    <a:pt x="21" y="2"/>
                    <a:pt x="20" y="2"/>
                    <a:pt x="19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6" y="29"/>
                    <a:pt x="16" y="30"/>
                    <a:pt x="17" y="31"/>
                  </a:cubicBezTo>
                  <a:cubicBezTo>
                    <a:pt x="17" y="31"/>
                    <a:pt x="17" y="32"/>
                    <a:pt x="18" y="32"/>
                  </a:cubicBezTo>
                  <a:cubicBezTo>
                    <a:pt x="18" y="32"/>
                    <a:pt x="19" y="32"/>
                    <a:pt x="2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5" y="32"/>
                    <a:pt x="5" y="32"/>
                    <a:pt x="5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7" y="32"/>
                    <a:pt x="8" y="32"/>
                    <a:pt x="8" y="32"/>
                  </a:cubicBezTo>
                  <a:cubicBezTo>
                    <a:pt x="9" y="32"/>
                    <a:pt x="9" y="31"/>
                    <a:pt x="9" y="31"/>
                  </a:cubicBezTo>
                  <a:cubicBezTo>
                    <a:pt x="9" y="30"/>
                    <a:pt x="9" y="29"/>
                    <a:pt x="9" y="28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5" y="2"/>
                    <a:pt x="4" y="2"/>
                    <a:pt x="3" y="3"/>
                  </a:cubicBezTo>
                  <a:cubicBezTo>
                    <a:pt x="2" y="4"/>
                    <a:pt x="1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26" y="0"/>
                  </a:ln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0" name="Freeform 118"/>
            <p:cNvSpPr>
              <a:spLocks/>
            </p:cNvSpPr>
            <p:nvPr userDrawn="1"/>
          </p:nvSpPr>
          <p:spPr bwMode="auto">
            <a:xfrm>
              <a:off x="2884" y="819"/>
              <a:ext cx="66" cy="66"/>
            </a:xfrm>
            <a:custGeom>
              <a:avLst/>
              <a:gdLst>
                <a:gd name="T0" fmla="*/ 11 w 33"/>
                <a:gd name="T1" fmla="*/ 17 h 33"/>
                <a:gd name="T2" fmla="*/ 11 w 33"/>
                <a:gd name="T3" fmla="*/ 28 h 33"/>
                <a:gd name="T4" fmla="*/ 12 w 33"/>
                <a:gd name="T5" fmla="*/ 31 h 33"/>
                <a:gd name="T6" fmla="*/ 13 w 33"/>
                <a:gd name="T7" fmla="*/ 32 h 33"/>
                <a:gd name="T8" fmla="*/ 15 w 33"/>
                <a:gd name="T9" fmla="*/ 32 h 33"/>
                <a:gd name="T10" fmla="*/ 16 w 33"/>
                <a:gd name="T11" fmla="*/ 32 h 33"/>
                <a:gd name="T12" fmla="*/ 16 w 33"/>
                <a:gd name="T13" fmla="*/ 33 h 33"/>
                <a:gd name="T14" fmla="*/ 0 w 33"/>
                <a:gd name="T15" fmla="*/ 33 h 33"/>
                <a:gd name="T16" fmla="*/ 0 w 33"/>
                <a:gd name="T17" fmla="*/ 32 h 33"/>
                <a:gd name="T18" fmla="*/ 1 w 33"/>
                <a:gd name="T19" fmla="*/ 32 h 33"/>
                <a:gd name="T20" fmla="*/ 3 w 33"/>
                <a:gd name="T21" fmla="*/ 32 h 33"/>
                <a:gd name="T22" fmla="*/ 4 w 33"/>
                <a:gd name="T23" fmla="*/ 31 h 33"/>
                <a:gd name="T24" fmla="*/ 4 w 33"/>
                <a:gd name="T25" fmla="*/ 28 h 33"/>
                <a:gd name="T26" fmla="*/ 4 w 33"/>
                <a:gd name="T27" fmla="*/ 6 h 33"/>
                <a:gd name="T28" fmla="*/ 4 w 33"/>
                <a:gd name="T29" fmla="*/ 2 h 33"/>
                <a:gd name="T30" fmla="*/ 3 w 33"/>
                <a:gd name="T31" fmla="*/ 1 h 33"/>
                <a:gd name="T32" fmla="*/ 1 w 33"/>
                <a:gd name="T33" fmla="*/ 1 h 33"/>
                <a:gd name="T34" fmla="*/ 0 w 33"/>
                <a:gd name="T35" fmla="*/ 1 h 33"/>
                <a:gd name="T36" fmla="*/ 0 w 33"/>
                <a:gd name="T37" fmla="*/ 0 h 33"/>
                <a:gd name="T38" fmla="*/ 16 w 33"/>
                <a:gd name="T39" fmla="*/ 0 h 33"/>
                <a:gd name="T40" fmla="*/ 16 w 33"/>
                <a:gd name="T41" fmla="*/ 1 h 33"/>
                <a:gd name="T42" fmla="*/ 15 w 33"/>
                <a:gd name="T43" fmla="*/ 1 h 33"/>
                <a:gd name="T44" fmla="*/ 13 w 33"/>
                <a:gd name="T45" fmla="*/ 1 h 33"/>
                <a:gd name="T46" fmla="*/ 12 w 33"/>
                <a:gd name="T47" fmla="*/ 2 h 33"/>
                <a:gd name="T48" fmla="*/ 11 w 33"/>
                <a:gd name="T49" fmla="*/ 6 h 33"/>
                <a:gd name="T50" fmla="*/ 11 w 33"/>
                <a:gd name="T51" fmla="*/ 15 h 33"/>
                <a:gd name="T52" fmla="*/ 22 w 33"/>
                <a:gd name="T53" fmla="*/ 15 h 33"/>
                <a:gd name="T54" fmla="*/ 22 w 33"/>
                <a:gd name="T55" fmla="*/ 6 h 33"/>
                <a:gd name="T56" fmla="*/ 22 w 33"/>
                <a:gd name="T57" fmla="*/ 2 h 33"/>
                <a:gd name="T58" fmla="*/ 21 w 33"/>
                <a:gd name="T59" fmla="*/ 1 h 33"/>
                <a:gd name="T60" fmla="*/ 19 w 33"/>
                <a:gd name="T61" fmla="*/ 1 h 33"/>
                <a:gd name="T62" fmla="*/ 18 w 33"/>
                <a:gd name="T63" fmla="*/ 1 h 33"/>
                <a:gd name="T64" fmla="*/ 18 w 33"/>
                <a:gd name="T65" fmla="*/ 0 h 33"/>
                <a:gd name="T66" fmla="*/ 33 w 33"/>
                <a:gd name="T67" fmla="*/ 0 h 33"/>
                <a:gd name="T68" fmla="*/ 33 w 33"/>
                <a:gd name="T69" fmla="*/ 1 h 33"/>
                <a:gd name="T70" fmla="*/ 32 w 33"/>
                <a:gd name="T71" fmla="*/ 1 h 33"/>
                <a:gd name="T72" fmla="*/ 30 w 33"/>
                <a:gd name="T73" fmla="*/ 1 h 33"/>
                <a:gd name="T74" fmla="*/ 29 w 33"/>
                <a:gd name="T75" fmla="*/ 2 h 33"/>
                <a:gd name="T76" fmla="*/ 29 w 33"/>
                <a:gd name="T77" fmla="*/ 6 h 33"/>
                <a:gd name="T78" fmla="*/ 29 w 33"/>
                <a:gd name="T79" fmla="*/ 28 h 33"/>
                <a:gd name="T80" fmla="*/ 29 w 33"/>
                <a:gd name="T81" fmla="*/ 31 h 33"/>
                <a:gd name="T82" fmla="*/ 30 w 33"/>
                <a:gd name="T83" fmla="*/ 32 h 33"/>
                <a:gd name="T84" fmla="*/ 32 w 33"/>
                <a:gd name="T85" fmla="*/ 32 h 33"/>
                <a:gd name="T86" fmla="*/ 33 w 33"/>
                <a:gd name="T87" fmla="*/ 32 h 33"/>
                <a:gd name="T88" fmla="*/ 33 w 33"/>
                <a:gd name="T89" fmla="*/ 33 h 33"/>
                <a:gd name="T90" fmla="*/ 18 w 33"/>
                <a:gd name="T91" fmla="*/ 33 h 33"/>
                <a:gd name="T92" fmla="*/ 18 w 33"/>
                <a:gd name="T93" fmla="*/ 32 h 33"/>
                <a:gd name="T94" fmla="*/ 19 w 33"/>
                <a:gd name="T95" fmla="*/ 32 h 33"/>
                <a:gd name="T96" fmla="*/ 21 w 33"/>
                <a:gd name="T97" fmla="*/ 32 h 33"/>
                <a:gd name="T98" fmla="*/ 22 w 33"/>
                <a:gd name="T99" fmla="*/ 31 h 33"/>
                <a:gd name="T100" fmla="*/ 22 w 33"/>
                <a:gd name="T101" fmla="*/ 28 h 33"/>
                <a:gd name="T102" fmla="*/ 22 w 33"/>
                <a:gd name="T103" fmla="*/ 17 h 33"/>
                <a:gd name="T104" fmla="*/ 11 w 33"/>
                <a:gd name="T105" fmla="*/ 17 h 33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33" h="33">
                  <a:moveTo>
                    <a:pt x="11" y="17"/>
                  </a:moveTo>
                  <a:cubicBezTo>
                    <a:pt x="11" y="28"/>
                    <a:pt x="11" y="28"/>
                    <a:pt x="11" y="28"/>
                  </a:cubicBezTo>
                  <a:cubicBezTo>
                    <a:pt x="11" y="29"/>
                    <a:pt x="11" y="30"/>
                    <a:pt x="12" y="31"/>
                  </a:cubicBezTo>
                  <a:cubicBezTo>
                    <a:pt x="12" y="31"/>
                    <a:pt x="12" y="32"/>
                    <a:pt x="13" y="32"/>
                  </a:cubicBezTo>
                  <a:cubicBezTo>
                    <a:pt x="13" y="32"/>
                    <a:pt x="14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1" y="32"/>
                    <a:pt x="1" y="32"/>
                    <a:pt x="1" y="32"/>
                  </a:cubicBezTo>
                  <a:cubicBezTo>
                    <a:pt x="2" y="32"/>
                    <a:pt x="3" y="32"/>
                    <a:pt x="3" y="32"/>
                  </a:cubicBezTo>
                  <a:cubicBezTo>
                    <a:pt x="4" y="32"/>
                    <a:pt x="4" y="31"/>
                    <a:pt x="4" y="31"/>
                  </a:cubicBezTo>
                  <a:cubicBezTo>
                    <a:pt x="4" y="30"/>
                    <a:pt x="4" y="29"/>
                    <a:pt x="4" y="28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4"/>
                    <a:pt x="4" y="3"/>
                    <a:pt x="4" y="2"/>
                  </a:cubicBezTo>
                  <a:cubicBezTo>
                    <a:pt x="4" y="2"/>
                    <a:pt x="4" y="2"/>
                    <a:pt x="3" y="1"/>
                  </a:cubicBezTo>
                  <a:cubicBezTo>
                    <a:pt x="3" y="1"/>
                    <a:pt x="2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1"/>
                    <a:pt x="13" y="1"/>
                    <a:pt x="13" y="1"/>
                  </a:cubicBezTo>
                  <a:cubicBezTo>
                    <a:pt x="12" y="1"/>
                    <a:pt x="12" y="2"/>
                    <a:pt x="12" y="2"/>
                  </a:cubicBezTo>
                  <a:cubicBezTo>
                    <a:pt x="11" y="3"/>
                    <a:pt x="11" y="4"/>
                    <a:pt x="11" y="6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2" y="4"/>
                    <a:pt x="22" y="3"/>
                    <a:pt x="22" y="2"/>
                  </a:cubicBezTo>
                  <a:cubicBezTo>
                    <a:pt x="21" y="2"/>
                    <a:pt x="21" y="2"/>
                    <a:pt x="21" y="1"/>
                  </a:cubicBezTo>
                  <a:cubicBezTo>
                    <a:pt x="20" y="1"/>
                    <a:pt x="19" y="1"/>
                    <a:pt x="19" y="1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"/>
                    <a:pt x="33" y="1"/>
                    <a:pt x="33" y="1"/>
                  </a:cubicBezTo>
                  <a:cubicBezTo>
                    <a:pt x="32" y="1"/>
                    <a:pt x="32" y="1"/>
                    <a:pt x="32" y="1"/>
                  </a:cubicBezTo>
                  <a:cubicBezTo>
                    <a:pt x="31" y="1"/>
                    <a:pt x="31" y="1"/>
                    <a:pt x="30" y="1"/>
                  </a:cubicBezTo>
                  <a:cubicBezTo>
                    <a:pt x="30" y="1"/>
                    <a:pt x="29" y="2"/>
                    <a:pt x="29" y="2"/>
                  </a:cubicBezTo>
                  <a:cubicBezTo>
                    <a:pt x="29" y="3"/>
                    <a:pt x="29" y="4"/>
                    <a:pt x="29" y="6"/>
                  </a:cubicBezTo>
                  <a:cubicBezTo>
                    <a:pt x="29" y="28"/>
                    <a:pt x="29" y="28"/>
                    <a:pt x="29" y="28"/>
                  </a:cubicBezTo>
                  <a:cubicBezTo>
                    <a:pt x="29" y="29"/>
                    <a:pt x="29" y="30"/>
                    <a:pt x="29" y="31"/>
                  </a:cubicBezTo>
                  <a:cubicBezTo>
                    <a:pt x="29" y="31"/>
                    <a:pt x="30" y="32"/>
                    <a:pt x="30" y="32"/>
                  </a:cubicBezTo>
                  <a:cubicBezTo>
                    <a:pt x="31" y="32"/>
                    <a:pt x="31" y="32"/>
                    <a:pt x="32" y="32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19" y="32"/>
                    <a:pt x="19" y="32"/>
                    <a:pt x="19" y="32"/>
                  </a:cubicBezTo>
                  <a:cubicBezTo>
                    <a:pt x="20" y="32"/>
                    <a:pt x="20" y="32"/>
                    <a:pt x="21" y="32"/>
                  </a:cubicBezTo>
                  <a:cubicBezTo>
                    <a:pt x="21" y="32"/>
                    <a:pt x="21" y="31"/>
                    <a:pt x="22" y="31"/>
                  </a:cubicBezTo>
                  <a:cubicBezTo>
                    <a:pt x="22" y="30"/>
                    <a:pt x="22" y="29"/>
                    <a:pt x="22" y="28"/>
                  </a:cubicBezTo>
                  <a:cubicBezTo>
                    <a:pt x="22" y="17"/>
                    <a:pt x="22" y="17"/>
                    <a:pt x="22" y="17"/>
                  </a:cubicBezTo>
                  <a:lnTo>
                    <a:pt x="11" y="17"/>
                  </a:ln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1" name="Freeform 119"/>
            <p:cNvSpPr>
              <a:spLocks/>
            </p:cNvSpPr>
            <p:nvPr userDrawn="1"/>
          </p:nvSpPr>
          <p:spPr bwMode="auto">
            <a:xfrm>
              <a:off x="2950" y="819"/>
              <a:ext cx="54" cy="66"/>
            </a:xfrm>
            <a:custGeom>
              <a:avLst/>
              <a:gdLst>
                <a:gd name="T0" fmla="*/ 12 w 27"/>
                <a:gd name="T1" fmla="*/ 2 h 33"/>
                <a:gd name="T2" fmla="*/ 12 w 27"/>
                <a:gd name="T3" fmla="*/ 15 h 33"/>
                <a:gd name="T4" fmla="*/ 12 w 27"/>
                <a:gd name="T5" fmla="*/ 15 h 33"/>
                <a:gd name="T6" fmla="*/ 16 w 27"/>
                <a:gd name="T7" fmla="*/ 13 h 33"/>
                <a:gd name="T8" fmla="*/ 18 w 27"/>
                <a:gd name="T9" fmla="*/ 7 h 33"/>
                <a:gd name="T10" fmla="*/ 19 w 27"/>
                <a:gd name="T11" fmla="*/ 7 h 33"/>
                <a:gd name="T12" fmla="*/ 19 w 27"/>
                <a:gd name="T13" fmla="*/ 25 h 33"/>
                <a:gd name="T14" fmla="*/ 18 w 27"/>
                <a:gd name="T15" fmla="*/ 25 h 33"/>
                <a:gd name="T16" fmla="*/ 17 w 27"/>
                <a:gd name="T17" fmla="*/ 20 h 33"/>
                <a:gd name="T18" fmla="*/ 15 w 27"/>
                <a:gd name="T19" fmla="*/ 18 h 33"/>
                <a:gd name="T20" fmla="*/ 12 w 27"/>
                <a:gd name="T21" fmla="*/ 17 h 33"/>
                <a:gd name="T22" fmla="*/ 12 w 27"/>
                <a:gd name="T23" fmla="*/ 27 h 33"/>
                <a:gd name="T24" fmla="*/ 12 w 27"/>
                <a:gd name="T25" fmla="*/ 30 h 33"/>
                <a:gd name="T26" fmla="*/ 13 w 27"/>
                <a:gd name="T27" fmla="*/ 31 h 33"/>
                <a:gd name="T28" fmla="*/ 14 w 27"/>
                <a:gd name="T29" fmla="*/ 31 h 33"/>
                <a:gd name="T30" fmla="*/ 16 w 27"/>
                <a:gd name="T31" fmla="*/ 31 h 33"/>
                <a:gd name="T32" fmla="*/ 23 w 27"/>
                <a:gd name="T33" fmla="*/ 29 h 33"/>
                <a:gd name="T34" fmla="*/ 26 w 27"/>
                <a:gd name="T35" fmla="*/ 23 h 33"/>
                <a:gd name="T36" fmla="*/ 27 w 27"/>
                <a:gd name="T37" fmla="*/ 23 h 33"/>
                <a:gd name="T38" fmla="*/ 26 w 27"/>
                <a:gd name="T39" fmla="*/ 33 h 33"/>
                <a:gd name="T40" fmla="*/ 0 w 27"/>
                <a:gd name="T41" fmla="*/ 33 h 33"/>
                <a:gd name="T42" fmla="*/ 0 w 27"/>
                <a:gd name="T43" fmla="*/ 32 h 33"/>
                <a:gd name="T44" fmla="*/ 1 w 27"/>
                <a:gd name="T45" fmla="*/ 32 h 33"/>
                <a:gd name="T46" fmla="*/ 3 w 27"/>
                <a:gd name="T47" fmla="*/ 32 h 33"/>
                <a:gd name="T48" fmla="*/ 4 w 27"/>
                <a:gd name="T49" fmla="*/ 31 h 33"/>
                <a:gd name="T50" fmla="*/ 4 w 27"/>
                <a:gd name="T51" fmla="*/ 28 h 33"/>
                <a:gd name="T52" fmla="*/ 4 w 27"/>
                <a:gd name="T53" fmla="*/ 6 h 33"/>
                <a:gd name="T54" fmla="*/ 4 w 27"/>
                <a:gd name="T55" fmla="*/ 3 h 33"/>
                <a:gd name="T56" fmla="*/ 4 w 27"/>
                <a:gd name="T57" fmla="*/ 1 h 33"/>
                <a:gd name="T58" fmla="*/ 1 w 27"/>
                <a:gd name="T59" fmla="*/ 1 h 33"/>
                <a:gd name="T60" fmla="*/ 0 w 27"/>
                <a:gd name="T61" fmla="*/ 1 h 33"/>
                <a:gd name="T62" fmla="*/ 0 w 27"/>
                <a:gd name="T63" fmla="*/ 0 h 33"/>
                <a:gd name="T64" fmla="*/ 25 w 27"/>
                <a:gd name="T65" fmla="*/ 0 h 33"/>
                <a:gd name="T66" fmla="*/ 25 w 27"/>
                <a:gd name="T67" fmla="*/ 10 h 33"/>
                <a:gd name="T68" fmla="*/ 24 w 27"/>
                <a:gd name="T69" fmla="*/ 10 h 33"/>
                <a:gd name="T70" fmla="*/ 22 w 27"/>
                <a:gd name="T71" fmla="*/ 4 h 33"/>
                <a:gd name="T72" fmla="*/ 19 w 27"/>
                <a:gd name="T73" fmla="*/ 2 h 33"/>
                <a:gd name="T74" fmla="*/ 15 w 27"/>
                <a:gd name="T75" fmla="*/ 2 h 33"/>
                <a:gd name="T76" fmla="*/ 12 w 27"/>
                <a:gd name="T77" fmla="*/ 2 h 33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27" h="33">
                  <a:moveTo>
                    <a:pt x="12" y="2"/>
                  </a:moveTo>
                  <a:cubicBezTo>
                    <a:pt x="12" y="15"/>
                    <a:pt x="12" y="15"/>
                    <a:pt x="12" y="15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4" y="15"/>
                    <a:pt x="15" y="15"/>
                    <a:pt x="16" y="13"/>
                  </a:cubicBezTo>
                  <a:cubicBezTo>
                    <a:pt x="17" y="12"/>
                    <a:pt x="18" y="10"/>
                    <a:pt x="18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23"/>
                    <a:pt x="17" y="21"/>
                    <a:pt x="17" y="20"/>
                  </a:cubicBezTo>
                  <a:cubicBezTo>
                    <a:pt x="16" y="19"/>
                    <a:pt x="16" y="18"/>
                    <a:pt x="15" y="18"/>
                  </a:cubicBezTo>
                  <a:cubicBezTo>
                    <a:pt x="14" y="17"/>
                    <a:pt x="13" y="17"/>
                    <a:pt x="12" y="17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2" y="28"/>
                    <a:pt x="12" y="30"/>
                    <a:pt x="12" y="30"/>
                  </a:cubicBezTo>
                  <a:cubicBezTo>
                    <a:pt x="12" y="30"/>
                    <a:pt x="12" y="31"/>
                    <a:pt x="13" y="31"/>
                  </a:cubicBezTo>
                  <a:cubicBezTo>
                    <a:pt x="13" y="31"/>
                    <a:pt x="14" y="31"/>
                    <a:pt x="14" y="31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9" y="31"/>
                    <a:pt x="21" y="31"/>
                    <a:pt x="23" y="29"/>
                  </a:cubicBezTo>
                  <a:cubicBezTo>
                    <a:pt x="24" y="28"/>
                    <a:pt x="26" y="26"/>
                    <a:pt x="26" y="23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1" y="32"/>
                    <a:pt x="1" y="32"/>
                    <a:pt x="1" y="32"/>
                  </a:cubicBezTo>
                  <a:cubicBezTo>
                    <a:pt x="2" y="32"/>
                    <a:pt x="3" y="32"/>
                    <a:pt x="3" y="32"/>
                  </a:cubicBezTo>
                  <a:cubicBezTo>
                    <a:pt x="4" y="32"/>
                    <a:pt x="4" y="31"/>
                    <a:pt x="4" y="31"/>
                  </a:cubicBezTo>
                  <a:cubicBezTo>
                    <a:pt x="4" y="30"/>
                    <a:pt x="4" y="29"/>
                    <a:pt x="4" y="28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4"/>
                    <a:pt x="4" y="3"/>
                    <a:pt x="4" y="3"/>
                  </a:cubicBezTo>
                  <a:cubicBezTo>
                    <a:pt x="4" y="2"/>
                    <a:pt x="4" y="2"/>
                    <a:pt x="4" y="1"/>
                  </a:cubicBezTo>
                  <a:cubicBezTo>
                    <a:pt x="3" y="1"/>
                    <a:pt x="2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5" y="10"/>
                    <a:pt x="25" y="10"/>
                    <a:pt x="25" y="10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7"/>
                    <a:pt x="23" y="6"/>
                    <a:pt x="22" y="4"/>
                  </a:cubicBezTo>
                  <a:cubicBezTo>
                    <a:pt x="22" y="3"/>
                    <a:pt x="21" y="3"/>
                    <a:pt x="19" y="2"/>
                  </a:cubicBezTo>
                  <a:cubicBezTo>
                    <a:pt x="18" y="2"/>
                    <a:pt x="17" y="2"/>
                    <a:pt x="15" y="2"/>
                  </a:cubicBezTo>
                  <a:lnTo>
                    <a:pt x="12" y="2"/>
                  </a:ln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2" name="Freeform 120"/>
            <p:cNvSpPr>
              <a:spLocks/>
            </p:cNvSpPr>
            <p:nvPr userDrawn="1"/>
          </p:nvSpPr>
          <p:spPr bwMode="auto">
            <a:xfrm>
              <a:off x="3028" y="791"/>
              <a:ext cx="76" cy="94"/>
            </a:xfrm>
            <a:custGeom>
              <a:avLst/>
              <a:gdLst>
                <a:gd name="T0" fmla="*/ 16 w 38"/>
                <a:gd name="T1" fmla="*/ 3 h 47"/>
                <a:gd name="T2" fmla="*/ 16 w 38"/>
                <a:gd name="T3" fmla="*/ 22 h 47"/>
                <a:gd name="T4" fmla="*/ 16 w 38"/>
                <a:gd name="T5" fmla="*/ 22 h 47"/>
                <a:gd name="T6" fmla="*/ 22 w 38"/>
                <a:gd name="T7" fmla="*/ 19 h 47"/>
                <a:gd name="T8" fmla="*/ 24 w 38"/>
                <a:gd name="T9" fmla="*/ 11 h 47"/>
                <a:gd name="T10" fmla="*/ 26 w 38"/>
                <a:gd name="T11" fmla="*/ 11 h 47"/>
                <a:gd name="T12" fmla="*/ 26 w 38"/>
                <a:gd name="T13" fmla="*/ 35 h 47"/>
                <a:gd name="T14" fmla="*/ 24 w 38"/>
                <a:gd name="T15" fmla="*/ 35 h 47"/>
                <a:gd name="T16" fmla="*/ 23 w 38"/>
                <a:gd name="T17" fmla="*/ 29 h 47"/>
                <a:gd name="T18" fmla="*/ 20 w 38"/>
                <a:gd name="T19" fmla="*/ 25 h 47"/>
                <a:gd name="T20" fmla="*/ 16 w 38"/>
                <a:gd name="T21" fmla="*/ 24 h 47"/>
                <a:gd name="T22" fmla="*/ 16 w 38"/>
                <a:gd name="T23" fmla="*/ 38 h 47"/>
                <a:gd name="T24" fmla="*/ 16 w 38"/>
                <a:gd name="T25" fmla="*/ 43 h 47"/>
                <a:gd name="T26" fmla="*/ 17 w 38"/>
                <a:gd name="T27" fmla="*/ 44 h 47"/>
                <a:gd name="T28" fmla="*/ 20 w 38"/>
                <a:gd name="T29" fmla="*/ 45 h 47"/>
                <a:gd name="T30" fmla="*/ 22 w 38"/>
                <a:gd name="T31" fmla="*/ 45 h 47"/>
                <a:gd name="T32" fmla="*/ 31 w 38"/>
                <a:gd name="T33" fmla="*/ 42 h 47"/>
                <a:gd name="T34" fmla="*/ 37 w 38"/>
                <a:gd name="T35" fmla="*/ 32 h 47"/>
                <a:gd name="T36" fmla="*/ 38 w 38"/>
                <a:gd name="T37" fmla="*/ 32 h 47"/>
                <a:gd name="T38" fmla="*/ 36 w 38"/>
                <a:gd name="T39" fmla="*/ 47 h 47"/>
                <a:gd name="T40" fmla="*/ 0 w 38"/>
                <a:gd name="T41" fmla="*/ 47 h 47"/>
                <a:gd name="T42" fmla="*/ 0 w 38"/>
                <a:gd name="T43" fmla="*/ 46 h 47"/>
                <a:gd name="T44" fmla="*/ 1 w 38"/>
                <a:gd name="T45" fmla="*/ 46 h 47"/>
                <a:gd name="T46" fmla="*/ 4 w 38"/>
                <a:gd name="T47" fmla="*/ 45 h 47"/>
                <a:gd name="T48" fmla="*/ 5 w 38"/>
                <a:gd name="T49" fmla="*/ 44 h 47"/>
                <a:gd name="T50" fmla="*/ 5 w 38"/>
                <a:gd name="T51" fmla="*/ 39 h 47"/>
                <a:gd name="T52" fmla="*/ 5 w 38"/>
                <a:gd name="T53" fmla="*/ 8 h 47"/>
                <a:gd name="T54" fmla="*/ 5 w 38"/>
                <a:gd name="T55" fmla="*/ 4 h 47"/>
                <a:gd name="T56" fmla="*/ 4 w 38"/>
                <a:gd name="T57" fmla="*/ 2 h 47"/>
                <a:gd name="T58" fmla="*/ 1 w 38"/>
                <a:gd name="T59" fmla="*/ 1 h 47"/>
                <a:gd name="T60" fmla="*/ 0 w 38"/>
                <a:gd name="T61" fmla="*/ 1 h 47"/>
                <a:gd name="T62" fmla="*/ 0 w 38"/>
                <a:gd name="T63" fmla="*/ 0 h 47"/>
                <a:gd name="T64" fmla="*/ 35 w 38"/>
                <a:gd name="T65" fmla="*/ 0 h 47"/>
                <a:gd name="T66" fmla="*/ 35 w 38"/>
                <a:gd name="T67" fmla="*/ 14 h 47"/>
                <a:gd name="T68" fmla="*/ 33 w 38"/>
                <a:gd name="T69" fmla="*/ 14 h 47"/>
                <a:gd name="T70" fmla="*/ 31 w 38"/>
                <a:gd name="T71" fmla="*/ 6 h 47"/>
                <a:gd name="T72" fmla="*/ 26 w 38"/>
                <a:gd name="T73" fmla="*/ 3 h 47"/>
                <a:gd name="T74" fmla="*/ 20 w 38"/>
                <a:gd name="T75" fmla="*/ 3 h 47"/>
                <a:gd name="T76" fmla="*/ 16 w 38"/>
                <a:gd name="T77" fmla="*/ 3 h 47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38" h="47">
                  <a:moveTo>
                    <a:pt x="16" y="3"/>
                  </a:moveTo>
                  <a:cubicBezTo>
                    <a:pt x="16" y="22"/>
                    <a:pt x="16" y="22"/>
                    <a:pt x="16" y="22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9" y="22"/>
                    <a:pt x="21" y="21"/>
                    <a:pt x="22" y="19"/>
                  </a:cubicBezTo>
                  <a:cubicBezTo>
                    <a:pt x="23" y="17"/>
                    <a:pt x="24" y="14"/>
                    <a:pt x="24" y="11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4" y="33"/>
                    <a:pt x="24" y="31"/>
                    <a:pt x="23" y="29"/>
                  </a:cubicBezTo>
                  <a:cubicBezTo>
                    <a:pt x="22" y="27"/>
                    <a:pt x="21" y="26"/>
                    <a:pt x="20" y="25"/>
                  </a:cubicBezTo>
                  <a:cubicBezTo>
                    <a:pt x="19" y="25"/>
                    <a:pt x="18" y="24"/>
                    <a:pt x="16" y="24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40"/>
                    <a:pt x="16" y="42"/>
                    <a:pt x="16" y="43"/>
                  </a:cubicBezTo>
                  <a:cubicBezTo>
                    <a:pt x="16" y="43"/>
                    <a:pt x="16" y="44"/>
                    <a:pt x="17" y="44"/>
                  </a:cubicBezTo>
                  <a:cubicBezTo>
                    <a:pt x="17" y="44"/>
                    <a:pt x="18" y="45"/>
                    <a:pt x="20" y="45"/>
                  </a:cubicBezTo>
                  <a:cubicBezTo>
                    <a:pt x="22" y="45"/>
                    <a:pt x="22" y="45"/>
                    <a:pt x="22" y="45"/>
                  </a:cubicBezTo>
                  <a:cubicBezTo>
                    <a:pt x="26" y="45"/>
                    <a:pt x="29" y="44"/>
                    <a:pt x="31" y="42"/>
                  </a:cubicBezTo>
                  <a:cubicBezTo>
                    <a:pt x="34" y="39"/>
                    <a:pt x="35" y="36"/>
                    <a:pt x="3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1" y="46"/>
                    <a:pt x="1" y="46"/>
                    <a:pt x="1" y="46"/>
                  </a:cubicBezTo>
                  <a:cubicBezTo>
                    <a:pt x="2" y="46"/>
                    <a:pt x="3" y="46"/>
                    <a:pt x="4" y="45"/>
                  </a:cubicBezTo>
                  <a:cubicBezTo>
                    <a:pt x="4" y="45"/>
                    <a:pt x="5" y="44"/>
                    <a:pt x="5" y="44"/>
                  </a:cubicBezTo>
                  <a:cubicBezTo>
                    <a:pt x="5" y="43"/>
                    <a:pt x="5" y="42"/>
                    <a:pt x="5" y="39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6"/>
                    <a:pt x="5" y="5"/>
                    <a:pt x="5" y="4"/>
                  </a:cubicBezTo>
                  <a:cubicBezTo>
                    <a:pt x="5" y="3"/>
                    <a:pt x="5" y="3"/>
                    <a:pt x="4" y="2"/>
                  </a:cubicBezTo>
                  <a:cubicBezTo>
                    <a:pt x="3" y="1"/>
                    <a:pt x="2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0"/>
                    <a:pt x="32" y="8"/>
                    <a:pt x="31" y="6"/>
                  </a:cubicBezTo>
                  <a:cubicBezTo>
                    <a:pt x="30" y="5"/>
                    <a:pt x="28" y="4"/>
                    <a:pt x="26" y="3"/>
                  </a:cubicBezTo>
                  <a:cubicBezTo>
                    <a:pt x="25" y="3"/>
                    <a:pt x="23" y="3"/>
                    <a:pt x="20" y="3"/>
                  </a:cubicBezTo>
                  <a:lnTo>
                    <a:pt x="16" y="3"/>
                  </a:ln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" name="Freeform 121"/>
            <p:cNvSpPr>
              <a:spLocks/>
            </p:cNvSpPr>
            <p:nvPr userDrawn="1"/>
          </p:nvSpPr>
          <p:spPr bwMode="auto">
            <a:xfrm>
              <a:off x="3106" y="819"/>
              <a:ext cx="62" cy="68"/>
            </a:xfrm>
            <a:custGeom>
              <a:avLst/>
              <a:gdLst>
                <a:gd name="T0" fmla="*/ 10 w 31"/>
                <a:gd name="T1" fmla="*/ 0 h 34"/>
                <a:gd name="T2" fmla="*/ 25 w 31"/>
                <a:gd name="T3" fmla="*/ 21 h 34"/>
                <a:gd name="T4" fmla="*/ 25 w 31"/>
                <a:gd name="T5" fmla="*/ 6 h 34"/>
                <a:gd name="T6" fmla="*/ 24 w 31"/>
                <a:gd name="T7" fmla="*/ 2 h 34"/>
                <a:gd name="T8" fmla="*/ 21 w 31"/>
                <a:gd name="T9" fmla="*/ 1 h 34"/>
                <a:gd name="T10" fmla="*/ 21 w 31"/>
                <a:gd name="T11" fmla="*/ 0 h 34"/>
                <a:gd name="T12" fmla="*/ 31 w 31"/>
                <a:gd name="T13" fmla="*/ 0 h 34"/>
                <a:gd name="T14" fmla="*/ 31 w 31"/>
                <a:gd name="T15" fmla="*/ 1 h 34"/>
                <a:gd name="T16" fmla="*/ 28 w 31"/>
                <a:gd name="T17" fmla="*/ 1 h 34"/>
                <a:gd name="T18" fmla="*/ 27 w 31"/>
                <a:gd name="T19" fmla="*/ 3 h 34"/>
                <a:gd name="T20" fmla="*/ 27 w 31"/>
                <a:gd name="T21" fmla="*/ 6 h 34"/>
                <a:gd name="T22" fmla="*/ 27 w 31"/>
                <a:gd name="T23" fmla="*/ 34 h 34"/>
                <a:gd name="T24" fmla="*/ 26 w 31"/>
                <a:gd name="T25" fmla="*/ 34 h 34"/>
                <a:gd name="T26" fmla="*/ 6 w 31"/>
                <a:gd name="T27" fmla="*/ 6 h 34"/>
                <a:gd name="T28" fmla="*/ 6 w 31"/>
                <a:gd name="T29" fmla="*/ 27 h 34"/>
                <a:gd name="T30" fmla="*/ 7 w 31"/>
                <a:gd name="T31" fmla="*/ 31 h 34"/>
                <a:gd name="T32" fmla="*/ 10 w 31"/>
                <a:gd name="T33" fmla="*/ 32 h 34"/>
                <a:gd name="T34" fmla="*/ 10 w 31"/>
                <a:gd name="T35" fmla="*/ 32 h 34"/>
                <a:gd name="T36" fmla="*/ 10 w 31"/>
                <a:gd name="T37" fmla="*/ 33 h 34"/>
                <a:gd name="T38" fmla="*/ 0 w 31"/>
                <a:gd name="T39" fmla="*/ 33 h 34"/>
                <a:gd name="T40" fmla="*/ 0 w 31"/>
                <a:gd name="T41" fmla="*/ 32 h 34"/>
                <a:gd name="T42" fmla="*/ 3 w 31"/>
                <a:gd name="T43" fmla="*/ 31 h 34"/>
                <a:gd name="T44" fmla="*/ 4 w 31"/>
                <a:gd name="T45" fmla="*/ 27 h 34"/>
                <a:gd name="T46" fmla="*/ 4 w 31"/>
                <a:gd name="T47" fmla="*/ 4 h 34"/>
                <a:gd name="T48" fmla="*/ 4 w 31"/>
                <a:gd name="T49" fmla="*/ 3 h 34"/>
                <a:gd name="T50" fmla="*/ 2 w 31"/>
                <a:gd name="T51" fmla="*/ 1 h 34"/>
                <a:gd name="T52" fmla="*/ 0 w 31"/>
                <a:gd name="T53" fmla="*/ 1 h 34"/>
                <a:gd name="T54" fmla="*/ 0 w 31"/>
                <a:gd name="T55" fmla="*/ 0 h 34"/>
                <a:gd name="T56" fmla="*/ 10 w 31"/>
                <a:gd name="T57" fmla="*/ 0 h 34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31" h="34">
                  <a:moveTo>
                    <a:pt x="10" y="0"/>
                  </a:moveTo>
                  <a:cubicBezTo>
                    <a:pt x="25" y="21"/>
                    <a:pt x="25" y="21"/>
                    <a:pt x="25" y="21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4"/>
                    <a:pt x="25" y="3"/>
                    <a:pt x="24" y="2"/>
                  </a:cubicBezTo>
                  <a:cubicBezTo>
                    <a:pt x="24" y="1"/>
                    <a:pt x="22" y="1"/>
                    <a:pt x="21" y="1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1" y="1"/>
                    <a:pt x="31" y="1"/>
                    <a:pt x="31" y="1"/>
                  </a:cubicBezTo>
                  <a:cubicBezTo>
                    <a:pt x="29" y="1"/>
                    <a:pt x="28" y="1"/>
                    <a:pt x="28" y="1"/>
                  </a:cubicBezTo>
                  <a:cubicBezTo>
                    <a:pt x="28" y="2"/>
                    <a:pt x="27" y="2"/>
                    <a:pt x="27" y="3"/>
                  </a:cubicBezTo>
                  <a:cubicBezTo>
                    <a:pt x="27" y="3"/>
                    <a:pt x="27" y="5"/>
                    <a:pt x="27" y="6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9"/>
                    <a:pt x="6" y="31"/>
                    <a:pt x="7" y="31"/>
                  </a:cubicBezTo>
                  <a:cubicBezTo>
                    <a:pt x="8" y="32"/>
                    <a:pt x="9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2" y="32"/>
                    <a:pt x="3" y="32"/>
                    <a:pt x="3" y="31"/>
                  </a:cubicBezTo>
                  <a:cubicBezTo>
                    <a:pt x="4" y="30"/>
                    <a:pt x="4" y="29"/>
                    <a:pt x="4" y="27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3" y="2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0" y="0"/>
                  </a:ln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4" name="Freeform 122"/>
            <p:cNvSpPr>
              <a:spLocks/>
            </p:cNvSpPr>
            <p:nvPr userDrawn="1"/>
          </p:nvSpPr>
          <p:spPr bwMode="auto">
            <a:xfrm>
              <a:off x="3166" y="819"/>
              <a:ext cx="64" cy="68"/>
            </a:xfrm>
            <a:custGeom>
              <a:avLst/>
              <a:gdLst>
                <a:gd name="T0" fmla="*/ 32 w 32"/>
                <a:gd name="T1" fmla="*/ 0 h 34"/>
                <a:gd name="T2" fmla="*/ 32 w 32"/>
                <a:gd name="T3" fmla="*/ 1 h 34"/>
                <a:gd name="T4" fmla="*/ 29 w 32"/>
                <a:gd name="T5" fmla="*/ 3 h 34"/>
                <a:gd name="T6" fmla="*/ 26 w 32"/>
                <a:gd name="T7" fmla="*/ 8 h 34"/>
                <a:gd name="T8" fmla="*/ 16 w 32"/>
                <a:gd name="T9" fmla="*/ 34 h 34"/>
                <a:gd name="T10" fmla="*/ 15 w 32"/>
                <a:gd name="T11" fmla="*/ 34 h 34"/>
                <a:gd name="T12" fmla="*/ 5 w 32"/>
                <a:gd name="T13" fmla="*/ 7 h 34"/>
                <a:gd name="T14" fmla="*/ 3 w 32"/>
                <a:gd name="T15" fmla="*/ 2 h 34"/>
                <a:gd name="T16" fmla="*/ 0 w 32"/>
                <a:gd name="T17" fmla="*/ 1 h 34"/>
                <a:gd name="T18" fmla="*/ 0 w 32"/>
                <a:gd name="T19" fmla="*/ 0 h 34"/>
                <a:gd name="T20" fmla="*/ 15 w 32"/>
                <a:gd name="T21" fmla="*/ 0 h 34"/>
                <a:gd name="T22" fmla="*/ 15 w 32"/>
                <a:gd name="T23" fmla="*/ 1 h 34"/>
                <a:gd name="T24" fmla="*/ 14 w 32"/>
                <a:gd name="T25" fmla="*/ 1 h 34"/>
                <a:gd name="T26" fmla="*/ 11 w 32"/>
                <a:gd name="T27" fmla="*/ 1 h 34"/>
                <a:gd name="T28" fmla="*/ 11 w 32"/>
                <a:gd name="T29" fmla="*/ 2 h 34"/>
                <a:gd name="T30" fmla="*/ 11 w 32"/>
                <a:gd name="T31" fmla="*/ 3 h 34"/>
                <a:gd name="T32" fmla="*/ 12 w 32"/>
                <a:gd name="T33" fmla="*/ 7 h 34"/>
                <a:gd name="T34" fmla="*/ 19 w 32"/>
                <a:gd name="T35" fmla="*/ 23 h 34"/>
                <a:gd name="T36" fmla="*/ 24 w 32"/>
                <a:gd name="T37" fmla="*/ 8 h 34"/>
                <a:gd name="T38" fmla="*/ 26 w 32"/>
                <a:gd name="T39" fmla="*/ 5 h 34"/>
                <a:gd name="T40" fmla="*/ 26 w 32"/>
                <a:gd name="T41" fmla="*/ 3 h 34"/>
                <a:gd name="T42" fmla="*/ 26 w 32"/>
                <a:gd name="T43" fmla="*/ 2 h 34"/>
                <a:gd name="T44" fmla="*/ 25 w 32"/>
                <a:gd name="T45" fmla="*/ 1 h 34"/>
                <a:gd name="T46" fmla="*/ 22 w 32"/>
                <a:gd name="T47" fmla="*/ 1 h 34"/>
                <a:gd name="T48" fmla="*/ 22 w 32"/>
                <a:gd name="T49" fmla="*/ 0 h 34"/>
                <a:gd name="T50" fmla="*/ 32 w 32"/>
                <a:gd name="T51" fmla="*/ 0 h 34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2" h="34">
                  <a:moveTo>
                    <a:pt x="32" y="0"/>
                  </a:moveTo>
                  <a:cubicBezTo>
                    <a:pt x="32" y="1"/>
                    <a:pt x="32" y="1"/>
                    <a:pt x="32" y="1"/>
                  </a:cubicBezTo>
                  <a:cubicBezTo>
                    <a:pt x="31" y="1"/>
                    <a:pt x="30" y="2"/>
                    <a:pt x="29" y="3"/>
                  </a:cubicBezTo>
                  <a:cubicBezTo>
                    <a:pt x="28" y="3"/>
                    <a:pt x="27" y="5"/>
                    <a:pt x="26" y="8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4"/>
                    <a:pt x="3" y="2"/>
                    <a:pt x="3" y="2"/>
                  </a:cubicBezTo>
                  <a:cubicBezTo>
                    <a:pt x="2" y="1"/>
                    <a:pt x="2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3" y="1"/>
                    <a:pt x="12" y="1"/>
                    <a:pt x="11" y="1"/>
                  </a:cubicBezTo>
                  <a:cubicBezTo>
                    <a:pt x="11" y="1"/>
                    <a:pt x="11" y="2"/>
                    <a:pt x="11" y="2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1" y="4"/>
                    <a:pt x="12" y="5"/>
                    <a:pt x="12" y="7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5" y="7"/>
                    <a:pt x="26" y="5"/>
                    <a:pt x="26" y="5"/>
                  </a:cubicBezTo>
                  <a:cubicBezTo>
                    <a:pt x="26" y="4"/>
                    <a:pt x="26" y="4"/>
                    <a:pt x="26" y="3"/>
                  </a:cubicBezTo>
                  <a:cubicBezTo>
                    <a:pt x="26" y="3"/>
                    <a:pt x="26" y="2"/>
                    <a:pt x="26" y="2"/>
                  </a:cubicBezTo>
                  <a:cubicBezTo>
                    <a:pt x="25" y="2"/>
                    <a:pt x="25" y="1"/>
                    <a:pt x="25" y="1"/>
                  </a:cubicBezTo>
                  <a:cubicBezTo>
                    <a:pt x="24" y="1"/>
                    <a:pt x="23" y="1"/>
                    <a:pt x="22" y="1"/>
                  </a:cubicBezTo>
                  <a:cubicBezTo>
                    <a:pt x="22" y="0"/>
                    <a:pt x="22" y="0"/>
                    <a:pt x="22" y="0"/>
                  </a:cubicBezTo>
                  <a:lnTo>
                    <a:pt x="32" y="0"/>
                  </a:ln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5" name="Freeform 123"/>
            <p:cNvSpPr>
              <a:spLocks/>
            </p:cNvSpPr>
            <p:nvPr userDrawn="1"/>
          </p:nvSpPr>
          <p:spPr bwMode="auto">
            <a:xfrm>
              <a:off x="3230" y="819"/>
              <a:ext cx="30" cy="66"/>
            </a:xfrm>
            <a:custGeom>
              <a:avLst/>
              <a:gdLst>
                <a:gd name="T0" fmla="*/ 15 w 15"/>
                <a:gd name="T1" fmla="*/ 32 h 33"/>
                <a:gd name="T2" fmla="*/ 15 w 15"/>
                <a:gd name="T3" fmla="*/ 33 h 33"/>
                <a:gd name="T4" fmla="*/ 0 w 15"/>
                <a:gd name="T5" fmla="*/ 33 h 33"/>
                <a:gd name="T6" fmla="*/ 0 w 15"/>
                <a:gd name="T7" fmla="*/ 32 h 33"/>
                <a:gd name="T8" fmla="*/ 1 w 15"/>
                <a:gd name="T9" fmla="*/ 32 h 33"/>
                <a:gd name="T10" fmla="*/ 3 w 15"/>
                <a:gd name="T11" fmla="*/ 32 h 33"/>
                <a:gd name="T12" fmla="*/ 4 w 15"/>
                <a:gd name="T13" fmla="*/ 31 h 33"/>
                <a:gd name="T14" fmla="*/ 4 w 15"/>
                <a:gd name="T15" fmla="*/ 28 h 33"/>
                <a:gd name="T16" fmla="*/ 4 w 15"/>
                <a:gd name="T17" fmla="*/ 6 h 33"/>
                <a:gd name="T18" fmla="*/ 4 w 15"/>
                <a:gd name="T19" fmla="*/ 2 h 33"/>
                <a:gd name="T20" fmla="*/ 3 w 15"/>
                <a:gd name="T21" fmla="*/ 1 h 33"/>
                <a:gd name="T22" fmla="*/ 1 w 15"/>
                <a:gd name="T23" fmla="*/ 1 h 33"/>
                <a:gd name="T24" fmla="*/ 0 w 15"/>
                <a:gd name="T25" fmla="*/ 1 h 33"/>
                <a:gd name="T26" fmla="*/ 0 w 15"/>
                <a:gd name="T27" fmla="*/ 0 h 33"/>
                <a:gd name="T28" fmla="*/ 15 w 15"/>
                <a:gd name="T29" fmla="*/ 0 h 33"/>
                <a:gd name="T30" fmla="*/ 15 w 15"/>
                <a:gd name="T31" fmla="*/ 1 h 33"/>
                <a:gd name="T32" fmla="*/ 14 w 15"/>
                <a:gd name="T33" fmla="*/ 1 h 33"/>
                <a:gd name="T34" fmla="*/ 12 w 15"/>
                <a:gd name="T35" fmla="*/ 1 h 33"/>
                <a:gd name="T36" fmla="*/ 11 w 15"/>
                <a:gd name="T37" fmla="*/ 2 h 33"/>
                <a:gd name="T38" fmla="*/ 11 w 15"/>
                <a:gd name="T39" fmla="*/ 6 h 33"/>
                <a:gd name="T40" fmla="*/ 11 w 15"/>
                <a:gd name="T41" fmla="*/ 28 h 33"/>
                <a:gd name="T42" fmla="*/ 11 w 15"/>
                <a:gd name="T43" fmla="*/ 31 h 33"/>
                <a:gd name="T44" fmla="*/ 12 w 15"/>
                <a:gd name="T45" fmla="*/ 32 h 33"/>
                <a:gd name="T46" fmla="*/ 14 w 15"/>
                <a:gd name="T47" fmla="*/ 32 h 33"/>
                <a:gd name="T48" fmla="*/ 15 w 15"/>
                <a:gd name="T49" fmla="*/ 32 h 33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5" h="33">
                  <a:moveTo>
                    <a:pt x="15" y="32"/>
                  </a:moveTo>
                  <a:cubicBezTo>
                    <a:pt x="15" y="33"/>
                    <a:pt x="15" y="33"/>
                    <a:pt x="15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1" y="32"/>
                    <a:pt x="1" y="32"/>
                    <a:pt x="1" y="32"/>
                  </a:cubicBezTo>
                  <a:cubicBezTo>
                    <a:pt x="1" y="32"/>
                    <a:pt x="2" y="32"/>
                    <a:pt x="3" y="32"/>
                  </a:cubicBezTo>
                  <a:cubicBezTo>
                    <a:pt x="3" y="32"/>
                    <a:pt x="3" y="31"/>
                    <a:pt x="4" y="31"/>
                  </a:cubicBezTo>
                  <a:cubicBezTo>
                    <a:pt x="4" y="30"/>
                    <a:pt x="4" y="29"/>
                    <a:pt x="4" y="28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4"/>
                    <a:pt x="4" y="3"/>
                    <a:pt x="4" y="2"/>
                  </a:cubicBezTo>
                  <a:cubicBezTo>
                    <a:pt x="3" y="2"/>
                    <a:pt x="3" y="2"/>
                    <a:pt x="3" y="1"/>
                  </a:cubicBezTo>
                  <a:cubicBezTo>
                    <a:pt x="2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3" y="1"/>
                    <a:pt x="13" y="1"/>
                    <a:pt x="12" y="1"/>
                  </a:cubicBezTo>
                  <a:cubicBezTo>
                    <a:pt x="12" y="1"/>
                    <a:pt x="11" y="2"/>
                    <a:pt x="11" y="2"/>
                  </a:cubicBezTo>
                  <a:cubicBezTo>
                    <a:pt x="11" y="3"/>
                    <a:pt x="11" y="4"/>
                    <a:pt x="11" y="6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9"/>
                    <a:pt x="11" y="30"/>
                    <a:pt x="11" y="31"/>
                  </a:cubicBezTo>
                  <a:cubicBezTo>
                    <a:pt x="11" y="31"/>
                    <a:pt x="12" y="32"/>
                    <a:pt x="12" y="32"/>
                  </a:cubicBezTo>
                  <a:cubicBezTo>
                    <a:pt x="13" y="32"/>
                    <a:pt x="13" y="32"/>
                    <a:pt x="14" y="32"/>
                  </a:cubicBezTo>
                  <a:lnTo>
                    <a:pt x="15" y="32"/>
                  </a:ln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6" name="Freeform 124"/>
            <p:cNvSpPr>
              <a:spLocks noEditPoints="1"/>
            </p:cNvSpPr>
            <p:nvPr userDrawn="1"/>
          </p:nvSpPr>
          <p:spPr bwMode="auto">
            <a:xfrm>
              <a:off x="3260" y="819"/>
              <a:ext cx="64" cy="66"/>
            </a:xfrm>
            <a:custGeom>
              <a:avLst/>
              <a:gdLst>
                <a:gd name="T0" fmla="*/ 11 w 32"/>
                <a:gd name="T1" fmla="*/ 18 h 33"/>
                <a:gd name="T2" fmla="*/ 11 w 32"/>
                <a:gd name="T3" fmla="*/ 27 h 33"/>
                <a:gd name="T4" fmla="*/ 12 w 32"/>
                <a:gd name="T5" fmla="*/ 31 h 33"/>
                <a:gd name="T6" fmla="*/ 13 w 32"/>
                <a:gd name="T7" fmla="*/ 32 h 33"/>
                <a:gd name="T8" fmla="*/ 16 w 32"/>
                <a:gd name="T9" fmla="*/ 32 h 33"/>
                <a:gd name="T10" fmla="*/ 16 w 32"/>
                <a:gd name="T11" fmla="*/ 33 h 33"/>
                <a:gd name="T12" fmla="*/ 0 w 32"/>
                <a:gd name="T13" fmla="*/ 33 h 33"/>
                <a:gd name="T14" fmla="*/ 0 w 32"/>
                <a:gd name="T15" fmla="*/ 32 h 33"/>
                <a:gd name="T16" fmla="*/ 3 w 32"/>
                <a:gd name="T17" fmla="*/ 32 h 33"/>
                <a:gd name="T18" fmla="*/ 4 w 32"/>
                <a:gd name="T19" fmla="*/ 31 h 33"/>
                <a:gd name="T20" fmla="*/ 4 w 32"/>
                <a:gd name="T21" fmla="*/ 27 h 33"/>
                <a:gd name="T22" fmla="*/ 4 w 32"/>
                <a:gd name="T23" fmla="*/ 6 h 33"/>
                <a:gd name="T24" fmla="*/ 4 w 32"/>
                <a:gd name="T25" fmla="*/ 2 h 33"/>
                <a:gd name="T26" fmla="*/ 3 w 32"/>
                <a:gd name="T27" fmla="*/ 1 h 33"/>
                <a:gd name="T28" fmla="*/ 0 w 32"/>
                <a:gd name="T29" fmla="*/ 1 h 33"/>
                <a:gd name="T30" fmla="*/ 0 w 32"/>
                <a:gd name="T31" fmla="*/ 0 h 33"/>
                <a:gd name="T32" fmla="*/ 14 w 32"/>
                <a:gd name="T33" fmla="*/ 0 h 33"/>
                <a:gd name="T34" fmla="*/ 22 w 32"/>
                <a:gd name="T35" fmla="*/ 1 h 33"/>
                <a:gd name="T36" fmla="*/ 26 w 32"/>
                <a:gd name="T37" fmla="*/ 4 h 33"/>
                <a:gd name="T38" fmla="*/ 28 w 32"/>
                <a:gd name="T39" fmla="*/ 9 h 33"/>
                <a:gd name="T40" fmla="*/ 25 w 32"/>
                <a:gd name="T41" fmla="*/ 15 h 33"/>
                <a:gd name="T42" fmla="*/ 21 w 32"/>
                <a:gd name="T43" fmla="*/ 17 h 33"/>
                <a:gd name="T44" fmla="*/ 28 w 32"/>
                <a:gd name="T45" fmla="*/ 29 h 33"/>
                <a:gd name="T46" fmla="*/ 30 w 32"/>
                <a:gd name="T47" fmla="*/ 31 h 33"/>
                <a:gd name="T48" fmla="*/ 32 w 32"/>
                <a:gd name="T49" fmla="*/ 32 h 33"/>
                <a:gd name="T50" fmla="*/ 32 w 32"/>
                <a:gd name="T51" fmla="*/ 33 h 33"/>
                <a:gd name="T52" fmla="*/ 23 w 32"/>
                <a:gd name="T53" fmla="*/ 33 h 33"/>
                <a:gd name="T54" fmla="*/ 13 w 32"/>
                <a:gd name="T55" fmla="*/ 18 h 33"/>
                <a:gd name="T56" fmla="*/ 11 w 32"/>
                <a:gd name="T57" fmla="*/ 18 h 33"/>
                <a:gd name="T58" fmla="*/ 11 w 32"/>
                <a:gd name="T59" fmla="*/ 2 h 33"/>
                <a:gd name="T60" fmla="*/ 11 w 32"/>
                <a:gd name="T61" fmla="*/ 16 h 33"/>
                <a:gd name="T62" fmla="*/ 13 w 32"/>
                <a:gd name="T63" fmla="*/ 16 h 33"/>
                <a:gd name="T64" fmla="*/ 17 w 32"/>
                <a:gd name="T65" fmla="*/ 16 h 33"/>
                <a:gd name="T66" fmla="*/ 20 w 32"/>
                <a:gd name="T67" fmla="*/ 13 h 33"/>
                <a:gd name="T68" fmla="*/ 20 w 32"/>
                <a:gd name="T69" fmla="*/ 9 h 33"/>
                <a:gd name="T70" fmla="*/ 19 w 32"/>
                <a:gd name="T71" fmla="*/ 3 h 33"/>
                <a:gd name="T72" fmla="*/ 14 w 32"/>
                <a:gd name="T73" fmla="*/ 2 h 33"/>
                <a:gd name="T74" fmla="*/ 11 w 32"/>
                <a:gd name="T75" fmla="*/ 2 h 3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32" h="33">
                  <a:moveTo>
                    <a:pt x="11" y="18"/>
                  </a:move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2" y="30"/>
                    <a:pt x="12" y="31"/>
                  </a:cubicBezTo>
                  <a:cubicBezTo>
                    <a:pt x="12" y="31"/>
                    <a:pt x="12" y="32"/>
                    <a:pt x="13" y="32"/>
                  </a:cubicBezTo>
                  <a:cubicBezTo>
                    <a:pt x="13" y="32"/>
                    <a:pt x="14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2" y="32"/>
                    <a:pt x="3" y="32"/>
                    <a:pt x="3" y="32"/>
                  </a:cubicBezTo>
                  <a:cubicBezTo>
                    <a:pt x="4" y="32"/>
                    <a:pt x="4" y="31"/>
                    <a:pt x="4" y="31"/>
                  </a:cubicBezTo>
                  <a:cubicBezTo>
                    <a:pt x="4" y="30"/>
                    <a:pt x="4" y="29"/>
                    <a:pt x="4" y="2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4"/>
                    <a:pt x="4" y="3"/>
                    <a:pt x="4" y="2"/>
                  </a:cubicBezTo>
                  <a:cubicBezTo>
                    <a:pt x="4" y="2"/>
                    <a:pt x="4" y="1"/>
                    <a:pt x="3" y="1"/>
                  </a:cubicBezTo>
                  <a:cubicBezTo>
                    <a:pt x="3" y="1"/>
                    <a:pt x="2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8" y="0"/>
                    <a:pt x="20" y="0"/>
                    <a:pt x="22" y="1"/>
                  </a:cubicBezTo>
                  <a:cubicBezTo>
                    <a:pt x="24" y="1"/>
                    <a:pt x="25" y="2"/>
                    <a:pt x="26" y="4"/>
                  </a:cubicBezTo>
                  <a:cubicBezTo>
                    <a:pt x="27" y="5"/>
                    <a:pt x="28" y="7"/>
                    <a:pt x="28" y="9"/>
                  </a:cubicBezTo>
                  <a:cubicBezTo>
                    <a:pt x="28" y="11"/>
                    <a:pt x="27" y="14"/>
                    <a:pt x="25" y="15"/>
                  </a:cubicBezTo>
                  <a:cubicBezTo>
                    <a:pt x="24" y="16"/>
                    <a:pt x="23" y="17"/>
                    <a:pt x="21" y="17"/>
                  </a:cubicBezTo>
                  <a:cubicBezTo>
                    <a:pt x="28" y="29"/>
                    <a:pt x="28" y="29"/>
                    <a:pt x="28" y="29"/>
                  </a:cubicBezTo>
                  <a:cubicBezTo>
                    <a:pt x="29" y="30"/>
                    <a:pt x="30" y="31"/>
                    <a:pt x="30" y="31"/>
                  </a:cubicBezTo>
                  <a:cubicBezTo>
                    <a:pt x="31" y="32"/>
                    <a:pt x="31" y="32"/>
                    <a:pt x="32" y="32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13" y="18"/>
                    <a:pt x="13" y="18"/>
                    <a:pt x="13" y="18"/>
                  </a:cubicBezTo>
                  <a:lnTo>
                    <a:pt x="11" y="18"/>
                  </a:lnTo>
                  <a:close/>
                  <a:moveTo>
                    <a:pt x="11" y="2"/>
                  </a:moveTo>
                  <a:cubicBezTo>
                    <a:pt x="11" y="16"/>
                    <a:pt x="11" y="16"/>
                    <a:pt x="11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5" y="16"/>
                    <a:pt x="16" y="16"/>
                    <a:pt x="17" y="16"/>
                  </a:cubicBezTo>
                  <a:cubicBezTo>
                    <a:pt x="18" y="15"/>
                    <a:pt x="19" y="14"/>
                    <a:pt x="20" y="13"/>
                  </a:cubicBezTo>
                  <a:cubicBezTo>
                    <a:pt x="20" y="12"/>
                    <a:pt x="20" y="11"/>
                    <a:pt x="20" y="9"/>
                  </a:cubicBezTo>
                  <a:cubicBezTo>
                    <a:pt x="20" y="7"/>
                    <a:pt x="20" y="5"/>
                    <a:pt x="19" y="3"/>
                  </a:cubicBezTo>
                  <a:cubicBezTo>
                    <a:pt x="18" y="2"/>
                    <a:pt x="16" y="2"/>
                    <a:pt x="14" y="2"/>
                  </a:cubicBezTo>
                  <a:lnTo>
                    <a:pt x="11" y="2"/>
                  </a:ln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7" name="Freeform 125"/>
            <p:cNvSpPr>
              <a:spLocks noEditPoints="1"/>
            </p:cNvSpPr>
            <p:nvPr userDrawn="1"/>
          </p:nvSpPr>
          <p:spPr bwMode="auto">
            <a:xfrm>
              <a:off x="3324" y="817"/>
              <a:ext cx="62" cy="70"/>
            </a:xfrm>
            <a:custGeom>
              <a:avLst/>
              <a:gdLst>
                <a:gd name="T0" fmla="*/ 16 w 31"/>
                <a:gd name="T1" fmla="*/ 0 h 35"/>
                <a:gd name="T2" fmla="*/ 27 w 31"/>
                <a:gd name="T3" fmla="*/ 5 h 35"/>
                <a:gd name="T4" fmla="*/ 31 w 31"/>
                <a:gd name="T5" fmla="*/ 17 h 35"/>
                <a:gd name="T6" fmla="*/ 28 w 31"/>
                <a:gd name="T7" fmla="*/ 29 h 35"/>
                <a:gd name="T8" fmla="*/ 16 w 31"/>
                <a:gd name="T9" fmla="*/ 35 h 35"/>
                <a:gd name="T10" fmla="*/ 3 w 31"/>
                <a:gd name="T11" fmla="*/ 29 h 35"/>
                <a:gd name="T12" fmla="*/ 0 w 31"/>
                <a:gd name="T13" fmla="*/ 17 h 35"/>
                <a:gd name="T14" fmla="*/ 4 w 31"/>
                <a:gd name="T15" fmla="*/ 5 h 35"/>
                <a:gd name="T16" fmla="*/ 16 w 31"/>
                <a:gd name="T17" fmla="*/ 0 h 35"/>
                <a:gd name="T18" fmla="*/ 16 w 31"/>
                <a:gd name="T19" fmla="*/ 2 h 35"/>
                <a:gd name="T20" fmla="*/ 10 w 31"/>
                <a:gd name="T21" fmla="*/ 7 h 35"/>
                <a:gd name="T22" fmla="*/ 8 w 31"/>
                <a:gd name="T23" fmla="*/ 18 h 35"/>
                <a:gd name="T24" fmla="*/ 11 w 31"/>
                <a:gd name="T25" fmla="*/ 30 h 35"/>
                <a:gd name="T26" fmla="*/ 16 w 31"/>
                <a:gd name="T27" fmla="*/ 33 h 35"/>
                <a:gd name="T28" fmla="*/ 20 w 31"/>
                <a:gd name="T29" fmla="*/ 32 h 35"/>
                <a:gd name="T30" fmla="*/ 23 w 31"/>
                <a:gd name="T31" fmla="*/ 27 h 35"/>
                <a:gd name="T32" fmla="*/ 24 w 31"/>
                <a:gd name="T33" fmla="*/ 18 h 35"/>
                <a:gd name="T34" fmla="*/ 22 w 31"/>
                <a:gd name="T35" fmla="*/ 8 h 35"/>
                <a:gd name="T36" fmla="*/ 20 w 31"/>
                <a:gd name="T37" fmla="*/ 3 h 35"/>
                <a:gd name="T38" fmla="*/ 16 w 31"/>
                <a:gd name="T39" fmla="*/ 2 h 35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" h="35">
                  <a:moveTo>
                    <a:pt x="16" y="0"/>
                  </a:moveTo>
                  <a:cubicBezTo>
                    <a:pt x="20" y="0"/>
                    <a:pt x="24" y="2"/>
                    <a:pt x="27" y="5"/>
                  </a:cubicBezTo>
                  <a:cubicBezTo>
                    <a:pt x="30" y="8"/>
                    <a:pt x="31" y="12"/>
                    <a:pt x="31" y="17"/>
                  </a:cubicBezTo>
                  <a:cubicBezTo>
                    <a:pt x="31" y="22"/>
                    <a:pt x="30" y="25"/>
                    <a:pt x="28" y="29"/>
                  </a:cubicBezTo>
                  <a:cubicBezTo>
                    <a:pt x="25" y="33"/>
                    <a:pt x="21" y="35"/>
                    <a:pt x="16" y="35"/>
                  </a:cubicBezTo>
                  <a:cubicBezTo>
                    <a:pt x="11" y="35"/>
                    <a:pt x="6" y="33"/>
                    <a:pt x="3" y="29"/>
                  </a:cubicBezTo>
                  <a:cubicBezTo>
                    <a:pt x="1" y="26"/>
                    <a:pt x="0" y="22"/>
                    <a:pt x="0" y="17"/>
                  </a:cubicBezTo>
                  <a:cubicBezTo>
                    <a:pt x="0" y="12"/>
                    <a:pt x="2" y="8"/>
                    <a:pt x="4" y="5"/>
                  </a:cubicBezTo>
                  <a:cubicBezTo>
                    <a:pt x="7" y="2"/>
                    <a:pt x="11" y="0"/>
                    <a:pt x="16" y="0"/>
                  </a:cubicBezTo>
                  <a:close/>
                  <a:moveTo>
                    <a:pt x="16" y="2"/>
                  </a:moveTo>
                  <a:cubicBezTo>
                    <a:pt x="13" y="2"/>
                    <a:pt x="11" y="3"/>
                    <a:pt x="10" y="7"/>
                  </a:cubicBezTo>
                  <a:cubicBezTo>
                    <a:pt x="8" y="9"/>
                    <a:pt x="8" y="13"/>
                    <a:pt x="8" y="18"/>
                  </a:cubicBezTo>
                  <a:cubicBezTo>
                    <a:pt x="8" y="23"/>
                    <a:pt x="9" y="28"/>
                    <a:pt x="11" y="30"/>
                  </a:cubicBezTo>
                  <a:cubicBezTo>
                    <a:pt x="12" y="32"/>
                    <a:pt x="14" y="33"/>
                    <a:pt x="16" y="33"/>
                  </a:cubicBezTo>
                  <a:cubicBezTo>
                    <a:pt x="17" y="33"/>
                    <a:pt x="19" y="33"/>
                    <a:pt x="20" y="32"/>
                  </a:cubicBezTo>
                  <a:cubicBezTo>
                    <a:pt x="21" y="31"/>
                    <a:pt x="22" y="29"/>
                    <a:pt x="23" y="27"/>
                  </a:cubicBezTo>
                  <a:cubicBezTo>
                    <a:pt x="23" y="25"/>
                    <a:pt x="24" y="22"/>
                    <a:pt x="24" y="18"/>
                  </a:cubicBezTo>
                  <a:cubicBezTo>
                    <a:pt x="24" y="13"/>
                    <a:pt x="23" y="10"/>
                    <a:pt x="22" y="8"/>
                  </a:cubicBezTo>
                  <a:cubicBezTo>
                    <a:pt x="22" y="6"/>
                    <a:pt x="21" y="4"/>
                    <a:pt x="20" y="3"/>
                  </a:cubicBezTo>
                  <a:cubicBezTo>
                    <a:pt x="19" y="2"/>
                    <a:pt x="17" y="2"/>
                    <a:pt x="16" y="2"/>
                  </a:cubicBez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8" name="Freeform 126"/>
            <p:cNvSpPr>
              <a:spLocks/>
            </p:cNvSpPr>
            <p:nvPr userDrawn="1"/>
          </p:nvSpPr>
          <p:spPr bwMode="auto">
            <a:xfrm>
              <a:off x="3388" y="819"/>
              <a:ext cx="61" cy="68"/>
            </a:xfrm>
            <a:custGeom>
              <a:avLst/>
              <a:gdLst>
                <a:gd name="T0" fmla="*/ 11 w 31"/>
                <a:gd name="T1" fmla="*/ 0 h 34"/>
                <a:gd name="T2" fmla="*/ 25 w 31"/>
                <a:gd name="T3" fmla="*/ 21 h 34"/>
                <a:gd name="T4" fmla="*/ 25 w 31"/>
                <a:gd name="T5" fmla="*/ 6 h 34"/>
                <a:gd name="T6" fmla="*/ 24 w 31"/>
                <a:gd name="T7" fmla="*/ 2 h 34"/>
                <a:gd name="T8" fmla="*/ 21 w 31"/>
                <a:gd name="T9" fmla="*/ 1 h 34"/>
                <a:gd name="T10" fmla="*/ 21 w 31"/>
                <a:gd name="T11" fmla="*/ 0 h 34"/>
                <a:gd name="T12" fmla="*/ 31 w 31"/>
                <a:gd name="T13" fmla="*/ 0 h 34"/>
                <a:gd name="T14" fmla="*/ 31 w 31"/>
                <a:gd name="T15" fmla="*/ 1 h 34"/>
                <a:gd name="T16" fmla="*/ 28 w 31"/>
                <a:gd name="T17" fmla="*/ 1 h 34"/>
                <a:gd name="T18" fmla="*/ 27 w 31"/>
                <a:gd name="T19" fmla="*/ 3 h 34"/>
                <a:gd name="T20" fmla="*/ 27 w 31"/>
                <a:gd name="T21" fmla="*/ 6 h 34"/>
                <a:gd name="T22" fmla="*/ 27 w 31"/>
                <a:gd name="T23" fmla="*/ 34 h 34"/>
                <a:gd name="T24" fmla="*/ 26 w 31"/>
                <a:gd name="T25" fmla="*/ 34 h 34"/>
                <a:gd name="T26" fmla="*/ 6 w 31"/>
                <a:gd name="T27" fmla="*/ 6 h 34"/>
                <a:gd name="T28" fmla="*/ 6 w 31"/>
                <a:gd name="T29" fmla="*/ 27 h 34"/>
                <a:gd name="T30" fmla="*/ 7 w 31"/>
                <a:gd name="T31" fmla="*/ 31 h 34"/>
                <a:gd name="T32" fmla="*/ 10 w 31"/>
                <a:gd name="T33" fmla="*/ 32 h 34"/>
                <a:gd name="T34" fmla="*/ 11 w 31"/>
                <a:gd name="T35" fmla="*/ 32 h 34"/>
                <a:gd name="T36" fmla="*/ 11 w 31"/>
                <a:gd name="T37" fmla="*/ 33 h 34"/>
                <a:gd name="T38" fmla="*/ 0 w 31"/>
                <a:gd name="T39" fmla="*/ 33 h 34"/>
                <a:gd name="T40" fmla="*/ 0 w 31"/>
                <a:gd name="T41" fmla="*/ 32 h 34"/>
                <a:gd name="T42" fmla="*/ 4 w 31"/>
                <a:gd name="T43" fmla="*/ 31 h 34"/>
                <a:gd name="T44" fmla="*/ 4 w 31"/>
                <a:gd name="T45" fmla="*/ 27 h 34"/>
                <a:gd name="T46" fmla="*/ 4 w 31"/>
                <a:gd name="T47" fmla="*/ 4 h 34"/>
                <a:gd name="T48" fmla="*/ 4 w 31"/>
                <a:gd name="T49" fmla="*/ 3 h 34"/>
                <a:gd name="T50" fmla="*/ 2 w 31"/>
                <a:gd name="T51" fmla="*/ 1 h 34"/>
                <a:gd name="T52" fmla="*/ 0 w 31"/>
                <a:gd name="T53" fmla="*/ 1 h 34"/>
                <a:gd name="T54" fmla="*/ 0 w 31"/>
                <a:gd name="T55" fmla="*/ 0 h 34"/>
                <a:gd name="T56" fmla="*/ 11 w 31"/>
                <a:gd name="T57" fmla="*/ 0 h 34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31" h="34">
                  <a:moveTo>
                    <a:pt x="11" y="0"/>
                  </a:moveTo>
                  <a:cubicBezTo>
                    <a:pt x="25" y="21"/>
                    <a:pt x="25" y="21"/>
                    <a:pt x="25" y="21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4"/>
                    <a:pt x="25" y="3"/>
                    <a:pt x="24" y="2"/>
                  </a:cubicBezTo>
                  <a:cubicBezTo>
                    <a:pt x="24" y="1"/>
                    <a:pt x="23" y="1"/>
                    <a:pt x="21" y="1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1" y="1"/>
                    <a:pt x="31" y="1"/>
                    <a:pt x="31" y="1"/>
                  </a:cubicBezTo>
                  <a:cubicBezTo>
                    <a:pt x="29" y="1"/>
                    <a:pt x="29" y="1"/>
                    <a:pt x="28" y="1"/>
                  </a:cubicBezTo>
                  <a:cubicBezTo>
                    <a:pt x="28" y="2"/>
                    <a:pt x="27" y="2"/>
                    <a:pt x="27" y="3"/>
                  </a:cubicBezTo>
                  <a:cubicBezTo>
                    <a:pt x="27" y="3"/>
                    <a:pt x="27" y="5"/>
                    <a:pt x="27" y="6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9"/>
                    <a:pt x="6" y="31"/>
                    <a:pt x="7" y="31"/>
                  </a:cubicBezTo>
                  <a:cubicBezTo>
                    <a:pt x="8" y="32"/>
                    <a:pt x="9" y="32"/>
                    <a:pt x="10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2" y="32"/>
                    <a:pt x="3" y="32"/>
                    <a:pt x="4" y="31"/>
                  </a:cubicBezTo>
                  <a:cubicBezTo>
                    <a:pt x="4" y="30"/>
                    <a:pt x="4" y="29"/>
                    <a:pt x="4" y="27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3" y="2"/>
                    <a:pt x="3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1" y="0"/>
                  </a:ln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9" name="Freeform 127"/>
            <p:cNvSpPr>
              <a:spLocks/>
            </p:cNvSpPr>
            <p:nvPr userDrawn="1"/>
          </p:nvSpPr>
          <p:spPr bwMode="auto">
            <a:xfrm>
              <a:off x="3449" y="819"/>
              <a:ext cx="82" cy="66"/>
            </a:xfrm>
            <a:custGeom>
              <a:avLst/>
              <a:gdLst>
                <a:gd name="T0" fmla="*/ 21 w 41"/>
                <a:gd name="T1" fmla="*/ 22 h 33"/>
                <a:gd name="T2" fmla="*/ 29 w 41"/>
                <a:gd name="T3" fmla="*/ 0 h 33"/>
                <a:gd name="T4" fmla="*/ 41 w 41"/>
                <a:gd name="T5" fmla="*/ 0 h 33"/>
                <a:gd name="T6" fmla="*/ 41 w 41"/>
                <a:gd name="T7" fmla="*/ 1 h 33"/>
                <a:gd name="T8" fmla="*/ 40 w 41"/>
                <a:gd name="T9" fmla="*/ 1 h 33"/>
                <a:gd name="T10" fmla="*/ 38 w 41"/>
                <a:gd name="T11" fmla="*/ 1 h 33"/>
                <a:gd name="T12" fmla="*/ 37 w 41"/>
                <a:gd name="T13" fmla="*/ 2 h 33"/>
                <a:gd name="T14" fmla="*/ 36 w 41"/>
                <a:gd name="T15" fmla="*/ 5 h 33"/>
                <a:gd name="T16" fmla="*/ 36 w 41"/>
                <a:gd name="T17" fmla="*/ 28 h 33"/>
                <a:gd name="T18" fmla="*/ 37 w 41"/>
                <a:gd name="T19" fmla="*/ 31 h 33"/>
                <a:gd name="T20" fmla="*/ 38 w 41"/>
                <a:gd name="T21" fmla="*/ 32 h 33"/>
                <a:gd name="T22" fmla="*/ 40 w 41"/>
                <a:gd name="T23" fmla="*/ 32 h 33"/>
                <a:gd name="T24" fmla="*/ 41 w 41"/>
                <a:gd name="T25" fmla="*/ 32 h 33"/>
                <a:gd name="T26" fmla="*/ 41 w 41"/>
                <a:gd name="T27" fmla="*/ 33 h 33"/>
                <a:gd name="T28" fmla="*/ 25 w 41"/>
                <a:gd name="T29" fmla="*/ 33 h 33"/>
                <a:gd name="T30" fmla="*/ 25 w 41"/>
                <a:gd name="T31" fmla="*/ 32 h 33"/>
                <a:gd name="T32" fmla="*/ 26 w 41"/>
                <a:gd name="T33" fmla="*/ 32 h 33"/>
                <a:gd name="T34" fmla="*/ 28 w 41"/>
                <a:gd name="T35" fmla="*/ 32 h 33"/>
                <a:gd name="T36" fmla="*/ 29 w 41"/>
                <a:gd name="T37" fmla="*/ 31 h 33"/>
                <a:gd name="T38" fmla="*/ 29 w 41"/>
                <a:gd name="T39" fmla="*/ 28 h 33"/>
                <a:gd name="T40" fmla="*/ 29 w 41"/>
                <a:gd name="T41" fmla="*/ 3 h 33"/>
                <a:gd name="T42" fmla="*/ 18 w 41"/>
                <a:gd name="T43" fmla="*/ 33 h 33"/>
                <a:gd name="T44" fmla="*/ 17 w 41"/>
                <a:gd name="T45" fmla="*/ 33 h 33"/>
                <a:gd name="T46" fmla="*/ 6 w 41"/>
                <a:gd name="T47" fmla="*/ 3 h 33"/>
                <a:gd name="T48" fmla="*/ 6 w 41"/>
                <a:gd name="T49" fmla="*/ 27 h 33"/>
                <a:gd name="T50" fmla="*/ 6 w 41"/>
                <a:gd name="T51" fmla="*/ 30 h 33"/>
                <a:gd name="T52" fmla="*/ 7 w 41"/>
                <a:gd name="T53" fmla="*/ 32 h 33"/>
                <a:gd name="T54" fmla="*/ 10 w 41"/>
                <a:gd name="T55" fmla="*/ 32 h 33"/>
                <a:gd name="T56" fmla="*/ 10 w 41"/>
                <a:gd name="T57" fmla="*/ 33 h 33"/>
                <a:gd name="T58" fmla="*/ 0 w 41"/>
                <a:gd name="T59" fmla="*/ 33 h 33"/>
                <a:gd name="T60" fmla="*/ 0 w 41"/>
                <a:gd name="T61" fmla="*/ 32 h 33"/>
                <a:gd name="T62" fmla="*/ 0 w 41"/>
                <a:gd name="T63" fmla="*/ 32 h 33"/>
                <a:gd name="T64" fmla="*/ 2 w 41"/>
                <a:gd name="T65" fmla="*/ 32 h 33"/>
                <a:gd name="T66" fmla="*/ 4 w 41"/>
                <a:gd name="T67" fmla="*/ 31 h 33"/>
                <a:gd name="T68" fmla="*/ 4 w 41"/>
                <a:gd name="T69" fmla="*/ 29 h 33"/>
                <a:gd name="T70" fmla="*/ 4 w 41"/>
                <a:gd name="T71" fmla="*/ 27 h 33"/>
                <a:gd name="T72" fmla="*/ 4 w 41"/>
                <a:gd name="T73" fmla="*/ 5 h 33"/>
                <a:gd name="T74" fmla="*/ 4 w 41"/>
                <a:gd name="T75" fmla="*/ 2 h 33"/>
                <a:gd name="T76" fmla="*/ 3 w 41"/>
                <a:gd name="T77" fmla="*/ 1 h 33"/>
                <a:gd name="T78" fmla="*/ 1 w 41"/>
                <a:gd name="T79" fmla="*/ 1 h 33"/>
                <a:gd name="T80" fmla="*/ 0 w 41"/>
                <a:gd name="T81" fmla="*/ 1 h 33"/>
                <a:gd name="T82" fmla="*/ 0 w 41"/>
                <a:gd name="T83" fmla="*/ 0 h 33"/>
                <a:gd name="T84" fmla="*/ 12 w 41"/>
                <a:gd name="T85" fmla="*/ 0 h 33"/>
                <a:gd name="T86" fmla="*/ 21 w 41"/>
                <a:gd name="T87" fmla="*/ 22 h 33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41" h="33">
                  <a:moveTo>
                    <a:pt x="21" y="22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1" y="1"/>
                    <a:pt x="41" y="1"/>
                    <a:pt x="41" y="1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39" y="1"/>
                    <a:pt x="38" y="1"/>
                    <a:pt x="38" y="1"/>
                  </a:cubicBezTo>
                  <a:cubicBezTo>
                    <a:pt x="37" y="1"/>
                    <a:pt x="37" y="2"/>
                    <a:pt x="37" y="2"/>
                  </a:cubicBezTo>
                  <a:cubicBezTo>
                    <a:pt x="36" y="3"/>
                    <a:pt x="36" y="4"/>
                    <a:pt x="36" y="5"/>
                  </a:cubicBezTo>
                  <a:cubicBezTo>
                    <a:pt x="36" y="28"/>
                    <a:pt x="36" y="28"/>
                    <a:pt x="36" y="28"/>
                  </a:cubicBezTo>
                  <a:cubicBezTo>
                    <a:pt x="36" y="29"/>
                    <a:pt x="36" y="30"/>
                    <a:pt x="37" y="31"/>
                  </a:cubicBezTo>
                  <a:cubicBezTo>
                    <a:pt x="37" y="31"/>
                    <a:pt x="37" y="32"/>
                    <a:pt x="38" y="32"/>
                  </a:cubicBezTo>
                  <a:cubicBezTo>
                    <a:pt x="38" y="32"/>
                    <a:pt x="39" y="32"/>
                    <a:pt x="40" y="32"/>
                  </a:cubicBezTo>
                  <a:cubicBezTo>
                    <a:pt x="41" y="32"/>
                    <a:pt x="41" y="32"/>
                    <a:pt x="41" y="32"/>
                  </a:cubicBezTo>
                  <a:cubicBezTo>
                    <a:pt x="41" y="33"/>
                    <a:pt x="41" y="33"/>
                    <a:pt x="41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7" y="32"/>
                    <a:pt x="28" y="32"/>
                    <a:pt x="28" y="32"/>
                  </a:cubicBezTo>
                  <a:cubicBezTo>
                    <a:pt x="29" y="32"/>
                    <a:pt x="29" y="31"/>
                    <a:pt x="29" y="31"/>
                  </a:cubicBezTo>
                  <a:cubicBezTo>
                    <a:pt x="29" y="30"/>
                    <a:pt x="29" y="29"/>
                    <a:pt x="29" y="28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8"/>
                    <a:pt x="6" y="29"/>
                    <a:pt x="6" y="30"/>
                  </a:cubicBezTo>
                  <a:cubicBezTo>
                    <a:pt x="6" y="30"/>
                    <a:pt x="7" y="31"/>
                    <a:pt x="7" y="32"/>
                  </a:cubicBezTo>
                  <a:cubicBezTo>
                    <a:pt x="8" y="32"/>
                    <a:pt x="9" y="32"/>
                    <a:pt x="10" y="32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1" y="32"/>
                    <a:pt x="2" y="32"/>
                    <a:pt x="2" y="32"/>
                  </a:cubicBezTo>
                  <a:cubicBezTo>
                    <a:pt x="3" y="32"/>
                    <a:pt x="3" y="31"/>
                    <a:pt x="4" y="31"/>
                  </a:cubicBezTo>
                  <a:cubicBezTo>
                    <a:pt x="4" y="31"/>
                    <a:pt x="4" y="30"/>
                    <a:pt x="4" y="29"/>
                  </a:cubicBezTo>
                  <a:cubicBezTo>
                    <a:pt x="4" y="29"/>
                    <a:pt x="4" y="28"/>
                    <a:pt x="4" y="2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4"/>
                    <a:pt x="4" y="3"/>
                    <a:pt x="4" y="2"/>
                  </a:cubicBezTo>
                  <a:cubicBezTo>
                    <a:pt x="4" y="2"/>
                    <a:pt x="4" y="2"/>
                    <a:pt x="3" y="1"/>
                  </a:cubicBezTo>
                  <a:cubicBezTo>
                    <a:pt x="3" y="1"/>
                    <a:pt x="2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21" y="22"/>
                  </a:ln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" name="Freeform 128"/>
            <p:cNvSpPr>
              <a:spLocks/>
            </p:cNvSpPr>
            <p:nvPr userDrawn="1"/>
          </p:nvSpPr>
          <p:spPr bwMode="auto">
            <a:xfrm>
              <a:off x="3531" y="819"/>
              <a:ext cx="54" cy="66"/>
            </a:xfrm>
            <a:custGeom>
              <a:avLst/>
              <a:gdLst>
                <a:gd name="T0" fmla="*/ 11 w 27"/>
                <a:gd name="T1" fmla="*/ 2 h 33"/>
                <a:gd name="T2" fmla="*/ 11 w 27"/>
                <a:gd name="T3" fmla="*/ 15 h 33"/>
                <a:gd name="T4" fmla="*/ 12 w 27"/>
                <a:gd name="T5" fmla="*/ 15 h 33"/>
                <a:gd name="T6" fmla="*/ 16 w 27"/>
                <a:gd name="T7" fmla="*/ 13 h 33"/>
                <a:gd name="T8" fmla="*/ 17 w 27"/>
                <a:gd name="T9" fmla="*/ 7 h 33"/>
                <a:gd name="T10" fmla="*/ 18 w 27"/>
                <a:gd name="T11" fmla="*/ 7 h 33"/>
                <a:gd name="T12" fmla="*/ 18 w 27"/>
                <a:gd name="T13" fmla="*/ 25 h 33"/>
                <a:gd name="T14" fmla="*/ 17 w 27"/>
                <a:gd name="T15" fmla="*/ 25 h 33"/>
                <a:gd name="T16" fmla="*/ 16 w 27"/>
                <a:gd name="T17" fmla="*/ 20 h 33"/>
                <a:gd name="T18" fmla="*/ 14 w 27"/>
                <a:gd name="T19" fmla="*/ 18 h 33"/>
                <a:gd name="T20" fmla="*/ 11 w 27"/>
                <a:gd name="T21" fmla="*/ 17 h 33"/>
                <a:gd name="T22" fmla="*/ 11 w 27"/>
                <a:gd name="T23" fmla="*/ 27 h 33"/>
                <a:gd name="T24" fmla="*/ 11 w 27"/>
                <a:gd name="T25" fmla="*/ 30 h 33"/>
                <a:gd name="T26" fmla="*/ 12 w 27"/>
                <a:gd name="T27" fmla="*/ 31 h 33"/>
                <a:gd name="T28" fmla="*/ 14 w 27"/>
                <a:gd name="T29" fmla="*/ 31 h 33"/>
                <a:gd name="T30" fmla="*/ 16 w 27"/>
                <a:gd name="T31" fmla="*/ 31 h 33"/>
                <a:gd name="T32" fmla="*/ 22 w 27"/>
                <a:gd name="T33" fmla="*/ 29 h 33"/>
                <a:gd name="T34" fmla="*/ 26 w 27"/>
                <a:gd name="T35" fmla="*/ 23 h 33"/>
                <a:gd name="T36" fmla="*/ 27 w 27"/>
                <a:gd name="T37" fmla="*/ 23 h 33"/>
                <a:gd name="T38" fmla="*/ 25 w 27"/>
                <a:gd name="T39" fmla="*/ 33 h 33"/>
                <a:gd name="T40" fmla="*/ 0 w 27"/>
                <a:gd name="T41" fmla="*/ 33 h 33"/>
                <a:gd name="T42" fmla="*/ 0 w 27"/>
                <a:gd name="T43" fmla="*/ 32 h 33"/>
                <a:gd name="T44" fmla="*/ 1 w 27"/>
                <a:gd name="T45" fmla="*/ 32 h 33"/>
                <a:gd name="T46" fmla="*/ 3 w 27"/>
                <a:gd name="T47" fmla="*/ 32 h 33"/>
                <a:gd name="T48" fmla="*/ 4 w 27"/>
                <a:gd name="T49" fmla="*/ 31 h 33"/>
                <a:gd name="T50" fmla="*/ 4 w 27"/>
                <a:gd name="T51" fmla="*/ 28 h 33"/>
                <a:gd name="T52" fmla="*/ 4 w 27"/>
                <a:gd name="T53" fmla="*/ 6 h 33"/>
                <a:gd name="T54" fmla="*/ 4 w 27"/>
                <a:gd name="T55" fmla="*/ 3 h 33"/>
                <a:gd name="T56" fmla="*/ 3 w 27"/>
                <a:gd name="T57" fmla="*/ 1 h 33"/>
                <a:gd name="T58" fmla="*/ 1 w 27"/>
                <a:gd name="T59" fmla="*/ 1 h 33"/>
                <a:gd name="T60" fmla="*/ 0 w 27"/>
                <a:gd name="T61" fmla="*/ 1 h 33"/>
                <a:gd name="T62" fmla="*/ 0 w 27"/>
                <a:gd name="T63" fmla="*/ 0 h 33"/>
                <a:gd name="T64" fmla="*/ 25 w 27"/>
                <a:gd name="T65" fmla="*/ 0 h 33"/>
                <a:gd name="T66" fmla="*/ 25 w 27"/>
                <a:gd name="T67" fmla="*/ 10 h 33"/>
                <a:gd name="T68" fmla="*/ 24 w 27"/>
                <a:gd name="T69" fmla="*/ 10 h 33"/>
                <a:gd name="T70" fmla="*/ 22 w 27"/>
                <a:gd name="T71" fmla="*/ 4 h 33"/>
                <a:gd name="T72" fmla="*/ 19 w 27"/>
                <a:gd name="T73" fmla="*/ 2 h 33"/>
                <a:gd name="T74" fmla="*/ 14 w 27"/>
                <a:gd name="T75" fmla="*/ 2 h 33"/>
                <a:gd name="T76" fmla="*/ 11 w 27"/>
                <a:gd name="T77" fmla="*/ 2 h 33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27" h="33">
                  <a:moveTo>
                    <a:pt x="11" y="2"/>
                  </a:moveTo>
                  <a:cubicBezTo>
                    <a:pt x="11" y="15"/>
                    <a:pt x="11" y="15"/>
                    <a:pt x="11" y="15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3" y="15"/>
                    <a:pt x="15" y="15"/>
                    <a:pt x="16" y="13"/>
                  </a:cubicBezTo>
                  <a:cubicBezTo>
                    <a:pt x="17" y="12"/>
                    <a:pt x="17" y="10"/>
                    <a:pt x="17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23"/>
                    <a:pt x="17" y="21"/>
                    <a:pt x="16" y="20"/>
                  </a:cubicBezTo>
                  <a:cubicBezTo>
                    <a:pt x="16" y="19"/>
                    <a:pt x="15" y="18"/>
                    <a:pt x="14" y="18"/>
                  </a:cubicBezTo>
                  <a:cubicBezTo>
                    <a:pt x="13" y="17"/>
                    <a:pt x="12" y="17"/>
                    <a:pt x="11" y="1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8"/>
                    <a:pt x="11" y="30"/>
                    <a:pt x="11" y="30"/>
                  </a:cubicBezTo>
                  <a:cubicBezTo>
                    <a:pt x="11" y="30"/>
                    <a:pt x="12" y="31"/>
                    <a:pt x="12" y="31"/>
                  </a:cubicBezTo>
                  <a:cubicBezTo>
                    <a:pt x="12" y="31"/>
                    <a:pt x="13" y="31"/>
                    <a:pt x="14" y="31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8" y="31"/>
                    <a:pt x="21" y="31"/>
                    <a:pt x="22" y="29"/>
                  </a:cubicBezTo>
                  <a:cubicBezTo>
                    <a:pt x="24" y="28"/>
                    <a:pt x="25" y="26"/>
                    <a:pt x="26" y="23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1" y="32"/>
                    <a:pt x="1" y="32"/>
                    <a:pt x="1" y="32"/>
                  </a:cubicBezTo>
                  <a:cubicBezTo>
                    <a:pt x="2" y="32"/>
                    <a:pt x="2" y="32"/>
                    <a:pt x="3" y="32"/>
                  </a:cubicBezTo>
                  <a:cubicBezTo>
                    <a:pt x="3" y="32"/>
                    <a:pt x="3" y="31"/>
                    <a:pt x="4" y="31"/>
                  </a:cubicBezTo>
                  <a:cubicBezTo>
                    <a:pt x="4" y="30"/>
                    <a:pt x="4" y="29"/>
                    <a:pt x="4" y="28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4"/>
                    <a:pt x="4" y="3"/>
                    <a:pt x="4" y="3"/>
                  </a:cubicBezTo>
                  <a:cubicBezTo>
                    <a:pt x="4" y="2"/>
                    <a:pt x="3" y="2"/>
                    <a:pt x="3" y="1"/>
                  </a:cubicBezTo>
                  <a:cubicBezTo>
                    <a:pt x="2" y="1"/>
                    <a:pt x="2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5" y="10"/>
                    <a:pt x="25" y="10"/>
                    <a:pt x="25" y="10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3" y="7"/>
                    <a:pt x="23" y="6"/>
                    <a:pt x="22" y="4"/>
                  </a:cubicBezTo>
                  <a:cubicBezTo>
                    <a:pt x="21" y="3"/>
                    <a:pt x="20" y="3"/>
                    <a:pt x="19" y="2"/>
                  </a:cubicBezTo>
                  <a:cubicBezTo>
                    <a:pt x="18" y="2"/>
                    <a:pt x="16" y="2"/>
                    <a:pt x="14" y="2"/>
                  </a:cubicBezTo>
                  <a:lnTo>
                    <a:pt x="11" y="2"/>
                  </a:ln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1" name="Freeform 129"/>
            <p:cNvSpPr>
              <a:spLocks/>
            </p:cNvSpPr>
            <p:nvPr userDrawn="1"/>
          </p:nvSpPr>
          <p:spPr bwMode="auto">
            <a:xfrm>
              <a:off x="3587" y="819"/>
              <a:ext cx="60" cy="68"/>
            </a:xfrm>
            <a:custGeom>
              <a:avLst/>
              <a:gdLst>
                <a:gd name="T0" fmla="*/ 10 w 30"/>
                <a:gd name="T1" fmla="*/ 0 h 34"/>
                <a:gd name="T2" fmla="*/ 25 w 30"/>
                <a:gd name="T3" fmla="*/ 21 h 34"/>
                <a:gd name="T4" fmla="*/ 25 w 30"/>
                <a:gd name="T5" fmla="*/ 6 h 34"/>
                <a:gd name="T6" fmla="*/ 24 w 30"/>
                <a:gd name="T7" fmla="*/ 2 h 34"/>
                <a:gd name="T8" fmla="*/ 21 w 30"/>
                <a:gd name="T9" fmla="*/ 1 h 34"/>
                <a:gd name="T10" fmla="*/ 21 w 30"/>
                <a:gd name="T11" fmla="*/ 0 h 34"/>
                <a:gd name="T12" fmla="*/ 30 w 30"/>
                <a:gd name="T13" fmla="*/ 0 h 34"/>
                <a:gd name="T14" fmla="*/ 30 w 30"/>
                <a:gd name="T15" fmla="*/ 1 h 34"/>
                <a:gd name="T16" fmla="*/ 28 w 30"/>
                <a:gd name="T17" fmla="*/ 1 h 34"/>
                <a:gd name="T18" fmla="*/ 27 w 30"/>
                <a:gd name="T19" fmla="*/ 3 h 34"/>
                <a:gd name="T20" fmla="*/ 26 w 30"/>
                <a:gd name="T21" fmla="*/ 6 h 34"/>
                <a:gd name="T22" fmla="*/ 26 w 30"/>
                <a:gd name="T23" fmla="*/ 34 h 34"/>
                <a:gd name="T24" fmla="*/ 26 w 30"/>
                <a:gd name="T25" fmla="*/ 34 h 34"/>
                <a:gd name="T26" fmla="*/ 6 w 30"/>
                <a:gd name="T27" fmla="*/ 6 h 34"/>
                <a:gd name="T28" fmla="*/ 6 w 30"/>
                <a:gd name="T29" fmla="*/ 27 h 34"/>
                <a:gd name="T30" fmla="*/ 7 w 30"/>
                <a:gd name="T31" fmla="*/ 31 h 34"/>
                <a:gd name="T32" fmla="*/ 10 w 30"/>
                <a:gd name="T33" fmla="*/ 32 h 34"/>
                <a:gd name="T34" fmla="*/ 10 w 30"/>
                <a:gd name="T35" fmla="*/ 32 h 34"/>
                <a:gd name="T36" fmla="*/ 10 w 30"/>
                <a:gd name="T37" fmla="*/ 33 h 34"/>
                <a:gd name="T38" fmla="*/ 0 w 30"/>
                <a:gd name="T39" fmla="*/ 33 h 34"/>
                <a:gd name="T40" fmla="*/ 0 w 30"/>
                <a:gd name="T41" fmla="*/ 32 h 34"/>
                <a:gd name="T42" fmla="*/ 3 w 30"/>
                <a:gd name="T43" fmla="*/ 31 h 34"/>
                <a:gd name="T44" fmla="*/ 4 w 30"/>
                <a:gd name="T45" fmla="*/ 27 h 34"/>
                <a:gd name="T46" fmla="*/ 4 w 30"/>
                <a:gd name="T47" fmla="*/ 4 h 34"/>
                <a:gd name="T48" fmla="*/ 3 w 30"/>
                <a:gd name="T49" fmla="*/ 3 h 34"/>
                <a:gd name="T50" fmla="*/ 2 w 30"/>
                <a:gd name="T51" fmla="*/ 1 h 34"/>
                <a:gd name="T52" fmla="*/ 0 w 30"/>
                <a:gd name="T53" fmla="*/ 1 h 34"/>
                <a:gd name="T54" fmla="*/ 0 w 30"/>
                <a:gd name="T55" fmla="*/ 0 h 34"/>
                <a:gd name="T56" fmla="*/ 10 w 30"/>
                <a:gd name="T57" fmla="*/ 0 h 34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30" h="34">
                  <a:moveTo>
                    <a:pt x="10" y="0"/>
                  </a:moveTo>
                  <a:cubicBezTo>
                    <a:pt x="25" y="21"/>
                    <a:pt x="25" y="21"/>
                    <a:pt x="25" y="21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4"/>
                    <a:pt x="25" y="3"/>
                    <a:pt x="24" y="2"/>
                  </a:cubicBezTo>
                  <a:cubicBezTo>
                    <a:pt x="23" y="1"/>
                    <a:pt x="22" y="1"/>
                    <a:pt x="21" y="1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29" y="1"/>
                    <a:pt x="28" y="1"/>
                    <a:pt x="28" y="1"/>
                  </a:cubicBezTo>
                  <a:cubicBezTo>
                    <a:pt x="27" y="2"/>
                    <a:pt x="27" y="2"/>
                    <a:pt x="27" y="3"/>
                  </a:cubicBezTo>
                  <a:cubicBezTo>
                    <a:pt x="27" y="3"/>
                    <a:pt x="26" y="5"/>
                    <a:pt x="26" y="6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9"/>
                    <a:pt x="6" y="31"/>
                    <a:pt x="7" y="31"/>
                  </a:cubicBezTo>
                  <a:cubicBezTo>
                    <a:pt x="8" y="32"/>
                    <a:pt x="9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1" y="32"/>
                    <a:pt x="2" y="32"/>
                    <a:pt x="3" y="31"/>
                  </a:cubicBezTo>
                  <a:cubicBezTo>
                    <a:pt x="4" y="30"/>
                    <a:pt x="4" y="29"/>
                    <a:pt x="4" y="27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2"/>
                    <a:pt x="2" y="1"/>
                    <a:pt x="2" y="1"/>
                  </a:cubicBezTo>
                  <a:cubicBezTo>
                    <a:pt x="1" y="1"/>
                    <a:pt x="1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0" y="0"/>
                  </a:ln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2" name="Freeform 130"/>
            <p:cNvSpPr>
              <a:spLocks/>
            </p:cNvSpPr>
            <p:nvPr userDrawn="1"/>
          </p:nvSpPr>
          <p:spPr bwMode="auto">
            <a:xfrm>
              <a:off x="3649" y="819"/>
              <a:ext cx="54" cy="66"/>
            </a:xfrm>
            <a:custGeom>
              <a:avLst/>
              <a:gdLst>
                <a:gd name="T0" fmla="*/ 27 w 27"/>
                <a:gd name="T1" fmla="*/ 0 h 33"/>
                <a:gd name="T2" fmla="*/ 27 w 27"/>
                <a:gd name="T3" fmla="*/ 9 h 33"/>
                <a:gd name="T4" fmla="*/ 26 w 27"/>
                <a:gd name="T5" fmla="*/ 9 h 33"/>
                <a:gd name="T6" fmla="*/ 25 w 27"/>
                <a:gd name="T7" fmla="*/ 4 h 33"/>
                <a:gd name="T8" fmla="*/ 22 w 27"/>
                <a:gd name="T9" fmla="*/ 2 h 33"/>
                <a:gd name="T10" fmla="*/ 19 w 27"/>
                <a:gd name="T11" fmla="*/ 2 h 33"/>
                <a:gd name="T12" fmla="*/ 17 w 27"/>
                <a:gd name="T13" fmla="*/ 2 h 33"/>
                <a:gd name="T14" fmla="*/ 17 w 27"/>
                <a:gd name="T15" fmla="*/ 28 h 33"/>
                <a:gd name="T16" fmla="*/ 17 w 27"/>
                <a:gd name="T17" fmla="*/ 31 h 33"/>
                <a:gd name="T18" fmla="*/ 18 w 27"/>
                <a:gd name="T19" fmla="*/ 32 h 33"/>
                <a:gd name="T20" fmla="*/ 20 w 27"/>
                <a:gd name="T21" fmla="*/ 32 h 33"/>
                <a:gd name="T22" fmla="*/ 21 w 27"/>
                <a:gd name="T23" fmla="*/ 32 h 33"/>
                <a:gd name="T24" fmla="*/ 21 w 27"/>
                <a:gd name="T25" fmla="*/ 33 h 33"/>
                <a:gd name="T26" fmla="*/ 6 w 27"/>
                <a:gd name="T27" fmla="*/ 33 h 33"/>
                <a:gd name="T28" fmla="*/ 6 w 27"/>
                <a:gd name="T29" fmla="*/ 32 h 33"/>
                <a:gd name="T30" fmla="*/ 7 w 27"/>
                <a:gd name="T31" fmla="*/ 32 h 33"/>
                <a:gd name="T32" fmla="*/ 9 w 27"/>
                <a:gd name="T33" fmla="*/ 32 h 33"/>
                <a:gd name="T34" fmla="*/ 10 w 27"/>
                <a:gd name="T35" fmla="*/ 31 h 33"/>
                <a:gd name="T36" fmla="*/ 10 w 27"/>
                <a:gd name="T37" fmla="*/ 28 h 33"/>
                <a:gd name="T38" fmla="*/ 10 w 27"/>
                <a:gd name="T39" fmla="*/ 2 h 33"/>
                <a:gd name="T40" fmla="*/ 8 w 27"/>
                <a:gd name="T41" fmla="*/ 2 h 33"/>
                <a:gd name="T42" fmla="*/ 4 w 27"/>
                <a:gd name="T43" fmla="*/ 3 h 33"/>
                <a:gd name="T44" fmla="*/ 1 w 27"/>
                <a:gd name="T45" fmla="*/ 9 h 33"/>
                <a:gd name="T46" fmla="*/ 0 w 27"/>
                <a:gd name="T47" fmla="*/ 9 h 33"/>
                <a:gd name="T48" fmla="*/ 0 w 27"/>
                <a:gd name="T49" fmla="*/ 0 h 33"/>
                <a:gd name="T50" fmla="*/ 27 w 27"/>
                <a:gd name="T51" fmla="*/ 0 h 33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27" h="33">
                  <a:moveTo>
                    <a:pt x="27" y="0"/>
                  </a:moveTo>
                  <a:cubicBezTo>
                    <a:pt x="27" y="9"/>
                    <a:pt x="27" y="9"/>
                    <a:pt x="27" y="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6" y="7"/>
                    <a:pt x="25" y="5"/>
                    <a:pt x="25" y="4"/>
                  </a:cubicBezTo>
                  <a:cubicBezTo>
                    <a:pt x="24" y="3"/>
                    <a:pt x="23" y="3"/>
                    <a:pt x="22" y="2"/>
                  </a:cubicBezTo>
                  <a:cubicBezTo>
                    <a:pt x="22" y="2"/>
                    <a:pt x="21" y="2"/>
                    <a:pt x="19" y="2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7" y="29"/>
                    <a:pt x="17" y="30"/>
                    <a:pt x="17" y="31"/>
                  </a:cubicBezTo>
                  <a:cubicBezTo>
                    <a:pt x="18" y="31"/>
                    <a:pt x="18" y="32"/>
                    <a:pt x="18" y="32"/>
                  </a:cubicBezTo>
                  <a:cubicBezTo>
                    <a:pt x="19" y="32"/>
                    <a:pt x="20" y="32"/>
                    <a:pt x="2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6" y="33"/>
                    <a:pt x="6" y="33"/>
                    <a:pt x="6" y="33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8" y="32"/>
                    <a:pt x="8" y="32"/>
                    <a:pt x="9" y="32"/>
                  </a:cubicBezTo>
                  <a:cubicBezTo>
                    <a:pt x="9" y="32"/>
                    <a:pt x="10" y="31"/>
                    <a:pt x="10" y="31"/>
                  </a:cubicBezTo>
                  <a:cubicBezTo>
                    <a:pt x="10" y="30"/>
                    <a:pt x="10" y="29"/>
                    <a:pt x="10" y="28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6" y="2"/>
                    <a:pt x="5" y="2"/>
                    <a:pt x="4" y="3"/>
                  </a:cubicBezTo>
                  <a:cubicBezTo>
                    <a:pt x="2" y="4"/>
                    <a:pt x="2" y="6"/>
                    <a:pt x="1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27" y="0"/>
                  </a:ln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4338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4908550"/>
            <a:ext cx="6400800" cy="976313"/>
          </a:xfrm>
          <a:noFill/>
          <a:ln w="9525"/>
        </p:spPr>
        <p:txBody>
          <a:bodyPr/>
          <a:lstStyle>
            <a:lvl1pPr marL="0" indent="0" algn="ctr">
              <a:buFontTx/>
              <a:buNone/>
              <a:defRPr sz="2400" b="1">
                <a:solidFill>
                  <a:srgbClr val="525252"/>
                </a:solidFill>
              </a:defRPr>
            </a:lvl1pPr>
          </a:lstStyle>
          <a:p>
            <a:r>
              <a:rPr lang="en-US" altLang="en-US"/>
              <a:t>Place additional text here</a:t>
            </a:r>
            <a:br>
              <a:rPr lang="en-US" altLang="en-US"/>
            </a:br>
            <a:r>
              <a:rPr lang="en-US" altLang="en-US"/>
              <a:t>(Authors, Job Title, Date, etc.)</a:t>
            </a:r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522538"/>
            <a:ext cx="7772400" cy="1470025"/>
          </a:xfrm>
        </p:spPr>
        <p:txBody>
          <a:bodyPr/>
          <a:lstStyle>
            <a:lvl1pPr>
              <a:defRPr sz="4800" b="1"/>
            </a:lvl1pPr>
          </a:lstStyle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Page </a:t>
            </a:r>
            <a:fld id="{8E3694C6-7422-4670-A182-6012B3C8F90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Page </a:t>
            </a:r>
            <a:fld id="{51045A60-41CE-4BA1-B974-D8DE77D524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0538" y="1123950"/>
            <a:ext cx="4005262" cy="42592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23950"/>
            <a:ext cx="4005263" cy="42592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Page </a:t>
            </a:r>
            <a:fld id="{607907F9-D35F-479D-9F8A-E218CE9EFF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Page </a:t>
            </a:r>
            <a:fld id="{79E5CE23-44B0-4EBE-850A-070C43CD069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Page </a:t>
            </a:r>
            <a:fld id="{6B37FB47-3A86-4866-B2EF-B3BD42E525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Page </a:t>
            </a:r>
            <a:fld id="{F8A9D30C-DB66-463A-8CB9-72E711A44C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Page </a:t>
            </a:r>
            <a:fld id="{0095297F-A3D8-4ECB-9AF1-D19A83490F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Page </a:t>
            </a:r>
            <a:fld id="{FA88D079-13C6-48E2-9B16-AD9356F538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Page </a:t>
            </a:r>
            <a:fld id="{AB582340-C87C-4077-B825-13F4FE277E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07188" y="47625"/>
            <a:ext cx="2071687" cy="53355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0538" y="47625"/>
            <a:ext cx="6064250" cy="53355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Page </a:t>
            </a:r>
            <a:fld id="{011F008D-F79E-48AF-8F5B-BFD37BF7F4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2475" y="47625"/>
            <a:ext cx="8026400" cy="6889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90538" y="1123950"/>
            <a:ext cx="4005262" cy="42592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648200" y="1123950"/>
            <a:ext cx="4005263" cy="4259263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Page </a:t>
            </a:r>
            <a:fld id="{DAF6A443-942D-4CF1-B534-18F2BB9CB3D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2475" y="47625"/>
            <a:ext cx="8026400" cy="6889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90538" y="1123950"/>
            <a:ext cx="4005262" cy="42592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23950"/>
            <a:ext cx="4005263" cy="42592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Page </a:t>
            </a:r>
            <a:fld id="{53B19FBD-6857-452D-87E8-043EF62E7EB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90538" y="47625"/>
            <a:ext cx="8288337" cy="5335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Page </a:t>
            </a:r>
            <a:fld id="{193A1B20-8FB4-4DB9-81BF-F9304B72E2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2475" y="47625"/>
            <a:ext cx="8026400" cy="6889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0538" y="1123950"/>
            <a:ext cx="4005262" cy="42592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123950"/>
            <a:ext cx="4005263" cy="42592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Page </a:t>
            </a:r>
            <a:fld id="{420D65AB-DD19-4E5C-8129-3730AADDC5E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2475" y="47625"/>
            <a:ext cx="8026400" cy="6889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90538" y="1123950"/>
            <a:ext cx="8162925" cy="4259263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Page </a:t>
            </a:r>
            <a:fld id="{45DEC734-F6A4-458D-A0E7-EE5BB6C2CF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Page </a:t>
            </a:r>
            <a:fld id="{8C7BA9F5-A5CF-45AC-A3BE-058F10FC29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2475" y="47625"/>
            <a:ext cx="8026400" cy="6889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90538" y="1123950"/>
            <a:ext cx="8162925" cy="4259263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Page </a:t>
            </a:r>
            <a:fld id="{EE228853-F11F-4BE5-B016-13B7718E85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MDELogo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53975" y="57150"/>
            <a:ext cx="520700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123950"/>
            <a:ext cx="8162925" cy="4259263"/>
          </a:xfrm>
          <a:prstGeom prst="rect">
            <a:avLst/>
          </a:prstGeom>
          <a:solidFill>
            <a:schemeClr val="tx2"/>
          </a:solidFill>
          <a:ln w="12700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Place text here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3316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0" y="6597650"/>
            <a:ext cx="708025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>
            <a:lvl1pPr ea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0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r>
              <a:rPr lang="en-US"/>
              <a:t>Page </a:t>
            </a:r>
            <a:fld id="{3C60B9E3-3B65-447D-BA65-F5B5B3B0EE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781050"/>
            <a:ext cx="9144000" cy="104775"/>
          </a:xfrm>
          <a:prstGeom prst="rect">
            <a:avLst/>
          </a:prstGeom>
          <a:gradFill rotWithShape="1">
            <a:gsLst>
              <a:gs pos="0">
                <a:srgbClr val="575F6D">
                  <a:alpha val="50000"/>
                </a:srgbClr>
              </a:gs>
              <a:gs pos="100000">
                <a:srgbClr val="FFFFFF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752475" y="47625"/>
            <a:ext cx="8026400" cy="68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Place Title Text Here </a:t>
            </a:r>
          </a:p>
        </p:txBody>
      </p:sp>
      <p:grpSp>
        <p:nvGrpSpPr>
          <p:cNvPr id="3079" name="Group 7"/>
          <p:cNvGrpSpPr>
            <a:grpSpLocks noChangeAspect="1"/>
          </p:cNvGrpSpPr>
          <p:nvPr/>
        </p:nvGrpSpPr>
        <p:grpSpPr bwMode="auto">
          <a:xfrm>
            <a:off x="7926388" y="6251575"/>
            <a:ext cx="1169987" cy="584200"/>
            <a:chOff x="2057" y="66"/>
            <a:chExt cx="1646" cy="821"/>
          </a:xfrm>
        </p:grpSpPr>
        <p:grpSp>
          <p:nvGrpSpPr>
            <p:cNvPr id="3080" name="Group 8"/>
            <p:cNvGrpSpPr>
              <a:grpSpLocks noChangeAspect="1"/>
            </p:cNvGrpSpPr>
            <p:nvPr userDrawn="1"/>
          </p:nvGrpSpPr>
          <p:grpSpPr bwMode="auto">
            <a:xfrm>
              <a:off x="2057" y="66"/>
              <a:ext cx="1646" cy="710"/>
              <a:chOff x="2056" y="67"/>
              <a:chExt cx="1643" cy="710"/>
            </a:xfrm>
          </p:grpSpPr>
          <p:sp>
            <p:nvSpPr>
              <p:cNvPr id="1059" name="Freeform 9"/>
              <p:cNvSpPr>
                <a:spLocks noChangeAspect="1"/>
              </p:cNvSpPr>
              <p:nvPr userDrawn="1"/>
            </p:nvSpPr>
            <p:spPr bwMode="auto">
              <a:xfrm>
                <a:off x="2074" y="428"/>
                <a:ext cx="1610" cy="328"/>
              </a:xfrm>
              <a:custGeom>
                <a:avLst/>
                <a:gdLst>
                  <a:gd name="T0" fmla="*/ 0 w 1609"/>
                  <a:gd name="T1" fmla="*/ 0 h 331"/>
                  <a:gd name="T2" fmla="*/ 1609 w 1609"/>
                  <a:gd name="T3" fmla="*/ 0 h 331"/>
                  <a:gd name="T4" fmla="*/ 1609 w 1609"/>
                  <a:gd name="T5" fmla="*/ 331 h 331"/>
                  <a:gd name="T6" fmla="*/ 0 w 1609"/>
                  <a:gd name="T7" fmla="*/ 331 h 331"/>
                  <a:gd name="T8" fmla="*/ 0 w 1609"/>
                  <a:gd name="T9" fmla="*/ 0 h 331"/>
                  <a:gd name="T10" fmla="*/ 0 w 1609"/>
                  <a:gd name="T11" fmla="*/ 0 h 331"/>
                  <a:gd name="T12" fmla="*/ 0 w 1609"/>
                  <a:gd name="T13" fmla="*/ 0 h 33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609" h="331">
                    <a:moveTo>
                      <a:pt x="0" y="0"/>
                    </a:moveTo>
                    <a:lnTo>
                      <a:pt x="1609" y="0"/>
                    </a:lnTo>
                    <a:lnTo>
                      <a:pt x="1609" y="331"/>
                    </a:lnTo>
                    <a:lnTo>
                      <a:pt x="0" y="33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0" name="Freeform 10"/>
              <p:cNvSpPr>
                <a:spLocks noChangeAspect="1" noEditPoints="1"/>
              </p:cNvSpPr>
              <p:nvPr userDrawn="1"/>
            </p:nvSpPr>
            <p:spPr bwMode="auto">
              <a:xfrm>
                <a:off x="2056" y="413"/>
                <a:ext cx="1643" cy="364"/>
              </a:xfrm>
              <a:custGeom>
                <a:avLst/>
                <a:gdLst>
                  <a:gd name="T0" fmla="*/ 0 w 1643"/>
                  <a:gd name="T1" fmla="*/ 365 h 365"/>
                  <a:gd name="T2" fmla="*/ 0 w 1643"/>
                  <a:gd name="T3" fmla="*/ 16 h 365"/>
                  <a:gd name="T4" fmla="*/ 0 w 1643"/>
                  <a:gd name="T5" fmla="*/ 0 h 365"/>
                  <a:gd name="T6" fmla="*/ 1643 w 1643"/>
                  <a:gd name="T7" fmla="*/ 0 h 365"/>
                  <a:gd name="T8" fmla="*/ 1643 w 1643"/>
                  <a:gd name="T9" fmla="*/ 365 h 365"/>
                  <a:gd name="T10" fmla="*/ 0 w 1643"/>
                  <a:gd name="T11" fmla="*/ 365 h 365"/>
                  <a:gd name="T12" fmla="*/ 0 w 1643"/>
                  <a:gd name="T13" fmla="*/ 365 h 365"/>
                  <a:gd name="T14" fmla="*/ 34 w 1643"/>
                  <a:gd name="T15" fmla="*/ 331 h 365"/>
                  <a:gd name="T16" fmla="*/ 1609 w 1643"/>
                  <a:gd name="T17" fmla="*/ 331 h 365"/>
                  <a:gd name="T18" fmla="*/ 1609 w 1643"/>
                  <a:gd name="T19" fmla="*/ 34 h 365"/>
                  <a:gd name="T20" fmla="*/ 34 w 1643"/>
                  <a:gd name="T21" fmla="*/ 34 h 365"/>
                  <a:gd name="T22" fmla="*/ 34 w 1643"/>
                  <a:gd name="T23" fmla="*/ 331 h 365"/>
                  <a:gd name="T24" fmla="*/ 34 w 1643"/>
                  <a:gd name="T25" fmla="*/ 331 h 36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643" h="365">
                    <a:moveTo>
                      <a:pt x="0" y="365"/>
                    </a:moveTo>
                    <a:lnTo>
                      <a:pt x="0" y="16"/>
                    </a:lnTo>
                    <a:lnTo>
                      <a:pt x="0" y="0"/>
                    </a:lnTo>
                    <a:lnTo>
                      <a:pt x="1643" y="0"/>
                    </a:lnTo>
                    <a:lnTo>
                      <a:pt x="1643" y="365"/>
                    </a:lnTo>
                    <a:lnTo>
                      <a:pt x="0" y="365"/>
                    </a:lnTo>
                    <a:close/>
                    <a:moveTo>
                      <a:pt x="34" y="331"/>
                    </a:moveTo>
                    <a:lnTo>
                      <a:pt x="1609" y="331"/>
                    </a:lnTo>
                    <a:lnTo>
                      <a:pt x="1609" y="34"/>
                    </a:lnTo>
                    <a:lnTo>
                      <a:pt x="34" y="34"/>
                    </a:lnTo>
                    <a:lnTo>
                      <a:pt x="34" y="331"/>
                    </a:lnTo>
                    <a:close/>
                  </a:path>
                </a:pathLst>
              </a:custGeom>
              <a:solidFill>
                <a:srgbClr val="E13A3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1" name="Freeform 11"/>
              <p:cNvSpPr>
                <a:spLocks noChangeAspect="1" noEditPoints="1"/>
              </p:cNvSpPr>
              <p:nvPr userDrawn="1"/>
            </p:nvSpPr>
            <p:spPr bwMode="auto">
              <a:xfrm>
                <a:off x="2065" y="419"/>
                <a:ext cx="1625" cy="348"/>
              </a:xfrm>
              <a:custGeom>
                <a:avLst/>
                <a:gdLst>
                  <a:gd name="T0" fmla="*/ 0 w 1627"/>
                  <a:gd name="T1" fmla="*/ 347 h 347"/>
                  <a:gd name="T2" fmla="*/ 0 w 1627"/>
                  <a:gd name="T3" fmla="*/ 8 h 347"/>
                  <a:gd name="T4" fmla="*/ 0 w 1627"/>
                  <a:gd name="T5" fmla="*/ 0 h 347"/>
                  <a:gd name="T6" fmla="*/ 1627 w 1627"/>
                  <a:gd name="T7" fmla="*/ 0 h 347"/>
                  <a:gd name="T8" fmla="*/ 1627 w 1627"/>
                  <a:gd name="T9" fmla="*/ 347 h 347"/>
                  <a:gd name="T10" fmla="*/ 0 w 1627"/>
                  <a:gd name="T11" fmla="*/ 347 h 347"/>
                  <a:gd name="T12" fmla="*/ 0 w 1627"/>
                  <a:gd name="T13" fmla="*/ 347 h 347"/>
                  <a:gd name="T14" fmla="*/ 18 w 1627"/>
                  <a:gd name="T15" fmla="*/ 331 h 347"/>
                  <a:gd name="T16" fmla="*/ 1609 w 1627"/>
                  <a:gd name="T17" fmla="*/ 331 h 347"/>
                  <a:gd name="T18" fmla="*/ 1609 w 1627"/>
                  <a:gd name="T19" fmla="*/ 16 h 347"/>
                  <a:gd name="T20" fmla="*/ 18 w 1627"/>
                  <a:gd name="T21" fmla="*/ 16 h 347"/>
                  <a:gd name="T22" fmla="*/ 18 w 1627"/>
                  <a:gd name="T23" fmla="*/ 331 h 347"/>
                  <a:gd name="T24" fmla="*/ 18 w 1627"/>
                  <a:gd name="T25" fmla="*/ 331 h 347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627" h="347">
                    <a:moveTo>
                      <a:pt x="0" y="347"/>
                    </a:moveTo>
                    <a:lnTo>
                      <a:pt x="0" y="8"/>
                    </a:lnTo>
                    <a:lnTo>
                      <a:pt x="0" y="0"/>
                    </a:lnTo>
                    <a:lnTo>
                      <a:pt x="1627" y="0"/>
                    </a:lnTo>
                    <a:lnTo>
                      <a:pt x="1627" y="347"/>
                    </a:lnTo>
                    <a:lnTo>
                      <a:pt x="0" y="347"/>
                    </a:lnTo>
                    <a:close/>
                    <a:moveTo>
                      <a:pt x="18" y="331"/>
                    </a:moveTo>
                    <a:lnTo>
                      <a:pt x="1609" y="331"/>
                    </a:lnTo>
                    <a:lnTo>
                      <a:pt x="1609" y="16"/>
                    </a:lnTo>
                    <a:lnTo>
                      <a:pt x="18" y="16"/>
                    </a:lnTo>
                    <a:lnTo>
                      <a:pt x="18" y="331"/>
                    </a:lnTo>
                    <a:close/>
                  </a:path>
                </a:pathLst>
              </a:custGeom>
              <a:solidFill>
                <a:srgbClr val="FFDCA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2" name="Freeform 12"/>
              <p:cNvSpPr>
                <a:spLocks noChangeAspect="1"/>
              </p:cNvSpPr>
              <p:nvPr userDrawn="1"/>
            </p:nvSpPr>
            <p:spPr bwMode="auto">
              <a:xfrm>
                <a:off x="2147" y="493"/>
                <a:ext cx="270" cy="216"/>
              </a:xfrm>
              <a:custGeom>
                <a:avLst/>
                <a:gdLst>
                  <a:gd name="T0" fmla="*/ 22 w 135"/>
                  <a:gd name="T1" fmla="*/ 14 h 109"/>
                  <a:gd name="T2" fmla="*/ 21 w 135"/>
                  <a:gd name="T3" fmla="*/ 14 h 109"/>
                  <a:gd name="T4" fmla="*/ 21 w 135"/>
                  <a:gd name="T5" fmla="*/ 95 h 109"/>
                  <a:gd name="T6" fmla="*/ 30 w 135"/>
                  <a:gd name="T7" fmla="*/ 104 h 109"/>
                  <a:gd name="T8" fmla="*/ 34 w 135"/>
                  <a:gd name="T9" fmla="*/ 104 h 109"/>
                  <a:gd name="T10" fmla="*/ 34 w 135"/>
                  <a:gd name="T11" fmla="*/ 109 h 109"/>
                  <a:gd name="T12" fmla="*/ 17 w 135"/>
                  <a:gd name="T13" fmla="*/ 108 h 109"/>
                  <a:gd name="T14" fmla="*/ 0 w 135"/>
                  <a:gd name="T15" fmla="*/ 109 h 109"/>
                  <a:gd name="T16" fmla="*/ 0 w 135"/>
                  <a:gd name="T17" fmla="*/ 104 h 109"/>
                  <a:gd name="T18" fmla="*/ 4 w 135"/>
                  <a:gd name="T19" fmla="*/ 104 h 109"/>
                  <a:gd name="T20" fmla="*/ 13 w 135"/>
                  <a:gd name="T21" fmla="*/ 95 h 109"/>
                  <a:gd name="T22" fmla="*/ 13 w 135"/>
                  <a:gd name="T23" fmla="*/ 9 h 109"/>
                  <a:gd name="T24" fmla="*/ 3 w 135"/>
                  <a:gd name="T25" fmla="*/ 6 h 109"/>
                  <a:gd name="T26" fmla="*/ 3 w 135"/>
                  <a:gd name="T27" fmla="*/ 0 h 109"/>
                  <a:gd name="T28" fmla="*/ 18 w 135"/>
                  <a:gd name="T29" fmla="*/ 1 h 109"/>
                  <a:gd name="T30" fmla="*/ 34 w 135"/>
                  <a:gd name="T31" fmla="*/ 0 h 109"/>
                  <a:gd name="T32" fmla="*/ 68 w 135"/>
                  <a:gd name="T33" fmla="*/ 81 h 109"/>
                  <a:gd name="T34" fmla="*/ 103 w 135"/>
                  <a:gd name="T35" fmla="*/ 0 h 109"/>
                  <a:gd name="T36" fmla="*/ 118 w 135"/>
                  <a:gd name="T37" fmla="*/ 1 h 109"/>
                  <a:gd name="T38" fmla="*/ 135 w 135"/>
                  <a:gd name="T39" fmla="*/ 0 h 109"/>
                  <a:gd name="T40" fmla="*/ 135 w 135"/>
                  <a:gd name="T41" fmla="*/ 6 h 109"/>
                  <a:gd name="T42" fmla="*/ 131 w 135"/>
                  <a:gd name="T43" fmla="*/ 6 h 109"/>
                  <a:gd name="T44" fmla="*/ 122 w 135"/>
                  <a:gd name="T45" fmla="*/ 13 h 109"/>
                  <a:gd name="T46" fmla="*/ 122 w 135"/>
                  <a:gd name="T47" fmla="*/ 95 h 109"/>
                  <a:gd name="T48" fmla="*/ 131 w 135"/>
                  <a:gd name="T49" fmla="*/ 104 h 109"/>
                  <a:gd name="T50" fmla="*/ 135 w 135"/>
                  <a:gd name="T51" fmla="*/ 104 h 109"/>
                  <a:gd name="T52" fmla="*/ 135 w 135"/>
                  <a:gd name="T53" fmla="*/ 109 h 109"/>
                  <a:gd name="T54" fmla="*/ 113 w 135"/>
                  <a:gd name="T55" fmla="*/ 108 h 109"/>
                  <a:gd name="T56" fmla="*/ 91 w 135"/>
                  <a:gd name="T57" fmla="*/ 109 h 109"/>
                  <a:gd name="T58" fmla="*/ 91 w 135"/>
                  <a:gd name="T59" fmla="*/ 104 h 109"/>
                  <a:gd name="T60" fmla="*/ 96 w 135"/>
                  <a:gd name="T61" fmla="*/ 104 h 109"/>
                  <a:gd name="T62" fmla="*/ 105 w 135"/>
                  <a:gd name="T63" fmla="*/ 95 h 109"/>
                  <a:gd name="T64" fmla="*/ 105 w 135"/>
                  <a:gd name="T65" fmla="*/ 14 h 109"/>
                  <a:gd name="T66" fmla="*/ 104 w 135"/>
                  <a:gd name="T67" fmla="*/ 14 h 109"/>
                  <a:gd name="T68" fmla="*/ 64 w 135"/>
                  <a:gd name="T69" fmla="*/ 109 h 109"/>
                  <a:gd name="T70" fmla="*/ 62 w 135"/>
                  <a:gd name="T71" fmla="*/ 109 h 109"/>
                  <a:gd name="T72" fmla="*/ 22 w 135"/>
                  <a:gd name="T73" fmla="*/ 14 h 109"/>
                  <a:gd name="T74" fmla="*/ 22 w 135"/>
                  <a:gd name="T75" fmla="*/ 14 h 109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0" t="0" r="r" b="b"/>
                <a:pathLst>
                  <a:path w="135" h="109">
                    <a:moveTo>
                      <a:pt x="22" y="14"/>
                    </a:moveTo>
                    <a:cubicBezTo>
                      <a:pt x="21" y="14"/>
                      <a:pt x="21" y="14"/>
                      <a:pt x="21" y="14"/>
                    </a:cubicBezTo>
                    <a:cubicBezTo>
                      <a:pt x="21" y="95"/>
                      <a:pt x="21" y="95"/>
                      <a:pt x="21" y="95"/>
                    </a:cubicBezTo>
                    <a:cubicBezTo>
                      <a:pt x="21" y="101"/>
                      <a:pt x="26" y="104"/>
                      <a:pt x="30" y="104"/>
                    </a:cubicBezTo>
                    <a:cubicBezTo>
                      <a:pt x="34" y="104"/>
                      <a:pt x="34" y="104"/>
                      <a:pt x="34" y="104"/>
                    </a:cubicBezTo>
                    <a:cubicBezTo>
                      <a:pt x="34" y="109"/>
                      <a:pt x="34" y="109"/>
                      <a:pt x="34" y="109"/>
                    </a:cubicBezTo>
                    <a:cubicBezTo>
                      <a:pt x="28" y="109"/>
                      <a:pt x="23" y="108"/>
                      <a:pt x="17" y="108"/>
                    </a:cubicBezTo>
                    <a:cubicBezTo>
                      <a:pt x="11" y="108"/>
                      <a:pt x="6" y="109"/>
                      <a:pt x="0" y="109"/>
                    </a:cubicBezTo>
                    <a:cubicBezTo>
                      <a:pt x="0" y="104"/>
                      <a:pt x="0" y="104"/>
                      <a:pt x="0" y="104"/>
                    </a:cubicBezTo>
                    <a:cubicBezTo>
                      <a:pt x="4" y="104"/>
                      <a:pt x="4" y="104"/>
                      <a:pt x="4" y="104"/>
                    </a:cubicBezTo>
                    <a:cubicBezTo>
                      <a:pt x="9" y="104"/>
                      <a:pt x="13" y="101"/>
                      <a:pt x="13" y="95"/>
                    </a:cubicBezTo>
                    <a:cubicBezTo>
                      <a:pt x="13" y="9"/>
                      <a:pt x="13" y="9"/>
                      <a:pt x="13" y="9"/>
                    </a:cubicBezTo>
                    <a:cubicBezTo>
                      <a:pt x="11" y="6"/>
                      <a:pt x="7" y="6"/>
                      <a:pt x="3" y="6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8" y="1"/>
                      <a:pt x="13" y="1"/>
                      <a:pt x="18" y="1"/>
                    </a:cubicBezTo>
                    <a:cubicBezTo>
                      <a:pt x="23" y="1"/>
                      <a:pt x="29" y="1"/>
                      <a:pt x="34" y="0"/>
                    </a:cubicBezTo>
                    <a:cubicBezTo>
                      <a:pt x="68" y="81"/>
                      <a:pt x="68" y="81"/>
                      <a:pt x="68" y="81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07" y="1"/>
                      <a:pt x="112" y="1"/>
                      <a:pt x="118" y="1"/>
                    </a:cubicBezTo>
                    <a:cubicBezTo>
                      <a:pt x="124" y="1"/>
                      <a:pt x="129" y="1"/>
                      <a:pt x="135" y="0"/>
                    </a:cubicBezTo>
                    <a:cubicBezTo>
                      <a:pt x="135" y="6"/>
                      <a:pt x="135" y="6"/>
                      <a:pt x="135" y="6"/>
                    </a:cubicBezTo>
                    <a:cubicBezTo>
                      <a:pt x="131" y="6"/>
                      <a:pt x="131" y="6"/>
                      <a:pt x="131" y="6"/>
                    </a:cubicBezTo>
                    <a:cubicBezTo>
                      <a:pt x="126" y="6"/>
                      <a:pt x="122" y="6"/>
                      <a:pt x="122" y="13"/>
                    </a:cubicBezTo>
                    <a:cubicBezTo>
                      <a:pt x="122" y="95"/>
                      <a:pt x="122" y="95"/>
                      <a:pt x="122" y="95"/>
                    </a:cubicBezTo>
                    <a:cubicBezTo>
                      <a:pt x="122" y="101"/>
                      <a:pt x="126" y="104"/>
                      <a:pt x="131" y="104"/>
                    </a:cubicBezTo>
                    <a:cubicBezTo>
                      <a:pt x="135" y="104"/>
                      <a:pt x="135" y="104"/>
                      <a:pt x="135" y="104"/>
                    </a:cubicBezTo>
                    <a:cubicBezTo>
                      <a:pt x="135" y="109"/>
                      <a:pt x="135" y="109"/>
                      <a:pt x="135" y="109"/>
                    </a:cubicBezTo>
                    <a:cubicBezTo>
                      <a:pt x="129" y="109"/>
                      <a:pt x="123" y="108"/>
                      <a:pt x="113" y="108"/>
                    </a:cubicBezTo>
                    <a:cubicBezTo>
                      <a:pt x="104" y="108"/>
                      <a:pt x="98" y="109"/>
                      <a:pt x="91" y="109"/>
                    </a:cubicBezTo>
                    <a:cubicBezTo>
                      <a:pt x="91" y="104"/>
                      <a:pt x="91" y="104"/>
                      <a:pt x="91" y="104"/>
                    </a:cubicBezTo>
                    <a:cubicBezTo>
                      <a:pt x="96" y="104"/>
                      <a:pt x="96" y="104"/>
                      <a:pt x="96" y="104"/>
                    </a:cubicBezTo>
                    <a:cubicBezTo>
                      <a:pt x="101" y="104"/>
                      <a:pt x="105" y="101"/>
                      <a:pt x="105" y="95"/>
                    </a:cubicBezTo>
                    <a:cubicBezTo>
                      <a:pt x="105" y="14"/>
                      <a:pt x="105" y="14"/>
                      <a:pt x="105" y="14"/>
                    </a:cubicBezTo>
                    <a:cubicBezTo>
                      <a:pt x="104" y="14"/>
                      <a:pt x="104" y="14"/>
                      <a:pt x="104" y="14"/>
                    </a:cubicBezTo>
                    <a:cubicBezTo>
                      <a:pt x="64" y="109"/>
                      <a:pt x="64" y="109"/>
                      <a:pt x="64" y="109"/>
                    </a:cubicBezTo>
                    <a:cubicBezTo>
                      <a:pt x="62" y="109"/>
                      <a:pt x="62" y="109"/>
                      <a:pt x="62" y="109"/>
                    </a:cubicBezTo>
                    <a:cubicBezTo>
                      <a:pt x="22" y="14"/>
                      <a:pt x="22" y="14"/>
                      <a:pt x="22" y="14"/>
                    </a:cubicBezTo>
                    <a:cubicBezTo>
                      <a:pt x="22" y="14"/>
                      <a:pt x="22" y="14"/>
                      <a:pt x="22" y="14"/>
                    </a:cubicBezTo>
                    <a:close/>
                  </a:path>
                </a:pathLst>
              </a:custGeom>
              <a:solidFill>
                <a:srgbClr val="E13A3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3" name="Freeform 13"/>
              <p:cNvSpPr>
                <a:spLocks noChangeAspect="1" noEditPoints="1"/>
              </p:cNvSpPr>
              <p:nvPr userDrawn="1"/>
            </p:nvSpPr>
            <p:spPr bwMode="auto">
              <a:xfrm>
                <a:off x="2422" y="544"/>
                <a:ext cx="172" cy="165"/>
              </a:xfrm>
              <a:custGeom>
                <a:avLst/>
                <a:gdLst>
                  <a:gd name="T0" fmla="*/ 54 w 86"/>
                  <a:gd name="T1" fmla="*/ 52 h 84"/>
                  <a:gd name="T2" fmla="*/ 25 w 86"/>
                  <a:gd name="T3" fmla="*/ 52 h 84"/>
                  <a:gd name="T4" fmla="*/ 17 w 86"/>
                  <a:gd name="T5" fmla="*/ 71 h 84"/>
                  <a:gd name="T6" fmla="*/ 15 w 86"/>
                  <a:gd name="T7" fmla="*/ 77 h 84"/>
                  <a:gd name="T8" fmla="*/ 23 w 86"/>
                  <a:gd name="T9" fmla="*/ 80 h 84"/>
                  <a:gd name="T10" fmla="*/ 26 w 86"/>
                  <a:gd name="T11" fmla="*/ 80 h 84"/>
                  <a:gd name="T12" fmla="*/ 26 w 86"/>
                  <a:gd name="T13" fmla="*/ 84 h 84"/>
                  <a:gd name="T14" fmla="*/ 13 w 86"/>
                  <a:gd name="T15" fmla="*/ 83 h 84"/>
                  <a:gd name="T16" fmla="*/ 0 w 86"/>
                  <a:gd name="T17" fmla="*/ 84 h 84"/>
                  <a:gd name="T18" fmla="*/ 0 w 86"/>
                  <a:gd name="T19" fmla="*/ 80 h 84"/>
                  <a:gd name="T20" fmla="*/ 1 w 86"/>
                  <a:gd name="T21" fmla="*/ 80 h 84"/>
                  <a:gd name="T22" fmla="*/ 11 w 86"/>
                  <a:gd name="T23" fmla="*/ 70 h 84"/>
                  <a:gd name="T24" fmla="*/ 40 w 86"/>
                  <a:gd name="T25" fmla="*/ 0 h 84"/>
                  <a:gd name="T26" fmla="*/ 47 w 86"/>
                  <a:gd name="T27" fmla="*/ 0 h 84"/>
                  <a:gd name="T28" fmla="*/ 76 w 86"/>
                  <a:gd name="T29" fmla="*/ 71 h 84"/>
                  <a:gd name="T30" fmla="*/ 86 w 86"/>
                  <a:gd name="T31" fmla="*/ 80 h 84"/>
                  <a:gd name="T32" fmla="*/ 86 w 86"/>
                  <a:gd name="T33" fmla="*/ 84 h 84"/>
                  <a:gd name="T34" fmla="*/ 69 w 86"/>
                  <a:gd name="T35" fmla="*/ 83 h 84"/>
                  <a:gd name="T36" fmla="*/ 52 w 86"/>
                  <a:gd name="T37" fmla="*/ 84 h 84"/>
                  <a:gd name="T38" fmla="*/ 52 w 86"/>
                  <a:gd name="T39" fmla="*/ 80 h 84"/>
                  <a:gd name="T40" fmla="*/ 56 w 86"/>
                  <a:gd name="T41" fmla="*/ 80 h 84"/>
                  <a:gd name="T42" fmla="*/ 63 w 86"/>
                  <a:gd name="T43" fmla="*/ 77 h 84"/>
                  <a:gd name="T44" fmla="*/ 61 w 86"/>
                  <a:gd name="T45" fmla="*/ 70 h 84"/>
                  <a:gd name="T46" fmla="*/ 54 w 86"/>
                  <a:gd name="T47" fmla="*/ 52 h 84"/>
                  <a:gd name="T48" fmla="*/ 54 w 86"/>
                  <a:gd name="T49" fmla="*/ 52 h 84"/>
                  <a:gd name="T50" fmla="*/ 40 w 86"/>
                  <a:gd name="T51" fmla="*/ 16 h 84"/>
                  <a:gd name="T52" fmla="*/ 27 w 86"/>
                  <a:gd name="T53" fmla="*/ 47 h 84"/>
                  <a:gd name="T54" fmla="*/ 52 w 86"/>
                  <a:gd name="T55" fmla="*/ 47 h 84"/>
                  <a:gd name="T56" fmla="*/ 40 w 86"/>
                  <a:gd name="T57" fmla="*/ 16 h 84"/>
                  <a:gd name="T58" fmla="*/ 40 w 86"/>
                  <a:gd name="T59" fmla="*/ 16 h 84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86" h="84">
                    <a:moveTo>
                      <a:pt x="54" y="52"/>
                    </a:moveTo>
                    <a:cubicBezTo>
                      <a:pt x="25" y="52"/>
                      <a:pt x="25" y="52"/>
                      <a:pt x="25" y="52"/>
                    </a:cubicBezTo>
                    <a:cubicBezTo>
                      <a:pt x="17" y="71"/>
                      <a:pt x="17" y="71"/>
                      <a:pt x="17" y="71"/>
                    </a:cubicBezTo>
                    <a:cubicBezTo>
                      <a:pt x="16" y="74"/>
                      <a:pt x="15" y="76"/>
                      <a:pt x="15" y="77"/>
                    </a:cubicBezTo>
                    <a:cubicBezTo>
                      <a:pt x="15" y="80"/>
                      <a:pt x="19" y="80"/>
                      <a:pt x="23" y="80"/>
                    </a:cubicBezTo>
                    <a:cubicBezTo>
                      <a:pt x="26" y="80"/>
                      <a:pt x="26" y="80"/>
                      <a:pt x="26" y="80"/>
                    </a:cubicBezTo>
                    <a:cubicBezTo>
                      <a:pt x="26" y="84"/>
                      <a:pt x="26" y="84"/>
                      <a:pt x="26" y="84"/>
                    </a:cubicBezTo>
                    <a:cubicBezTo>
                      <a:pt x="22" y="84"/>
                      <a:pt x="17" y="83"/>
                      <a:pt x="13" y="83"/>
                    </a:cubicBezTo>
                    <a:cubicBezTo>
                      <a:pt x="8" y="83"/>
                      <a:pt x="4" y="84"/>
                      <a:pt x="0" y="84"/>
                    </a:cubicBezTo>
                    <a:cubicBezTo>
                      <a:pt x="0" y="80"/>
                      <a:pt x="0" y="80"/>
                      <a:pt x="0" y="80"/>
                    </a:cubicBezTo>
                    <a:cubicBezTo>
                      <a:pt x="1" y="80"/>
                      <a:pt x="1" y="80"/>
                      <a:pt x="1" y="80"/>
                    </a:cubicBezTo>
                    <a:cubicBezTo>
                      <a:pt x="6" y="80"/>
                      <a:pt x="8" y="77"/>
                      <a:pt x="11" y="7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76" y="71"/>
                      <a:pt x="76" y="71"/>
                      <a:pt x="76" y="71"/>
                    </a:cubicBezTo>
                    <a:cubicBezTo>
                      <a:pt x="78" y="77"/>
                      <a:pt x="80" y="80"/>
                      <a:pt x="86" y="80"/>
                    </a:cubicBezTo>
                    <a:cubicBezTo>
                      <a:pt x="86" y="84"/>
                      <a:pt x="86" y="84"/>
                      <a:pt x="86" y="84"/>
                    </a:cubicBezTo>
                    <a:cubicBezTo>
                      <a:pt x="81" y="84"/>
                      <a:pt x="76" y="83"/>
                      <a:pt x="69" y="83"/>
                    </a:cubicBezTo>
                    <a:cubicBezTo>
                      <a:pt x="63" y="83"/>
                      <a:pt x="57" y="84"/>
                      <a:pt x="52" y="84"/>
                    </a:cubicBezTo>
                    <a:cubicBezTo>
                      <a:pt x="52" y="80"/>
                      <a:pt x="52" y="80"/>
                      <a:pt x="52" y="80"/>
                    </a:cubicBezTo>
                    <a:cubicBezTo>
                      <a:pt x="56" y="80"/>
                      <a:pt x="56" y="80"/>
                      <a:pt x="56" y="80"/>
                    </a:cubicBezTo>
                    <a:cubicBezTo>
                      <a:pt x="60" y="80"/>
                      <a:pt x="63" y="80"/>
                      <a:pt x="63" y="77"/>
                    </a:cubicBezTo>
                    <a:cubicBezTo>
                      <a:pt x="63" y="76"/>
                      <a:pt x="62" y="73"/>
                      <a:pt x="61" y="70"/>
                    </a:cubicBezTo>
                    <a:cubicBezTo>
                      <a:pt x="54" y="52"/>
                      <a:pt x="54" y="52"/>
                      <a:pt x="54" y="52"/>
                    </a:cubicBezTo>
                    <a:cubicBezTo>
                      <a:pt x="54" y="52"/>
                      <a:pt x="54" y="52"/>
                      <a:pt x="54" y="52"/>
                    </a:cubicBezTo>
                    <a:close/>
                    <a:moveTo>
                      <a:pt x="40" y="16"/>
                    </a:moveTo>
                    <a:cubicBezTo>
                      <a:pt x="27" y="47"/>
                      <a:pt x="27" y="47"/>
                      <a:pt x="27" y="47"/>
                    </a:cubicBezTo>
                    <a:cubicBezTo>
                      <a:pt x="52" y="47"/>
                      <a:pt x="52" y="47"/>
                      <a:pt x="52" y="47"/>
                    </a:cubicBezTo>
                    <a:cubicBezTo>
                      <a:pt x="40" y="16"/>
                      <a:pt x="40" y="16"/>
                      <a:pt x="40" y="16"/>
                    </a:cubicBezTo>
                    <a:cubicBezTo>
                      <a:pt x="40" y="16"/>
                      <a:pt x="40" y="16"/>
                      <a:pt x="40" y="16"/>
                    </a:cubicBezTo>
                    <a:close/>
                  </a:path>
                </a:pathLst>
              </a:custGeom>
              <a:solidFill>
                <a:srgbClr val="E13A3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4" name="Freeform 14"/>
              <p:cNvSpPr>
                <a:spLocks noChangeAspect="1" noEditPoints="1"/>
              </p:cNvSpPr>
              <p:nvPr userDrawn="1"/>
            </p:nvSpPr>
            <p:spPr bwMode="auto">
              <a:xfrm>
                <a:off x="2598" y="547"/>
                <a:ext cx="149" cy="163"/>
              </a:xfrm>
              <a:custGeom>
                <a:avLst/>
                <a:gdLst>
                  <a:gd name="T0" fmla="*/ 22 w 75"/>
                  <a:gd name="T1" fmla="*/ 72 h 83"/>
                  <a:gd name="T2" fmla="*/ 29 w 75"/>
                  <a:gd name="T3" fmla="*/ 79 h 83"/>
                  <a:gd name="T4" fmla="*/ 32 w 75"/>
                  <a:gd name="T5" fmla="*/ 79 h 83"/>
                  <a:gd name="T6" fmla="*/ 32 w 75"/>
                  <a:gd name="T7" fmla="*/ 83 h 83"/>
                  <a:gd name="T8" fmla="*/ 16 w 75"/>
                  <a:gd name="T9" fmla="*/ 82 h 83"/>
                  <a:gd name="T10" fmla="*/ 0 w 75"/>
                  <a:gd name="T11" fmla="*/ 83 h 83"/>
                  <a:gd name="T12" fmla="*/ 0 w 75"/>
                  <a:gd name="T13" fmla="*/ 79 h 83"/>
                  <a:gd name="T14" fmla="*/ 2 w 75"/>
                  <a:gd name="T15" fmla="*/ 79 h 83"/>
                  <a:gd name="T16" fmla="*/ 9 w 75"/>
                  <a:gd name="T17" fmla="*/ 72 h 83"/>
                  <a:gd name="T18" fmla="*/ 9 w 75"/>
                  <a:gd name="T19" fmla="*/ 11 h 83"/>
                  <a:gd name="T20" fmla="*/ 2 w 75"/>
                  <a:gd name="T21" fmla="*/ 4 h 83"/>
                  <a:gd name="T22" fmla="*/ 0 w 75"/>
                  <a:gd name="T23" fmla="*/ 4 h 83"/>
                  <a:gd name="T24" fmla="*/ 0 w 75"/>
                  <a:gd name="T25" fmla="*/ 0 h 83"/>
                  <a:gd name="T26" fmla="*/ 16 w 75"/>
                  <a:gd name="T27" fmla="*/ 1 h 83"/>
                  <a:gd name="T28" fmla="*/ 35 w 75"/>
                  <a:gd name="T29" fmla="*/ 0 h 83"/>
                  <a:gd name="T30" fmla="*/ 65 w 75"/>
                  <a:gd name="T31" fmla="*/ 21 h 83"/>
                  <a:gd name="T32" fmla="*/ 43 w 75"/>
                  <a:gd name="T33" fmla="*/ 43 h 83"/>
                  <a:gd name="T34" fmla="*/ 43 w 75"/>
                  <a:gd name="T35" fmla="*/ 43 h 83"/>
                  <a:gd name="T36" fmla="*/ 60 w 75"/>
                  <a:gd name="T37" fmla="*/ 61 h 83"/>
                  <a:gd name="T38" fmla="*/ 73 w 75"/>
                  <a:gd name="T39" fmla="*/ 78 h 83"/>
                  <a:gd name="T40" fmla="*/ 75 w 75"/>
                  <a:gd name="T41" fmla="*/ 78 h 83"/>
                  <a:gd name="T42" fmla="*/ 75 w 75"/>
                  <a:gd name="T43" fmla="*/ 82 h 83"/>
                  <a:gd name="T44" fmla="*/ 63 w 75"/>
                  <a:gd name="T45" fmla="*/ 82 h 83"/>
                  <a:gd name="T46" fmla="*/ 46 w 75"/>
                  <a:gd name="T47" fmla="*/ 63 h 83"/>
                  <a:gd name="T48" fmla="*/ 30 w 75"/>
                  <a:gd name="T49" fmla="*/ 46 h 83"/>
                  <a:gd name="T50" fmla="*/ 22 w 75"/>
                  <a:gd name="T51" fmla="*/ 46 h 83"/>
                  <a:gd name="T52" fmla="*/ 22 w 75"/>
                  <a:gd name="T53" fmla="*/ 72 h 83"/>
                  <a:gd name="T54" fmla="*/ 22 w 75"/>
                  <a:gd name="T55" fmla="*/ 72 h 83"/>
                  <a:gd name="T56" fmla="*/ 22 w 75"/>
                  <a:gd name="T57" fmla="*/ 41 h 83"/>
                  <a:gd name="T58" fmla="*/ 29 w 75"/>
                  <a:gd name="T59" fmla="*/ 41 h 83"/>
                  <a:gd name="T60" fmla="*/ 53 w 75"/>
                  <a:gd name="T61" fmla="*/ 23 h 83"/>
                  <a:gd name="T62" fmla="*/ 32 w 75"/>
                  <a:gd name="T63" fmla="*/ 5 h 83"/>
                  <a:gd name="T64" fmla="*/ 30 w 75"/>
                  <a:gd name="T65" fmla="*/ 5 h 83"/>
                  <a:gd name="T66" fmla="*/ 22 w 75"/>
                  <a:gd name="T67" fmla="*/ 11 h 83"/>
                  <a:gd name="T68" fmla="*/ 22 w 75"/>
                  <a:gd name="T69" fmla="*/ 41 h 83"/>
                  <a:gd name="T70" fmla="*/ 22 w 75"/>
                  <a:gd name="T71" fmla="*/ 41 h 83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0" t="0" r="r" b="b"/>
                <a:pathLst>
                  <a:path w="75" h="83">
                    <a:moveTo>
                      <a:pt x="22" y="72"/>
                    </a:moveTo>
                    <a:cubicBezTo>
                      <a:pt x="22" y="77"/>
                      <a:pt x="25" y="79"/>
                      <a:pt x="29" y="79"/>
                    </a:cubicBezTo>
                    <a:cubicBezTo>
                      <a:pt x="32" y="79"/>
                      <a:pt x="32" y="79"/>
                      <a:pt x="32" y="79"/>
                    </a:cubicBezTo>
                    <a:cubicBezTo>
                      <a:pt x="32" y="83"/>
                      <a:pt x="32" y="83"/>
                      <a:pt x="32" y="83"/>
                    </a:cubicBezTo>
                    <a:cubicBezTo>
                      <a:pt x="28" y="83"/>
                      <a:pt x="23" y="82"/>
                      <a:pt x="16" y="82"/>
                    </a:cubicBezTo>
                    <a:cubicBezTo>
                      <a:pt x="8" y="82"/>
                      <a:pt x="4" y="83"/>
                      <a:pt x="0" y="8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2" y="79"/>
                      <a:pt x="2" y="79"/>
                      <a:pt x="2" y="79"/>
                    </a:cubicBezTo>
                    <a:cubicBezTo>
                      <a:pt x="6" y="79"/>
                      <a:pt x="9" y="77"/>
                      <a:pt x="9" y="72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6"/>
                      <a:pt x="6" y="4"/>
                      <a:pt x="2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" y="1"/>
                      <a:pt x="8" y="1"/>
                      <a:pt x="16" y="1"/>
                    </a:cubicBezTo>
                    <a:cubicBezTo>
                      <a:pt x="23" y="1"/>
                      <a:pt x="29" y="0"/>
                      <a:pt x="35" y="0"/>
                    </a:cubicBezTo>
                    <a:cubicBezTo>
                      <a:pt x="49" y="0"/>
                      <a:pt x="65" y="4"/>
                      <a:pt x="65" y="21"/>
                    </a:cubicBezTo>
                    <a:cubicBezTo>
                      <a:pt x="65" y="34"/>
                      <a:pt x="55" y="42"/>
                      <a:pt x="43" y="43"/>
                    </a:cubicBezTo>
                    <a:cubicBezTo>
                      <a:pt x="43" y="43"/>
                      <a:pt x="43" y="43"/>
                      <a:pt x="43" y="43"/>
                    </a:cubicBezTo>
                    <a:cubicBezTo>
                      <a:pt x="51" y="45"/>
                      <a:pt x="56" y="53"/>
                      <a:pt x="60" y="61"/>
                    </a:cubicBezTo>
                    <a:cubicBezTo>
                      <a:pt x="65" y="73"/>
                      <a:pt x="68" y="78"/>
                      <a:pt x="73" y="78"/>
                    </a:cubicBezTo>
                    <a:cubicBezTo>
                      <a:pt x="75" y="78"/>
                      <a:pt x="75" y="78"/>
                      <a:pt x="75" y="78"/>
                    </a:cubicBezTo>
                    <a:cubicBezTo>
                      <a:pt x="75" y="82"/>
                      <a:pt x="75" y="82"/>
                      <a:pt x="75" y="82"/>
                    </a:cubicBezTo>
                    <a:cubicBezTo>
                      <a:pt x="63" y="82"/>
                      <a:pt x="63" y="82"/>
                      <a:pt x="63" y="82"/>
                    </a:cubicBezTo>
                    <a:cubicBezTo>
                      <a:pt x="56" y="82"/>
                      <a:pt x="53" y="80"/>
                      <a:pt x="46" y="63"/>
                    </a:cubicBezTo>
                    <a:cubicBezTo>
                      <a:pt x="40" y="48"/>
                      <a:pt x="38" y="46"/>
                      <a:pt x="30" y="46"/>
                    </a:cubicBezTo>
                    <a:cubicBezTo>
                      <a:pt x="22" y="46"/>
                      <a:pt x="22" y="46"/>
                      <a:pt x="22" y="46"/>
                    </a:cubicBezTo>
                    <a:cubicBezTo>
                      <a:pt x="22" y="72"/>
                      <a:pt x="22" y="72"/>
                      <a:pt x="22" y="72"/>
                    </a:cubicBezTo>
                    <a:cubicBezTo>
                      <a:pt x="22" y="72"/>
                      <a:pt x="22" y="72"/>
                      <a:pt x="22" y="72"/>
                    </a:cubicBezTo>
                    <a:close/>
                    <a:moveTo>
                      <a:pt x="22" y="41"/>
                    </a:moveTo>
                    <a:cubicBezTo>
                      <a:pt x="29" y="41"/>
                      <a:pt x="29" y="41"/>
                      <a:pt x="29" y="41"/>
                    </a:cubicBezTo>
                    <a:cubicBezTo>
                      <a:pt x="44" y="41"/>
                      <a:pt x="53" y="37"/>
                      <a:pt x="53" y="23"/>
                    </a:cubicBezTo>
                    <a:cubicBezTo>
                      <a:pt x="53" y="8"/>
                      <a:pt x="44" y="5"/>
                      <a:pt x="32" y="5"/>
                    </a:cubicBezTo>
                    <a:cubicBezTo>
                      <a:pt x="30" y="5"/>
                      <a:pt x="30" y="5"/>
                      <a:pt x="30" y="5"/>
                    </a:cubicBezTo>
                    <a:cubicBezTo>
                      <a:pt x="23" y="5"/>
                      <a:pt x="22" y="6"/>
                      <a:pt x="22" y="11"/>
                    </a:cubicBezTo>
                    <a:cubicBezTo>
                      <a:pt x="22" y="41"/>
                      <a:pt x="22" y="41"/>
                      <a:pt x="22" y="41"/>
                    </a:cubicBezTo>
                    <a:cubicBezTo>
                      <a:pt x="22" y="41"/>
                      <a:pt x="22" y="41"/>
                      <a:pt x="22" y="41"/>
                    </a:cubicBezTo>
                    <a:close/>
                  </a:path>
                </a:pathLst>
              </a:custGeom>
              <a:solidFill>
                <a:srgbClr val="E13A3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5" name="Freeform 15"/>
              <p:cNvSpPr>
                <a:spLocks noChangeAspect="1"/>
              </p:cNvSpPr>
              <p:nvPr userDrawn="1"/>
            </p:nvSpPr>
            <p:spPr bwMode="auto">
              <a:xfrm>
                <a:off x="2731" y="547"/>
                <a:ext cx="165" cy="163"/>
              </a:xfrm>
              <a:custGeom>
                <a:avLst/>
                <a:gdLst>
                  <a:gd name="T0" fmla="*/ 48 w 83"/>
                  <a:gd name="T1" fmla="*/ 72 h 83"/>
                  <a:gd name="T2" fmla="*/ 55 w 83"/>
                  <a:gd name="T3" fmla="*/ 79 h 83"/>
                  <a:gd name="T4" fmla="*/ 60 w 83"/>
                  <a:gd name="T5" fmla="*/ 79 h 83"/>
                  <a:gd name="T6" fmla="*/ 60 w 83"/>
                  <a:gd name="T7" fmla="*/ 83 h 83"/>
                  <a:gd name="T8" fmla="*/ 42 w 83"/>
                  <a:gd name="T9" fmla="*/ 82 h 83"/>
                  <a:gd name="T10" fmla="*/ 23 w 83"/>
                  <a:gd name="T11" fmla="*/ 83 h 83"/>
                  <a:gd name="T12" fmla="*/ 23 w 83"/>
                  <a:gd name="T13" fmla="*/ 79 h 83"/>
                  <a:gd name="T14" fmla="*/ 28 w 83"/>
                  <a:gd name="T15" fmla="*/ 79 h 83"/>
                  <a:gd name="T16" fmla="*/ 35 w 83"/>
                  <a:gd name="T17" fmla="*/ 72 h 83"/>
                  <a:gd name="T18" fmla="*/ 35 w 83"/>
                  <a:gd name="T19" fmla="*/ 46 h 83"/>
                  <a:gd name="T20" fmla="*/ 12 w 83"/>
                  <a:gd name="T21" fmla="*/ 10 h 83"/>
                  <a:gd name="T22" fmla="*/ 0 w 83"/>
                  <a:gd name="T23" fmla="*/ 4 h 83"/>
                  <a:gd name="T24" fmla="*/ 0 w 83"/>
                  <a:gd name="T25" fmla="*/ 0 h 83"/>
                  <a:gd name="T26" fmla="*/ 18 w 83"/>
                  <a:gd name="T27" fmla="*/ 1 h 83"/>
                  <a:gd name="T28" fmla="*/ 35 w 83"/>
                  <a:gd name="T29" fmla="*/ 0 h 83"/>
                  <a:gd name="T30" fmla="*/ 35 w 83"/>
                  <a:gd name="T31" fmla="*/ 4 h 83"/>
                  <a:gd name="T32" fmla="*/ 32 w 83"/>
                  <a:gd name="T33" fmla="*/ 4 h 83"/>
                  <a:gd name="T34" fmla="*/ 26 w 83"/>
                  <a:gd name="T35" fmla="*/ 7 h 83"/>
                  <a:gd name="T36" fmla="*/ 28 w 83"/>
                  <a:gd name="T37" fmla="*/ 12 h 83"/>
                  <a:gd name="T38" fmla="*/ 46 w 83"/>
                  <a:gd name="T39" fmla="*/ 41 h 83"/>
                  <a:gd name="T40" fmla="*/ 65 w 83"/>
                  <a:gd name="T41" fmla="*/ 13 h 83"/>
                  <a:gd name="T42" fmla="*/ 68 w 83"/>
                  <a:gd name="T43" fmla="*/ 7 h 83"/>
                  <a:gd name="T44" fmla="*/ 61 w 83"/>
                  <a:gd name="T45" fmla="*/ 4 h 83"/>
                  <a:gd name="T46" fmla="*/ 59 w 83"/>
                  <a:gd name="T47" fmla="*/ 4 h 83"/>
                  <a:gd name="T48" fmla="*/ 59 w 83"/>
                  <a:gd name="T49" fmla="*/ 0 h 83"/>
                  <a:gd name="T50" fmla="*/ 71 w 83"/>
                  <a:gd name="T51" fmla="*/ 1 h 83"/>
                  <a:gd name="T52" fmla="*/ 83 w 83"/>
                  <a:gd name="T53" fmla="*/ 0 h 83"/>
                  <a:gd name="T54" fmla="*/ 83 w 83"/>
                  <a:gd name="T55" fmla="*/ 4 h 83"/>
                  <a:gd name="T56" fmla="*/ 71 w 83"/>
                  <a:gd name="T57" fmla="*/ 14 h 83"/>
                  <a:gd name="T58" fmla="*/ 48 w 83"/>
                  <a:gd name="T59" fmla="*/ 46 h 83"/>
                  <a:gd name="T60" fmla="*/ 48 w 83"/>
                  <a:gd name="T61" fmla="*/ 72 h 83"/>
                  <a:gd name="T62" fmla="*/ 48 w 83"/>
                  <a:gd name="T63" fmla="*/ 72 h 83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83" h="83">
                    <a:moveTo>
                      <a:pt x="48" y="72"/>
                    </a:moveTo>
                    <a:cubicBezTo>
                      <a:pt x="48" y="77"/>
                      <a:pt x="51" y="79"/>
                      <a:pt x="55" y="79"/>
                    </a:cubicBezTo>
                    <a:cubicBezTo>
                      <a:pt x="60" y="79"/>
                      <a:pt x="60" y="79"/>
                      <a:pt x="60" y="79"/>
                    </a:cubicBezTo>
                    <a:cubicBezTo>
                      <a:pt x="60" y="83"/>
                      <a:pt x="60" y="83"/>
                      <a:pt x="60" y="83"/>
                    </a:cubicBezTo>
                    <a:cubicBezTo>
                      <a:pt x="54" y="83"/>
                      <a:pt x="49" y="82"/>
                      <a:pt x="42" y="82"/>
                    </a:cubicBezTo>
                    <a:cubicBezTo>
                      <a:pt x="34" y="82"/>
                      <a:pt x="30" y="83"/>
                      <a:pt x="23" y="83"/>
                    </a:cubicBezTo>
                    <a:cubicBezTo>
                      <a:pt x="23" y="79"/>
                      <a:pt x="23" y="79"/>
                      <a:pt x="23" y="79"/>
                    </a:cubicBezTo>
                    <a:cubicBezTo>
                      <a:pt x="28" y="79"/>
                      <a:pt x="28" y="79"/>
                      <a:pt x="28" y="79"/>
                    </a:cubicBezTo>
                    <a:cubicBezTo>
                      <a:pt x="32" y="79"/>
                      <a:pt x="35" y="77"/>
                      <a:pt x="35" y="72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8" y="5"/>
                      <a:pt x="6" y="4"/>
                      <a:pt x="0" y="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6" y="1"/>
                      <a:pt x="12" y="1"/>
                      <a:pt x="18" y="1"/>
                    </a:cubicBezTo>
                    <a:cubicBezTo>
                      <a:pt x="23" y="1"/>
                      <a:pt x="29" y="1"/>
                      <a:pt x="35" y="0"/>
                    </a:cubicBezTo>
                    <a:cubicBezTo>
                      <a:pt x="35" y="4"/>
                      <a:pt x="35" y="4"/>
                      <a:pt x="35" y="4"/>
                    </a:cubicBezTo>
                    <a:cubicBezTo>
                      <a:pt x="32" y="4"/>
                      <a:pt x="32" y="4"/>
                      <a:pt x="32" y="4"/>
                    </a:cubicBezTo>
                    <a:cubicBezTo>
                      <a:pt x="28" y="4"/>
                      <a:pt x="26" y="5"/>
                      <a:pt x="26" y="7"/>
                    </a:cubicBezTo>
                    <a:cubicBezTo>
                      <a:pt x="26" y="8"/>
                      <a:pt x="26" y="9"/>
                      <a:pt x="28" y="12"/>
                    </a:cubicBezTo>
                    <a:cubicBezTo>
                      <a:pt x="46" y="41"/>
                      <a:pt x="46" y="41"/>
                      <a:pt x="46" y="41"/>
                    </a:cubicBezTo>
                    <a:cubicBezTo>
                      <a:pt x="65" y="13"/>
                      <a:pt x="65" y="13"/>
                      <a:pt x="65" y="13"/>
                    </a:cubicBezTo>
                    <a:cubicBezTo>
                      <a:pt x="67" y="9"/>
                      <a:pt x="68" y="9"/>
                      <a:pt x="68" y="7"/>
                    </a:cubicBezTo>
                    <a:cubicBezTo>
                      <a:pt x="68" y="5"/>
                      <a:pt x="65" y="4"/>
                      <a:pt x="61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63" y="1"/>
                      <a:pt x="67" y="1"/>
                      <a:pt x="71" y="1"/>
                    </a:cubicBezTo>
                    <a:cubicBezTo>
                      <a:pt x="75" y="1"/>
                      <a:pt x="79" y="1"/>
                      <a:pt x="83" y="0"/>
                    </a:cubicBezTo>
                    <a:cubicBezTo>
                      <a:pt x="83" y="4"/>
                      <a:pt x="83" y="4"/>
                      <a:pt x="83" y="4"/>
                    </a:cubicBezTo>
                    <a:cubicBezTo>
                      <a:pt x="77" y="5"/>
                      <a:pt x="76" y="7"/>
                      <a:pt x="71" y="14"/>
                    </a:cubicBezTo>
                    <a:cubicBezTo>
                      <a:pt x="48" y="46"/>
                      <a:pt x="48" y="46"/>
                      <a:pt x="48" y="46"/>
                    </a:cubicBezTo>
                    <a:cubicBezTo>
                      <a:pt x="48" y="72"/>
                      <a:pt x="48" y="72"/>
                      <a:pt x="48" y="72"/>
                    </a:cubicBezTo>
                    <a:cubicBezTo>
                      <a:pt x="48" y="72"/>
                      <a:pt x="48" y="72"/>
                      <a:pt x="48" y="72"/>
                    </a:cubicBezTo>
                    <a:close/>
                  </a:path>
                </a:pathLst>
              </a:custGeom>
              <a:solidFill>
                <a:srgbClr val="E13A3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6" name="Freeform 16"/>
              <p:cNvSpPr>
                <a:spLocks noChangeAspect="1"/>
              </p:cNvSpPr>
              <p:nvPr userDrawn="1"/>
            </p:nvSpPr>
            <p:spPr bwMode="auto">
              <a:xfrm>
                <a:off x="2896" y="547"/>
                <a:ext cx="140" cy="163"/>
              </a:xfrm>
              <a:custGeom>
                <a:avLst/>
                <a:gdLst>
                  <a:gd name="T0" fmla="*/ 0 w 70"/>
                  <a:gd name="T1" fmla="*/ 79 h 83"/>
                  <a:gd name="T2" fmla="*/ 4 w 70"/>
                  <a:gd name="T3" fmla="*/ 79 h 83"/>
                  <a:gd name="T4" fmla="*/ 11 w 70"/>
                  <a:gd name="T5" fmla="*/ 72 h 83"/>
                  <a:gd name="T6" fmla="*/ 11 w 70"/>
                  <a:gd name="T7" fmla="*/ 11 h 83"/>
                  <a:gd name="T8" fmla="*/ 4 w 70"/>
                  <a:gd name="T9" fmla="*/ 4 h 83"/>
                  <a:gd name="T10" fmla="*/ 2 w 70"/>
                  <a:gd name="T11" fmla="*/ 4 h 83"/>
                  <a:gd name="T12" fmla="*/ 2 w 70"/>
                  <a:gd name="T13" fmla="*/ 0 h 83"/>
                  <a:gd name="T14" fmla="*/ 18 w 70"/>
                  <a:gd name="T15" fmla="*/ 1 h 83"/>
                  <a:gd name="T16" fmla="*/ 34 w 70"/>
                  <a:gd name="T17" fmla="*/ 0 h 83"/>
                  <a:gd name="T18" fmla="*/ 34 w 70"/>
                  <a:gd name="T19" fmla="*/ 4 h 83"/>
                  <a:gd name="T20" fmla="*/ 31 w 70"/>
                  <a:gd name="T21" fmla="*/ 4 h 83"/>
                  <a:gd name="T22" fmla="*/ 24 w 70"/>
                  <a:gd name="T23" fmla="*/ 11 h 83"/>
                  <a:gd name="T24" fmla="*/ 24 w 70"/>
                  <a:gd name="T25" fmla="*/ 71 h 83"/>
                  <a:gd name="T26" fmla="*/ 29 w 70"/>
                  <a:gd name="T27" fmla="*/ 77 h 83"/>
                  <a:gd name="T28" fmla="*/ 38 w 70"/>
                  <a:gd name="T29" fmla="*/ 77 h 83"/>
                  <a:gd name="T30" fmla="*/ 64 w 70"/>
                  <a:gd name="T31" fmla="*/ 58 h 83"/>
                  <a:gd name="T32" fmla="*/ 70 w 70"/>
                  <a:gd name="T33" fmla="*/ 58 h 83"/>
                  <a:gd name="T34" fmla="*/ 65 w 70"/>
                  <a:gd name="T35" fmla="*/ 83 h 83"/>
                  <a:gd name="T36" fmla="*/ 32 w 70"/>
                  <a:gd name="T37" fmla="*/ 82 h 83"/>
                  <a:gd name="T38" fmla="*/ 0 w 70"/>
                  <a:gd name="T39" fmla="*/ 83 h 83"/>
                  <a:gd name="T40" fmla="*/ 0 w 70"/>
                  <a:gd name="T41" fmla="*/ 79 h 83"/>
                  <a:gd name="T42" fmla="*/ 0 w 70"/>
                  <a:gd name="T43" fmla="*/ 79 h 83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70" h="83">
                    <a:moveTo>
                      <a:pt x="0" y="79"/>
                    </a:moveTo>
                    <a:cubicBezTo>
                      <a:pt x="4" y="79"/>
                      <a:pt x="4" y="79"/>
                      <a:pt x="4" y="79"/>
                    </a:cubicBezTo>
                    <a:cubicBezTo>
                      <a:pt x="8" y="79"/>
                      <a:pt x="11" y="77"/>
                      <a:pt x="11" y="72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1" y="6"/>
                      <a:pt x="8" y="4"/>
                      <a:pt x="4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6" y="1"/>
                      <a:pt x="10" y="1"/>
                      <a:pt x="18" y="1"/>
                    </a:cubicBezTo>
                    <a:cubicBezTo>
                      <a:pt x="25" y="1"/>
                      <a:pt x="30" y="1"/>
                      <a:pt x="34" y="0"/>
                    </a:cubicBezTo>
                    <a:cubicBezTo>
                      <a:pt x="34" y="4"/>
                      <a:pt x="34" y="4"/>
                      <a:pt x="34" y="4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27" y="4"/>
                      <a:pt x="24" y="6"/>
                      <a:pt x="24" y="11"/>
                    </a:cubicBezTo>
                    <a:cubicBezTo>
                      <a:pt x="24" y="71"/>
                      <a:pt x="24" y="71"/>
                      <a:pt x="24" y="71"/>
                    </a:cubicBezTo>
                    <a:cubicBezTo>
                      <a:pt x="24" y="76"/>
                      <a:pt x="26" y="77"/>
                      <a:pt x="29" y="77"/>
                    </a:cubicBezTo>
                    <a:cubicBezTo>
                      <a:pt x="38" y="77"/>
                      <a:pt x="38" y="77"/>
                      <a:pt x="38" y="77"/>
                    </a:cubicBezTo>
                    <a:cubicBezTo>
                      <a:pt x="51" y="77"/>
                      <a:pt x="62" y="75"/>
                      <a:pt x="64" y="58"/>
                    </a:cubicBezTo>
                    <a:cubicBezTo>
                      <a:pt x="70" y="58"/>
                      <a:pt x="70" y="58"/>
                      <a:pt x="70" y="58"/>
                    </a:cubicBezTo>
                    <a:cubicBezTo>
                      <a:pt x="65" y="83"/>
                      <a:pt x="65" y="83"/>
                      <a:pt x="65" y="83"/>
                    </a:cubicBezTo>
                    <a:cubicBezTo>
                      <a:pt x="55" y="83"/>
                      <a:pt x="44" y="82"/>
                      <a:pt x="32" y="82"/>
                    </a:cubicBezTo>
                    <a:cubicBezTo>
                      <a:pt x="20" y="82"/>
                      <a:pt x="10" y="83"/>
                      <a:pt x="0" y="8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79"/>
                      <a:pt x="0" y="79"/>
                      <a:pt x="0" y="79"/>
                    </a:cubicBezTo>
                    <a:close/>
                  </a:path>
                </a:pathLst>
              </a:custGeom>
              <a:solidFill>
                <a:srgbClr val="E13A3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7" name="Freeform 17"/>
              <p:cNvSpPr>
                <a:spLocks noChangeAspect="1" noEditPoints="1"/>
              </p:cNvSpPr>
              <p:nvPr userDrawn="1"/>
            </p:nvSpPr>
            <p:spPr bwMode="auto">
              <a:xfrm>
                <a:off x="3032" y="544"/>
                <a:ext cx="172" cy="165"/>
              </a:xfrm>
              <a:custGeom>
                <a:avLst/>
                <a:gdLst>
                  <a:gd name="T0" fmla="*/ 54 w 86"/>
                  <a:gd name="T1" fmla="*/ 52 h 84"/>
                  <a:gd name="T2" fmla="*/ 25 w 86"/>
                  <a:gd name="T3" fmla="*/ 52 h 84"/>
                  <a:gd name="T4" fmla="*/ 18 w 86"/>
                  <a:gd name="T5" fmla="*/ 71 h 84"/>
                  <a:gd name="T6" fmla="*/ 16 w 86"/>
                  <a:gd name="T7" fmla="*/ 77 h 84"/>
                  <a:gd name="T8" fmla="*/ 24 w 86"/>
                  <a:gd name="T9" fmla="*/ 80 h 84"/>
                  <a:gd name="T10" fmla="*/ 26 w 86"/>
                  <a:gd name="T11" fmla="*/ 80 h 84"/>
                  <a:gd name="T12" fmla="*/ 26 w 86"/>
                  <a:gd name="T13" fmla="*/ 84 h 84"/>
                  <a:gd name="T14" fmla="*/ 13 w 86"/>
                  <a:gd name="T15" fmla="*/ 83 h 84"/>
                  <a:gd name="T16" fmla="*/ 0 w 86"/>
                  <a:gd name="T17" fmla="*/ 84 h 84"/>
                  <a:gd name="T18" fmla="*/ 0 w 86"/>
                  <a:gd name="T19" fmla="*/ 80 h 84"/>
                  <a:gd name="T20" fmla="*/ 2 w 86"/>
                  <a:gd name="T21" fmla="*/ 80 h 84"/>
                  <a:gd name="T22" fmla="*/ 11 w 86"/>
                  <a:gd name="T23" fmla="*/ 70 h 84"/>
                  <a:gd name="T24" fmla="*/ 41 w 86"/>
                  <a:gd name="T25" fmla="*/ 0 h 84"/>
                  <a:gd name="T26" fmla="*/ 47 w 86"/>
                  <a:gd name="T27" fmla="*/ 0 h 84"/>
                  <a:gd name="T28" fmla="*/ 76 w 86"/>
                  <a:gd name="T29" fmla="*/ 71 h 84"/>
                  <a:gd name="T30" fmla="*/ 86 w 86"/>
                  <a:gd name="T31" fmla="*/ 80 h 84"/>
                  <a:gd name="T32" fmla="*/ 86 w 86"/>
                  <a:gd name="T33" fmla="*/ 84 h 84"/>
                  <a:gd name="T34" fmla="*/ 70 w 86"/>
                  <a:gd name="T35" fmla="*/ 83 h 84"/>
                  <a:gd name="T36" fmla="*/ 53 w 86"/>
                  <a:gd name="T37" fmla="*/ 84 h 84"/>
                  <a:gd name="T38" fmla="*/ 53 w 86"/>
                  <a:gd name="T39" fmla="*/ 80 h 84"/>
                  <a:gd name="T40" fmla="*/ 56 w 86"/>
                  <a:gd name="T41" fmla="*/ 80 h 84"/>
                  <a:gd name="T42" fmla="*/ 63 w 86"/>
                  <a:gd name="T43" fmla="*/ 77 h 84"/>
                  <a:gd name="T44" fmla="*/ 61 w 86"/>
                  <a:gd name="T45" fmla="*/ 70 h 84"/>
                  <a:gd name="T46" fmla="*/ 54 w 86"/>
                  <a:gd name="T47" fmla="*/ 52 h 84"/>
                  <a:gd name="T48" fmla="*/ 54 w 86"/>
                  <a:gd name="T49" fmla="*/ 52 h 84"/>
                  <a:gd name="T50" fmla="*/ 40 w 86"/>
                  <a:gd name="T51" fmla="*/ 16 h 84"/>
                  <a:gd name="T52" fmla="*/ 27 w 86"/>
                  <a:gd name="T53" fmla="*/ 47 h 84"/>
                  <a:gd name="T54" fmla="*/ 52 w 86"/>
                  <a:gd name="T55" fmla="*/ 47 h 84"/>
                  <a:gd name="T56" fmla="*/ 40 w 86"/>
                  <a:gd name="T57" fmla="*/ 16 h 84"/>
                  <a:gd name="T58" fmla="*/ 40 w 86"/>
                  <a:gd name="T59" fmla="*/ 16 h 84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86" h="84">
                    <a:moveTo>
                      <a:pt x="54" y="52"/>
                    </a:moveTo>
                    <a:cubicBezTo>
                      <a:pt x="25" y="52"/>
                      <a:pt x="25" y="52"/>
                      <a:pt x="25" y="52"/>
                    </a:cubicBezTo>
                    <a:cubicBezTo>
                      <a:pt x="18" y="71"/>
                      <a:pt x="18" y="71"/>
                      <a:pt x="18" y="71"/>
                    </a:cubicBezTo>
                    <a:cubicBezTo>
                      <a:pt x="16" y="74"/>
                      <a:pt x="16" y="76"/>
                      <a:pt x="16" y="77"/>
                    </a:cubicBezTo>
                    <a:cubicBezTo>
                      <a:pt x="16" y="80"/>
                      <a:pt x="20" y="80"/>
                      <a:pt x="24" y="80"/>
                    </a:cubicBezTo>
                    <a:cubicBezTo>
                      <a:pt x="26" y="80"/>
                      <a:pt x="26" y="80"/>
                      <a:pt x="26" y="80"/>
                    </a:cubicBezTo>
                    <a:cubicBezTo>
                      <a:pt x="26" y="84"/>
                      <a:pt x="26" y="84"/>
                      <a:pt x="26" y="84"/>
                    </a:cubicBezTo>
                    <a:cubicBezTo>
                      <a:pt x="22" y="84"/>
                      <a:pt x="18" y="83"/>
                      <a:pt x="13" y="83"/>
                    </a:cubicBezTo>
                    <a:cubicBezTo>
                      <a:pt x="8" y="83"/>
                      <a:pt x="4" y="84"/>
                      <a:pt x="0" y="84"/>
                    </a:cubicBezTo>
                    <a:cubicBezTo>
                      <a:pt x="0" y="80"/>
                      <a:pt x="0" y="80"/>
                      <a:pt x="0" y="80"/>
                    </a:cubicBezTo>
                    <a:cubicBezTo>
                      <a:pt x="2" y="80"/>
                      <a:pt x="2" y="80"/>
                      <a:pt x="2" y="80"/>
                    </a:cubicBezTo>
                    <a:cubicBezTo>
                      <a:pt x="7" y="80"/>
                      <a:pt x="8" y="77"/>
                      <a:pt x="11" y="7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76" y="71"/>
                      <a:pt x="76" y="71"/>
                      <a:pt x="76" y="71"/>
                    </a:cubicBezTo>
                    <a:cubicBezTo>
                      <a:pt x="79" y="77"/>
                      <a:pt x="80" y="80"/>
                      <a:pt x="86" y="80"/>
                    </a:cubicBezTo>
                    <a:cubicBezTo>
                      <a:pt x="86" y="84"/>
                      <a:pt x="86" y="84"/>
                      <a:pt x="86" y="84"/>
                    </a:cubicBezTo>
                    <a:cubicBezTo>
                      <a:pt x="81" y="84"/>
                      <a:pt x="76" y="83"/>
                      <a:pt x="70" y="83"/>
                    </a:cubicBezTo>
                    <a:cubicBezTo>
                      <a:pt x="63" y="83"/>
                      <a:pt x="57" y="84"/>
                      <a:pt x="53" y="84"/>
                    </a:cubicBezTo>
                    <a:cubicBezTo>
                      <a:pt x="53" y="80"/>
                      <a:pt x="53" y="80"/>
                      <a:pt x="53" y="80"/>
                    </a:cubicBezTo>
                    <a:cubicBezTo>
                      <a:pt x="56" y="80"/>
                      <a:pt x="56" y="80"/>
                      <a:pt x="56" y="80"/>
                    </a:cubicBezTo>
                    <a:cubicBezTo>
                      <a:pt x="60" y="80"/>
                      <a:pt x="63" y="80"/>
                      <a:pt x="63" y="77"/>
                    </a:cubicBezTo>
                    <a:cubicBezTo>
                      <a:pt x="63" y="76"/>
                      <a:pt x="62" y="73"/>
                      <a:pt x="61" y="70"/>
                    </a:cubicBezTo>
                    <a:cubicBezTo>
                      <a:pt x="54" y="52"/>
                      <a:pt x="54" y="52"/>
                      <a:pt x="54" y="52"/>
                    </a:cubicBezTo>
                    <a:cubicBezTo>
                      <a:pt x="54" y="52"/>
                      <a:pt x="54" y="52"/>
                      <a:pt x="54" y="52"/>
                    </a:cubicBezTo>
                    <a:close/>
                    <a:moveTo>
                      <a:pt x="40" y="16"/>
                    </a:moveTo>
                    <a:cubicBezTo>
                      <a:pt x="27" y="47"/>
                      <a:pt x="27" y="47"/>
                      <a:pt x="27" y="47"/>
                    </a:cubicBezTo>
                    <a:cubicBezTo>
                      <a:pt x="52" y="47"/>
                      <a:pt x="52" y="47"/>
                      <a:pt x="52" y="47"/>
                    </a:cubicBezTo>
                    <a:cubicBezTo>
                      <a:pt x="40" y="16"/>
                      <a:pt x="40" y="16"/>
                      <a:pt x="40" y="16"/>
                    </a:cubicBezTo>
                    <a:cubicBezTo>
                      <a:pt x="40" y="16"/>
                      <a:pt x="40" y="16"/>
                      <a:pt x="40" y="16"/>
                    </a:cubicBezTo>
                    <a:close/>
                  </a:path>
                </a:pathLst>
              </a:custGeom>
              <a:solidFill>
                <a:srgbClr val="E13A3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8" name="Freeform 18"/>
              <p:cNvSpPr>
                <a:spLocks noChangeAspect="1"/>
              </p:cNvSpPr>
              <p:nvPr userDrawn="1"/>
            </p:nvSpPr>
            <p:spPr bwMode="auto">
              <a:xfrm>
                <a:off x="3211" y="547"/>
                <a:ext cx="176" cy="165"/>
              </a:xfrm>
              <a:custGeom>
                <a:avLst/>
                <a:gdLst>
                  <a:gd name="T0" fmla="*/ 10 w 88"/>
                  <a:gd name="T1" fmla="*/ 7 h 84"/>
                  <a:gd name="T2" fmla="*/ 2 w 88"/>
                  <a:gd name="T3" fmla="*/ 4 h 84"/>
                  <a:gd name="T4" fmla="*/ 0 w 88"/>
                  <a:gd name="T5" fmla="*/ 4 h 84"/>
                  <a:gd name="T6" fmla="*/ 0 w 88"/>
                  <a:gd name="T7" fmla="*/ 0 h 84"/>
                  <a:gd name="T8" fmla="*/ 11 w 88"/>
                  <a:gd name="T9" fmla="*/ 1 h 84"/>
                  <a:gd name="T10" fmla="*/ 21 w 88"/>
                  <a:gd name="T11" fmla="*/ 0 h 84"/>
                  <a:gd name="T12" fmla="*/ 72 w 88"/>
                  <a:gd name="T13" fmla="*/ 60 h 84"/>
                  <a:gd name="T14" fmla="*/ 72 w 88"/>
                  <a:gd name="T15" fmla="*/ 60 h 84"/>
                  <a:gd name="T16" fmla="*/ 72 w 88"/>
                  <a:gd name="T17" fmla="*/ 13 h 84"/>
                  <a:gd name="T18" fmla="*/ 65 w 88"/>
                  <a:gd name="T19" fmla="*/ 4 h 84"/>
                  <a:gd name="T20" fmla="*/ 61 w 88"/>
                  <a:gd name="T21" fmla="*/ 4 h 84"/>
                  <a:gd name="T22" fmla="*/ 61 w 88"/>
                  <a:gd name="T23" fmla="*/ 0 h 84"/>
                  <a:gd name="T24" fmla="*/ 75 w 88"/>
                  <a:gd name="T25" fmla="*/ 1 h 84"/>
                  <a:gd name="T26" fmla="*/ 88 w 88"/>
                  <a:gd name="T27" fmla="*/ 0 h 84"/>
                  <a:gd name="T28" fmla="*/ 88 w 88"/>
                  <a:gd name="T29" fmla="*/ 4 h 84"/>
                  <a:gd name="T30" fmla="*/ 85 w 88"/>
                  <a:gd name="T31" fmla="*/ 4 h 84"/>
                  <a:gd name="T32" fmla="*/ 78 w 88"/>
                  <a:gd name="T33" fmla="*/ 13 h 84"/>
                  <a:gd name="T34" fmla="*/ 78 w 88"/>
                  <a:gd name="T35" fmla="*/ 84 h 84"/>
                  <a:gd name="T36" fmla="*/ 74 w 88"/>
                  <a:gd name="T37" fmla="*/ 84 h 84"/>
                  <a:gd name="T38" fmla="*/ 16 w 88"/>
                  <a:gd name="T39" fmla="*/ 13 h 84"/>
                  <a:gd name="T40" fmla="*/ 16 w 88"/>
                  <a:gd name="T41" fmla="*/ 13 h 84"/>
                  <a:gd name="T42" fmla="*/ 16 w 88"/>
                  <a:gd name="T43" fmla="*/ 70 h 84"/>
                  <a:gd name="T44" fmla="*/ 23 w 88"/>
                  <a:gd name="T45" fmla="*/ 79 h 84"/>
                  <a:gd name="T46" fmla="*/ 27 w 88"/>
                  <a:gd name="T47" fmla="*/ 79 h 84"/>
                  <a:gd name="T48" fmla="*/ 27 w 88"/>
                  <a:gd name="T49" fmla="*/ 83 h 84"/>
                  <a:gd name="T50" fmla="*/ 13 w 88"/>
                  <a:gd name="T51" fmla="*/ 82 h 84"/>
                  <a:gd name="T52" fmla="*/ 0 w 88"/>
                  <a:gd name="T53" fmla="*/ 83 h 84"/>
                  <a:gd name="T54" fmla="*/ 0 w 88"/>
                  <a:gd name="T55" fmla="*/ 79 h 84"/>
                  <a:gd name="T56" fmla="*/ 3 w 88"/>
                  <a:gd name="T57" fmla="*/ 79 h 84"/>
                  <a:gd name="T58" fmla="*/ 10 w 88"/>
                  <a:gd name="T59" fmla="*/ 70 h 84"/>
                  <a:gd name="T60" fmla="*/ 10 w 88"/>
                  <a:gd name="T61" fmla="*/ 7 h 84"/>
                  <a:gd name="T62" fmla="*/ 10 w 88"/>
                  <a:gd name="T63" fmla="*/ 7 h 84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88" h="84">
                    <a:moveTo>
                      <a:pt x="10" y="7"/>
                    </a:moveTo>
                    <a:cubicBezTo>
                      <a:pt x="8" y="4"/>
                      <a:pt x="5" y="4"/>
                      <a:pt x="2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" y="1"/>
                      <a:pt x="7" y="1"/>
                      <a:pt x="11" y="1"/>
                    </a:cubicBezTo>
                    <a:cubicBezTo>
                      <a:pt x="14" y="1"/>
                      <a:pt x="18" y="1"/>
                      <a:pt x="21" y="0"/>
                    </a:cubicBezTo>
                    <a:cubicBezTo>
                      <a:pt x="72" y="60"/>
                      <a:pt x="72" y="60"/>
                      <a:pt x="72" y="60"/>
                    </a:cubicBezTo>
                    <a:cubicBezTo>
                      <a:pt x="72" y="60"/>
                      <a:pt x="72" y="60"/>
                      <a:pt x="72" y="60"/>
                    </a:cubicBezTo>
                    <a:cubicBezTo>
                      <a:pt x="72" y="13"/>
                      <a:pt x="72" y="13"/>
                      <a:pt x="72" y="13"/>
                    </a:cubicBezTo>
                    <a:cubicBezTo>
                      <a:pt x="72" y="5"/>
                      <a:pt x="69" y="4"/>
                      <a:pt x="65" y="4"/>
                    </a:cubicBezTo>
                    <a:cubicBezTo>
                      <a:pt x="61" y="4"/>
                      <a:pt x="61" y="4"/>
                      <a:pt x="61" y="4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7" y="1"/>
                      <a:pt x="70" y="1"/>
                      <a:pt x="75" y="1"/>
                    </a:cubicBezTo>
                    <a:cubicBezTo>
                      <a:pt x="80" y="1"/>
                      <a:pt x="83" y="1"/>
                      <a:pt x="88" y="0"/>
                    </a:cubicBezTo>
                    <a:cubicBezTo>
                      <a:pt x="88" y="4"/>
                      <a:pt x="88" y="4"/>
                      <a:pt x="88" y="4"/>
                    </a:cubicBezTo>
                    <a:cubicBezTo>
                      <a:pt x="85" y="4"/>
                      <a:pt x="85" y="4"/>
                      <a:pt x="85" y="4"/>
                    </a:cubicBezTo>
                    <a:cubicBezTo>
                      <a:pt x="81" y="4"/>
                      <a:pt x="78" y="5"/>
                      <a:pt x="78" y="13"/>
                    </a:cubicBezTo>
                    <a:cubicBezTo>
                      <a:pt x="78" y="84"/>
                      <a:pt x="78" y="84"/>
                      <a:pt x="78" y="84"/>
                    </a:cubicBezTo>
                    <a:cubicBezTo>
                      <a:pt x="74" y="84"/>
                      <a:pt x="74" y="84"/>
                      <a:pt x="74" y="84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7"/>
                      <a:pt x="19" y="79"/>
                      <a:pt x="23" y="79"/>
                    </a:cubicBezTo>
                    <a:cubicBezTo>
                      <a:pt x="27" y="79"/>
                      <a:pt x="27" y="79"/>
                      <a:pt x="27" y="79"/>
                    </a:cubicBezTo>
                    <a:cubicBezTo>
                      <a:pt x="27" y="83"/>
                      <a:pt x="27" y="83"/>
                      <a:pt x="27" y="83"/>
                    </a:cubicBezTo>
                    <a:cubicBezTo>
                      <a:pt x="21" y="83"/>
                      <a:pt x="17" y="82"/>
                      <a:pt x="13" y="82"/>
                    </a:cubicBezTo>
                    <a:cubicBezTo>
                      <a:pt x="8" y="82"/>
                      <a:pt x="4" y="83"/>
                      <a:pt x="0" y="8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3" y="79"/>
                      <a:pt x="3" y="79"/>
                      <a:pt x="3" y="79"/>
                    </a:cubicBezTo>
                    <a:cubicBezTo>
                      <a:pt x="6" y="79"/>
                      <a:pt x="10" y="77"/>
                      <a:pt x="10" y="70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7"/>
                      <a:pt x="10" y="7"/>
                      <a:pt x="10" y="7"/>
                    </a:cubicBezTo>
                    <a:close/>
                  </a:path>
                </a:pathLst>
              </a:custGeom>
              <a:solidFill>
                <a:srgbClr val="E13A3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9" name="Freeform 19"/>
              <p:cNvSpPr>
                <a:spLocks noChangeAspect="1" noEditPoints="1"/>
              </p:cNvSpPr>
              <p:nvPr userDrawn="1"/>
            </p:nvSpPr>
            <p:spPr bwMode="auto">
              <a:xfrm>
                <a:off x="3374" y="493"/>
                <a:ext cx="223" cy="216"/>
              </a:xfrm>
              <a:custGeom>
                <a:avLst/>
                <a:gdLst>
                  <a:gd name="T0" fmla="*/ 14 w 112"/>
                  <a:gd name="T1" fmla="*/ 13 h 109"/>
                  <a:gd name="T2" fmla="*/ 4 w 112"/>
                  <a:gd name="T3" fmla="*/ 6 h 109"/>
                  <a:gd name="T4" fmla="*/ 2 w 112"/>
                  <a:gd name="T5" fmla="*/ 6 h 109"/>
                  <a:gd name="T6" fmla="*/ 2 w 112"/>
                  <a:gd name="T7" fmla="*/ 0 h 109"/>
                  <a:gd name="T8" fmla="*/ 28 w 112"/>
                  <a:gd name="T9" fmla="*/ 1 h 109"/>
                  <a:gd name="T10" fmla="*/ 60 w 112"/>
                  <a:gd name="T11" fmla="*/ 0 h 109"/>
                  <a:gd name="T12" fmla="*/ 112 w 112"/>
                  <a:gd name="T13" fmla="*/ 53 h 109"/>
                  <a:gd name="T14" fmla="*/ 53 w 112"/>
                  <a:gd name="T15" fmla="*/ 109 h 109"/>
                  <a:gd name="T16" fmla="*/ 24 w 112"/>
                  <a:gd name="T17" fmla="*/ 108 h 109"/>
                  <a:gd name="T18" fmla="*/ 0 w 112"/>
                  <a:gd name="T19" fmla="*/ 109 h 109"/>
                  <a:gd name="T20" fmla="*/ 0 w 112"/>
                  <a:gd name="T21" fmla="*/ 104 h 109"/>
                  <a:gd name="T22" fmla="*/ 2 w 112"/>
                  <a:gd name="T23" fmla="*/ 104 h 109"/>
                  <a:gd name="T24" fmla="*/ 14 w 112"/>
                  <a:gd name="T25" fmla="*/ 95 h 109"/>
                  <a:gd name="T26" fmla="*/ 14 w 112"/>
                  <a:gd name="T27" fmla="*/ 13 h 109"/>
                  <a:gd name="T28" fmla="*/ 14 w 112"/>
                  <a:gd name="T29" fmla="*/ 13 h 109"/>
                  <a:gd name="T30" fmla="*/ 32 w 112"/>
                  <a:gd name="T31" fmla="*/ 95 h 109"/>
                  <a:gd name="T32" fmla="*/ 45 w 112"/>
                  <a:gd name="T33" fmla="*/ 102 h 109"/>
                  <a:gd name="T34" fmla="*/ 93 w 112"/>
                  <a:gd name="T35" fmla="*/ 56 h 109"/>
                  <a:gd name="T36" fmla="*/ 47 w 112"/>
                  <a:gd name="T37" fmla="*/ 7 h 109"/>
                  <a:gd name="T38" fmla="*/ 32 w 112"/>
                  <a:gd name="T39" fmla="*/ 14 h 109"/>
                  <a:gd name="T40" fmla="*/ 32 w 112"/>
                  <a:gd name="T41" fmla="*/ 95 h 109"/>
                  <a:gd name="T42" fmla="*/ 32 w 112"/>
                  <a:gd name="T43" fmla="*/ 95 h 109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112" h="109">
                    <a:moveTo>
                      <a:pt x="14" y="13"/>
                    </a:moveTo>
                    <a:cubicBezTo>
                      <a:pt x="14" y="6"/>
                      <a:pt x="10" y="6"/>
                      <a:pt x="4" y="6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0" y="1"/>
                      <a:pt x="18" y="1"/>
                      <a:pt x="28" y="1"/>
                    </a:cubicBezTo>
                    <a:cubicBezTo>
                      <a:pt x="36" y="1"/>
                      <a:pt x="47" y="0"/>
                      <a:pt x="60" y="0"/>
                    </a:cubicBezTo>
                    <a:cubicBezTo>
                      <a:pt x="91" y="0"/>
                      <a:pt x="112" y="17"/>
                      <a:pt x="112" y="53"/>
                    </a:cubicBezTo>
                    <a:cubicBezTo>
                      <a:pt x="112" y="91"/>
                      <a:pt x="89" y="109"/>
                      <a:pt x="53" y="109"/>
                    </a:cubicBezTo>
                    <a:cubicBezTo>
                      <a:pt x="44" y="109"/>
                      <a:pt x="34" y="108"/>
                      <a:pt x="24" y="108"/>
                    </a:cubicBezTo>
                    <a:cubicBezTo>
                      <a:pt x="15" y="108"/>
                      <a:pt x="8" y="109"/>
                      <a:pt x="0" y="109"/>
                    </a:cubicBezTo>
                    <a:cubicBezTo>
                      <a:pt x="0" y="104"/>
                      <a:pt x="0" y="104"/>
                      <a:pt x="0" y="104"/>
                    </a:cubicBezTo>
                    <a:cubicBezTo>
                      <a:pt x="2" y="104"/>
                      <a:pt x="2" y="104"/>
                      <a:pt x="2" y="104"/>
                    </a:cubicBezTo>
                    <a:cubicBezTo>
                      <a:pt x="11" y="104"/>
                      <a:pt x="14" y="101"/>
                      <a:pt x="14" y="95"/>
                    </a:cubicBezTo>
                    <a:cubicBezTo>
                      <a:pt x="14" y="13"/>
                      <a:pt x="14" y="13"/>
                      <a:pt x="14" y="13"/>
                    </a:cubicBezTo>
                    <a:cubicBezTo>
                      <a:pt x="14" y="13"/>
                      <a:pt x="14" y="13"/>
                      <a:pt x="14" y="13"/>
                    </a:cubicBezTo>
                    <a:close/>
                    <a:moveTo>
                      <a:pt x="32" y="95"/>
                    </a:moveTo>
                    <a:cubicBezTo>
                      <a:pt x="32" y="100"/>
                      <a:pt x="32" y="102"/>
                      <a:pt x="45" y="102"/>
                    </a:cubicBezTo>
                    <a:cubicBezTo>
                      <a:pt x="74" y="102"/>
                      <a:pt x="93" y="92"/>
                      <a:pt x="93" y="56"/>
                    </a:cubicBezTo>
                    <a:cubicBezTo>
                      <a:pt x="93" y="19"/>
                      <a:pt x="75" y="7"/>
                      <a:pt x="47" y="7"/>
                    </a:cubicBezTo>
                    <a:cubicBezTo>
                      <a:pt x="32" y="7"/>
                      <a:pt x="32" y="8"/>
                      <a:pt x="32" y="14"/>
                    </a:cubicBezTo>
                    <a:cubicBezTo>
                      <a:pt x="32" y="95"/>
                      <a:pt x="32" y="95"/>
                      <a:pt x="32" y="95"/>
                    </a:cubicBezTo>
                    <a:cubicBezTo>
                      <a:pt x="32" y="95"/>
                      <a:pt x="32" y="95"/>
                      <a:pt x="32" y="95"/>
                    </a:cubicBezTo>
                    <a:close/>
                  </a:path>
                </a:pathLst>
              </a:custGeom>
              <a:solidFill>
                <a:srgbClr val="E13A3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70" name="Freeform 20"/>
              <p:cNvSpPr>
                <a:spLocks noChangeAspect="1"/>
              </p:cNvSpPr>
              <p:nvPr userDrawn="1"/>
            </p:nvSpPr>
            <p:spPr bwMode="auto">
              <a:xfrm>
                <a:off x="2143" y="489"/>
                <a:ext cx="268" cy="216"/>
              </a:xfrm>
              <a:custGeom>
                <a:avLst/>
                <a:gdLst>
                  <a:gd name="T0" fmla="*/ 21 w 135"/>
                  <a:gd name="T1" fmla="*/ 13 h 109"/>
                  <a:gd name="T2" fmla="*/ 21 w 135"/>
                  <a:gd name="T3" fmla="*/ 13 h 109"/>
                  <a:gd name="T4" fmla="*/ 21 w 135"/>
                  <a:gd name="T5" fmla="*/ 95 h 109"/>
                  <a:gd name="T6" fmla="*/ 30 w 135"/>
                  <a:gd name="T7" fmla="*/ 103 h 109"/>
                  <a:gd name="T8" fmla="*/ 34 w 135"/>
                  <a:gd name="T9" fmla="*/ 103 h 109"/>
                  <a:gd name="T10" fmla="*/ 34 w 135"/>
                  <a:gd name="T11" fmla="*/ 109 h 109"/>
                  <a:gd name="T12" fmla="*/ 17 w 135"/>
                  <a:gd name="T13" fmla="*/ 108 h 109"/>
                  <a:gd name="T14" fmla="*/ 0 w 135"/>
                  <a:gd name="T15" fmla="*/ 109 h 109"/>
                  <a:gd name="T16" fmla="*/ 0 w 135"/>
                  <a:gd name="T17" fmla="*/ 103 h 109"/>
                  <a:gd name="T18" fmla="*/ 4 w 135"/>
                  <a:gd name="T19" fmla="*/ 103 h 109"/>
                  <a:gd name="T20" fmla="*/ 13 w 135"/>
                  <a:gd name="T21" fmla="*/ 95 h 109"/>
                  <a:gd name="T22" fmla="*/ 13 w 135"/>
                  <a:gd name="T23" fmla="*/ 9 h 109"/>
                  <a:gd name="T24" fmla="*/ 2 w 135"/>
                  <a:gd name="T25" fmla="*/ 5 h 109"/>
                  <a:gd name="T26" fmla="*/ 2 w 135"/>
                  <a:gd name="T27" fmla="*/ 0 h 109"/>
                  <a:gd name="T28" fmla="*/ 18 w 135"/>
                  <a:gd name="T29" fmla="*/ 1 h 109"/>
                  <a:gd name="T30" fmla="*/ 34 w 135"/>
                  <a:gd name="T31" fmla="*/ 0 h 109"/>
                  <a:gd name="T32" fmla="*/ 68 w 135"/>
                  <a:gd name="T33" fmla="*/ 81 h 109"/>
                  <a:gd name="T34" fmla="*/ 103 w 135"/>
                  <a:gd name="T35" fmla="*/ 0 h 109"/>
                  <a:gd name="T36" fmla="*/ 118 w 135"/>
                  <a:gd name="T37" fmla="*/ 1 h 109"/>
                  <a:gd name="T38" fmla="*/ 135 w 135"/>
                  <a:gd name="T39" fmla="*/ 0 h 109"/>
                  <a:gd name="T40" fmla="*/ 135 w 135"/>
                  <a:gd name="T41" fmla="*/ 5 h 109"/>
                  <a:gd name="T42" fmla="*/ 131 w 135"/>
                  <a:gd name="T43" fmla="*/ 5 h 109"/>
                  <a:gd name="T44" fmla="*/ 122 w 135"/>
                  <a:gd name="T45" fmla="*/ 13 h 109"/>
                  <a:gd name="T46" fmla="*/ 122 w 135"/>
                  <a:gd name="T47" fmla="*/ 95 h 109"/>
                  <a:gd name="T48" fmla="*/ 131 w 135"/>
                  <a:gd name="T49" fmla="*/ 103 h 109"/>
                  <a:gd name="T50" fmla="*/ 135 w 135"/>
                  <a:gd name="T51" fmla="*/ 103 h 109"/>
                  <a:gd name="T52" fmla="*/ 135 w 135"/>
                  <a:gd name="T53" fmla="*/ 109 h 109"/>
                  <a:gd name="T54" fmla="*/ 113 w 135"/>
                  <a:gd name="T55" fmla="*/ 108 h 109"/>
                  <a:gd name="T56" fmla="*/ 91 w 135"/>
                  <a:gd name="T57" fmla="*/ 109 h 109"/>
                  <a:gd name="T58" fmla="*/ 91 w 135"/>
                  <a:gd name="T59" fmla="*/ 103 h 109"/>
                  <a:gd name="T60" fmla="*/ 95 w 135"/>
                  <a:gd name="T61" fmla="*/ 103 h 109"/>
                  <a:gd name="T62" fmla="*/ 105 w 135"/>
                  <a:gd name="T63" fmla="*/ 95 h 109"/>
                  <a:gd name="T64" fmla="*/ 105 w 135"/>
                  <a:gd name="T65" fmla="*/ 13 h 109"/>
                  <a:gd name="T66" fmla="*/ 104 w 135"/>
                  <a:gd name="T67" fmla="*/ 13 h 109"/>
                  <a:gd name="T68" fmla="*/ 64 w 135"/>
                  <a:gd name="T69" fmla="*/ 109 h 109"/>
                  <a:gd name="T70" fmla="*/ 62 w 135"/>
                  <a:gd name="T71" fmla="*/ 109 h 109"/>
                  <a:gd name="T72" fmla="*/ 21 w 135"/>
                  <a:gd name="T73" fmla="*/ 13 h 109"/>
                  <a:gd name="T74" fmla="*/ 21 w 135"/>
                  <a:gd name="T75" fmla="*/ 13 h 109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0" t="0" r="r" b="b"/>
                <a:pathLst>
                  <a:path w="135" h="109">
                    <a:moveTo>
                      <a:pt x="21" y="13"/>
                    </a:moveTo>
                    <a:cubicBezTo>
                      <a:pt x="21" y="13"/>
                      <a:pt x="21" y="13"/>
                      <a:pt x="21" y="13"/>
                    </a:cubicBezTo>
                    <a:cubicBezTo>
                      <a:pt x="21" y="95"/>
                      <a:pt x="21" y="95"/>
                      <a:pt x="21" y="95"/>
                    </a:cubicBezTo>
                    <a:cubicBezTo>
                      <a:pt x="21" y="101"/>
                      <a:pt x="25" y="103"/>
                      <a:pt x="30" y="103"/>
                    </a:cubicBezTo>
                    <a:cubicBezTo>
                      <a:pt x="34" y="103"/>
                      <a:pt x="34" y="103"/>
                      <a:pt x="34" y="103"/>
                    </a:cubicBezTo>
                    <a:cubicBezTo>
                      <a:pt x="34" y="109"/>
                      <a:pt x="34" y="109"/>
                      <a:pt x="34" y="109"/>
                    </a:cubicBezTo>
                    <a:cubicBezTo>
                      <a:pt x="28" y="108"/>
                      <a:pt x="23" y="108"/>
                      <a:pt x="17" y="108"/>
                    </a:cubicBezTo>
                    <a:cubicBezTo>
                      <a:pt x="11" y="108"/>
                      <a:pt x="6" y="108"/>
                      <a:pt x="0" y="109"/>
                    </a:cubicBezTo>
                    <a:cubicBezTo>
                      <a:pt x="0" y="103"/>
                      <a:pt x="0" y="103"/>
                      <a:pt x="0" y="103"/>
                    </a:cubicBezTo>
                    <a:cubicBezTo>
                      <a:pt x="4" y="103"/>
                      <a:pt x="4" y="103"/>
                      <a:pt x="4" y="103"/>
                    </a:cubicBezTo>
                    <a:cubicBezTo>
                      <a:pt x="9" y="103"/>
                      <a:pt x="13" y="101"/>
                      <a:pt x="13" y="95"/>
                    </a:cubicBezTo>
                    <a:cubicBezTo>
                      <a:pt x="13" y="9"/>
                      <a:pt x="13" y="9"/>
                      <a:pt x="13" y="9"/>
                    </a:cubicBezTo>
                    <a:cubicBezTo>
                      <a:pt x="11" y="5"/>
                      <a:pt x="7" y="5"/>
                      <a:pt x="2" y="5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8" y="0"/>
                      <a:pt x="13" y="1"/>
                      <a:pt x="18" y="1"/>
                    </a:cubicBezTo>
                    <a:cubicBezTo>
                      <a:pt x="23" y="1"/>
                      <a:pt x="29" y="0"/>
                      <a:pt x="34" y="0"/>
                    </a:cubicBezTo>
                    <a:cubicBezTo>
                      <a:pt x="68" y="81"/>
                      <a:pt x="68" y="81"/>
                      <a:pt x="68" y="81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07" y="0"/>
                      <a:pt x="112" y="1"/>
                      <a:pt x="118" y="1"/>
                    </a:cubicBezTo>
                    <a:cubicBezTo>
                      <a:pt x="124" y="1"/>
                      <a:pt x="129" y="0"/>
                      <a:pt x="135" y="0"/>
                    </a:cubicBezTo>
                    <a:cubicBezTo>
                      <a:pt x="135" y="5"/>
                      <a:pt x="135" y="5"/>
                      <a:pt x="135" y="5"/>
                    </a:cubicBezTo>
                    <a:cubicBezTo>
                      <a:pt x="131" y="5"/>
                      <a:pt x="131" y="5"/>
                      <a:pt x="131" y="5"/>
                    </a:cubicBezTo>
                    <a:cubicBezTo>
                      <a:pt x="126" y="5"/>
                      <a:pt x="122" y="5"/>
                      <a:pt x="122" y="13"/>
                    </a:cubicBezTo>
                    <a:cubicBezTo>
                      <a:pt x="122" y="95"/>
                      <a:pt x="122" y="95"/>
                      <a:pt x="122" y="95"/>
                    </a:cubicBezTo>
                    <a:cubicBezTo>
                      <a:pt x="122" y="101"/>
                      <a:pt x="126" y="103"/>
                      <a:pt x="131" y="103"/>
                    </a:cubicBezTo>
                    <a:cubicBezTo>
                      <a:pt x="135" y="103"/>
                      <a:pt x="135" y="103"/>
                      <a:pt x="135" y="103"/>
                    </a:cubicBezTo>
                    <a:cubicBezTo>
                      <a:pt x="135" y="109"/>
                      <a:pt x="135" y="109"/>
                      <a:pt x="135" y="109"/>
                    </a:cubicBezTo>
                    <a:cubicBezTo>
                      <a:pt x="129" y="108"/>
                      <a:pt x="123" y="108"/>
                      <a:pt x="113" y="108"/>
                    </a:cubicBezTo>
                    <a:cubicBezTo>
                      <a:pt x="103" y="108"/>
                      <a:pt x="97" y="108"/>
                      <a:pt x="91" y="109"/>
                    </a:cubicBezTo>
                    <a:cubicBezTo>
                      <a:pt x="91" y="103"/>
                      <a:pt x="91" y="103"/>
                      <a:pt x="91" y="103"/>
                    </a:cubicBezTo>
                    <a:cubicBezTo>
                      <a:pt x="95" y="103"/>
                      <a:pt x="95" y="103"/>
                      <a:pt x="95" y="103"/>
                    </a:cubicBezTo>
                    <a:cubicBezTo>
                      <a:pt x="100" y="103"/>
                      <a:pt x="105" y="101"/>
                      <a:pt x="105" y="95"/>
                    </a:cubicBezTo>
                    <a:cubicBezTo>
                      <a:pt x="105" y="13"/>
                      <a:pt x="105" y="13"/>
                      <a:pt x="105" y="13"/>
                    </a:cubicBezTo>
                    <a:cubicBezTo>
                      <a:pt x="104" y="13"/>
                      <a:pt x="104" y="13"/>
                      <a:pt x="104" y="13"/>
                    </a:cubicBezTo>
                    <a:cubicBezTo>
                      <a:pt x="64" y="109"/>
                      <a:pt x="64" y="109"/>
                      <a:pt x="64" y="109"/>
                    </a:cubicBezTo>
                    <a:cubicBezTo>
                      <a:pt x="62" y="109"/>
                      <a:pt x="62" y="109"/>
                      <a:pt x="62" y="109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1" y="13"/>
                      <a:pt x="21" y="13"/>
                      <a:pt x="21" y="13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71" name="Freeform 21"/>
              <p:cNvSpPr>
                <a:spLocks noChangeAspect="1" noEditPoints="1"/>
              </p:cNvSpPr>
              <p:nvPr userDrawn="1"/>
            </p:nvSpPr>
            <p:spPr bwMode="auto">
              <a:xfrm>
                <a:off x="2413" y="536"/>
                <a:ext cx="174" cy="167"/>
              </a:xfrm>
              <a:custGeom>
                <a:avLst/>
                <a:gdLst>
                  <a:gd name="T0" fmla="*/ 55 w 87"/>
                  <a:gd name="T1" fmla="*/ 52 h 84"/>
                  <a:gd name="T2" fmla="*/ 26 w 87"/>
                  <a:gd name="T3" fmla="*/ 52 h 84"/>
                  <a:gd name="T4" fmla="*/ 18 w 87"/>
                  <a:gd name="T5" fmla="*/ 72 h 84"/>
                  <a:gd name="T6" fmla="*/ 16 w 87"/>
                  <a:gd name="T7" fmla="*/ 77 h 84"/>
                  <a:gd name="T8" fmla="*/ 24 w 87"/>
                  <a:gd name="T9" fmla="*/ 80 h 84"/>
                  <a:gd name="T10" fmla="*/ 27 w 87"/>
                  <a:gd name="T11" fmla="*/ 80 h 84"/>
                  <a:gd name="T12" fmla="*/ 27 w 87"/>
                  <a:gd name="T13" fmla="*/ 84 h 84"/>
                  <a:gd name="T14" fmla="*/ 13 w 87"/>
                  <a:gd name="T15" fmla="*/ 84 h 84"/>
                  <a:gd name="T16" fmla="*/ 0 w 87"/>
                  <a:gd name="T17" fmla="*/ 84 h 84"/>
                  <a:gd name="T18" fmla="*/ 0 w 87"/>
                  <a:gd name="T19" fmla="*/ 80 h 84"/>
                  <a:gd name="T20" fmla="*/ 2 w 87"/>
                  <a:gd name="T21" fmla="*/ 80 h 84"/>
                  <a:gd name="T22" fmla="*/ 12 w 87"/>
                  <a:gd name="T23" fmla="*/ 70 h 84"/>
                  <a:gd name="T24" fmla="*/ 41 w 87"/>
                  <a:gd name="T25" fmla="*/ 0 h 84"/>
                  <a:gd name="T26" fmla="*/ 48 w 87"/>
                  <a:gd name="T27" fmla="*/ 0 h 84"/>
                  <a:gd name="T28" fmla="*/ 77 w 87"/>
                  <a:gd name="T29" fmla="*/ 72 h 84"/>
                  <a:gd name="T30" fmla="*/ 87 w 87"/>
                  <a:gd name="T31" fmla="*/ 80 h 84"/>
                  <a:gd name="T32" fmla="*/ 87 w 87"/>
                  <a:gd name="T33" fmla="*/ 84 h 84"/>
                  <a:gd name="T34" fmla="*/ 70 w 87"/>
                  <a:gd name="T35" fmla="*/ 84 h 84"/>
                  <a:gd name="T36" fmla="*/ 53 w 87"/>
                  <a:gd name="T37" fmla="*/ 84 h 84"/>
                  <a:gd name="T38" fmla="*/ 53 w 87"/>
                  <a:gd name="T39" fmla="*/ 80 h 84"/>
                  <a:gd name="T40" fmla="*/ 57 w 87"/>
                  <a:gd name="T41" fmla="*/ 80 h 84"/>
                  <a:gd name="T42" fmla="*/ 63 w 87"/>
                  <a:gd name="T43" fmla="*/ 78 h 84"/>
                  <a:gd name="T44" fmla="*/ 61 w 87"/>
                  <a:gd name="T45" fmla="*/ 70 h 84"/>
                  <a:gd name="T46" fmla="*/ 55 w 87"/>
                  <a:gd name="T47" fmla="*/ 52 h 84"/>
                  <a:gd name="T48" fmla="*/ 55 w 87"/>
                  <a:gd name="T49" fmla="*/ 52 h 84"/>
                  <a:gd name="T50" fmla="*/ 40 w 87"/>
                  <a:gd name="T51" fmla="*/ 16 h 84"/>
                  <a:gd name="T52" fmla="*/ 28 w 87"/>
                  <a:gd name="T53" fmla="*/ 48 h 84"/>
                  <a:gd name="T54" fmla="*/ 53 w 87"/>
                  <a:gd name="T55" fmla="*/ 48 h 84"/>
                  <a:gd name="T56" fmla="*/ 40 w 87"/>
                  <a:gd name="T57" fmla="*/ 16 h 84"/>
                  <a:gd name="T58" fmla="*/ 40 w 87"/>
                  <a:gd name="T59" fmla="*/ 16 h 84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87" h="84">
                    <a:moveTo>
                      <a:pt x="55" y="52"/>
                    </a:moveTo>
                    <a:cubicBezTo>
                      <a:pt x="26" y="52"/>
                      <a:pt x="26" y="52"/>
                      <a:pt x="26" y="52"/>
                    </a:cubicBezTo>
                    <a:cubicBezTo>
                      <a:pt x="18" y="72"/>
                      <a:pt x="18" y="72"/>
                      <a:pt x="18" y="72"/>
                    </a:cubicBezTo>
                    <a:cubicBezTo>
                      <a:pt x="17" y="75"/>
                      <a:pt x="16" y="76"/>
                      <a:pt x="16" y="77"/>
                    </a:cubicBezTo>
                    <a:cubicBezTo>
                      <a:pt x="16" y="80"/>
                      <a:pt x="20" y="80"/>
                      <a:pt x="24" y="80"/>
                    </a:cubicBezTo>
                    <a:cubicBezTo>
                      <a:pt x="27" y="80"/>
                      <a:pt x="27" y="80"/>
                      <a:pt x="27" y="80"/>
                    </a:cubicBezTo>
                    <a:cubicBezTo>
                      <a:pt x="27" y="84"/>
                      <a:pt x="27" y="84"/>
                      <a:pt x="27" y="84"/>
                    </a:cubicBezTo>
                    <a:cubicBezTo>
                      <a:pt x="23" y="84"/>
                      <a:pt x="18" y="84"/>
                      <a:pt x="13" y="84"/>
                    </a:cubicBezTo>
                    <a:cubicBezTo>
                      <a:pt x="9" y="84"/>
                      <a:pt x="5" y="84"/>
                      <a:pt x="0" y="84"/>
                    </a:cubicBezTo>
                    <a:cubicBezTo>
                      <a:pt x="0" y="80"/>
                      <a:pt x="0" y="80"/>
                      <a:pt x="0" y="80"/>
                    </a:cubicBezTo>
                    <a:cubicBezTo>
                      <a:pt x="2" y="80"/>
                      <a:pt x="2" y="80"/>
                      <a:pt x="2" y="80"/>
                    </a:cubicBezTo>
                    <a:cubicBezTo>
                      <a:pt x="7" y="80"/>
                      <a:pt x="8" y="78"/>
                      <a:pt x="12" y="7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77" y="72"/>
                      <a:pt x="77" y="72"/>
                      <a:pt x="77" y="72"/>
                    </a:cubicBezTo>
                    <a:cubicBezTo>
                      <a:pt x="79" y="78"/>
                      <a:pt x="81" y="80"/>
                      <a:pt x="87" y="80"/>
                    </a:cubicBezTo>
                    <a:cubicBezTo>
                      <a:pt x="87" y="84"/>
                      <a:pt x="87" y="84"/>
                      <a:pt x="87" y="84"/>
                    </a:cubicBezTo>
                    <a:cubicBezTo>
                      <a:pt x="82" y="84"/>
                      <a:pt x="76" y="84"/>
                      <a:pt x="70" y="84"/>
                    </a:cubicBezTo>
                    <a:cubicBezTo>
                      <a:pt x="64" y="84"/>
                      <a:pt x="58" y="84"/>
                      <a:pt x="53" y="84"/>
                    </a:cubicBezTo>
                    <a:cubicBezTo>
                      <a:pt x="53" y="80"/>
                      <a:pt x="53" y="80"/>
                      <a:pt x="53" y="80"/>
                    </a:cubicBezTo>
                    <a:cubicBezTo>
                      <a:pt x="57" y="80"/>
                      <a:pt x="57" y="80"/>
                      <a:pt x="57" y="80"/>
                    </a:cubicBezTo>
                    <a:cubicBezTo>
                      <a:pt x="61" y="80"/>
                      <a:pt x="63" y="80"/>
                      <a:pt x="63" y="78"/>
                    </a:cubicBezTo>
                    <a:cubicBezTo>
                      <a:pt x="63" y="76"/>
                      <a:pt x="63" y="74"/>
                      <a:pt x="61" y="70"/>
                    </a:cubicBezTo>
                    <a:cubicBezTo>
                      <a:pt x="55" y="52"/>
                      <a:pt x="55" y="52"/>
                      <a:pt x="55" y="52"/>
                    </a:cubicBezTo>
                    <a:cubicBezTo>
                      <a:pt x="55" y="52"/>
                      <a:pt x="55" y="52"/>
                      <a:pt x="55" y="52"/>
                    </a:cubicBezTo>
                    <a:close/>
                    <a:moveTo>
                      <a:pt x="40" y="16"/>
                    </a:moveTo>
                    <a:cubicBezTo>
                      <a:pt x="28" y="48"/>
                      <a:pt x="28" y="48"/>
                      <a:pt x="28" y="48"/>
                    </a:cubicBezTo>
                    <a:cubicBezTo>
                      <a:pt x="53" y="48"/>
                      <a:pt x="53" y="48"/>
                      <a:pt x="53" y="48"/>
                    </a:cubicBezTo>
                    <a:cubicBezTo>
                      <a:pt x="40" y="16"/>
                      <a:pt x="40" y="16"/>
                      <a:pt x="40" y="16"/>
                    </a:cubicBezTo>
                    <a:cubicBezTo>
                      <a:pt x="40" y="16"/>
                      <a:pt x="40" y="16"/>
                      <a:pt x="40" y="1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72" name="Freeform 22"/>
              <p:cNvSpPr>
                <a:spLocks noChangeAspect="1" noEditPoints="1"/>
              </p:cNvSpPr>
              <p:nvPr userDrawn="1"/>
            </p:nvSpPr>
            <p:spPr bwMode="auto">
              <a:xfrm>
                <a:off x="2589" y="540"/>
                <a:ext cx="152" cy="163"/>
              </a:xfrm>
              <a:custGeom>
                <a:avLst/>
                <a:gdLst>
                  <a:gd name="T0" fmla="*/ 23 w 76"/>
                  <a:gd name="T1" fmla="*/ 72 h 82"/>
                  <a:gd name="T2" fmla="*/ 30 w 76"/>
                  <a:gd name="T3" fmla="*/ 78 h 82"/>
                  <a:gd name="T4" fmla="*/ 33 w 76"/>
                  <a:gd name="T5" fmla="*/ 78 h 82"/>
                  <a:gd name="T6" fmla="*/ 33 w 76"/>
                  <a:gd name="T7" fmla="*/ 82 h 82"/>
                  <a:gd name="T8" fmla="*/ 17 w 76"/>
                  <a:gd name="T9" fmla="*/ 82 h 82"/>
                  <a:gd name="T10" fmla="*/ 0 w 76"/>
                  <a:gd name="T11" fmla="*/ 82 h 82"/>
                  <a:gd name="T12" fmla="*/ 0 w 76"/>
                  <a:gd name="T13" fmla="*/ 78 h 82"/>
                  <a:gd name="T14" fmla="*/ 3 w 76"/>
                  <a:gd name="T15" fmla="*/ 78 h 82"/>
                  <a:gd name="T16" fmla="*/ 10 w 76"/>
                  <a:gd name="T17" fmla="*/ 72 h 82"/>
                  <a:gd name="T18" fmla="*/ 10 w 76"/>
                  <a:gd name="T19" fmla="*/ 10 h 82"/>
                  <a:gd name="T20" fmla="*/ 3 w 76"/>
                  <a:gd name="T21" fmla="*/ 4 h 82"/>
                  <a:gd name="T22" fmla="*/ 0 w 76"/>
                  <a:gd name="T23" fmla="*/ 4 h 82"/>
                  <a:gd name="T24" fmla="*/ 0 w 76"/>
                  <a:gd name="T25" fmla="*/ 0 h 82"/>
                  <a:gd name="T26" fmla="*/ 17 w 76"/>
                  <a:gd name="T27" fmla="*/ 0 h 82"/>
                  <a:gd name="T28" fmla="*/ 36 w 76"/>
                  <a:gd name="T29" fmla="*/ 0 h 82"/>
                  <a:gd name="T30" fmla="*/ 66 w 76"/>
                  <a:gd name="T31" fmla="*/ 21 h 82"/>
                  <a:gd name="T32" fmla="*/ 44 w 76"/>
                  <a:gd name="T33" fmla="*/ 43 h 82"/>
                  <a:gd name="T34" fmla="*/ 44 w 76"/>
                  <a:gd name="T35" fmla="*/ 43 h 82"/>
                  <a:gd name="T36" fmla="*/ 61 w 76"/>
                  <a:gd name="T37" fmla="*/ 61 h 82"/>
                  <a:gd name="T38" fmla="*/ 74 w 76"/>
                  <a:gd name="T39" fmla="*/ 78 h 82"/>
                  <a:gd name="T40" fmla="*/ 76 w 76"/>
                  <a:gd name="T41" fmla="*/ 78 h 82"/>
                  <a:gd name="T42" fmla="*/ 76 w 76"/>
                  <a:gd name="T43" fmla="*/ 82 h 82"/>
                  <a:gd name="T44" fmla="*/ 64 w 76"/>
                  <a:gd name="T45" fmla="*/ 82 h 82"/>
                  <a:gd name="T46" fmla="*/ 47 w 76"/>
                  <a:gd name="T47" fmla="*/ 62 h 82"/>
                  <a:gd name="T48" fmla="*/ 31 w 76"/>
                  <a:gd name="T49" fmla="*/ 45 h 82"/>
                  <a:gd name="T50" fmla="*/ 23 w 76"/>
                  <a:gd name="T51" fmla="*/ 45 h 82"/>
                  <a:gd name="T52" fmla="*/ 23 w 76"/>
                  <a:gd name="T53" fmla="*/ 72 h 82"/>
                  <a:gd name="T54" fmla="*/ 23 w 76"/>
                  <a:gd name="T55" fmla="*/ 72 h 82"/>
                  <a:gd name="T56" fmla="*/ 23 w 76"/>
                  <a:gd name="T57" fmla="*/ 40 h 82"/>
                  <a:gd name="T58" fmla="*/ 30 w 76"/>
                  <a:gd name="T59" fmla="*/ 40 h 82"/>
                  <a:gd name="T60" fmla="*/ 53 w 76"/>
                  <a:gd name="T61" fmla="*/ 23 h 82"/>
                  <a:gd name="T62" fmla="*/ 33 w 76"/>
                  <a:gd name="T63" fmla="*/ 5 h 82"/>
                  <a:gd name="T64" fmla="*/ 31 w 76"/>
                  <a:gd name="T65" fmla="*/ 5 h 82"/>
                  <a:gd name="T66" fmla="*/ 23 w 76"/>
                  <a:gd name="T67" fmla="*/ 11 h 82"/>
                  <a:gd name="T68" fmla="*/ 23 w 76"/>
                  <a:gd name="T69" fmla="*/ 40 h 82"/>
                  <a:gd name="T70" fmla="*/ 23 w 76"/>
                  <a:gd name="T71" fmla="*/ 40 h 82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0" t="0" r="r" b="b"/>
                <a:pathLst>
                  <a:path w="76" h="82">
                    <a:moveTo>
                      <a:pt x="23" y="72"/>
                    </a:moveTo>
                    <a:cubicBezTo>
                      <a:pt x="23" y="76"/>
                      <a:pt x="26" y="78"/>
                      <a:pt x="30" y="78"/>
                    </a:cubicBezTo>
                    <a:cubicBezTo>
                      <a:pt x="33" y="78"/>
                      <a:pt x="33" y="78"/>
                      <a:pt x="33" y="78"/>
                    </a:cubicBezTo>
                    <a:cubicBezTo>
                      <a:pt x="33" y="82"/>
                      <a:pt x="33" y="82"/>
                      <a:pt x="33" y="82"/>
                    </a:cubicBezTo>
                    <a:cubicBezTo>
                      <a:pt x="29" y="82"/>
                      <a:pt x="24" y="82"/>
                      <a:pt x="17" y="82"/>
                    </a:cubicBezTo>
                    <a:cubicBezTo>
                      <a:pt x="9" y="82"/>
                      <a:pt x="5" y="82"/>
                      <a:pt x="0" y="82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3" y="78"/>
                      <a:pt x="3" y="78"/>
                      <a:pt x="3" y="78"/>
                    </a:cubicBezTo>
                    <a:cubicBezTo>
                      <a:pt x="7" y="78"/>
                      <a:pt x="10" y="76"/>
                      <a:pt x="10" y="72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10" y="6"/>
                      <a:pt x="7" y="4"/>
                      <a:pt x="3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" y="0"/>
                      <a:pt x="9" y="0"/>
                      <a:pt x="17" y="0"/>
                    </a:cubicBezTo>
                    <a:cubicBezTo>
                      <a:pt x="24" y="0"/>
                      <a:pt x="30" y="0"/>
                      <a:pt x="36" y="0"/>
                    </a:cubicBezTo>
                    <a:cubicBezTo>
                      <a:pt x="50" y="0"/>
                      <a:pt x="66" y="4"/>
                      <a:pt x="66" y="21"/>
                    </a:cubicBezTo>
                    <a:cubicBezTo>
                      <a:pt x="66" y="34"/>
                      <a:pt x="56" y="41"/>
                      <a:pt x="44" y="43"/>
                    </a:cubicBezTo>
                    <a:cubicBezTo>
                      <a:pt x="44" y="43"/>
                      <a:pt x="44" y="43"/>
                      <a:pt x="44" y="43"/>
                    </a:cubicBezTo>
                    <a:cubicBezTo>
                      <a:pt x="52" y="45"/>
                      <a:pt x="57" y="52"/>
                      <a:pt x="61" y="61"/>
                    </a:cubicBezTo>
                    <a:cubicBezTo>
                      <a:pt x="66" y="73"/>
                      <a:pt x="69" y="78"/>
                      <a:pt x="74" y="78"/>
                    </a:cubicBezTo>
                    <a:cubicBezTo>
                      <a:pt x="76" y="78"/>
                      <a:pt x="76" y="78"/>
                      <a:pt x="76" y="78"/>
                    </a:cubicBezTo>
                    <a:cubicBezTo>
                      <a:pt x="76" y="82"/>
                      <a:pt x="76" y="82"/>
                      <a:pt x="76" y="82"/>
                    </a:cubicBezTo>
                    <a:cubicBezTo>
                      <a:pt x="64" y="82"/>
                      <a:pt x="64" y="82"/>
                      <a:pt x="64" y="82"/>
                    </a:cubicBezTo>
                    <a:cubicBezTo>
                      <a:pt x="57" y="82"/>
                      <a:pt x="54" y="79"/>
                      <a:pt x="47" y="62"/>
                    </a:cubicBezTo>
                    <a:cubicBezTo>
                      <a:pt x="41" y="48"/>
                      <a:pt x="39" y="45"/>
                      <a:pt x="31" y="45"/>
                    </a:cubicBezTo>
                    <a:cubicBezTo>
                      <a:pt x="23" y="45"/>
                      <a:pt x="23" y="45"/>
                      <a:pt x="23" y="45"/>
                    </a:cubicBezTo>
                    <a:cubicBezTo>
                      <a:pt x="23" y="72"/>
                      <a:pt x="23" y="72"/>
                      <a:pt x="23" y="72"/>
                    </a:cubicBezTo>
                    <a:cubicBezTo>
                      <a:pt x="23" y="72"/>
                      <a:pt x="23" y="72"/>
                      <a:pt x="23" y="72"/>
                    </a:cubicBezTo>
                    <a:close/>
                    <a:moveTo>
                      <a:pt x="23" y="40"/>
                    </a:moveTo>
                    <a:cubicBezTo>
                      <a:pt x="30" y="40"/>
                      <a:pt x="30" y="40"/>
                      <a:pt x="30" y="40"/>
                    </a:cubicBezTo>
                    <a:cubicBezTo>
                      <a:pt x="45" y="40"/>
                      <a:pt x="53" y="37"/>
                      <a:pt x="53" y="23"/>
                    </a:cubicBezTo>
                    <a:cubicBezTo>
                      <a:pt x="53" y="7"/>
                      <a:pt x="45" y="5"/>
                      <a:pt x="33" y="5"/>
                    </a:cubicBezTo>
                    <a:cubicBezTo>
                      <a:pt x="31" y="5"/>
                      <a:pt x="31" y="5"/>
                      <a:pt x="31" y="5"/>
                    </a:cubicBezTo>
                    <a:cubicBezTo>
                      <a:pt x="24" y="5"/>
                      <a:pt x="23" y="5"/>
                      <a:pt x="23" y="11"/>
                    </a:cubicBezTo>
                    <a:cubicBezTo>
                      <a:pt x="23" y="40"/>
                      <a:pt x="23" y="40"/>
                      <a:pt x="23" y="40"/>
                    </a:cubicBezTo>
                    <a:cubicBezTo>
                      <a:pt x="23" y="40"/>
                      <a:pt x="23" y="40"/>
                      <a:pt x="23" y="4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73" name="Freeform 23"/>
              <p:cNvSpPr>
                <a:spLocks noChangeAspect="1"/>
              </p:cNvSpPr>
              <p:nvPr userDrawn="1"/>
            </p:nvSpPr>
            <p:spPr bwMode="auto">
              <a:xfrm>
                <a:off x="2725" y="540"/>
                <a:ext cx="165" cy="163"/>
              </a:xfrm>
              <a:custGeom>
                <a:avLst/>
                <a:gdLst>
                  <a:gd name="T0" fmla="*/ 48 w 83"/>
                  <a:gd name="T1" fmla="*/ 72 h 82"/>
                  <a:gd name="T2" fmla="*/ 55 w 83"/>
                  <a:gd name="T3" fmla="*/ 78 h 82"/>
                  <a:gd name="T4" fmla="*/ 60 w 83"/>
                  <a:gd name="T5" fmla="*/ 78 h 82"/>
                  <a:gd name="T6" fmla="*/ 60 w 83"/>
                  <a:gd name="T7" fmla="*/ 82 h 82"/>
                  <a:gd name="T8" fmla="*/ 42 w 83"/>
                  <a:gd name="T9" fmla="*/ 82 h 82"/>
                  <a:gd name="T10" fmla="*/ 23 w 83"/>
                  <a:gd name="T11" fmla="*/ 82 h 82"/>
                  <a:gd name="T12" fmla="*/ 23 w 83"/>
                  <a:gd name="T13" fmla="*/ 78 h 82"/>
                  <a:gd name="T14" fmla="*/ 28 w 83"/>
                  <a:gd name="T15" fmla="*/ 78 h 82"/>
                  <a:gd name="T16" fmla="*/ 35 w 83"/>
                  <a:gd name="T17" fmla="*/ 72 h 82"/>
                  <a:gd name="T18" fmla="*/ 35 w 83"/>
                  <a:gd name="T19" fmla="*/ 46 h 82"/>
                  <a:gd name="T20" fmla="*/ 11 w 83"/>
                  <a:gd name="T21" fmla="*/ 10 h 82"/>
                  <a:gd name="T22" fmla="*/ 0 w 83"/>
                  <a:gd name="T23" fmla="*/ 4 h 82"/>
                  <a:gd name="T24" fmla="*/ 0 w 83"/>
                  <a:gd name="T25" fmla="*/ 0 h 82"/>
                  <a:gd name="T26" fmla="*/ 17 w 83"/>
                  <a:gd name="T27" fmla="*/ 0 h 82"/>
                  <a:gd name="T28" fmla="*/ 34 w 83"/>
                  <a:gd name="T29" fmla="*/ 0 h 82"/>
                  <a:gd name="T30" fmla="*/ 34 w 83"/>
                  <a:gd name="T31" fmla="*/ 4 h 82"/>
                  <a:gd name="T32" fmla="*/ 32 w 83"/>
                  <a:gd name="T33" fmla="*/ 4 h 82"/>
                  <a:gd name="T34" fmla="*/ 25 w 83"/>
                  <a:gd name="T35" fmla="*/ 6 h 82"/>
                  <a:gd name="T36" fmla="*/ 28 w 83"/>
                  <a:gd name="T37" fmla="*/ 11 h 82"/>
                  <a:gd name="T38" fmla="*/ 46 w 83"/>
                  <a:gd name="T39" fmla="*/ 40 h 82"/>
                  <a:gd name="T40" fmla="*/ 65 w 83"/>
                  <a:gd name="T41" fmla="*/ 12 h 82"/>
                  <a:gd name="T42" fmla="*/ 68 w 83"/>
                  <a:gd name="T43" fmla="*/ 7 h 82"/>
                  <a:gd name="T44" fmla="*/ 61 w 83"/>
                  <a:gd name="T45" fmla="*/ 4 h 82"/>
                  <a:gd name="T46" fmla="*/ 59 w 83"/>
                  <a:gd name="T47" fmla="*/ 4 h 82"/>
                  <a:gd name="T48" fmla="*/ 59 w 83"/>
                  <a:gd name="T49" fmla="*/ 0 h 82"/>
                  <a:gd name="T50" fmla="*/ 71 w 83"/>
                  <a:gd name="T51" fmla="*/ 0 h 82"/>
                  <a:gd name="T52" fmla="*/ 83 w 83"/>
                  <a:gd name="T53" fmla="*/ 0 h 82"/>
                  <a:gd name="T54" fmla="*/ 83 w 83"/>
                  <a:gd name="T55" fmla="*/ 4 h 82"/>
                  <a:gd name="T56" fmla="*/ 71 w 83"/>
                  <a:gd name="T57" fmla="*/ 13 h 82"/>
                  <a:gd name="T58" fmla="*/ 48 w 83"/>
                  <a:gd name="T59" fmla="*/ 46 h 82"/>
                  <a:gd name="T60" fmla="*/ 48 w 83"/>
                  <a:gd name="T61" fmla="*/ 72 h 82"/>
                  <a:gd name="T62" fmla="*/ 48 w 83"/>
                  <a:gd name="T63" fmla="*/ 72 h 82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83" h="82">
                    <a:moveTo>
                      <a:pt x="48" y="72"/>
                    </a:moveTo>
                    <a:cubicBezTo>
                      <a:pt x="48" y="76"/>
                      <a:pt x="51" y="78"/>
                      <a:pt x="55" y="78"/>
                    </a:cubicBezTo>
                    <a:cubicBezTo>
                      <a:pt x="60" y="78"/>
                      <a:pt x="60" y="78"/>
                      <a:pt x="60" y="78"/>
                    </a:cubicBezTo>
                    <a:cubicBezTo>
                      <a:pt x="60" y="82"/>
                      <a:pt x="60" y="82"/>
                      <a:pt x="60" y="82"/>
                    </a:cubicBezTo>
                    <a:cubicBezTo>
                      <a:pt x="54" y="82"/>
                      <a:pt x="49" y="82"/>
                      <a:pt x="42" y="82"/>
                    </a:cubicBezTo>
                    <a:cubicBezTo>
                      <a:pt x="34" y="82"/>
                      <a:pt x="30" y="82"/>
                      <a:pt x="23" y="82"/>
                    </a:cubicBezTo>
                    <a:cubicBezTo>
                      <a:pt x="23" y="78"/>
                      <a:pt x="23" y="78"/>
                      <a:pt x="23" y="78"/>
                    </a:cubicBezTo>
                    <a:cubicBezTo>
                      <a:pt x="28" y="78"/>
                      <a:pt x="28" y="78"/>
                      <a:pt x="28" y="78"/>
                    </a:cubicBezTo>
                    <a:cubicBezTo>
                      <a:pt x="32" y="78"/>
                      <a:pt x="35" y="76"/>
                      <a:pt x="35" y="72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8" y="5"/>
                      <a:pt x="6" y="4"/>
                      <a:pt x="0" y="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" y="0"/>
                      <a:pt x="12" y="0"/>
                      <a:pt x="17" y="0"/>
                    </a:cubicBezTo>
                    <a:cubicBezTo>
                      <a:pt x="23" y="0"/>
                      <a:pt x="29" y="0"/>
                      <a:pt x="34" y="0"/>
                    </a:cubicBezTo>
                    <a:cubicBezTo>
                      <a:pt x="34" y="4"/>
                      <a:pt x="34" y="4"/>
                      <a:pt x="34" y="4"/>
                    </a:cubicBezTo>
                    <a:cubicBezTo>
                      <a:pt x="32" y="4"/>
                      <a:pt x="32" y="4"/>
                      <a:pt x="32" y="4"/>
                    </a:cubicBezTo>
                    <a:cubicBezTo>
                      <a:pt x="28" y="4"/>
                      <a:pt x="25" y="4"/>
                      <a:pt x="25" y="6"/>
                    </a:cubicBezTo>
                    <a:cubicBezTo>
                      <a:pt x="25" y="7"/>
                      <a:pt x="26" y="8"/>
                      <a:pt x="28" y="11"/>
                    </a:cubicBezTo>
                    <a:cubicBezTo>
                      <a:pt x="46" y="40"/>
                      <a:pt x="46" y="40"/>
                      <a:pt x="46" y="40"/>
                    </a:cubicBezTo>
                    <a:cubicBezTo>
                      <a:pt x="65" y="12"/>
                      <a:pt x="65" y="12"/>
                      <a:pt x="65" y="12"/>
                    </a:cubicBezTo>
                    <a:cubicBezTo>
                      <a:pt x="67" y="9"/>
                      <a:pt x="68" y="8"/>
                      <a:pt x="68" y="7"/>
                    </a:cubicBezTo>
                    <a:cubicBezTo>
                      <a:pt x="68" y="4"/>
                      <a:pt x="65" y="4"/>
                      <a:pt x="61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63" y="0"/>
                      <a:pt x="67" y="0"/>
                      <a:pt x="71" y="0"/>
                    </a:cubicBezTo>
                    <a:cubicBezTo>
                      <a:pt x="75" y="0"/>
                      <a:pt x="79" y="0"/>
                      <a:pt x="83" y="0"/>
                    </a:cubicBezTo>
                    <a:cubicBezTo>
                      <a:pt x="83" y="4"/>
                      <a:pt x="83" y="4"/>
                      <a:pt x="83" y="4"/>
                    </a:cubicBezTo>
                    <a:cubicBezTo>
                      <a:pt x="77" y="4"/>
                      <a:pt x="76" y="6"/>
                      <a:pt x="71" y="13"/>
                    </a:cubicBezTo>
                    <a:cubicBezTo>
                      <a:pt x="48" y="46"/>
                      <a:pt x="48" y="46"/>
                      <a:pt x="48" y="46"/>
                    </a:cubicBezTo>
                    <a:cubicBezTo>
                      <a:pt x="48" y="72"/>
                      <a:pt x="48" y="72"/>
                      <a:pt x="48" y="72"/>
                    </a:cubicBezTo>
                    <a:cubicBezTo>
                      <a:pt x="48" y="72"/>
                      <a:pt x="48" y="72"/>
                      <a:pt x="48" y="7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74" name="Freeform 24"/>
              <p:cNvSpPr>
                <a:spLocks noChangeAspect="1"/>
              </p:cNvSpPr>
              <p:nvPr userDrawn="1"/>
            </p:nvSpPr>
            <p:spPr bwMode="auto">
              <a:xfrm>
                <a:off x="2890" y="540"/>
                <a:ext cx="138" cy="163"/>
              </a:xfrm>
              <a:custGeom>
                <a:avLst/>
                <a:gdLst>
                  <a:gd name="T0" fmla="*/ 0 w 69"/>
                  <a:gd name="T1" fmla="*/ 78 h 82"/>
                  <a:gd name="T2" fmla="*/ 4 w 69"/>
                  <a:gd name="T3" fmla="*/ 78 h 82"/>
                  <a:gd name="T4" fmla="*/ 11 w 69"/>
                  <a:gd name="T5" fmla="*/ 72 h 82"/>
                  <a:gd name="T6" fmla="*/ 11 w 69"/>
                  <a:gd name="T7" fmla="*/ 10 h 82"/>
                  <a:gd name="T8" fmla="*/ 4 w 69"/>
                  <a:gd name="T9" fmla="*/ 4 h 82"/>
                  <a:gd name="T10" fmla="*/ 1 w 69"/>
                  <a:gd name="T11" fmla="*/ 4 h 82"/>
                  <a:gd name="T12" fmla="*/ 1 w 69"/>
                  <a:gd name="T13" fmla="*/ 0 h 82"/>
                  <a:gd name="T14" fmla="*/ 18 w 69"/>
                  <a:gd name="T15" fmla="*/ 0 h 82"/>
                  <a:gd name="T16" fmla="*/ 34 w 69"/>
                  <a:gd name="T17" fmla="*/ 0 h 82"/>
                  <a:gd name="T18" fmla="*/ 34 w 69"/>
                  <a:gd name="T19" fmla="*/ 4 h 82"/>
                  <a:gd name="T20" fmla="*/ 31 w 69"/>
                  <a:gd name="T21" fmla="*/ 4 h 82"/>
                  <a:gd name="T22" fmla="*/ 24 w 69"/>
                  <a:gd name="T23" fmla="*/ 10 h 82"/>
                  <a:gd name="T24" fmla="*/ 24 w 69"/>
                  <a:gd name="T25" fmla="*/ 70 h 82"/>
                  <a:gd name="T26" fmla="*/ 29 w 69"/>
                  <a:gd name="T27" fmla="*/ 77 h 82"/>
                  <a:gd name="T28" fmla="*/ 38 w 69"/>
                  <a:gd name="T29" fmla="*/ 77 h 82"/>
                  <a:gd name="T30" fmla="*/ 64 w 69"/>
                  <a:gd name="T31" fmla="*/ 57 h 82"/>
                  <a:gd name="T32" fmla="*/ 69 w 69"/>
                  <a:gd name="T33" fmla="*/ 57 h 82"/>
                  <a:gd name="T34" fmla="*/ 65 w 69"/>
                  <a:gd name="T35" fmla="*/ 82 h 82"/>
                  <a:gd name="T36" fmla="*/ 32 w 69"/>
                  <a:gd name="T37" fmla="*/ 82 h 82"/>
                  <a:gd name="T38" fmla="*/ 0 w 69"/>
                  <a:gd name="T39" fmla="*/ 82 h 82"/>
                  <a:gd name="T40" fmla="*/ 0 w 69"/>
                  <a:gd name="T41" fmla="*/ 78 h 82"/>
                  <a:gd name="T42" fmla="*/ 0 w 69"/>
                  <a:gd name="T43" fmla="*/ 78 h 82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69" h="82">
                    <a:moveTo>
                      <a:pt x="0" y="78"/>
                    </a:moveTo>
                    <a:cubicBezTo>
                      <a:pt x="4" y="78"/>
                      <a:pt x="4" y="78"/>
                      <a:pt x="4" y="78"/>
                    </a:cubicBezTo>
                    <a:cubicBezTo>
                      <a:pt x="8" y="78"/>
                      <a:pt x="11" y="76"/>
                      <a:pt x="11" y="72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11" y="6"/>
                      <a:pt x="8" y="4"/>
                      <a:pt x="4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6" y="0"/>
                      <a:pt x="10" y="0"/>
                      <a:pt x="18" y="0"/>
                    </a:cubicBezTo>
                    <a:cubicBezTo>
                      <a:pt x="25" y="0"/>
                      <a:pt x="30" y="0"/>
                      <a:pt x="34" y="0"/>
                    </a:cubicBezTo>
                    <a:cubicBezTo>
                      <a:pt x="34" y="4"/>
                      <a:pt x="34" y="4"/>
                      <a:pt x="34" y="4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27" y="4"/>
                      <a:pt x="24" y="6"/>
                      <a:pt x="24" y="10"/>
                    </a:cubicBezTo>
                    <a:cubicBezTo>
                      <a:pt x="24" y="70"/>
                      <a:pt x="24" y="70"/>
                      <a:pt x="24" y="70"/>
                    </a:cubicBezTo>
                    <a:cubicBezTo>
                      <a:pt x="24" y="75"/>
                      <a:pt x="26" y="77"/>
                      <a:pt x="29" y="77"/>
                    </a:cubicBezTo>
                    <a:cubicBezTo>
                      <a:pt x="38" y="77"/>
                      <a:pt x="38" y="77"/>
                      <a:pt x="38" y="77"/>
                    </a:cubicBezTo>
                    <a:cubicBezTo>
                      <a:pt x="51" y="77"/>
                      <a:pt x="62" y="75"/>
                      <a:pt x="64" y="57"/>
                    </a:cubicBezTo>
                    <a:cubicBezTo>
                      <a:pt x="69" y="57"/>
                      <a:pt x="69" y="57"/>
                      <a:pt x="69" y="57"/>
                    </a:cubicBezTo>
                    <a:cubicBezTo>
                      <a:pt x="65" y="82"/>
                      <a:pt x="65" y="82"/>
                      <a:pt x="65" y="82"/>
                    </a:cubicBezTo>
                    <a:cubicBezTo>
                      <a:pt x="54" y="82"/>
                      <a:pt x="44" y="82"/>
                      <a:pt x="32" y="82"/>
                    </a:cubicBezTo>
                    <a:cubicBezTo>
                      <a:pt x="20" y="82"/>
                      <a:pt x="10" y="82"/>
                      <a:pt x="0" y="82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0" y="78"/>
                      <a:pt x="0" y="78"/>
                      <a:pt x="0" y="78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75" name="Freeform 25"/>
              <p:cNvSpPr>
                <a:spLocks noChangeAspect="1" noEditPoints="1"/>
              </p:cNvSpPr>
              <p:nvPr userDrawn="1"/>
            </p:nvSpPr>
            <p:spPr bwMode="auto">
              <a:xfrm>
                <a:off x="3026" y="536"/>
                <a:ext cx="172" cy="167"/>
              </a:xfrm>
              <a:custGeom>
                <a:avLst/>
                <a:gdLst>
                  <a:gd name="T0" fmla="*/ 54 w 86"/>
                  <a:gd name="T1" fmla="*/ 52 h 84"/>
                  <a:gd name="T2" fmla="*/ 25 w 86"/>
                  <a:gd name="T3" fmla="*/ 52 h 84"/>
                  <a:gd name="T4" fmla="*/ 17 w 86"/>
                  <a:gd name="T5" fmla="*/ 72 h 84"/>
                  <a:gd name="T6" fmla="*/ 16 w 86"/>
                  <a:gd name="T7" fmla="*/ 77 h 84"/>
                  <a:gd name="T8" fmla="*/ 23 w 86"/>
                  <a:gd name="T9" fmla="*/ 80 h 84"/>
                  <a:gd name="T10" fmla="*/ 26 w 86"/>
                  <a:gd name="T11" fmla="*/ 80 h 84"/>
                  <a:gd name="T12" fmla="*/ 26 w 86"/>
                  <a:gd name="T13" fmla="*/ 84 h 84"/>
                  <a:gd name="T14" fmla="*/ 13 w 86"/>
                  <a:gd name="T15" fmla="*/ 84 h 84"/>
                  <a:gd name="T16" fmla="*/ 0 w 86"/>
                  <a:gd name="T17" fmla="*/ 84 h 84"/>
                  <a:gd name="T18" fmla="*/ 0 w 86"/>
                  <a:gd name="T19" fmla="*/ 80 h 84"/>
                  <a:gd name="T20" fmla="*/ 2 w 86"/>
                  <a:gd name="T21" fmla="*/ 80 h 84"/>
                  <a:gd name="T22" fmla="*/ 11 w 86"/>
                  <a:gd name="T23" fmla="*/ 70 h 84"/>
                  <a:gd name="T24" fmla="*/ 41 w 86"/>
                  <a:gd name="T25" fmla="*/ 0 h 84"/>
                  <a:gd name="T26" fmla="*/ 47 w 86"/>
                  <a:gd name="T27" fmla="*/ 0 h 84"/>
                  <a:gd name="T28" fmla="*/ 76 w 86"/>
                  <a:gd name="T29" fmla="*/ 72 h 84"/>
                  <a:gd name="T30" fmla="*/ 86 w 86"/>
                  <a:gd name="T31" fmla="*/ 80 h 84"/>
                  <a:gd name="T32" fmla="*/ 86 w 86"/>
                  <a:gd name="T33" fmla="*/ 84 h 84"/>
                  <a:gd name="T34" fmla="*/ 70 w 86"/>
                  <a:gd name="T35" fmla="*/ 84 h 84"/>
                  <a:gd name="T36" fmla="*/ 53 w 86"/>
                  <a:gd name="T37" fmla="*/ 84 h 84"/>
                  <a:gd name="T38" fmla="*/ 53 w 86"/>
                  <a:gd name="T39" fmla="*/ 80 h 84"/>
                  <a:gd name="T40" fmla="*/ 56 w 86"/>
                  <a:gd name="T41" fmla="*/ 80 h 84"/>
                  <a:gd name="T42" fmla="*/ 63 w 86"/>
                  <a:gd name="T43" fmla="*/ 78 h 84"/>
                  <a:gd name="T44" fmla="*/ 61 w 86"/>
                  <a:gd name="T45" fmla="*/ 70 h 84"/>
                  <a:gd name="T46" fmla="*/ 54 w 86"/>
                  <a:gd name="T47" fmla="*/ 52 h 84"/>
                  <a:gd name="T48" fmla="*/ 54 w 86"/>
                  <a:gd name="T49" fmla="*/ 52 h 84"/>
                  <a:gd name="T50" fmla="*/ 40 w 86"/>
                  <a:gd name="T51" fmla="*/ 16 h 84"/>
                  <a:gd name="T52" fmla="*/ 27 w 86"/>
                  <a:gd name="T53" fmla="*/ 48 h 84"/>
                  <a:gd name="T54" fmla="*/ 52 w 86"/>
                  <a:gd name="T55" fmla="*/ 48 h 84"/>
                  <a:gd name="T56" fmla="*/ 40 w 86"/>
                  <a:gd name="T57" fmla="*/ 16 h 84"/>
                  <a:gd name="T58" fmla="*/ 40 w 86"/>
                  <a:gd name="T59" fmla="*/ 16 h 84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86" h="84">
                    <a:moveTo>
                      <a:pt x="54" y="52"/>
                    </a:moveTo>
                    <a:cubicBezTo>
                      <a:pt x="25" y="52"/>
                      <a:pt x="25" y="52"/>
                      <a:pt x="25" y="52"/>
                    </a:cubicBezTo>
                    <a:cubicBezTo>
                      <a:pt x="17" y="72"/>
                      <a:pt x="17" y="72"/>
                      <a:pt x="17" y="72"/>
                    </a:cubicBezTo>
                    <a:cubicBezTo>
                      <a:pt x="16" y="75"/>
                      <a:pt x="16" y="76"/>
                      <a:pt x="16" y="77"/>
                    </a:cubicBezTo>
                    <a:cubicBezTo>
                      <a:pt x="16" y="80"/>
                      <a:pt x="20" y="80"/>
                      <a:pt x="23" y="80"/>
                    </a:cubicBezTo>
                    <a:cubicBezTo>
                      <a:pt x="26" y="80"/>
                      <a:pt x="26" y="80"/>
                      <a:pt x="26" y="80"/>
                    </a:cubicBezTo>
                    <a:cubicBezTo>
                      <a:pt x="26" y="84"/>
                      <a:pt x="26" y="84"/>
                      <a:pt x="26" y="84"/>
                    </a:cubicBezTo>
                    <a:cubicBezTo>
                      <a:pt x="22" y="84"/>
                      <a:pt x="18" y="84"/>
                      <a:pt x="13" y="84"/>
                    </a:cubicBezTo>
                    <a:cubicBezTo>
                      <a:pt x="8" y="84"/>
                      <a:pt x="4" y="84"/>
                      <a:pt x="0" y="84"/>
                    </a:cubicBezTo>
                    <a:cubicBezTo>
                      <a:pt x="0" y="80"/>
                      <a:pt x="0" y="80"/>
                      <a:pt x="0" y="80"/>
                    </a:cubicBezTo>
                    <a:cubicBezTo>
                      <a:pt x="2" y="80"/>
                      <a:pt x="2" y="80"/>
                      <a:pt x="2" y="80"/>
                    </a:cubicBezTo>
                    <a:cubicBezTo>
                      <a:pt x="6" y="80"/>
                      <a:pt x="8" y="78"/>
                      <a:pt x="11" y="7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76" y="72"/>
                      <a:pt x="76" y="72"/>
                      <a:pt x="76" y="72"/>
                    </a:cubicBezTo>
                    <a:cubicBezTo>
                      <a:pt x="79" y="78"/>
                      <a:pt x="80" y="80"/>
                      <a:pt x="86" y="80"/>
                    </a:cubicBezTo>
                    <a:cubicBezTo>
                      <a:pt x="86" y="84"/>
                      <a:pt x="86" y="84"/>
                      <a:pt x="86" y="84"/>
                    </a:cubicBezTo>
                    <a:cubicBezTo>
                      <a:pt x="81" y="84"/>
                      <a:pt x="76" y="84"/>
                      <a:pt x="70" y="84"/>
                    </a:cubicBezTo>
                    <a:cubicBezTo>
                      <a:pt x="63" y="84"/>
                      <a:pt x="57" y="84"/>
                      <a:pt x="53" y="84"/>
                    </a:cubicBezTo>
                    <a:cubicBezTo>
                      <a:pt x="53" y="80"/>
                      <a:pt x="53" y="80"/>
                      <a:pt x="53" y="80"/>
                    </a:cubicBezTo>
                    <a:cubicBezTo>
                      <a:pt x="56" y="80"/>
                      <a:pt x="56" y="80"/>
                      <a:pt x="56" y="80"/>
                    </a:cubicBezTo>
                    <a:cubicBezTo>
                      <a:pt x="60" y="80"/>
                      <a:pt x="63" y="80"/>
                      <a:pt x="63" y="78"/>
                    </a:cubicBezTo>
                    <a:cubicBezTo>
                      <a:pt x="63" y="76"/>
                      <a:pt x="62" y="74"/>
                      <a:pt x="61" y="70"/>
                    </a:cubicBezTo>
                    <a:cubicBezTo>
                      <a:pt x="54" y="52"/>
                      <a:pt x="54" y="52"/>
                      <a:pt x="54" y="52"/>
                    </a:cubicBezTo>
                    <a:cubicBezTo>
                      <a:pt x="54" y="52"/>
                      <a:pt x="54" y="52"/>
                      <a:pt x="54" y="52"/>
                    </a:cubicBezTo>
                    <a:close/>
                    <a:moveTo>
                      <a:pt x="40" y="16"/>
                    </a:moveTo>
                    <a:cubicBezTo>
                      <a:pt x="27" y="48"/>
                      <a:pt x="27" y="48"/>
                      <a:pt x="27" y="48"/>
                    </a:cubicBezTo>
                    <a:cubicBezTo>
                      <a:pt x="52" y="48"/>
                      <a:pt x="52" y="48"/>
                      <a:pt x="52" y="48"/>
                    </a:cubicBezTo>
                    <a:cubicBezTo>
                      <a:pt x="40" y="16"/>
                      <a:pt x="40" y="16"/>
                      <a:pt x="40" y="16"/>
                    </a:cubicBezTo>
                    <a:cubicBezTo>
                      <a:pt x="40" y="16"/>
                      <a:pt x="40" y="16"/>
                      <a:pt x="40" y="1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76" name="Freeform 26"/>
              <p:cNvSpPr>
                <a:spLocks noChangeAspect="1"/>
              </p:cNvSpPr>
              <p:nvPr userDrawn="1"/>
            </p:nvSpPr>
            <p:spPr bwMode="auto">
              <a:xfrm>
                <a:off x="3204" y="540"/>
                <a:ext cx="176" cy="167"/>
              </a:xfrm>
              <a:custGeom>
                <a:avLst/>
                <a:gdLst>
                  <a:gd name="T0" fmla="*/ 10 w 88"/>
                  <a:gd name="T1" fmla="*/ 7 h 84"/>
                  <a:gd name="T2" fmla="*/ 2 w 88"/>
                  <a:gd name="T3" fmla="*/ 4 h 84"/>
                  <a:gd name="T4" fmla="*/ 0 w 88"/>
                  <a:gd name="T5" fmla="*/ 4 h 84"/>
                  <a:gd name="T6" fmla="*/ 0 w 88"/>
                  <a:gd name="T7" fmla="*/ 0 h 84"/>
                  <a:gd name="T8" fmla="*/ 11 w 88"/>
                  <a:gd name="T9" fmla="*/ 0 h 84"/>
                  <a:gd name="T10" fmla="*/ 21 w 88"/>
                  <a:gd name="T11" fmla="*/ 0 h 84"/>
                  <a:gd name="T12" fmla="*/ 72 w 88"/>
                  <a:gd name="T13" fmla="*/ 60 h 84"/>
                  <a:gd name="T14" fmla="*/ 72 w 88"/>
                  <a:gd name="T15" fmla="*/ 60 h 84"/>
                  <a:gd name="T16" fmla="*/ 72 w 88"/>
                  <a:gd name="T17" fmla="*/ 13 h 84"/>
                  <a:gd name="T18" fmla="*/ 65 w 88"/>
                  <a:gd name="T19" fmla="*/ 4 h 84"/>
                  <a:gd name="T20" fmla="*/ 61 w 88"/>
                  <a:gd name="T21" fmla="*/ 4 h 84"/>
                  <a:gd name="T22" fmla="*/ 61 w 88"/>
                  <a:gd name="T23" fmla="*/ 0 h 84"/>
                  <a:gd name="T24" fmla="*/ 75 w 88"/>
                  <a:gd name="T25" fmla="*/ 0 h 84"/>
                  <a:gd name="T26" fmla="*/ 88 w 88"/>
                  <a:gd name="T27" fmla="*/ 0 h 84"/>
                  <a:gd name="T28" fmla="*/ 88 w 88"/>
                  <a:gd name="T29" fmla="*/ 4 h 84"/>
                  <a:gd name="T30" fmla="*/ 85 w 88"/>
                  <a:gd name="T31" fmla="*/ 4 h 84"/>
                  <a:gd name="T32" fmla="*/ 78 w 88"/>
                  <a:gd name="T33" fmla="*/ 13 h 84"/>
                  <a:gd name="T34" fmla="*/ 78 w 88"/>
                  <a:gd name="T35" fmla="*/ 84 h 84"/>
                  <a:gd name="T36" fmla="*/ 74 w 88"/>
                  <a:gd name="T37" fmla="*/ 84 h 84"/>
                  <a:gd name="T38" fmla="*/ 16 w 88"/>
                  <a:gd name="T39" fmla="*/ 13 h 84"/>
                  <a:gd name="T40" fmla="*/ 16 w 88"/>
                  <a:gd name="T41" fmla="*/ 13 h 84"/>
                  <a:gd name="T42" fmla="*/ 16 w 88"/>
                  <a:gd name="T43" fmla="*/ 70 h 84"/>
                  <a:gd name="T44" fmla="*/ 23 w 88"/>
                  <a:gd name="T45" fmla="*/ 78 h 84"/>
                  <a:gd name="T46" fmla="*/ 27 w 88"/>
                  <a:gd name="T47" fmla="*/ 78 h 84"/>
                  <a:gd name="T48" fmla="*/ 27 w 88"/>
                  <a:gd name="T49" fmla="*/ 82 h 84"/>
                  <a:gd name="T50" fmla="*/ 13 w 88"/>
                  <a:gd name="T51" fmla="*/ 82 h 84"/>
                  <a:gd name="T52" fmla="*/ 0 w 88"/>
                  <a:gd name="T53" fmla="*/ 82 h 84"/>
                  <a:gd name="T54" fmla="*/ 0 w 88"/>
                  <a:gd name="T55" fmla="*/ 78 h 84"/>
                  <a:gd name="T56" fmla="*/ 3 w 88"/>
                  <a:gd name="T57" fmla="*/ 78 h 84"/>
                  <a:gd name="T58" fmla="*/ 10 w 88"/>
                  <a:gd name="T59" fmla="*/ 70 h 84"/>
                  <a:gd name="T60" fmla="*/ 10 w 88"/>
                  <a:gd name="T61" fmla="*/ 7 h 84"/>
                  <a:gd name="T62" fmla="*/ 10 w 88"/>
                  <a:gd name="T63" fmla="*/ 7 h 84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88" h="84">
                    <a:moveTo>
                      <a:pt x="10" y="7"/>
                    </a:moveTo>
                    <a:cubicBezTo>
                      <a:pt x="8" y="4"/>
                      <a:pt x="5" y="4"/>
                      <a:pt x="2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" y="0"/>
                      <a:pt x="7" y="0"/>
                      <a:pt x="11" y="0"/>
                    </a:cubicBezTo>
                    <a:cubicBezTo>
                      <a:pt x="14" y="0"/>
                      <a:pt x="18" y="0"/>
                      <a:pt x="21" y="0"/>
                    </a:cubicBezTo>
                    <a:cubicBezTo>
                      <a:pt x="72" y="60"/>
                      <a:pt x="72" y="60"/>
                      <a:pt x="72" y="60"/>
                    </a:cubicBezTo>
                    <a:cubicBezTo>
                      <a:pt x="72" y="60"/>
                      <a:pt x="72" y="60"/>
                      <a:pt x="72" y="60"/>
                    </a:cubicBezTo>
                    <a:cubicBezTo>
                      <a:pt x="72" y="13"/>
                      <a:pt x="72" y="13"/>
                      <a:pt x="72" y="13"/>
                    </a:cubicBezTo>
                    <a:cubicBezTo>
                      <a:pt x="72" y="5"/>
                      <a:pt x="69" y="4"/>
                      <a:pt x="65" y="4"/>
                    </a:cubicBezTo>
                    <a:cubicBezTo>
                      <a:pt x="61" y="4"/>
                      <a:pt x="61" y="4"/>
                      <a:pt x="61" y="4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7" y="0"/>
                      <a:pt x="70" y="0"/>
                      <a:pt x="75" y="0"/>
                    </a:cubicBezTo>
                    <a:cubicBezTo>
                      <a:pt x="80" y="0"/>
                      <a:pt x="83" y="0"/>
                      <a:pt x="88" y="0"/>
                    </a:cubicBezTo>
                    <a:cubicBezTo>
                      <a:pt x="88" y="4"/>
                      <a:pt x="88" y="4"/>
                      <a:pt x="88" y="4"/>
                    </a:cubicBezTo>
                    <a:cubicBezTo>
                      <a:pt x="85" y="4"/>
                      <a:pt x="85" y="4"/>
                      <a:pt x="85" y="4"/>
                    </a:cubicBezTo>
                    <a:cubicBezTo>
                      <a:pt x="81" y="4"/>
                      <a:pt x="78" y="5"/>
                      <a:pt x="78" y="13"/>
                    </a:cubicBezTo>
                    <a:cubicBezTo>
                      <a:pt x="78" y="84"/>
                      <a:pt x="78" y="84"/>
                      <a:pt x="78" y="84"/>
                    </a:cubicBezTo>
                    <a:cubicBezTo>
                      <a:pt x="74" y="84"/>
                      <a:pt x="74" y="84"/>
                      <a:pt x="74" y="84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7"/>
                      <a:pt x="19" y="78"/>
                      <a:pt x="23" y="78"/>
                    </a:cubicBezTo>
                    <a:cubicBezTo>
                      <a:pt x="27" y="78"/>
                      <a:pt x="27" y="78"/>
                      <a:pt x="27" y="78"/>
                    </a:cubicBezTo>
                    <a:cubicBezTo>
                      <a:pt x="27" y="82"/>
                      <a:pt x="27" y="82"/>
                      <a:pt x="27" y="82"/>
                    </a:cubicBezTo>
                    <a:cubicBezTo>
                      <a:pt x="21" y="82"/>
                      <a:pt x="17" y="82"/>
                      <a:pt x="13" y="82"/>
                    </a:cubicBezTo>
                    <a:cubicBezTo>
                      <a:pt x="8" y="82"/>
                      <a:pt x="4" y="82"/>
                      <a:pt x="0" y="82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3" y="78"/>
                      <a:pt x="3" y="78"/>
                      <a:pt x="3" y="78"/>
                    </a:cubicBezTo>
                    <a:cubicBezTo>
                      <a:pt x="6" y="78"/>
                      <a:pt x="10" y="77"/>
                      <a:pt x="10" y="70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7"/>
                      <a:pt x="10" y="7"/>
                      <a:pt x="10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77" name="Freeform 27"/>
              <p:cNvSpPr>
                <a:spLocks noChangeAspect="1" noEditPoints="1"/>
              </p:cNvSpPr>
              <p:nvPr userDrawn="1"/>
            </p:nvSpPr>
            <p:spPr bwMode="auto">
              <a:xfrm>
                <a:off x="3369" y="489"/>
                <a:ext cx="223" cy="216"/>
              </a:xfrm>
              <a:custGeom>
                <a:avLst/>
                <a:gdLst>
                  <a:gd name="T0" fmla="*/ 14 w 112"/>
                  <a:gd name="T1" fmla="*/ 12 h 109"/>
                  <a:gd name="T2" fmla="*/ 4 w 112"/>
                  <a:gd name="T3" fmla="*/ 5 h 109"/>
                  <a:gd name="T4" fmla="*/ 2 w 112"/>
                  <a:gd name="T5" fmla="*/ 5 h 109"/>
                  <a:gd name="T6" fmla="*/ 2 w 112"/>
                  <a:gd name="T7" fmla="*/ 0 h 109"/>
                  <a:gd name="T8" fmla="*/ 27 w 112"/>
                  <a:gd name="T9" fmla="*/ 1 h 109"/>
                  <a:gd name="T10" fmla="*/ 60 w 112"/>
                  <a:gd name="T11" fmla="*/ 0 h 109"/>
                  <a:gd name="T12" fmla="*/ 112 w 112"/>
                  <a:gd name="T13" fmla="*/ 53 h 109"/>
                  <a:gd name="T14" fmla="*/ 53 w 112"/>
                  <a:gd name="T15" fmla="*/ 109 h 109"/>
                  <a:gd name="T16" fmla="*/ 24 w 112"/>
                  <a:gd name="T17" fmla="*/ 108 h 109"/>
                  <a:gd name="T18" fmla="*/ 0 w 112"/>
                  <a:gd name="T19" fmla="*/ 109 h 109"/>
                  <a:gd name="T20" fmla="*/ 0 w 112"/>
                  <a:gd name="T21" fmla="*/ 103 h 109"/>
                  <a:gd name="T22" fmla="*/ 2 w 112"/>
                  <a:gd name="T23" fmla="*/ 103 h 109"/>
                  <a:gd name="T24" fmla="*/ 14 w 112"/>
                  <a:gd name="T25" fmla="*/ 94 h 109"/>
                  <a:gd name="T26" fmla="*/ 14 w 112"/>
                  <a:gd name="T27" fmla="*/ 12 h 109"/>
                  <a:gd name="T28" fmla="*/ 14 w 112"/>
                  <a:gd name="T29" fmla="*/ 12 h 109"/>
                  <a:gd name="T30" fmla="*/ 32 w 112"/>
                  <a:gd name="T31" fmla="*/ 94 h 109"/>
                  <a:gd name="T32" fmla="*/ 45 w 112"/>
                  <a:gd name="T33" fmla="*/ 101 h 109"/>
                  <a:gd name="T34" fmla="*/ 93 w 112"/>
                  <a:gd name="T35" fmla="*/ 56 h 109"/>
                  <a:gd name="T36" fmla="*/ 47 w 112"/>
                  <a:gd name="T37" fmla="*/ 7 h 109"/>
                  <a:gd name="T38" fmla="*/ 32 w 112"/>
                  <a:gd name="T39" fmla="*/ 14 h 109"/>
                  <a:gd name="T40" fmla="*/ 32 w 112"/>
                  <a:gd name="T41" fmla="*/ 94 h 109"/>
                  <a:gd name="T42" fmla="*/ 32 w 112"/>
                  <a:gd name="T43" fmla="*/ 94 h 109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112" h="109">
                    <a:moveTo>
                      <a:pt x="14" y="12"/>
                    </a:moveTo>
                    <a:cubicBezTo>
                      <a:pt x="14" y="6"/>
                      <a:pt x="10" y="5"/>
                      <a:pt x="4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0" y="0"/>
                      <a:pt x="18" y="1"/>
                      <a:pt x="27" y="1"/>
                    </a:cubicBezTo>
                    <a:cubicBezTo>
                      <a:pt x="36" y="1"/>
                      <a:pt x="47" y="0"/>
                      <a:pt x="60" y="0"/>
                    </a:cubicBezTo>
                    <a:cubicBezTo>
                      <a:pt x="91" y="0"/>
                      <a:pt x="112" y="17"/>
                      <a:pt x="112" y="53"/>
                    </a:cubicBezTo>
                    <a:cubicBezTo>
                      <a:pt x="112" y="90"/>
                      <a:pt x="89" y="109"/>
                      <a:pt x="53" y="109"/>
                    </a:cubicBezTo>
                    <a:cubicBezTo>
                      <a:pt x="44" y="109"/>
                      <a:pt x="33" y="108"/>
                      <a:pt x="24" y="108"/>
                    </a:cubicBezTo>
                    <a:cubicBezTo>
                      <a:pt x="15" y="108"/>
                      <a:pt x="8" y="108"/>
                      <a:pt x="0" y="109"/>
                    </a:cubicBezTo>
                    <a:cubicBezTo>
                      <a:pt x="0" y="103"/>
                      <a:pt x="0" y="103"/>
                      <a:pt x="0" y="103"/>
                    </a:cubicBezTo>
                    <a:cubicBezTo>
                      <a:pt x="2" y="103"/>
                      <a:pt x="2" y="103"/>
                      <a:pt x="2" y="103"/>
                    </a:cubicBezTo>
                    <a:cubicBezTo>
                      <a:pt x="11" y="103"/>
                      <a:pt x="14" y="100"/>
                      <a:pt x="14" y="94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4" y="12"/>
                      <a:pt x="14" y="12"/>
                      <a:pt x="14" y="12"/>
                    </a:cubicBezTo>
                    <a:close/>
                    <a:moveTo>
                      <a:pt x="32" y="94"/>
                    </a:moveTo>
                    <a:cubicBezTo>
                      <a:pt x="32" y="100"/>
                      <a:pt x="32" y="101"/>
                      <a:pt x="45" y="101"/>
                    </a:cubicBezTo>
                    <a:cubicBezTo>
                      <a:pt x="74" y="101"/>
                      <a:pt x="93" y="91"/>
                      <a:pt x="93" y="56"/>
                    </a:cubicBezTo>
                    <a:cubicBezTo>
                      <a:pt x="93" y="19"/>
                      <a:pt x="75" y="7"/>
                      <a:pt x="47" y="7"/>
                    </a:cubicBezTo>
                    <a:cubicBezTo>
                      <a:pt x="32" y="7"/>
                      <a:pt x="32" y="8"/>
                      <a:pt x="32" y="14"/>
                    </a:cubicBezTo>
                    <a:cubicBezTo>
                      <a:pt x="32" y="94"/>
                      <a:pt x="32" y="94"/>
                      <a:pt x="32" y="94"/>
                    </a:cubicBezTo>
                    <a:cubicBezTo>
                      <a:pt x="32" y="94"/>
                      <a:pt x="32" y="94"/>
                      <a:pt x="32" y="9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78" name="Freeform 28"/>
              <p:cNvSpPr>
                <a:spLocks noChangeAspect="1"/>
              </p:cNvSpPr>
              <p:nvPr userDrawn="1"/>
            </p:nvSpPr>
            <p:spPr bwMode="auto">
              <a:xfrm>
                <a:off x="2589" y="83"/>
                <a:ext cx="580" cy="397"/>
              </a:xfrm>
              <a:custGeom>
                <a:avLst/>
                <a:gdLst>
                  <a:gd name="T0" fmla="*/ 290 w 290"/>
                  <a:gd name="T1" fmla="*/ 199 h 199"/>
                  <a:gd name="T2" fmla="*/ 290 w 290"/>
                  <a:gd name="T3" fmla="*/ 72 h 199"/>
                  <a:gd name="T4" fmla="*/ 145 w 290"/>
                  <a:gd name="T5" fmla="*/ 0 h 199"/>
                  <a:gd name="T6" fmla="*/ 0 w 290"/>
                  <a:gd name="T7" fmla="*/ 72 h 199"/>
                  <a:gd name="T8" fmla="*/ 0 w 290"/>
                  <a:gd name="T9" fmla="*/ 199 h 199"/>
                  <a:gd name="T10" fmla="*/ 290 w 290"/>
                  <a:gd name="T11" fmla="*/ 199 h 199"/>
                  <a:gd name="T12" fmla="*/ 290 w 290"/>
                  <a:gd name="T13" fmla="*/ 199 h 19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90" h="199">
                    <a:moveTo>
                      <a:pt x="290" y="199"/>
                    </a:moveTo>
                    <a:cubicBezTo>
                      <a:pt x="290" y="72"/>
                      <a:pt x="290" y="72"/>
                      <a:pt x="290" y="72"/>
                    </a:cubicBezTo>
                    <a:cubicBezTo>
                      <a:pt x="290" y="72"/>
                      <a:pt x="244" y="0"/>
                      <a:pt x="145" y="0"/>
                    </a:cubicBezTo>
                    <a:cubicBezTo>
                      <a:pt x="46" y="0"/>
                      <a:pt x="0" y="72"/>
                      <a:pt x="0" y="72"/>
                    </a:cubicBezTo>
                    <a:cubicBezTo>
                      <a:pt x="0" y="199"/>
                      <a:pt x="0" y="199"/>
                      <a:pt x="0" y="199"/>
                    </a:cubicBezTo>
                    <a:cubicBezTo>
                      <a:pt x="290" y="199"/>
                      <a:pt x="290" y="199"/>
                      <a:pt x="290" y="199"/>
                    </a:cubicBezTo>
                    <a:cubicBezTo>
                      <a:pt x="290" y="199"/>
                      <a:pt x="290" y="199"/>
                      <a:pt x="290" y="199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79" name="Freeform 29"/>
              <p:cNvSpPr>
                <a:spLocks noChangeAspect="1" noEditPoints="1"/>
              </p:cNvSpPr>
              <p:nvPr userDrawn="1"/>
            </p:nvSpPr>
            <p:spPr bwMode="auto">
              <a:xfrm>
                <a:off x="2573" y="67"/>
                <a:ext cx="613" cy="428"/>
              </a:xfrm>
              <a:custGeom>
                <a:avLst/>
                <a:gdLst>
                  <a:gd name="T0" fmla="*/ 0 w 307"/>
                  <a:gd name="T1" fmla="*/ 215 h 215"/>
                  <a:gd name="T2" fmla="*/ 0 w 307"/>
                  <a:gd name="T3" fmla="*/ 78 h 215"/>
                  <a:gd name="T4" fmla="*/ 1 w 307"/>
                  <a:gd name="T5" fmla="*/ 76 h 215"/>
                  <a:gd name="T6" fmla="*/ 38 w 307"/>
                  <a:gd name="T7" fmla="*/ 37 h 215"/>
                  <a:gd name="T8" fmla="*/ 38 w 307"/>
                  <a:gd name="T9" fmla="*/ 37 h 215"/>
                  <a:gd name="T10" fmla="*/ 153 w 307"/>
                  <a:gd name="T11" fmla="*/ 0 h 215"/>
                  <a:gd name="T12" fmla="*/ 153 w 307"/>
                  <a:gd name="T13" fmla="*/ 0 h 215"/>
                  <a:gd name="T14" fmla="*/ 268 w 307"/>
                  <a:gd name="T15" fmla="*/ 37 h 215"/>
                  <a:gd name="T16" fmla="*/ 268 w 307"/>
                  <a:gd name="T17" fmla="*/ 37 h 215"/>
                  <a:gd name="T18" fmla="*/ 305 w 307"/>
                  <a:gd name="T19" fmla="*/ 76 h 215"/>
                  <a:gd name="T20" fmla="*/ 305 w 307"/>
                  <a:gd name="T21" fmla="*/ 76 h 215"/>
                  <a:gd name="T22" fmla="*/ 307 w 307"/>
                  <a:gd name="T23" fmla="*/ 78 h 215"/>
                  <a:gd name="T24" fmla="*/ 307 w 307"/>
                  <a:gd name="T25" fmla="*/ 207 h 215"/>
                  <a:gd name="T26" fmla="*/ 307 w 307"/>
                  <a:gd name="T27" fmla="*/ 215 h 215"/>
                  <a:gd name="T28" fmla="*/ 0 w 307"/>
                  <a:gd name="T29" fmla="*/ 215 h 215"/>
                  <a:gd name="T30" fmla="*/ 298 w 307"/>
                  <a:gd name="T31" fmla="*/ 207 h 215"/>
                  <a:gd name="T32" fmla="*/ 298 w 307"/>
                  <a:gd name="T33" fmla="*/ 198 h 215"/>
                  <a:gd name="T34" fmla="*/ 298 w 307"/>
                  <a:gd name="T35" fmla="*/ 207 h 215"/>
                  <a:gd name="T36" fmla="*/ 17 w 307"/>
                  <a:gd name="T37" fmla="*/ 198 h 215"/>
                  <a:gd name="T38" fmla="*/ 290 w 307"/>
                  <a:gd name="T39" fmla="*/ 198 h 215"/>
                  <a:gd name="T40" fmla="*/ 290 w 307"/>
                  <a:gd name="T41" fmla="*/ 83 h 215"/>
                  <a:gd name="T42" fmla="*/ 289 w 307"/>
                  <a:gd name="T43" fmla="*/ 82 h 215"/>
                  <a:gd name="T44" fmla="*/ 289 w 307"/>
                  <a:gd name="T45" fmla="*/ 82 h 215"/>
                  <a:gd name="T46" fmla="*/ 283 w 307"/>
                  <a:gd name="T47" fmla="*/ 74 h 215"/>
                  <a:gd name="T48" fmla="*/ 283 w 307"/>
                  <a:gd name="T49" fmla="*/ 74 h 215"/>
                  <a:gd name="T50" fmla="*/ 258 w 307"/>
                  <a:gd name="T51" fmla="*/ 51 h 215"/>
                  <a:gd name="T52" fmla="*/ 258 w 307"/>
                  <a:gd name="T53" fmla="*/ 51 h 215"/>
                  <a:gd name="T54" fmla="*/ 153 w 307"/>
                  <a:gd name="T55" fmla="*/ 17 h 215"/>
                  <a:gd name="T56" fmla="*/ 153 w 307"/>
                  <a:gd name="T57" fmla="*/ 17 h 215"/>
                  <a:gd name="T58" fmla="*/ 17 w 307"/>
                  <a:gd name="T59" fmla="*/ 83 h 215"/>
                  <a:gd name="T60" fmla="*/ 17 w 307"/>
                  <a:gd name="T61" fmla="*/ 83 h 215"/>
                  <a:gd name="T62" fmla="*/ 17 w 307"/>
                  <a:gd name="T63" fmla="*/ 198 h 215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307" h="215">
                    <a:moveTo>
                      <a:pt x="0" y="215"/>
                    </a:moveTo>
                    <a:cubicBezTo>
                      <a:pt x="0" y="78"/>
                      <a:pt x="0" y="78"/>
                      <a:pt x="0" y="78"/>
                    </a:cubicBezTo>
                    <a:cubicBezTo>
                      <a:pt x="1" y="76"/>
                      <a:pt x="1" y="76"/>
                      <a:pt x="1" y="76"/>
                    </a:cubicBezTo>
                    <a:cubicBezTo>
                      <a:pt x="1" y="75"/>
                      <a:pt x="13" y="56"/>
                      <a:pt x="38" y="37"/>
                    </a:cubicBezTo>
                    <a:cubicBezTo>
                      <a:pt x="38" y="37"/>
                      <a:pt x="38" y="37"/>
                      <a:pt x="38" y="37"/>
                    </a:cubicBezTo>
                    <a:cubicBezTo>
                      <a:pt x="63" y="19"/>
                      <a:pt x="102" y="0"/>
                      <a:pt x="153" y="0"/>
                    </a:cubicBezTo>
                    <a:cubicBezTo>
                      <a:pt x="153" y="0"/>
                      <a:pt x="153" y="0"/>
                      <a:pt x="153" y="0"/>
                    </a:cubicBezTo>
                    <a:cubicBezTo>
                      <a:pt x="205" y="0"/>
                      <a:pt x="243" y="19"/>
                      <a:pt x="268" y="37"/>
                    </a:cubicBezTo>
                    <a:cubicBezTo>
                      <a:pt x="268" y="37"/>
                      <a:pt x="268" y="37"/>
                      <a:pt x="268" y="37"/>
                    </a:cubicBezTo>
                    <a:cubicBezTo>
                      <a:pt x="293" y="56"/>
                      <a:pt x="305" y="75"/>
                      <a:pt x="305" y="76"/>
                    </a:cubicBezTo>
                    <a:cubicBezTo>
                      <a:pt x="305" y="76"/>
                      <a:pt x="305" y="76"/>
                      <a:pt x="305" y="76"/>
                    </a:cubicBezTo>
                    <a:cubicBezTo>
                      <a:pt x="307" y="78"/>
                      <a:pt x="307" y="78"/>
                      <a:pt x="307" y="78"/>
                    </a:cubicBezTo>
                    <a:cubicBezTo>
                      <a:pt x="307" y="207"/>
                      <a:pt x="307" y="207"/>
                      <a:pt x="307" y="207"/>
                    </a:cubicBezTo>
                    <a:cubicBezTo>
                      <a:pt x="307" y="215"/>
                      <a:pt x="307" y="215"/>
                      <a:pt x="307" y="215"/>
                    </a:cubicBezTo>
                    <a:cubicBezTo>
                      <a:pt x="0" y="215"/>
                      <a:pt x="0" y="215"/>
                      <a:pt x="0" y="215"/>
                    </a:cubicBezTo>
                    <a:close/>
                    <a:moveTo>
                      <a:pt x="298" y="207"/>
                    </a:moveTo>
                    <a:cubicBezTo>
                      <a:pt x="298" y="198"/>
                      <a:pt x="298" y="198"/>
                      <a:pt x="298" y="198"/>
                    </a:cubicBezTo>
                    <a:cubicBezTo>
                      <a:pt x="298" y="207"/>
                      <a:pt x="298" y="207"/>
                      <a:pt x="298" y="207"/>
                    </a:cubicBezTo>
                    <a:close/>
                    <a:moveTo>
                      <a:pt x="17" y="198"/>
                    </a:moveTo>
                    <a:cubicBezTo>
                      <a:pt x="290" y="198"/>
                      <a:pt x="290" y="198"/>
                      <a:pt x="290" y="198"/>
                    </a:cubicBezTo>
                    <a:cubicBezTo>
                      <a:pt x="290" y="83"/>
                      <a:pt x="290" y="83"/>
                      <a:pt x="290" y="83"/>
                    </a:cubicBezTo>
                    <a:cubicBezTo>
                      <a:pt x="290" y="83"/>
                      <a:pt x="290" y="82"/>
                      <a:pt x="289" y="82"/>
                    </a:cubicBezTo>
                    <a:cubicBezTo>
                      <a:pt x="289" y="82"/>
                      <a:pt x="289" y="82"/>
                      <a:pt x="289" y="82"/>
                    </a:cubicBezTo>
                    <a:cubicBezTo>
                      <a:pt x="288" y="80"/>
                      <a:pt x="286" y="78"/>
                      <a:pt x="283" y="74"/>
                    </a:cubicBezTo>
                    <a:cubicBezTo>
                      <a:pt x="283" y="74"/>
                      <a:pt x="283" y="74"/>
                      <a:pt x="283" y="74"/>
                    </a:cubicBezTo>
                    <a:cubicBezTo>
                      <a:pt x="278" y="68"/>
                      <a:pt x="269" y="60"/>
                      <a:pt x="258" y="51"/>
                    </a:cubicBezTo>
                    <a:cubicBezTo>
                      <a:pt x="258" y="51"/>
                      <a:pt x="258" y="51"/>
                      <a:pt x="258" y="51"/>
                    </a:cubicBezTo>
                    <a:cubicBezTo>
                      <a:pt x="235" y="34"/>
                      <a:pt x="201" y="17"/>
                      <a:pt x="153" y="17"/>
                    </a:cubicBezTo>
                    <a:cubicBezTo>
                      <a:pt x="153" y="17"/>
                      <a:pt x="153" y="17"/>
                      <a:pt x="153" y="17"/>
                    </a:cubicBezTo>
                    <a:cubicBezTo>
                      <a:pt x="69" y="17"/>
                      <a:pt x="25" y="72"/>
                      <a:pt x="17" y="83"/>
                    </a:cubicBezTo>
                    <a:cubicBezTo>
                      <a:pt x="17" y="83"/>
                      <a:pt x="17" y="83"/>
                      <a:pt x="17" y="83"/>
                    </a:cubicBezTo>
                    <a:cubicBezTo>
                      <a:pt x="17" y="198"/>
                      <a:pt x="17" y="198"/>
                      <a:pt x="17" y="198"/>
                    </a:cubicBezTo>
                    <a:close/>
                  </a:path>
                </a:pathLst>
              </a:custGeom>
              <a:solidFill>
                <a:srgbClr val="E13A3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80" name="Freeform 30"/>
              <p:cNvSpPr>
                <a:spLocks noChangeAspect="1" noEditPoints="1"/>
              </p:cNvSpPr>
              <p:nvPr userDrawn="1"/>
            </p:nvSpPr>
            <p:spPr bwMode="auto">
              <a:xfrm>
                <a:off x="2580" y="76"/>
                <a:ext cx="597" cy="413"/>
              </a:xfrm>
              <a:custGeom>
                <a:avLst/>
                <a:gdLst>
                  <a:gd name="T0" fmla="*/ 0 w 299"/>
                  <a:gd name="T1" fmla="*/ 207 h 207"/>
                  <a:gd name="T2" fmla="*/ 0 w 299"/>
                  <a:gd name="T3" fmla="*/ 75 h 207"/>
                  <a:gd name="T4" fmla="*/ 1 w 299"/>
                  <a:gd name="T5" fmla="*/ 74 h 207"/>
                  <a:gd name="T6" fmla="*/ 149 w 299"/>
                  <a:gd name="T7" fmla="*/ 0 h 207"/>
                  <a:gd name="T8" fmla="*/ 149 w 299"/>
                  <a:gd name="T9" fmla="*/ 0 h 207"/>
                  <a:gd name="T10" fmla="*/ 298 w 299"/>
                  <a:gd name="T11" fmla="*/ 74 h 207"/>
                  <a:gd name="T12" fmla="*/ 298 w 299"/>
                  <a:gd name="T13" fmla="*/ 74 h 207"/>
                  <a:gd name="T14" fmla="*/ 299 w 299"/>
                  <a:gd name="T15" fmla="*/ 75 h 207"/>
                  <a:gd name="T16" fmla="*/ 299 w 299"/>
                  <a:gd name="T17" fmla="*/ 203 h 207"/>
                  <a:gd name="T18" fmla="*/ 299 w 299"/>
                  <a:gd name="T19" fmla="*/ 207 h 207"/>
                  <a:gd name="T20" fmla="*/ 0 w 299"/>
                  <a:gd name="T21" fmla="*/ 207 h 207"/>
                  <a:gd name="T22" fmla="*/ 294 w 299"/>
                  <a:gd name="T23" fmla="*/ 203 h 207"/>
                  <a:gd name="T24" fmla="*/ 294 w 299"/>
                  <a:gd name="T25" fmla="*/ 198 h 207"/>
                  <a:gd name="T26" fmla="*/ 294 w 299"/>
                  <a:gd name="T27" fmla="*/ 203 h 207"/>
                  <a:gd name="T28" fmla="*/ 8 w 299"/>
                  <a:gd name="T29" fmla="*/ 198 h 207"/>
                  <a:gd name="T30" fmla="*/ 290 w 299"/>
                  <a:gd name="T31" fmla="*/ 198 h 207"/>
                  <a:gd name="T32" fmla="*/ 290 w 299"/>
                  <a:gd name="T33" fmla="*/ 77 h 207"/>
                  <a:gd name="T34" fmla="*/ 289 w 299"/>
                  <a:gd name="T35" fmla="*/ 76 h 207"/>
                  <a:gd name="T36" fmla="*/ 289 w 299"/>
                  <a:gd name="T37" fmla="*/ 76 h 207"/>
                  <a:gd name="T38" fmla="*/ 282 w 299"/>
                  <a:gd name="T39" fmla="*/ 68 h 207"/>
                  <a:gd name="T40" fmla="*/ 282 w 299"/>
                  <a:gd name="T41" fmla="*/ 68 h 207"/>
                  <a:gd name="T42" fmla="*/ 256 w 299"/>
                  <a:gd name="T43" fmla="*/ 44 h 207"/>
                  <a:gd name="T44" fmla="*/ 256 w 299"/>
                  <a:gd name="T45" fmla="*/ 44 h 207"/>
                  <a:gd name="T46" fmla="*/ 149 w 299"/>
                  <a:gd name="T47" fmla="*/ 8 h 207"/>
                  <a:gd name="T48" fmla="*/ 149 w 299"/>
                  <a:gd name="T49" fmla="*/ 8 h 207"/>
                  <a:gd name="T50" fmla="*/ 10 w 299"/>
                  <a:gd name="T51" fmla="*/ 76 h 207"/>
                  <a:gd name="T52" fmla="*/ 10 w 299"/>
                  <a:gd name="T53" fmla="*/ 76 h 207"/>
                  <a:gd name="T54" fmla="*/ 8 w 299"/>
                  <a:gd name="T55" fmla="*/ 77 h 207"/>
                  <a:gd name="T56" fmla="*/ 8 w 299"/>
                  <a:gd name="T57" fmla="*/ 77 h 207"/>
                  <a:gd name="T58" fmla="*/ 8 w 299"/>
                  <a:gd name="T59" fmla="*/ 198 h 207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299" h="207">
                    <a:moveTo>
                      <a:pt x="0" y="207"/>
                    </a:moveTo>
                    <a:cubicBezTo>
                      <a:pt x="0" y="75"/>
                      <a:pt x="0" y="75"/>
                      <a:pt x="0" y="75"/>
                    </a:cubicBezTo>
                    <a:cubicBezTo>
                      <a:pt x="1" y="74"/>
                      <a:pt x="1" y="74"/>
                      <a:pt x="1" y="74"/>
                    </a:cubicBezTo>
                    <a:cubicBezTo>
                      <a:pt x="1" y="73"/>
                      <a:pt x="48" y="0"/>
                      <a:pt x="149" y="0"/>
                    </a:cubicBezTo>
                    <a:cubicBezTo>
                      <a:pt x="149" y="0"/>
                      <a:pt x="149" y="0"/>
                      <a:pt x="149" y="0"/>
                    </a:cubicBezTo>
                    <a:cubicBezTo>
                      <a:pt x="251" y="0"/>
                      <a:pt x="298" y="73"/>
                      <a:pt x="298" y="74"/>
                    </a:cubicBezTo>
                    <a:cubicBezTo>
                      <a:pt x="298" y="74"/>
                      <a:pt x="298" y="74"/>
                      <a:pt x="298" y="74"/>
                    </a:cubicBezTo>
                    <a:cubicBezTo>
                      <a:pt x="299" y="75"/>
                      <a:pt x="299" y="75"/>
                      <a:pt x="299" y="75"/>
                    </a:cubicBezTo>
                    <a:cubicBezTo>
                      <a:pt x="299" y="203"/>
                      <a:pt x="299" y="203"/>
                      <a:pt x="299" y="203"/>
                    </a:cubicBezTo>
                    <a:cubicBezTo>
                      <a:pt x="299" y="207"/>
                      <a:pt x="299" y="207"/>
                      <a:pt x="299" y="207"/>
                    </a:cubicBezTo>
                    <a:cubicBezTo>
                      <a:pt x="0" y="207"/>
                      <a:pt x="0" y="207"/>
                      <a:pt x="0" y="207"/>
                    </a:cubicBezTo>
                    <a:close/>
                    <a:moveTo>
                      <a:pt x="294" y="203"/>
                    </a:moveTo>
                    <a:cubicBezTo>
                      <a:pt x="294" y="198"/>
                      <a:pt x="294" y="198"/>
                      <a:pt x="294" y="198"/>
                    </a:cubicBezTo>
                    <a:cubicBezTo>
                      <a:pt x="294" y="203"/>
                      <a:pt x="294" y="203"/>
                      <a:pt x="294" y="203"/>
                    </a:cubicBezTo>
                    <a:close/>
                    <a:moveTo>
                      <a:pt x="8" y="198"/>
                    </a:moveTo>
                    <a:cubicBezTo>
                      <a:pt x="290" y="198"/>
                      <a:pt x="290" y="198"/>
                      <a:pt x="290" y="198"/>
                    </a:cubicBezTo>
                    <a:cubicBezTo>
                      <a:pt x="290" y="77"/>
                      <a:pt x="290" y="77"/>
                      <a:pt x="290" y="77"/>
                    </a:cubicBezTo>
                    <a:cubicBezTo>
                      <a:pt x="290" y="77"/>
                      <a:pt x="289" y="76"/>
                      <a:pt x="289" y="76"/>
                    </a:cubicBezTo>
                    <a:cubicBezTo>
                      <a:pt x="289" y="76"/>
                      <a:pt x="289" y="76"/>
                      <a:pt x="289" y="76"/>
                    </a:cubicBezTo>
                    <a:cubicBezTo>
                      <a:pt x="287" y="74"/>
                      <a:pt x="285" y="71"/>
                      <a:pt x="282" y="68"/>
                    </a:cubicBezTo>
                    <a:cubicBezTo>
                      <a:pt x="282" y="68"/>
                      <a:pt x="282" y="68"/>
                      <a:pt x="282" y="68"/>
                    </a:cubicBezTo>
                    <a:cubicBezTo>
                      <a:pt x="277" y="61"/>
                      <a:pt x="268" y="52"/>
                      <a:pt x="256" y="44"/>
                    </a:cubicBezTo>
                    <a:cubicBezTo>
                      <a:pt x="256" y="44"/>
                      <a:pt x="256" y="44"/>
                      <a:pt x="256" y="44"/>
                    </a:cubicBezTo>
                    <a:cubicBezTo>
                      <a:pt x="233" y="26"/>
                      <a:pt x="198" y="8"/>
                      <a:pt x="149" y="8"/>
                    </a:cubicBezTo>
                    <a:cubicBezTo>
                      <a:pt x="149" y="8"/>
                      <a:pt x="149" y="8"/>
                      <a:pt x="149" y="8"/>
                    </a:cubicBezTo>
                    <a:cubicBezTo>
                      <a:pt x="64" y="8"/>
                      <a:pt x="20" y="62"/>
                      <a:pt x="10" y="76"/>
                    </a:cubicBezTo>
                    <a:cubicBezTo>
                      <a:pt x="10" y="76"/>
                      <a:pt x="10" y="76"/>
                      <a:pt x="10" y="76"/>
                    </a:cubicBezTo>
                    <a:cubicBezTo>
                      <a:pt x="9" y="76"/>
                      <a:pt x="9" y="77"/>
                      <a:pt x="8" y="77"/>
                    </a:cubicBezTo>
                    <a:cubicBezTo>
                      <a:pt x="8" y="77"/>
                      <a:pt x="8" y="77"/>
                      <a:pt x="8" y="77"/>
                    </a:cubicBezTo>
                    <a:cubicBezTo>
                      <a:pt x="8" y="198"/>
                      <a:pt x="8" y="198"/>
                      <a:pt x="8" y="198"/>
                    </a:cubicBezTo>
                    <a:close/>
                  </a:path>
                </a:pathLst>
              </a:custGeom>
              <a:solidFill>
                <a:srgbClr val="FFDCA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81" name="Freeform 31"/>
              <p:cNvSpPr>
                <a:spLocks noChangeAspect="1"/>
              </p:cNvSpPr>
              <p:nvPr userDrawn="1"/>
            </p:nvSpPr>
            <p:spPr bwMode="auto">
              <a:xfrm>
                <a:off x="2696" y="437"/>
                <a:ext cx="252" cy="83"/>
              </a:xfrm>
              <a:custGeom>
                <a:avLst/>
                <a:gdLst>
                  <a:gd name="T0" fmla="*/ 124 w 127"/>
                  <a:gd name="T1" fmla="*/ 1 h 41"/>
                  <a:gd name="T2" fmla="*/ 124 w 127"/>
                  <a:gd name="T3" fmla="*/ 0 h 41"/>
                  <a:gd name="T4" fmla="*/ 112 w 127"/>
                  <a:gd name="T5" fmla="*/ 1 h 41"/>
                  <a:gd name="T6" fmla="*/ 67 w 127"/>
                  <a:gd name="T7" fmla="*/ 6 h 41"/>
                  <a:gd name="T8" fmla="*/ 52 w 127"/>
                  <a:gd name="T9" fmla="*/ 8 h 41"/>
                  <a:gd name="T10" fmla="*/ 36 w 127"/>
                  <a:gd name="T11" fmla="*/ 11 h 41"/>
                  <a:gd name="T12" fmla="*/ 22 w 127"/>
                  <a:gd name="T13" fmla="*/ 14 h 41"/>
                  <a:gd name="T14" fmla="*/ 11 w 127"/>
                  <a:gd name="T15" fmla="*/ 16 h 41"/>
                  <a:gd name="T16" fmla="*/ 3 w 127"/>
                  <a:gd name="T17" fmla="*/ 18 h 41"/>
                  <a:gd name="T18" fmla="*/ 0 w 127"/>
                  <a:gd name="T19" fmla="*/ 19 h 41"/>
                  <a:gd name="T20" fmla="*/ 1 w 127"/>
                  <a:gd name="T21" fmla="*/ 19 h 41"/>
                  <a:gd name="T22" fmla="*/ 2 w 127"/>
                  <a:gd name="T23" fmla="*/ 20 h 41"/>
                  <a:gd name="T24" fmla="*/ 3 w 127"/>
                  <a:gd name="T25" fmla="*/ 21 h 41"/>
                  <a:gd name="T26" fmla="*/ 9 w 127"/>
                  <a:gd name="T27" fmla="*/ 26 h 41"/>
                  <a:gd name="T28" fmla="*/ 10 w 127"/>
                  <a:gd name="T29" fmla="*/ 27 h 41"/>
                  <a:gd name="T30" fmla="*/ 10 w 127"/>
                  <a:gd name="T31" fmla="*/ 29 h 41"/>
                  <a:gd name="T32" fmla="*/ 9 w 127"/>
                  <a:gd name="T33" fmla="*/ 31 h 41"/>
                  <a:gd name="T34" fmla="*/ 8 w 127"/>
                  <a:gd name="T35" fmla="*/ 33 h 41"/>
                  <a:gd name="T36" fmla="*/ 7 w 127"/>
                  <a:gd name="T37" fmla="*/ 35 h 41"/>
                  <a:gd name="T38" fmla="*/ 6 w 127"/>
                  <a:gd name="T39" fmla="*/ 37 h 41"/>
                  <a:gd name="T40" fmla="*/ 4 w 127"/>
                  <a:gd name="T41" fmla="*/ 40 h 41"/>
                  <a:gd name="T42" fmla="*/ 3 w 127"/>
                  <a:gd name="T43" fmla="*/ 41 h 41"/>
                  <a:gd name="T44" fmla="*/ 6 w 127"/>
                  <a:gd name="T45" fmla="*/ 40 h 41"/>
                  <a:gd name="T46" fmla="*/ 13 w 127"/>
                  <a:gd name="T47" fmla="*/ 38 h 41"/>
                  <a:gd name="T48" fmla="*/ 24 w 127"/>
                  <a:gd name="T49" fmla="*/ 35 h 41"/>
                  <a:gd name="T50" fmla="*/ 37 w 127"/>
                  <a:gd name="T51" fmla="*/ 32 h 41"/>
                  <a:gd name="T52" fmla="*/ 52 w 127"/>
                  <a:gd name="T53" fmla="*/ 30 h 41"/>
                  <a:gd name="T54" fmla="*/ 66 w 127"/>
                  <a:gd name="T55" fmla="*/ 27 h 41"/>
                  <a:gd name="T56" fmla="*/ 113 w 127"/>
                  <a:gd name="T57" fmla="*/ 22 h 41"/>
                  <a:gd name="T58" fmla="*/ 127 w 127"/>
                  <a:gd name="T59" fmla="*/ 21 h 41"/>
                  <a:gd name="T60" fmla="*/ 124 w 127"/>
                  <a:gd name="T61" fmla="*/ 1 h 41"/>
                  <a:gd name="T62" fmla="*/ 124 w 127"/>
                  <a:gd name="T63" fmla="*/ 1 h 41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127" h="41">
                    <a:moveTo>
                      <a:pt x="124" y="1"/>
                    </a:moveTo>
                    <a:cubicBezTo>
                      <a:pt x="124" y="0"/>
                      <a:pt x="124" y="0"/>
                      <a:pt x="124" y="0"/>
                    </a:cubicBezTo>
                    <a:cubicBezTo>
                      <a:pt x="120" y="0"/>
                      <a:pt x="116" y="1"/>
                      <a:pt x="112" y="1"/>
                    </a:cubicBezTo>
                    <a:cubicBezTo>
                      <a:pt x="108" y="1"/>
                      <a:pt x="72" y="5"/>
                      <a:pt x="67" y="6"/>
                    </a:cubicBezTo>
                    <a:cubicBezTo>
                      <a:pt x="62" y="6"/>
                      <a:pt x="57" y="7"/>
                      <a:pt x="52" y="8"/>
                    </a:cubicBezTo>
                    <a:cubicBezTo>
                      <a:pt x="47" y="9"/>
                      <a:pt x="41" y="10"/>
                      <a:pt x="36" y="11"/>
                    </a:cubicBezTo>
                    <a:cubicBezTo>
                      <a:pt x="31" y="12"/>
                      <a:pt x="26" y="13"/>
                      <a:pt x="22" y="14"/>
                    </a:cubicBezTo>
                    <a:cubicBezTo>
                      <a:pt x="18" y="15"/>
                      <a:pt x="14" y="16"/>
                      <a:pt x="11" y="16"/>
                    </a:cubicBezTo>
                    <a:cubicBezTo>
                      <a:pt x="8" y="17"/>
                      <a:pt x="5" y="18"/>
                      <a:pt x="3" y="18"/>
                    </a:cubicBezTo>
                    <a:cubicBezTo>
                      <a:pt x="1" y="19"/>
                      <a:pt x="0" y="19"/>
                      <a:pt x="0" y="19"/>
                    </a:cubicBezTo>
                    <a:cubicBezTo>
                      <a:pt x="0" y="19"/>
                      <a:pt x="0" y="19"/>
                      <a:pt x="1" y="19"/>
                    </a:cubicBezTo>
                    <a:cubicBezTo>
                      <a:pt x="1" y="19"/>
                      <a:pt x="1" y="20"/>
                      <a:pt x="2" y="20"/>
                    </a:cubicBezTo>
                    <a:cubicBezTo>
                      <a:pt x="2" y="20"/>
                      <a:pt x="3" y="21"/>
                      <a:pt x="3" y="21"/>
                    </a:cubicBezTo>
                    <a:cubicBezTo>
                      <a:pt x="4" y="21"/>
                      <a:pt x="9" y="26"/>
                      <a:pt x="9" y="26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0" y="28"/>
                      <a:pt x="10" y="28"/>
                      <a:pt x="10" y="29"/>
                    </a:cubicBezTo>
                    <a:cubicBezTo>
                      <a:pt x="10" y="29"/>
                      <a:pt x="9" y="30"/>
                      <a:pt x="9" y="31"/>
                    </a:cubicBezTo>
                    <a:cubicBezTo>
                      <a:pt x="9" y="31"/>
                      <a:pt x="8" y="32"/>
                      <a:pt x="8" y="33"/>
                    </a:cubicBezTo>
                    <a:cubicBezTo>
                      <a:pt x="8" y="33"/>
                      <a:pt x="7" y="34"/>
                      <a:pt x="7" y="35"/>
                    </a:cubicBezTo>
                    <a:cubicBezTo>
                      <a:pt x="6" y="36"/>
                      <a:pt x="6" y="36"/>
                      <a:pt x="6" y="37"/>
                    </a:cubicBezTo>
                    <a:cubicBezTo>
                      <a:pt x="5" y="38"/>
                      <a:pt x="4" y="40"/>
                      <a:pt x="4" y="40"/>
                    </a:cubicBezTo>
                    <a:cubicBezTo>
                      <a:pt x="4" y="40"/>
                      <a:pt x="3" y="41"/>
                      <a:pt x="3" y="41"/>
                    </a:cubicBezTo>
                    <a:cubicBezTo>
                      <a:pt x="3" y="41"/>
                      <a:pt x="4" y="40"/>
                      <a:pt x="6" y="40"/>
                    </a:cubicBezTo>
                    <a:cubicBezTo>
                      <a:pt x="8" y="39"/>
                      <a:pt x="10" y="39"/>
                      <a:pt x="13" y="38"/>
                    </a:cubicBezTo>
                    <a:cubicBezTo>
                      <a:pt x="17" y="37"/>
                      <a:pt x="20" y="36"/>
                      <a:pt x="24" y="35"/>
                    </a:cubicBezTo>
                    <a:cubicBezTo>
                      <a:pt x="28" y="34"/>
                      <a:pt x="33" y="33"/>
                      <a:pt x="37" y="32"/>
                    </a:cubicBezTo>
                    <a:cubicBezTo>
                      <a:pt x="42" y="31"/>
                      <a:pt x="47" y="30"/>
                      <a:pt x="52" y="30"/>
                    </a:cubicBezTo>
                    <a:cubicBezTo>
                      <a:pt x="57" y="29"/>
                      <a:pt x="62" y="28"/>
                      <a:pt x="66" y="27"/>
                    </a:cubicBezTo>
                    <a:cubicBezTo>
                      <a:pt x="71" y="27"/>
                      <a:pt x="107" y="22"/>
                      <a:pt x="113" y="22"/>
                    </a:cubicBezTo>
                    <a:cubicBezTo>
                      <a:pt x="118" y="21"/>
                      <a:pt x="123" y="21"/>
                      <a:pt x="127" y="21"/>
                    </a:cubicBezTo>
                    <a:cubicBezTo>
                      <a:pt x="124" y="1"/>
                      <a:pt x="124" y="1"/>
                      <a:pt x="124" y="1"/>
                    </a:cubicBezTo>
                    <a:cubicBezTo>
                      <a:pt x="124" y="1"/>
                      <a:pt x="124" y="1"/>
                      <a:pt x="124" y="1"/>
                    </a:cubicBezTo>
                    <a:close/>
                  </a:path>
                </a:pathLst>
              </a:custGeom>
              <a:solidFill>
                <a:srgbClr val="81838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82" name="Freeform 32"/>
              <p:cNvSpPr>
                <a:spLocks noChangeAspect="1" noEditPoints="1"/>
              </p:cNvSpPr>
              <p:nvPr userDrawn="1"/>
            </p:nvSpPr>
            <p:spPr bwMode="auto">
              <a:xfrm>
                <a:off x="2689" y="433"/>
                <a:ext cx="265" cy="91"/>
              </a:xfrm>
              <a:custGeom>
                <a:avLst/>
                <a:gdLst>
                  <a:gd name="T0" fmla="*/ 4 w 133"/>
                  <a:gd name="T1" fmla="*/ 41 h 45"/>
                  <a:gd name="T2" fmla="*/ 6 w 133"/>
                  <a:gd name="T3" fmla="*/ 38 h 45"/>
                  <a:gd name="T4" fmla="*/ 8 w 133"/>
                  <a:gd name="T5" fmla="*/ 36 h 45"/>
                  <a:gd name="T6" fmla="*/ 10 w 133"/>
                  <a:gd name="T7" fmla="*/ 32 h 45"/>
                  <a:gd name="T8" fmla="*/ 10 w 133"/>
                  <a:gd name="T9" fmla="*/ 30 h 45"/>
                  <a:gd name="T10" fmla="*/ 10 w 133"/>
                  <a:gd name="T11" fmla="*/ 30 h 45"/>
                  <a:gd name="T12" fmla="*/ 9 w 133"/>
                  <a:gd name="T13" fmla="*/ 29 h 45"/>
                  <a:gd name="T14" fmla="*/ 7 w 133"/>
                  <a:gd name="T15" fmla="*/ 28 h 45"/>
                  <a:gd name="T16" fmla="*/ 3 w 133"/>
                  <a:gd name="T17" fmla="*/ 24 h 45"/>
                  <a:gd name="T18" fmla="*/ 2 w 133"/>
                  <a:gd name="T19" fmla="*/ 23 h 45"/>
                  <a:gd name="T20" fmla="*/ 1 w 133"/>
                  <a:gd name="T21" fmla="*/ 20 h 45"/>
                  <a:gd name="T22" fmla="*/ 3 w 133"/>
                  <a:gd name="T23" fmla="*/ 18 h 45"/>
                  <a:gd name="T24" fmla="*/ 13 w 133"/>
                  <a:gd name="T25" fmla="*/ 16 h 45"/>
                  <a:gd name="T26" fmla="*/ 24 w 133"/>
                  <a:gd name="T27" fmla="*/ 13 h 45"/>
                  <a:gd name="T28" fmla="*/ 54 w 133"/>
                  <a:gd name="T29" fmla="*/ 7 h 45"/>
                  <a:gd name="T30" fmla="*/ 70 w 133"/>
                  <a:gd name="T31" fmla="*/ 5 h 45"/>
                  <a:gd name="T32" fmla="*/ 127 w 133"/>
                  <a:gd name="T33" fmla="*/ 0 h 45"/>
                  <a:gd name="T34" fmla="*/ 127 w 133"/>
                  <a:gd name="T35" fmla="*/ 0 h 45"/>
                  <a:gd name="T36" fmla="*/ 130 w 133"/>
                  <a:gd name="T37" fmla="*/ 2 h 45"/>
                  <a:gd name="T38" fmla="*/ 130 w 133"/>
                  <a:gd name="T39" fmla="*/ 3 h 45"/>
                  <a:gd name="T40" fmla="*/ 132 w 133"/>
                  <a:gd name="T41" fmla="*/ 25 h 45"/>
                  <a:gd name="T42" fmla="*/ 116 w 133"/>
                  <a:gd name="T43" fmla="*/ 26 h 45"/>
                  <a:gd name="T44" fmla="*/ 70 w 133"/>
                  <a:gd name="T45" fmla="*/ 32 h 45"/>
                  <a:gd name="T46" fmla="*/ 41 w 133"/>
                  <a:gd name="T47" fmla="*/ 37 h 45"/>
                  <a:gd name="T48" fmla="*/ 28 w 133"/>
                  <a:gd name="T49" fmla="*/ 40 h 45"/>
                  <a:gd name="T50" fmla="*/ 10 w 133"/>
                  <a:gd name="T51" fmla="*/ 44 h 45"/>
                  <a:gd name="T52" fmla="*/ 7 w 133"/>
                  <a:gd name="T53" fmla="*/ 45 h 45"/>
                  <a:gd name="T54" fmla="*/ 4 w 133"/>
                  <a:gd name="T55" fmla="*/ 44 h 45"/>
                  <a:gd name="T56" fmla="*/ 14 w 133"/>
                  <a:gd name="T57" fmla="*/ 27 h 45"/>
                  <a:gd name="T58" fmla="*/ 16 w 133"/>
                  <a:gd name="T59" fmla="*/ 30 h 45"/>
                  <a:gd name="T60" fmla="*/ 15 w 133"/>
                  <a:gd name="T61" fmla="*/ 31 h 45"/>
                  <a:gd name="T62" fmla="*/ 13 w 133"/>
                  <a:gd name="T63" fmla="*/ 36 h 45"/>
                  <a:gd name="T64" fmla="*/ 12 w 133"/>
                  <a:gd name="T65" fmla="*/ 38 h 45"/>
                  <a:gd name="T66" fmla="*/ 16 w 133"/>
                  <a:gd name="T67" fmla="*/ 37 h 45"/>
                  <a:gd name="T68" fmla="*/ 27 w 133"/>
                  <a:gd name="T69" fmla="*/ 35 h 45"/>
                  <a:gd name="T70" fmla="*/ 54 w 133"/>
                  <a:gd name="T71" fmla="*/ 29 h 45"/>
                  <a:gd name="T72" fmla="*/ 69 w 133"/>
                  <a:gd name="T73" fmla="*/ 27 h 45"/>
                  <a:gd name="T74" fmla="*/ 127 w 133"/>
                  <a:gd name="T75" fmla="*/ 20 h 45"/>
                  <a:gd name="T76" fmla="*/ 115 w 133"/>
                  <a:gd name="T77" fmla="*/ 5 h 45"/>
                  <a:gd name="T78" fmla="*/ 70 w 133"/>
                  <a:gd name="T79" fmla="*/ 11 h 45"/>
                  <a:gd name="T80" fmla="*/ 40 w 133"/>
                  <a:gd name="T81" fmla="*/ 15 h 45"/>
                  <a:gd name="T82" fmla="*/ 26 w 133"/>
                  <a:gd name="T83" fmla="*/ 18 h 45"/>
                  <a:gd name="T84" fmla="*/ 9 w 133"/>
                  <a:gd name="T85" fmla="*/ 22 h 45"/>
                  <a:gd name="T86" fmla="*/ 129 w 133"/>
                  <a:gd name="T87" fmla="*/ 4 h 45"/>
                  <a:gd name="T88" fmla="*/ 127 w 133"/>
                  <a:gd name="T89" fmla="*/ 3 h 45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0" t="0" r="r" b="b"/>
                <a:pathLst>
                  <a:path w="133" h="45">
                    <a:moveTo>
                      <a:pt x="4" y="44"/>
                    </a:moveTo>
                    <a:cubicBezTo>
                      <a:pt x="4" y="43"/>
                      <a:pt x="4" y="42"/>
                      <a:pt x="4" y="41"/>
                    </a:cubicBezTo>
                    <a:cubicBezTo>
                      <a:pt x="4" y="41"/>
                      <a:pt x="4" y="41"/>
                      <a:pt x="4" y="41"/>
                    </a:cubicBezTo>
                    <a:cubicBezTo>
                      <a:pt x="4" y="41"/>
                      <a:pt x="4" y="41"/>
                      <a:pt x="4" y="41"/>
                    </a:cubicBezTo>
                    <a:cubicBezTo>
                      <a:pt x="4" y="41"/>
                      <a:pt x="4" y="41"/>
                      <a:pt x="4" y="41"/>
                    </a:cubicBezTo>
                    <a:cubicBezTo>
                      <a:pt x="5" y="40"/>
                      <a:pt x="6" y="38"/>
                      <a:pt x="6" y="38"/>
                    </a:cubicBezTo>
                    <a:cubicBezTo>
                      <a:pt x="6" y="38"/>
                      <a:pt x="6" y="38"/>
                      <a:pt x="6" y="38"/>
                    </a:cubicBezTo>
                    <a:cubicBezTo>
                      <a:pt x="7" y="37"/>
                      <a:pt x="7" y="36"/>
                      <a:pt x="8" y="36"/>
                    </a:cubicBezTo>
                    <a:cubicBezTo>
                      <a:pt x="8" y="36"/>
                      <a:pt x="8" y="36"/>
                      <a:pt x="8" y="36"/>
                    </a:cubicBezTo>
                    <a:cubicBezTo>
                      <a:pt x="8" y="35"/>
                      <a:pt x="8" y="34"/>
                      <a:pt x="9" y="33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9" y="33"/>
                      <a:pt x="9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1"/>
                      <a:pt x="10" y="30"/>
                      <a:pt x="10" y="30"/>
                    </a:cubicBezTo>
                    <a:cubicBezTo>
                      <a:pt x="10" y="30"/>
                      <a:pt x="10" y="30"/>
                      <a:pt x="10" y="30"/>
                    </a:cubicBezTo>
                    <a:cubicBezTo>
                      <a:pt x="10" y="30"/>
                      <a:pt x="10" y="30"/>
                      <a:pt x="10" y="30"/>
                    </a:cubicBezTo>
                    <a:cubicBezTo>
                      <a:pt x="10" y="30"/>
                      <a:pt x="10" y="30"/>
                      <a:pt x="10" y="30"/>
                    </a:cubicBezTo>
                    <a:cubicBezTo>
                      <a:pt x="10" y="30"/>
                      <a:pt x="10" y="30"/>
                      <a:pt x="10" y="30"/>
                    </a:cubicBezTo>
                    <a:cubicBezTo>
                      <a:pt x="10" y="30"/>
                      <a:pt x="10" y="30"/>
                      <a:pt x="10" y="30"/>
                    </a:cubicBezTo>
                    <a:cubicBezTo>
                      <a:pt x="10" y="30"/>
                      <a:pt x="10" y="30"/>
                      <a:pt x="10" y="30"/>
                    </a:cubicBezTo>
                    <a:cubicBezTo>
                      <a:pt x="10" y="30"/>
                      <a:pt x="10" y="30"/>
                      <a:pt x="9" y="29"/>
                    </a:cubicBezTo>
                    <a:cubicBezTo>
                      <a:pt x="9" y="29"/>
                      <a:pt x="9" y="29"/>
                      <a:pt x="9" y="29"/>
                    </a:cubicBezTo>
                    <a:cubicBezTo>
                      <a:pt x="9" y="29"/>
                      <a:pt x="8" y="28"/>
                      <a:pt x="7" y="28"/>
                    </a:cubicBezTo>
                    <a:cubicBezTo>
                      <a:pt x="7" y="28"/>
                      <a:pt x="7" y="28"/>
                      <a:pt x="7" y="28"/>
                    </a:cubicBezTo>
                    <a:cubicBezTo>
                      <a:pt x="6" y="26"/>
                      <a:pt x="5" y="25"/>
                      <a:pt x="5" y="25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4" y="25"/>
                      <a:pt x="4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2" y="23"/>
                      <a:pt x="2" y="23"/>
                    </a:cubicBezTo>
                    <a:cubicBezTo>
                      <a:pt x="2" y="23"/>
                      <a:pt x="2" y="23"/>
                      <a:pt x="2" y="23"/>
                    </a:cubicBezTo>
                    <a:cubicBezTo>
                      <a:pt x="2" y="23"/>
                      <a:pt x="2" y="23"/>
                      <a:pt x="2" y="23"/>
                    </a:cubicBezTo>
                    <a:cubicBezTo>
                      <a:pt x="2" y="23"/>
                      <a:pt x="2" y="23"/>
                      <a:pt x="2" y="23"/>
                    </a:cubicBezTo>
                    <a:cubicBezTo>
                      <a:pt x="1" y="22"/>
                      <a:pt x="0" y="21"/>
                      <a:pt x="1" y="20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1" y="19"/>
                      <a:pt x="2" y="19"/>
                      <a:pt x="3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3" y="18"/>
                      <a:pt x="4" y="18"/>
                      <a:pt x="6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7" y="17"/>
                      <a:pt x="10" y="17"/>
                      <a:pt x="13" y="16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6" y="15"/>
                      <a:pt x="20" y="14"/>
                      <a:pt x="24" y="13"/>
                    </a:cubicBezTo>
                    <a:cubicBezTo>
                      <a:pt x="24" y="13"/>
                      <a:pt x="24" y="13"/>
                      <a:pt x="24" y="13"/>
                    </a:cubicBezTo>
                    <a:cubicBezTo>
                      <a:pt x="29" y="12"/>
                      <a:pt x="34" y="11"/>
                      <a:pt x="39" y="10"/>
                    </a:cubicBezTo>
                    <a:cubicBezTo>
                      <a:pt x="39" y="10"/>
                      <a:pt x="39" y="10"/>
                      <a:pt x="39" y="10"/>
                    </a:cubicBezTo>
                    <a:cubicBezTo>
                      <a:pt x="43" y="9"/>
                      <a:pt x="49" y="8"/>
                      <a:pt x="54" y="7"/>
                    </a:cubicBezTo>
                    <a:cubicBezTo>
                      <a:pt x="54" y="7"/>
                      <a:pt x="54" y="7"/>
                      <a:pt x="54" y="7"/>
                    </a:cubicBezTo>
                    <a:cubicBezTo>
                      <a:pt x="59" y="7"/>
                      <a:pt x="65" y="6"/>
                      <a:pt x="70" y="5"/>
                    </a:cubicBezTo>
                    <a:cubicBezTo>
                      <a:pt x="70" y="5"/>
                      <a:pt x="70" y="5"/>
                      <a:pt x="70" y="5"/>
                    </a:cubicBezTo>
                    <a:cubicBezTo>
                      <a:pt x="75" y="5"/>
                      <a:pt x="110" y="0"/>
                      <a:pt x="115" y="0"/>
                    </a:cubicBezTo>
                    <a:cubicBezTo>
                      <a:pt x="115" y="0"/>
                      <a:pt x="115" y="0"/>
                      <a:pt x="115" y="0"/>
                    </a:cubicBezTo>
                    <a:cubicBezTo>
                      <a:pt x="119" y="0"/>
                      <a:pt x="123" y="0"/>
                      <a:pt x="127" y="0"/>
                    </a:cubicBezTo>
                    <a:cubicBezTo>
                      <a:pt x="127" y="0"/>
                      <a:pt x="127" y="0"/>
                      <a:pt x="127" y="0"/>
                    </a:cubicBezTo>
                    <a:cubicBezTo>
                      <a:pt x="127" y="0"/>
                      <a:pt x="127" y="0"/>
                      <a:pt x="127" y="0"/>
                    </a:cubicBezTo>
                    <a:cubicBezTo>
                      <a:pt x="127" y="0"/>
                      <a:pt x="127" y="0"/>
                      <a:pt x="127" y="0"/>
                    </a:cubicBezTo>
                    <a:cubicBezTo>
                      <a:pt x="127" y="0"/>
                      <a:pt x="127" y="0"/>
                      <a:pt x="128" y="0"/>
                    </a:cubicBezTo>
                    <a:cubicBezTo>
                      <a:pt x="128" y="0"/>
                      <a:pt x="128" y="0"/>
                      <a:pt x="128" y="0"/>
                    </a:cubicBezTo>
                    <a:cubicBezTo>
                      <a:pt x="128" y="0"/>
                      <a:pt x="130" y="1"/>
                      <a:pt x="130" y="2"/>
                    </a:cubicBezTo>
                    <a:cubicBezTo>
                      <a:pt x="130" y="2"/>
                      <a:pt x="130" y="2"/>
                      <a:pt x="130" y="2"/>
                    </a:cubicBezTo>
                    <a:cubicBezTo>
                      <a:pt x="130" y="3"/>
                      <a:pt x="130" y="3"/>
                      <a:pt x="130" y="3"/>
                    </a:cubicBezTo>
                    <a:cubicBezTo>
                      <a:pt x="130" y="3"/>
                      <a:pt x="130" y="3"/>
                      <a:pt x="130" y="3"/>
                    </a:cubicBezTo>
                    <a:cubicBezTo>
                      <a:pt x="132" y="23"/>
                      <a:pt x="132" y="23"/>
                      <a:pt x="132" y="23"/>
                    </a:cubicBezTo>
                    <a:cubicBezTo>
                      <a:pt x="133" y="23"/>
                      <a:pt x="132" y="24"/>
                      <a:pt x="132" y="25"/>
                    </a:cubicBezTo>
                    <a:cubicBezTo>
                      <a:pt x="132" y="25"/>
                      <a:pt x="132" y="25"/>
                      <a:pt x="132" y="25"/>
                    </a:cubicBezTo>
                    <a:cubicBezTo>
                      <a:pt x="131" y="25"/>
                      <a:pt x="131" y="26"/>
                      <a:pt x="130" y="26"/>
                    </a:cubicBezTo>
                    <a:cubicBezTo>
                      <a:pt x="130" y="26"/>
                      <a:pt x="130" y="26"/>
                      <a:pt x="130" y="26"/>
                    </a:cubicBezTo>
                    <a:cubicBezTo>
                      <a:pt x="127" y="26"/>
                      <a:pt x="122" y="26"/>
                      <a:pt x="116" y="26"/>
                    </a:cubicBezTo>
                    <a:cubicBezTo>
                      <a:pt x="116" y="26"/>
                      <a:pt x="116" y="26"/>
                      <a:pt x="116" y="26"/>
                    </a:cubicBezTo>
                    <a:cubicBezTo>
                      <a:pt x="111" y="27"/>
                      <a:pt x="75" y="31"/>
                      <a:pt x="70" y="32"/>
                    </a:cubicBezTo>
                    <a:cubicBezTo>
                      <a:pt x="70" y="32"/>
                      <a:pt x="70" y="32"/>
                      <a:pt x="70" y="32"/>
                    </a:cubicBezTo>
                    <a:cubicBezTo>
                      <a:pt x="65" y="32"/>
                      <a:pt x="60" y="33"/>
                      <a:pt x="55" y="34"/>
                    </a:cubicBezTo>
                    <a:cubicBezTo>
                      <a:pt x="55" y="34"/>
                      <a:pt x="55" y="34"/>
                      <a:pt x="55" y="34"/>
                    </a:cubicBezTo>
                    <a:cubicBezTo>
                      <a:pt x="50" y="35"/>
                      <a:pt x="46" y="36"/>
                      <a:pt x="41" y="37"/>
                    </a:cubicBezTo>
                    <a:cubicBezTo>
                      <a:pt x="41" y="37"/>
                      <a:pt x="41" y="37"/>
                      <a:pt x="41" y="37"/>
                    </a:cubicBezTo>
                    <a:cubicBezTo>
                      <a:pt x="36" y="38"/>
                      <a:pt x="32" y="39"/>
                      <a:pt x="28" y="40"/>
                    </a:cubicBezTo>
                    <a:cubicBezTo>
                      <a:pt x="28" y="40"/>
                      <a:pt x="28" y="40"/>
                      <a:pt x="28" y="40"/>
                    </a:cubicBezTo>
                    <a:cubicBezTo>
                      <a:pt x="24" y="41"/>
                      <a:pt x="20" y="42"/>
                      <a:pt x="17" y="43"/>
                    </a:cubicBezTo>
                    <a:cubicBezTo>
                      <a:pt x="17" y="43"/>
                      <a:pt x="17" y="43"/>
                      <a:pt x="17" y="43"/>
                    </a:cubicBezTo>
                    <a:cubicBezTo>
                      <a:pt x="14" y="43"/>
                      <a:pt x="11" y="44"/>
                      <a:pt x="10" y="44"/>
                    </a:cubicBezTo>
                    <a:cubicBezTo>
                      <a:pt x="10" y="44"/>
                      <a:pt x="10" y="44"/>
                      <a:pt x="10" y="44"/>
                    </a:cubicBezTo>
                    <a:cubicBezTo>
                      <a:pt x="8" y="45"/>
                      <a:pt x="7" y="45"/>
                      <a:pt x="7" y="45"/>
                    </a:cubicBezTo>
                    <a:cubicBezTo>
                      <a:pt x="7" y="45"/>
                      <a:pt x="7" y="45"/>
                      <a:pt x="7" y="45"/>
                    </a:cubicBezTo>
                    <a:cubicBezTo>
                      <a:pt x="7" y="45"/>
                      <a:pt x="7" y="45"/>
                      <a:pt x="6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6" y="45"/>
                      <a:pt x="5" y="45"/>
                      <a:pt x="4" y="44"/>
                    </a:cubicBezTo>
                    <a:close/>
                    <a:moveTo>
                      <a:pt x="13" y="25"/>
                    </a:moveTo>
                    <a:cubicBezTo>
                      <a:pt x="14" y="26"/>
                      <a:pt x="14" y="26"/>
                      <a:pt x="14" y="27"/>
                    </a:cubicBezTo>
                    <a:cubicBezTo>
                      <a:pt x="14" y="27"/>
                      <a:pt x="14" y="27"/>
                      <a:pt x="14" y="27"/>
                    </a:cubicBezTo>
                    <a:cubicBezTo>
                      <a:pt x="15" y="27"/>
                      <a:pt x="15" y="28"/>
                      <a:pt x="15" y="29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5" y="29"/>
                      <a:pt x="16" y="30"/>
                      <a:pt x="16" y="30"/>
                    </a:cubicBezTo>
                    <a:cubicBezTo>
                      <a:pt x="16" y="30"/>
                      <a:pt x="16" y="30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2"/>
                      <a:pt x="15" y="33"/>
                      <a:pt x="15" y="34"/>
                    </a:cubicBezTo>
                    <a:cubicBezTo>
                      <a:pt x="15" y="34"/>
                      <a:pt x="15" y="34"/>
                      <a:pt x="15" y="34"/>
                    </a:cubicBezTo>
                    <a:cubicBezTo>
                      <a:pt x="14" y="34"/>
                      <a:pt x="14" y="35"/>
                      <a:pt x="13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7"/>
                      <a:pt x="13" y="37"/>
                      <a:pt x="12" y="38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13" y="38"/>
                      <a:pt x="14" y="38"/>
                      <a:pt x="16" y="37"/>
                    </a:cubicBezTo>
                    <a:cubicBezTo>
                      <a:pt x="16" y="37"/>
                      <a:pt x="16" y="37"/>
                      <a:pt x="16" y="37"/>
                    </a:cubicBezTo>
                    <a:cubicBezTo>
                      <a:pt x="19" y="37"/>
                      <a:pt x="22" y="36"/>
                      <a:pt x="27" y="35"/>
                    </a:cubicBezTo>
                    <a:cubicBezTo>
                      <a:pt x="27" y="35"/>
                      <a:pt x="27" y="35"/>
                      <a:pt x="27" y="35"/>
                    </a:cubicBezTo>
                    <a:cubicBezTo>
                      <a:pt x="31" y="34"/>
                      <a:pt x="35" y="33"/>
                      <a:pt x="40" y="32"/>
                    </a:cubicBezTo>
                    <a:cubicBezTo>
                      <a:pt x="40" y="32"/>
                      <a:pt x="40" y="32"/>
                      <a:pt x="40" y="32"/>
                    </a:cubicBezTo>
                    <a:cubicBezTo>
                      <a:pt x="45" y="31"/>
                      <a:pt x="49" y="30"/>
                      <a:pt x="54" y="29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59" y="28"/>
                      <a:pt x="64" y="27"/>
                      <a:pt x="69" y="27"/>
                    </a:cubicBezTo>
                    <a:cubicBezTo>
                      <a:pt x="69" y="27"/>
                      <a:pt x="69" y="27"/>
                      <a:pt x="69" y="27"/>
                    </a:cubicBezTo>
                    <a:cubicBezTo>
                      <a:pt x="74" y="26"/>
                      <a:pt x="110" y="22"/>
                      <a:pt x="116" y="21"/>
                    </a:cubicBezTo>
                    <a:cubicBezTo>
                      <a:pt x="116" y="21"/>
                      <a:pt x="116" y="21"/>
                      <a:pt x="116" y="21"/>
                    </a:cubicBezTo>
                    <a:cubicBezTo>
                      <a:pt x="120" y="21"/>
                      <a:pt x="124" y="21"/>
                      <a:pt x="127" y="20"/>
                    </a:cubicBezTo>
                    <a:cubicBezTo>
                      <a:pt x="127" y="20"/>
                      <a:pt x="127" y="20"/>
                      <a:pt x="127" y="20"/>
                    </a:cubicBezTo>
                    <a:cubicBezTo>
                      <a:pt x="125" y="5"/>
                      <a:pt x="125" y="5"/>
                      <a:pt x="125" y="5"/>
                    </a:cubicBezTo>
                    <a:cubicBezTo>
                      <a:pt x="122" y="5"/>
                      <a:pt x="119" y="5"/>
                      <a:pt x="115" y="5"/>
                    </a:cubicBezTo>
                    <a:cubicBezTo>
                      <a:pt x="115" y="5"/>
                      <a:pt x="115" y="5"/>
                      <a:pt x="115" y="5"/>
                    </a:cubicBezTo>
                    <a:cubicBezTo>
                      <a:pt x="111" y="6"/>
                      <a:pt x="75" y="10"/>
                      <a:pt x="70" y="11"/>
                    </a:cubicBezTo>
                    <a:cubicBezTo>
                      <a:pt x="70" y="11"/>
                      <a:pt x="70" y="11"/>
                      <a:pt x="70" y="11"/>
                    </a:cubicBezTo>
                    <a:cubicBezTo>
                      <a:pt x="66" y="11"/>
                      <a:pt x="60" y="12"/>
                      <a:pt x="55" y="13"/>
                    </a:cubicBezTo>
                    <a:cubicBezTo>
                      <a:pt x="55" y="13"/>
                      <a:pt x="55" y="13"/>
                      <a:pt x="55" y="13"/>
                    </a:cubicBezTo>
                    <a:cubicBezTo>
                      <a:pt x="50" y="13"/>
                      <a:pt x="44" y="14"/>
                      <a:pt x="40" y="15"/>
                    </a:cubicBezTo>
                    <a:cubicBezTo>
                      <a:pt x="40" y="15"/>
                      <a:pt x="40" y="15"/>
                      <a:pt x="40" y="15"/>
                    </a:cubicBezTo>
                    <a:cubicBezTo>
                      <a:pt x="35" y="16"/>
                      <a:pt x="30" y="17"/>
                      <a:pt x="26" y="18"/>
                    </a:cubicBezTo>
                    <a:cubicBezTo>
                      <a:pt x="26" y="18"/>
                      <a:pt x="26" y="18"/>
                      <a:pt x="26" y="18"/>
                    </a:cubicBezTo>
                    <a:cubicBezTo>
                      <a:pt x="21" y="19"/>
                      <a:pt x="18" y="20"/>
                      <a:pt x="14" y="21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2" y="21"/>
                      <a:pt x="11" y="22"/>
                      <a:pt x="9" y="22"/>
                    </a:cubicBezTo>
                    <a:cubicBezTo>
                      <a:pt x="9" y="22"/>
                      <a:pt x="9" y="22"/>
                      <a:pt x="9" y="22"/>
                    </a:cubicBezTo>
                    <a:cubicBezTo>
                      <a:pt x="10" y="23"/>
                      <a:pt x="12" y="25"/>
                      <a:pt x="13" y="25"/>
                    </a:cubicBezTo>
                    <a:close/>
                    <a:moveTo>
                      <a:pt x="129" y="4"/>
                    </a:moveTo>
                    <a:cubicBezTo>
                      <a:pt x="127" y="3"/>
                      <a:pt x="127" y="3"/>
                      <a:pt x="127" y="3"/>
                    </a:cubicBezTo>
                    <a:cubicBezTo>
                      <a:pt x="127" y="3"/>
                      <a:pt x="127" y="3"/>
                      <a:pt x="127" y="3"/>
                    </a:cubicBezTo>
                    <a:cubicBezTo>
                      <a:pt x="127" y="3"/>
                      <a:pt x="127" y="3"/>
                      <a:pt x="127" y="3"/>
                    </a:cubicBezTo>
                    <a:cubicBezTo>
                      <a:pt x="129" y="4"/>
                      <a:pt x="129" y="4"/>
                      <a:pt x="129" y="4"/>
                    </a:cubicBezTo>
                    <a:close/>
                  </a:path>
                </a:pathLst>
              </a:custGeom>
              <a:solidFill>
                <a:srgbClr val="81838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83" name="Freeform 33"/>
              <p:cNvSpPr>
                <a:spLocks noChangeAspect="1"/>
              </p:cNvSpPr>
              <p:nvPr userDrawn="1"/>
            </p:nvSpPr>
            <p:spPr bwMode="auto">
              <a:xfrm>
                <a:off x="2919" y="440"/>
                <a:ext cx="29" cy="51"/>
              </a:xfrm>
              <a:custGeom>
                <a:avLst/>
                <a:gdLst>
                  <a:gd name="T0" fmla="*/ 2 w 15"/>
                  <a:gd name="T1" fmla="*/ 6 h 26"/>
                  <a:gd name="T2" fmla="*/ 12 w 15"/>
                  <a:gd name="T3" fmla="*/ 0 h 26"/>
                  <a:gd name="T4" fmla="*/ 15 w 15"/>
                  <a:gd name="T5" fmla="*/ 20 h 26"/>
                  <a:gd name="T6" fmla="*/ 1 w 15"/>
                  <a:gd name="T7" fmla="*/ 26 h 26"/>
                  <a:gd name="T8" fmla="*/ 2 w 15"/>
                  <a:gd name="T9" fmla="*/ 6 h 26"/>
                  <a:gd name="T10" fmla="*/ 2 w 15"/>
                  <a:gd name="T11" fmla="*/ 6 h 2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" h="26">
                    <a:moveTo>
                      <a:pt x="2" y="6"/>
                    </a:moveTo>
                    <a:cubicBezTo>
                      <a:pt x="0" y="5"/>
                      <a:pt x="11" y="1"/>
                      <a:pt x="12" y="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0"/>
                      <a:pt x="1" y="25"/>
                      <a:pt x="1" y="26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6"/>
                      <a:pt x="2" y="6"/>
                      <a:pt x="2" y="6"/>
                    </a:cubicBezTo>
                    <a:close/>
                  </a:path>
                </a:pathLst>
              </a:custGeom>
              <a:solidFill>
                <a:srgbClr val="81838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84" name="Freeform 34"/>
              <p:cNvSpPr>
                <a:spLocks noChangeAspect="1" noEditPoints="1"/>
              </p:cNvSpPr>
              <p:nvPr userDrawn="1"/>
            </p:nvSpPr>
            <p:spPr bwMode="auto">
              <a:xfrm>
                <a:off x="2917" y="433"/>
                <a:ext cx="38" cy="65"/>
              </a:xfrm>
              <a:custGeom>
                <a:avLst/>
                <a:gdLst>
                  <a:gd name="T0" fmla="*/ 2 w 19"/>
                  <a:gd name="T1" fmla="*/ 32 h 32"/>
                  <a:gd name="T2" fmla="*/ 0 w 19"/>
                  <a:gd name="T3" fmla="*/ 29 h 32"/>
                  <a:gd name="T4" fmla="*/ 0 w 19"/>
                  <a:gd name="T5" fmla="*/ 29 h 32"/>
                  <a:gd name="T6" fmla="*/ 0 w 19"/>
                  <a:gd name="T7" fmla="*/ 9 h 32"/>
                  <a:gd name="T8" fmla="*/ 0 w 19"/>
                  <a:gd name="T9" fmla="*/ 8 h 32"/>
                  <a:gd name="T10" fmla="*/ 0 w 19"/>
                  <a:gd name="T11" fmla="*/ 8 h 32"/>
                  <a:gd name="T12" fmla="*/ 1 w 19"/>
                  <a:gd name="T13" fmla="*/ 6 h 32"/>
                  <a:gd name="T14" fmla="*/ 1 w 19"/>
                  <a:gd name="T15" fmla="*/ 6 h 32"/>
                  <a:gd name="T16" fmla="*/ 3 w 19"/>
                  <a:gd name="T17" fmla="*/ 5 h 32"/>
                  <a:gd name="T18" fmla="*/ 3 w 19"/>
                  <a:gd name="T19" fmla="*/ 5 h 32"/>
                  <a:gd name="T20" fmla="*/ 6 w 19"/>
                  <a:gd name="T21" fmla="*/ 3 h 32"/>
                  <a:gd name="T22" fmla="*/ 6 w 19"/>
                  <a:gd name="T23" fmla="*/ 3 h 32"/>
                  <a:gd name="T24" fmla="*/ 11 w 19"/>
                  <a:gd name="T25" fmla="*/ 1 h 32"/>
                  <a:gd name="T26" fmla="*/ 11 w 19"/>
                  <a:gd name="T27" fmla="*/ 1 h 32"/>
                  <a:gd name="T28" fmla="*/ 14 w 19"/>
                  <a:gd name="T29" fmla="*/ 0 h 32"/>
                  <a:gd name="T30" fmla="*/ 14 w 19"/>
                  <a:gd name="T31" fmla="*/ 0 h 32"/>
                  <a:gd name="T32" fmla="*/ 16 w 19"/>
                  <a:gd name="T33" fmla="*/ 2 h 32"/>
                  <a:gd name="T34" fmla="*/ 16 w 19"/>
                  <a:gd name="T35" fmla="*/ 2 h 32"/>
                  <a:gd name="T36" fmla="*/ 18 w 19"/>
                  <a:gd name="T37" fmla="*/ 23 h 32"/>
                  <a:gd name="T38" fmla="*/ 17 w 19"/>
                  <a:gd name="T39" fmla="*/ 25 h 32"/>
                  <a:gd name="T40" fmla="*/ 17 w 19"/>
                  <a:gd name="T41" fmla="*/ 25 h 32"/>
                  <a:gd name="T42" fmla="*/ 11 w 19"/>
                  <a:gd name="T43" fmla="*/ 28 h 32"/>
                  <a:gd name="T44" fmla="*/ 11 w 19"/>
                  <a:gd name="T45" fmla="*/ 28 h 32"/>
                  <a:gd name="T46" fmla="*/ 5 w 19"/>
                  <a:gd name="T47" fmla="*/ 31 h 32"/>
                  <a:gd name="T48" fmla="*/ 5 w 19"/>
                  <a:gd name="T49" fmla="*/ 31 h 32"/>
                  <a:gd name="T50" fmla="*/ 2 w 19"/>
                  <a:gd name="T51" fmla="*/ 32 h 32"/>
                  <a:gd name="T52" fmla="*/ 2 w 19"/>
                  <a:gd name="T53" fmla="*/ 32 h 32"/>
                  <a:gd name="T54" fmla="*/ 2 w 19"/>
                  <a:gd name="T55" fmla="*/ 32 h 32"/>
                  <a:gd name="T56" fmla="*/ 5 w 19"/>
                  <a:gd name="T57" fmla="*/ 24 h 32"/>
                  <a:gd name="T58" fmla="*/ 8 w 19"/>
                  <a:gd name="T59" fmla="*/ 23 h 32"/>
                  <a:gd name="T60" fmla="*/ 8 w 19"/>
                  <a:gd name="T61" fmla="*/ 23 h 32"/>
                  <a:gd name="T62" fmla="*/ 13 w 19"/>
                  <a:gd name="T63" fmla="*/ 21 h 32"/>
                  <a:gd name="T64" fmla="*/ 13 w 19"/>
                  <a:gd name="T65" fmla="*/ 21 h 32"/>
                  <a:gd name="T66" fmla="*/ 11 w 19"/>
                  <a:gd name="T67" fmla="*/ 7 h 32"/>
                  <a:gd name="T68" fmla="*/ 10 w 19"/>
                  <a:gd name="T69" fmla="*/ 7 h 32"/>
                  <a:gd name="T70" fmla="*/ 10 w 19"/>
                  <a:gd name="T71" fmla="*/ 7 h 32"/>
                  <a:gd name="T72" fmla="*/ 5 w 19"/>
                  <a:gd name="T73" fmla="*/ 9 h 32"/>
                  <a:gd name="T74" fmla="*/ 5 w 19"/>
                  <a:gd name="T75" fmla="*/ 9 h 32"/>
                  <a:gd name="T76" fmla="*/ 5 w 19"/>
                  <a:gd name="T77" fmla="*/ 24 h 32"/>
                  <a:gd name="T78" fmla="*/ 3 w 19"/>
                  <a:gd name="T79" fmla="*/ 9 h 32"/>
                  <a:gd name="T80" fmla="*/ 3 w 19"/>
                  <a:gd name="T81" fmla="*/ 8 h 32"/>
                  <a:gd name="T82" fmla="*/ 3 w 19"/>
                  <a:gd name="T83" fmla="*/ 9 h 32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0" t="0" r="r" b="b"/>
                <a:pathLst>
                  <a:path w="19" h="32">
                    <a:moveTo>
                      <a:pt x="2" y="32"/>
                    </a:moveTo>
                    <a:cubicBezTo>
                      <a:pt x="1" y="32"/>
                      <a:pt x="0" y="31"/>
                      <a:pt x="0" y="29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9"/>
                      <a:pt x="0" y="9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6"/>
                      <a:pt x="1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2" y="5"/>
                      <a:pt x="2" y="5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4"/>
                      <a:pt x="5" y="4"/>
                      <a:pt x="6" y="3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8" y="2"/>
                      <a:pt x="11" y="1"/>
                      <a:pt x="11" y="1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2" y="0"/>
                      <a:pt x="13" y="0"/>
                      <a:pt x="14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5" y="0"/>
                      <a:pt x="16" y="1"/>
                      <a:pt x="16" y="2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8" y="23"/>
                      <a:pt x="18" y="23"/>
                      <a:pt x="18" y="23"/>
                    </a:cubicBezTo>
                    <a:cubicBezTo>
                      <a:pt x="19" y="24"/>
                      <a:pt x="18" y="25"/>
                      <a:pt x="17" y="25"/>
                    </a:cubicBezTo>
                    <a:cubicBezTo>
                      <a:pt x="17" y="25"/>
                      <a:pt x="17" y="25"/>
                      <a:pt x="17" y="25"/>
                    </a:cubicBezTo>
                    <a:cubicBezTo>
                      <a:pt x="17" y="25"/>
                      <a:pt x="14" y="26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9" y="29"/>
                      <a:pt x="5" y="30"/>
                      <a:pt x="5" y="31"/>
                    </a:cubicBezTo>
                    <a:cubicBezTo>
                      <a:pt x="5" y="31"/>
                      <a:pt x="5" y="31"/>
                      <a:pt x="5" y="31"/>
                    </a:cubicBezTo>
                    <a:cubicBezTo>
                      <a:pt x="4" y="31"/>
                      <a:pt x="3" y="32"/>
                      <a:pt x="2" y="32"/>
                    </a:cubicBezTo>
                    <a:cubicBezTo>
                      <a:pt x="2" y="32"/>
                      <a:pt x="2" y="32"/>
                      <a:pt x="2" y="32"/>
                    </a:cubicBezTo>
                    <a:cubicBezTo>
                      <a:pt x="2" y="32"/>
                      <a:pt x="2" y="32"/>
                      <a:pt x="2" y="32"/>
                    </a:cubicBezTo>
                    <a:close/>
                    <a:moveTo>
                      <a:pt x="5" y="24"/>
                    </a:moveTo>
                    <a:cubicBezTo>
                      <a:pt x="6" y="24"/>
                      <a:pt x="7" y="24"/>
                      <a:pt x="8" y="23"/>
                    </a:cubicBezTo>
                    <a:cubicBezTo>
                      <a:pt x="8" y="23"/>
                      <a:pt x="8" y="23"/>
                      <a:pt x="8" y="23"/>
                    </a:cubicBezTo>
                    <a:cubicBezTo>
                      <a:pt x="10" y="22"/>
                      <a:pt x="12" y="22"/>
                      <a:pt x="13" y="21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8" y="8"/>
                      <a:pt x="6" y="9"/>
                      <a:pt x="5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24"/>
                      <a:pt x="5" y="24"/>
                      <a:pt x="5" y="24"/>
                    </a:cubicBezTo>
                    <a:close/>
                    <a:moveTo>
                      <a:pt x="3" y="9"/>
                    </a:moveTo>
                    <a:cubicBezTo>
                      <a:pt x="3" y="8"/>
                      <a:pt x="3" y="8"/>
                      <a:pt x="3" y="8"/>
                    </a:cubicBezTo>
                    <a:cubicBezTo>
                      <a:pt x="3" y="9"/>
                      <a:pt x="3" y="9"/>
                      <a:pt x="3" y="9"/>
                    </a:cubicBezTo>
                    <a:close/>
                  </a:path>
                </a:pathLst>
              </a:custGeom>
              <a:solidFill>
                <a:srgbClr val="81838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85" name="Freeform 35"/>
              <p:cNvSpPr>
                <a:spLocks noChangeAspect="1"/>
              </p:cNvSpPr>
              <p:nvPr userDrawn="1"/>
            </p:nvSpPr>
            <p:spPr bwMode="auto">
              <a:xfrm>
                <a:off x="2921" y="451"/>
                <a:ext cx="143" cy="62"/>
              </a:xfrm>
              <a:custGeom>
                <a:avLst/>
                <a:gdLst>
                  <a:gd name="T0" fmla="*/ 0 w 72"/>
                  <a:gd name="T1" fmla="*/ 20 h 31"/>
                  <a:gd name="T2" fmla="*/ 1 w 72"/>
                  <a:gd name="T3" fmla="*/ 21 h 31"/>
                  <a:gd name="T4" fmla="*/ 8 w 72"/>
                  <a:gd name="T5" fmla="*/ 23 h 31"/>
                  <a:gd name="T6" fmla="*/ 18 w 72"/>
                  <a:gd name="T7" fmla="*/ 23 h 31"/>
                  <a:gd name="T8" fmla="*/ 36 w 72"/>
                  <a:gd name="T9" fmla="*/ 25 h 31"/>
                  <a:gd name="T10" fmla="*/ 50 w 72"/>
                  <a:gd name="T11" fmla="*/ 27 h 31"/>
                  <a:gd name="T12" fmla="*/ 61 w 72"/>
                  <a:gd name="T13" fmla="*/ 29 h 31"/>
                  <a:gd name="T14" fmla="*/ 69 w 72"/>
                  <a:gd name="T15" fmla="*/ 30 h 31"/>
                  <a:gd name="T16" fmla="*/ 71 w 72"/>
                  <a:gd name="T17" fmla="*/ 31 h 31"/>
                  <a:gd name="T18" fmla="*/ 71 w 72"/>
                  <a:gd name="T19" fmla="*/ 30 h 31"/>
                  <a:gd name="T20" fmla="*/ 69 w 72"/>
                  <a:gd name="T21" fmla="*/ 27 h 31"/>
                  <a:gd name="T22" fmla="*/ 64 w 72"/>
                  <a:gd name="T23" fmla="*/ 18 h 31"/>
                  <a:gd name="T24" fmla="*/ 64 w 72"/>
                  <a:gd name="T25" fmla="*/ 18 h 31"/>
                  <a:gd name="T26" fmla="*/ 71 w 72"/>
                  <a:gd name="T27" fmla="*/ 10 h 31"/>
                  <a:gd name="T28" fmla="*/ 72 w 72"/>
                  <a:gd name="T29" fmla="*/ 9 h 31"/>
                  <a:gd name="T30" fmla="*/ 72 w 72"/>
                  <a:gd name="T31" fmla="*/ 9 h 31"/>
                  <a:gd name="T32" fmla="*/ 70 w 72"/>
                  <a:gd name="T33" fmla="*/ 8 h 31"/>
                  <a:gd name="T34" fmla="*/ 62 w 72"/>
                  <a:gd name="T35" fmla="*/ 7 h 31"/>
                  <a:gd name="T36" fmla="*/ 50 w 72"/>
                  <a:gd name="T37" fmla="*/ 6 h 31"/>
                  <a:gd name="T38" fmla="*/ 36 w 72"/>
                  <a:gd name="T39" fmla="*/ 4 h 31"/>
                  <a:gd name="T40" fmla="*/ 16 w 72"/>
                  <a:gd name="T41" fmla="*/ 2 h 31"/>
                  <a:gd name="T42" fmla="*/ 6 w 72"/>
                  <a:gd name="T43" fmla="*/ 1 h 31"/>
                  <a:gd name="T44" fmla="*/ 1 w 72"/>
                  <a:gd name="T45" fmla="*/ 0 h 31"/>
                  <a:gd name="T46" fmla="*/ 1 w 72"/>
                  <a:gd name="T47" fmla="*/ 0 h 31"/>
                  <a:gd name="T48" fmla="*/ 0 w 72"/>
                  <a:gd name="T49" fmla="*/ 20 h 31"/>
                  <a:gd name="T50" fmla="*/ 0 w 72"/>
                  <a:gd name="T51" fmla="*/ 20 h 31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72" h="31">
                    <a:moveTo>
                      <a:pt x="0" y="20"/>
                    </a:moveTo>
                    <a:cubicBezTo>
                      <a:pt x="0" y="20"/>
                      <a:pt x="1" y="21"/>
                      <a:pt x="1" y="21"/>
                    </a:cubicBezTo>
                    <a:cubicBezTo>
                      <a:pt x="6" y="21"/>
                      <a:pt x="3" y="22"/>
                      <a:pt x="8" y="23"/>
                    </a:cubicBezTo>
                    <a:cubicBezTo>
                      <a:pt x="13" y="23"/>
                      <a:pt x="13" y="23"/>
                      <a:pt x="18" y="23"/>
                    </a:cubicBezTo>
                    <a:cubicBezTo>
                      <a:pt x="23" y="24"/>
                      <a:pt x="32" y="25"/>
                      <a:pt x="36" y="25"/>
                    </a:cubicBezTo>
                    <a:cubicBezTo>
                      <a:pt x="41" y="26"/>
                      <a:pt x="46" y="27"/>
                      <a:pt x="50" y="27"/>
                    </a:cubicBezTo>
                    <a:cubicBezTo>
                      <a:pt x="54" y="28"/>
                      <a:pt x="58" y="29"/>
                      <a:pt x="61" y="29"/>
                    </a:cubicBezTo>
                    <a:cubicBezTo>
                      <a:pt x="64" y="30"/>
                      <a:pt x="67" y="30"/>
                      <a:pt x="69" y="30"/>
                    </a:cubicBezTo>
                    <a:cubicBezTo>
                      <a:pt x="70" y="31"/>
                      <a:pt x="71" y="31"/>
                      <a:pt x="71" y="31"/>
                    </a:cubicBezTo>
                    <a:cubicBezTo>
                      <a:pt x="71" y="31"/>
                      <a:pt x="71" y="31"/>
                      <a:pt x="71" y="30"/>
                    </a:cubicBezTo>
                    <a:cubicBezTo>
                      <a:pt x="71" y="30"/>
                      <a:pt x="69" y="28"/>
                      <a:pt x="69" y="27"/>
                    </a:cubicBezTo>
                    <a:cubicBezTo>
                      <a:pt x="68" y="27"/>
                      <a:pt x="64" y="19"/>
                      <a:pt x="64" y="18"/>
                    </a:cubicBezTo>
                    <a:cubicBezTo>
                      <a:pt x="64" y="18"/>
                      <a:pt x="64" y="18"/>
                      <a:pt x="64" y="18"/>
                    </a:cubicBezTo>
                    <a:cubicBezTo>
                      <a:pt x="65" y="17"/>
                      <a:pt x="71" y="10"/>
                      <a:pt x="71" y="10"/>
                    </a:cubicBezTo>
                    <a:cubicBezTo>
                      <a:pt x="72" y="10"/>
                      <a:pt x="72" y="9"/>
                      <a:pt x="72" y="9"/>
                    </a:cubicBezTo>
                    <a:cubicBezTo>
                      <a:pt x="72" y="9"/>
                      <a:pt x="72" y="9"/>
                      <a:pt x="72" y="9"/>
                    </a:cubicBezTo>
                    <a:cubicBezTo>
                      <a:pt x="72" y="9"/>
                      <a:pt x="71" y="9"/>
                      <a:pt x="70" y="8"/>
                    </a:cubicBezTo>
                    <a:cubicBezTo>
                      <a:pt x="68" y="8"/>
                      <a:pt x="65" y="8"/>
                      <a:pt x="62" y="7"/>
                    </a:cubicBezTo>
                    <a:cubicBezTo>
                      <a:pt x="59" y="7"/>
                      <a:pt x="55" y="6"/>
                      <a:pt x="50" y="6"/>
                    </a:cubicBezTo>
                    <a:cubicBezTo>
                      <a:pt x="46" y="5"/>
                      <a:pt x="41" y="5"/>
                      <a:pt x="36" y="4"/>
                    </a:cubicBezTo>
                    <a:cubicBezTo>
                      <a:pt x="31" y="3"/>
                      <a:pt x="22" y="2"/>
                      <a:pt x="16" y="2"/>
                    </a:cubicBezTo>
                    <a:cubicBezTo>
                      <a:pt x="11" y="1"/>
                      <a:pt x="11" y="2"/>
                      <a:pt x="6" y="1"/>
                    </a:cubicBezTo>
                    <a:cubicBezTo>
                      <a:pt x="1" y="1"/>
                      <a:pt x="6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lose/>
                  </a:path>
                </a:pathLst>
              </a:custGeom>
              <a:solidFill>
                <a:srgbClr val="81838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86" name="Freeform 36"/>
              <p:cNvSpPr>
                <a:spLocks noChangeAspect="1" noEditPoints="1"/>
              </p:cNvSpPr>
              <p:nvPr userDrawn="1"/>
            </p:nvSpPr>
            <p:spPr bwMode="auto">
              <a:xfrm>
                <a:off x="2917" y="446"/>
                <a:ext cx="154" cy="71"/>
              </a:xfrm>
              <a:custGeom>
                <a:avLst/>
                <a:gdLst>
                  <a:gd name="T0" fmla="*/ 70 w 77"/>
                  <a:gd name="T1" fmla="*/ 36 h 36"/>
                  <a:gd name="T2" fmla="*/ 63 w 77"/>
                  <a:gd name="T3" fmla="*/ 35 h 36"/>
                  <a:gd name="T4" fmla="*/ 52 w 77"/>
                  <a:gd name="T5" fmla="*/ 33 h 36"/>
                  <a:gd name="T6" fmla="*/ 38 w 77"/>
                  <a:gd name="T7" fmla="*/ 31 h 36"/>
                  <a:gd name="T8" fmla="*/ 19 w 77"/>
                  <a:gd name="T9" fmla="*/ 29 h 36"/>
                  <a:gd name="T10" fmla="*/ 10 w 77"/>
                  <a:gd name="T11" fmla="*/ 28 h 36"/>
                  <a:gd name="T12" fmla="*/ 5 w 77"/>
                  <a:gd name="T13" fmla="*/ 27 h 36"/>
                  <a:gd name="T14" fmla="*/ 3 w 77"/>
                  <a:gd name="T15" fmla="*/ 26 h 36"/>
                  <a:gd name="T16" fmla="*/ 1 w 77"/>
                  <a:gd name="T17" fmla="*/ 26 h 36"/>
                  <a:gd name="T18" fmla="*/ 0 w 77"/>
                  <a:gd name="T19" fmla="*/ 23 h 36"/>
                  <a:gd name="T20" fmla="*/ 0 w 77"/>
                  <a:gd name="T21" fmla="*/ 23 h 36"/>
                  <a:gd name="T22" fmla="*/ 0 w 77"/>
                  <a:gd name="T23" fmla="*/ 2 h 36"/>
                  <a:gd name="T24" fmla="*/ 1 w 77"/>
                  <a:gd name="T25" fmla="*/ 0 h 36"/>
                  <a:gd name="T26" fmla="*/ 3 w 77"/>
                  <a:gd name="T27" fmla="*/ 0 h 36"/>
                  <a:gd name="T28" fmla="*/ 3 w 77"/>
                  <a:gd name="T29" fmla="*/ 0 h 36"/>
                  <a:gd name="T30" fmla="*/ 6 w 77"/>
                  <a:gd name="T31" fmla="*/ 0 h 36"/>
                  <a:gd name="T32" fmla="*/ 7 w 77"/>
                  <a:gd name="T33" fmla="*/ 1 h 36"/>
                  <a:gd name="T34" fmla="*/ 8 w 77"/>
                  <a:gd name="T35" fmla="*/ 2 h 36"/>
                  <a:gd name="T36" fmla="*/ 19 w 77"/>
                  <a:gd name="T37" fmla="*/ 2 h 36"/>
                  <a:gd name="T38" fmla="*/ 39 w 77"/>
                  <a:gd name="T39" fmla="*/ 4 h 36"/>
                  <a:gd name="T40" fmla="*/ 53 w 77"/>
                  <a:gd name="T41" fmla="*/ 6 h 36"/>
                  <a:gd name="T42" fmla="*/ 64 w 77"/>
                  <a:gd name="T43" fmla="*/ 8 h 36"/>
                  <a:gd name="T44" fmla="*/ 72 w 77"/>
                  <a:gd name="T45" fmla="*/ 9 h 36"/>
                  <a:gd name="T46" fmla="*/ 75 w 77"/>
                  <a:gd name="T47" fmla="*/ 9 h 36"/>
                  <a:gd name="T48" fmla="*/ 77 w 77"/>
                  <a:gd name="T49" fmla="*/ 11 h 36"/>
                  <a:gd name="T50" fmla="*/ 76 w 77"/>
                  <a:gd name="T51" fmla="*/ 14 h 36"/>
                  <a:gd name="T52" fmla="*/ 76 w 77"/>
                  <a:gd name="T53" fmla="*/ 14 h 36"/>
                  <a:gd name="T54" fmla="*/ 75 w 77"/>
                  <a:gd name="T55" fmla="*/ 15 h 36"/>
                  <a:gd name="T56" fmla="*/ 69 w 77"/>
                  <a:gd name="T57" fmla="*/ 22 h 36"/>
                  <a:gd name="T58" fmla="*/ 69 w 77"/>
                  <a:gd name="T59" fmla="*/ 22 h 36"/>
                  <a:gd name="T60" fmla="*/ 71 w 77"/>
                  <a:gd name="T61" fmla="*/ 24 h 36"/>
                  <a:gd name="T62" fmla="*/ 73 w 77"/>
                  <a:gd name="T63" fmla="*/ 29 h 36"/>
                  <a:gd name="T64" fmla="*/ 75 w 77"/>
                  <a:gd name="T65" fmla="*/ 32 h 36"/>
                  <a:gd name="T66" fmla="*/ 75 w 77"/>
                  <a:gd name="T67" fmla="*/ 32 h 36"/>
                  <a:gd name="T68" fmla="*/ 76 w 77"/>
                  <a:gd name="T69" fmla="*/ 35 h 36"/>
                  <a:gd name="T70" fmla="*/ 73 w 77"/>
                  <a:gd name="T71" fmla="*/ 36 h 36"/>
                  <a:gd name="T72" fmla="*/ 8 w 77"/>
                  <a:gd name="T73" fmla="*/ 23 h 36"/>
                  <a:gd name="T74" fmla="*/ 10 w 77"/>
                  <a:gd name="T75" fmla="*/ 23 h 36"/>
                  <a:gd name="T76" fmla="*/ 20 w 77"/>
                  <a:gd name="T77" fmla="*/ 24 h 36"/>
                  <a:gd name="T78" fmla="*/ 39 w 77"/>
                  <a:gd name="T79" fmla="*/ 26 h 36"/>
                  <a:gd name="T80" fmla="*/ 52 w 77"/>
                  <a:gd name="T81" fmla="*/ 28 h 36"/>
                  <a:gd name="T82" fmla="*/ 63 w 77"/>
                  <a:gd name="T83" fmla="*/ 29 h 36"/>
                  <a:gd name="T84" fmla="*/ 68 w 77"/>
                  <a:gd name="T85" fmla="*/ 30 h 36"/>
                  <a:gd name="T86" fmla="*/ 64 w 77"/>
                  <a:gd name="T87" fmla="*/ 23 h 36"/>
                  <a:gd name="T88" fmla="*/ 64 w 77"/>
                  <a:gd name="T89" fmla="*/ 23 h 36"/>
                  <a:gd name="T90" fmla="*/ 64 w 77"/>
                  <a:gd name="T91" fmla="*/ 23 h 36"/>
                  <a:gd name="T92" fmla="*/ 63 w 77"/>
                  <a:gd name="T93" fmla="*/ 22 h 36"/>
                  <a:gd name="T94" fmla="*/ 63 w 77"/>
                  <a:gd name="T95" fmla="*/ 22 h 36"/>
                  <a:gd name="T96" fmla="*/ 63 w 77"/>
                  <a:gd name="T97" fmla="*/ 22 h 36"/>
                  <a:gd name="T98" fmla="*/ 63 w 77"/>
                  <a:gd name="T99" fmla="*/ 21 h 36"/>
                  <a:gd name="T100" fmla="*/ 64 w 77"/>
                  <a:gd name="T101" fmla="*/ 19 h 36"/>
                  <a:gd name="T102" fmla="*/ 66 w 77"/>
                  <a:gd name="T103" fmla="*/ 17 h 36"/>
                  <a:gd name="T104" fmla="*/ 68 w 77"/>
                  <a:gd name="T105" fmla="*/ 15 h 36"/>
                  <a:gd name="T106" fmla="*/ 69 w 77"/>
                  <a:gd name="T107" fmla="*/ 14 h 36"/>
                  <a:gd name="T108" fmla="*/ 63 w 77"/>
                  <a:gd name="T109" fmla="*/ 13 h 36"/>
                  <a:gd name="T110" fmla="*/ 52 w 77"/>
                  <a:gd name="T111" fmla="*/ 11 h 36"/>
                  <a:gd name="T112" fmla="*/ 38 w 77"/>
                  <a:gd name="T113" fmla="*/ 10 h 36"/>
                  <a:gd name="T114" fmla="*/ 18 w 77"/>
                  <a:gd name="T115" fmla="*/ 7 h 36"/>
                  <a:gd name="T116" fmla="*/ 8 w 77"/>
                  <a:gd name="T117" fmla="*/ 7 h 36"/>
                  <a:gd name="T118" fmla="*/ 5 w 77"/>
                  <a:gd name="T119" fmla="*/ 6 h 36"/>
                  <a:gd name="T120" fmla="*/ 8 w 77"/>
                  <a:gd name="T121" fmla="*/ 23 h 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0" t="0" r="r" b="b"/>
                <a:pathLst>
                  <a:path w="77" h="36">
                    <a:moveTo>
                      <a:pt x="73" y="36"/>
                    </a:moveTo>
                    <a:cubicBezTo>
                      <a:pt x="73" y="36"/>
                      <a:pt x="72" y="36"/>
                      <a:pt x="70" y="36"/>
                    </a:cubicBezTo>
                    <a:cubicBezTo>
                      <a:pt x="70" y="36"/>
                      <a:pt x="70" y="36"/>
                      <a:pt x="70" y="36"/>
                    </a:cubicBezTo>
                    <a:cubicBezTo>
                      <a:pt x="68" y="36"/>
                      <a:pt x="66" y="35"/>
                      <a:pt x="63" y="35"/>
                    </a:cubicBezTo>
                    <a:cubicBezTo>
                      <a:pt x="63" y="35"/>
                      <a:pt x="63" y="35"/>
                      <a:pt x="63" y="35"/>
                    </a:cubicBezTo>
                    <a:cubicBezTo>
                      <a:pt x="60" y="34"/>
                      <a:pt x="56" y="34"/>
                      <a:pt x="52" y="33"/>
                    </a:cubicBezTo>
                    <a:cubicBezTo>
                      <a:pt x="52" y="33"/>
                      <a:pt x="52" y="33"/>
                      <a:pt x="52" y="33"/>
                    </a:cubicBezTo>
                    <a:cubicBezTo>
                      <a:pt x="47" y="32"/>
                      <a:pt x="43" y="32"/>
                      <a:pt x="38" y="31"/>
                    </a:cubicBezTo>
                    <a:cubicBezTo>
                      <a:pt x="38" y="31"/>
                      <a:pt x="38" y="31"/>
                      <a:pt x="38" y="31"/>
                    </a:cubicBezTo>
                    <a:cubicBezTo>
                      <a:pt x="33" y="30"/>
                      <a:pt x="24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4" y="28"/>
                      <a:pt x="15" y="29"/>
                      <a:pt x="10" y="28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7" y="28"/>
                      <a:pt x="5" y="27"/>
                      <a:pt x="5" y="27"/>
                    </a:cubicBezTo>
                    <a:cubicBezTo>
                      <a:pt x="5" y="27"/>
                      <a:pt x="5" y="27"/>
                      <a:pt x="5" y="27"/>
                    </a:cubicBezTo>
                    <a:cubicBezTo>
                      <a:pt x="4" y="26"/>
                      <a:pt x="5" y="27"/>
                      <a:pt x="3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2" y="26"/>
                      <a:pt x="2" y="26"/>
                      <a:pt x="1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1" y="26"/>
                      <a:pt x="0" y="25"/>
                      <a:pt x="0" y="23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1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2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4" y="0"/>
                      <a:pt x="5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8" y="1"/>
                      <a:pt x="8" y="2"/>
                      <a:pt x="8" y="2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13" y="2"/>
                      <a:pt x="13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24" y="3"/>
                      <a:pt x="34" y="4"/>
                      <a:pt x="39" y="4"/>
                    </a:cubicBezTo>
                    <a:cubicBezTo>
                      <a:pt x="39" y="4"/>
                      <a:pt x="39" y="4"/>
                      <a:pt x="39" y="4"/>
                    </a:cubicBezTo>
                    <a:cubicBezTo>
                      <a:pt x="44" y="5"/>
                      <a:pt x="48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7" y="7"/>
                      <a:pt x="61" y="7"/>
                      <a:pt x="64" y="8"/>
                    </a:cubicBezTo>
                    <a:cubicBezTo>
                      <a:pt x="64" y="8"/>
                      <a:pt x="64" y="8"/>
                      <a:pt x="64" y="8"/>
                    </a:cubicBezTo>
                    <a:cubicBezTo>
                      <a:pt x="67" y="8"/>
                      <a:pt x="70" y="9"/>
                      <a:pt x="72" y="9"/>
                    </a:cubicBezTo>
                    <a:cubicBezTo>
                      <a:pt x="72" y="9"/>
                      <a:pt x="72" y="9"/>
                      <a:pt x="72" y="9"/>
                    </a:cubicBezTo>
                    <a:cubicBezTo>
                      <a:pt x="74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9"/>
                      <a:pt x="77" y="10"/>
                      <a:pt x="77" y="11"/>
                    </a:cubicBezTo>
                    <a:cubicBezTo>
                      <a:pt x="77" y="11"/>
                      <a:pt x="77" y="11"/>
                      <a:pt x="77" y="11"/>
                    </a:cubicBezTo>
                    <a:cubicBezTo>
                      <a:pt x="77" y="12"/>
                      <a:pt x="77" y="13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6" y="14"/>
                      <a:pt x="75" y="15"/>
                      <a:pt x="75" y="15"/>
                    </a:cubicBezTo>
                    <a:cubicBezTo>
                      <a:pt x="75" y="15"/>
                      <a:pt x="75" y="15"/>
                      <a:pt x="75" y="15"/>
                    </a:cubicBezTo>
                    <a:cubicBezTo>
                      <a:pt x="75" y="15"/>
                      <a:pt x="70" y="20"/>
                      <a:pt x="69" y="22"/>
                    </a:cubicBezTo>
                    <a:cubicBezTo>
                      <a:pt x="69" y="22"/>
                      <a:pt x="69" y="22"/>
                      <a:pt x="69" y="22"/>
                    </a:cubicBezTo>
                    <a:cubicBezTo>
                      <a:pt x="69" y="22"/>
                      <a:pt x="69" y="22"/>
                      <a:pt x="69" y="22"/>
                    </a:cubicBezTo>
                    <a:cubicBezTo>
                      <a:pt x="69" y="22"/>
                      <a:pt x="69" y="22"/>
                      <a:pt x="69" y="22"/>
                    </a:cubicBezTo>
                    <a:cubicBezTo>
                      <a:pt x="69" y="22"/>
                      <a:pt x="70" y="23"/>
                      <a:pt x="71" y="24"/>
                    </a:cubicBezTo>
                    <a:cubicBezTo>
                      <a:pt x="71" y="24"/>
                      <a:pt x="71" y="24"/>
                      <a:pt x="71" y="24"/>
                    </a:cubicBezTo>
                    <a:cubicBezTo>
                      <a:pt x="72" y="26"/>
                      <a:pt x="73" y="29"/>
                      <a:pt x="73" y="29"/>
                    </a:cubicBezTo>
                    <a:cubicBezTo>
                      <a:pt x="73" y="29"/>
                      <a:pt x="73" y="29"/>
                      <a:pt x="73" y="29"/>
                    </a:cubicBezTo>
                    <a:cubicBezTo>
                      <a:pt x="74" y="29"/>
                      <a:pt x="75" y="31"/>
                      <a:pt x="75" y="32"/>
                    </a:cubicBezTo>
                    <a:cubicBezTo>
                      <a:pt x="75" y="32"/>
                      <a:pt x="75" y="32"/>
                      <a:pt x="75" y="32"/>
                    </a:cubicBezTo>
                    <a:cubicBezTo>
                      <a:pt x="75" y="32"/>
                      <a:pt x="75" y="32"/>
                      <a:pt x="75" y="32"/>
                    </a:cubicBezTo>
                    <a:cubicBezTo>
                      <a:pt x="75" y="32"/>
                      <a:pt x="75" y="32"/>
                      <a:pt x="75" y="32"/>
                    </a:cubicBezTo>
                    <a:cubicBezTo>
                      <a:pt x="76" y="33"/>
                      <a:pt x="76" y="34"/>
                      <a:pt x="76" y="35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5" y="36"/>
                      <a:pt x="74" y="36"/>
                      <a:pt x="73" y="36"/>
                    </a:cubicBezTo>
                    <a:cubicBezTo>
                      <a:pt x="73" y="36"/>
                      <a:pt x="73" y="36"/>
                      <a:pt x="73" y="36"/>
                    </a:cubicBezTo>
                    <a:cubicBezTo>
                      <a:pt x="73" y="36"/>
                      <a:pt x="73" y="36"/>
                      <a:pt x="73" y="36"/>
                    </a:cubicBezTo>
                    <a:close/>
                    <a:moveTo>
                      <a:pt x="8" y="23"/>
                    </a:moveTo>
                    <a:cubicBezTo>
                      <a:pt x="8" y="23"/>
                      <a:pt x="8" y="23"/>
                      <a:pt x="10" y="23"/>
                    </a:cubicBezTo>
                    <a:cubicBezTo>
                      <a:pt x="10" y="23"/>
                      <a:pt x="10" y="23"/>
                      <a:pt x="10" y="23"/>
                    </a:cubicBezTo>
                    <a:cubicBezTo>
                      <a:pt x="15" y="23"/>
                      <a:pt x="15" y="23"/>
                      <a:pt x="20" y="24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5" y="24"/>
                      <a:pt x="34" y="25"/>
                      <a:pt x="39" y="26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44" y="27"/>
                      <a:pt x="48" y="27"/>
                      <a:pt x="52" y="28"/>
                    </a:cubicBezTo>
                    <a:cubicBezTo>
                      <a:pt x="52" y="28"/>
                      <a:pt x="52" y="28"/>
                      <a:pt x="52" y="28"/>
                    </a:cubicBezTo>
                    <a:cubicBezTo>
                      <a:pt x="57" y="28"/>
                      <a:pt x="60" y="29"/>
                      <a:pt x="63" y="29"/>
                    </a:cubicBezTo>
                    <a:cubicBezTo>
                      <a:pt x="63" y="29"/>
                      <a:pt x="63" y="29"/>
                      <a:pt x="63" y="29"/>
                    </a:cubicBezTo>
                    <a:cubicBezTo>
                      <a:pt x="65" y="30"/>
                      <a:pt x="66" y="30"/>
                      <a:pt x="68" y="30"/>
                    </a:cubicBezTo>
                    <a:cubicBezTo>
                      <a:pt x="68" y="30"/>
                      <a:pt x="68" y="30"/>
                      <a:pt x="68" y="30"/>
                    </a:cubicBezTo>
                    <a:cubicBezTo>
                      <a:pt x="66" y="28"/>
                      <a:pt x="64" y="24"/>
                      <a:pt x="64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4" y="23"/>
                      <a:pt x="63" y="22"/>
                      <a:pt x="63" y="22"/>
                    </a:cubicBezTo>
                    <a:cubicBezTo>
                      <a:pt x="63" y="22"/>
                      <a:pt x="63" y="22"/>
                      <a:pt x="63" y="22"/>
                    </a:cubicBezTo>
                    <a:cubicBezTo>
                      <a:pt x="63" y="22"/>
                      <a:pt x="63" y="22"/>
                      <a:pt x="63" y="22"/>
                    </a:cubicBezTo>
                    <a:cubicBezTo>
                      <a:pt x="63" y="22"/>
                      <a:pt x="63" y="22"/>
                      <a:pt x="63" y="22"/>
                    </a:cubicBezTo>
                    <a:cubicBezTo>
                      <a:pt x="63" y="22"/>
                      <a:pt x="63" y="22"/>
                      <a:pt x="63" y="22"/>
                    </a:cubicBezTo>
                    <a:cubicBezTo>
                      <a:pt x="63" y="22"/>
                      <a:pt x="63" y="22"/>
                      <a:pt x="63" y="22"/>
                    </a:cubicBezTo>
                    <a:cubicBezTo>
                      <a:pt x="63" y="21"/>
                      <a:pt x="63" y="21"/>
                      <a:pt x="63" y="21"/>
                    </a:cubicBezTo>
                    <a:cubicBezTo>
                      <a:pt x="63" y="21"/>
                      <a:pt x="63" y="21"/>
                      <a:pt x="63" y="21"/>
                    </a:cubicBezTo>
                    <a:cubicBezTo>
                      <a:pt x="64" y="20"/>
                      <a:pt x="64" y="20"/>
                      <a:pt x="64" y="19"/>
                    </a:cubicBezTo>
                    <a:cubicBezTo>
                      <a:pt x="64" y="19"/>
                      <a:pt x="64" y="19"/>
                      <a:pt x="64" y="19"/>
                    </a:cubicBezTo>
                    <a:cubicBezTo>
                      <a:pt x="65" y="18"/>
                      <a:pt x="65" y="18"/>
                      <a:pt x="66" y="17"/>
                    </a:cubicBezTo>
                    <a:cubicBezTo>
                      <a:pt x="66" y="17"/>
                      <a:pt x="66" y="17"/>
                      <a:pt x="66" y="17"/>
                    </a:cubicBezTo>
                    <a:cubicBezTo>
                      <a:pt x="66" y="17"/>
                      <a:pt x="67" y="16"/>
                      <a:pt x="68" y="15"/>
                    </a:cubicBezTo>
                    <a:cubicBezTo>
                      <a:pt x="68" y="15"/>
                      <a:pt x="68" y="15"/>
                      <a:pt x="68" y="15"/>
                    </a:cubicBezTo>
                    <a:cubicBezTo>
                      <a:pt x="68" y="15"/>
                      <a:pt x="69" y="14"/>
                      <a:pt x="69" y="14"/>
                    </a:cubicBezTo>
                    <a:cubicBezTo>
                      <a:pt x="69" y="14"/>
                      <a:pt x="69" y="14"/>
                      <a:pt x="69" y="14"/>
                    </a:cubicBezTo>
                    <a:cubicBezTo>
                      <a:pt x="67" y="13"/>
                      <a:pt x="66" y="13"/>
                      <a:pt x="63" y="13"/>
                    </a:cubicBezTo>
                    <a:cubicBezTo>
                      <a:pt x="63" y="13"/>
                      <a:pt x="63" y="13"/>
                      <a:pt x="63" y="13"/>
                    </a:cubicBezTo>
                    <a:cubicBezTo>
                      <a:pt x="60" y="12"/>
                      <a:pt x="56" y="12"/>
                      <a:pt x="52" y="11"/>
                    </a:cubicBezTo>
                    <a:cubicBezTo>
                      <a:pt x="52" y="11"/>
                      <a:pt x="52" y="11"/>
                      <a:pt x="52" y="11"/>
                    </a:cubicBezTo>
                    <a:cubicBezTo>
                      <a:pt x="48" y="11"/>
                      <a:pt x="43" y="10"/>
                      <a:pt x="38" y="10"/>
                    </a:cubicBezTo>
                    <a:cubicBezTo>
                      <a:pt x="38" y="10"/>
                      <a:pt x="38" y="10"/>
                      <a:pt x="38" y="10"/>
                    </a:cubicBezTo>
                    <a:cubicBezTo>
                      <a:pt x="33" y="9"/>
                      <a:pt x="23" y="8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3" y="7"/>
                      <a:pt x="13" y="7"/>
                      <a:pt x="8" y="7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7" y="7"/>
                      <a:pt x="6" y="7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7" y="21"/>
                      <a:pt x="8" y="22"/>
                      <a:pt x="8" y="23"/>
                    </a:cubicBezTo>
                    <a:close/>
                  </a:path>
                </a:pathLst>
              </a:custGeom>
              <a:solidFill>
                <a:srgbClr val="81838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87" name="Freeform 37"/>
              <p:cNvSpPr>
                <a:spLocks noChangeAspect="1"/>
              </p:cNvSpPr>
              <p:nvPr userDrawn="1"/>
            </p:nvSpPr>
            <p:spPr bwMode="auto">
              <a:xfrm>
                <a:off x="2691" y="433"/>
                <a:ext cx="252" cy="80"/>
              </a:xfrm>
              <a:custGeom>
                <a:avLst/>
                <a:gdLst>
                  <a:gd name="T0" fmla="*/ 124 w 127"/>
                  <a:gd name="T1" fmla="*/ 0 h 40"/>
                  <a:gd name="T2" fmla="*/ 124 w 127"/>
                  <a:gd name="T3" fmla="*/ 0 h 40"/>
                  <a:gd name="T4" fmla="*/ 112 w 127"/>
                  <a:gd name="T5" fmla="*/ 0 h 40"/>
                  <a:gd name="T6" fmla="*/ 67 w 127"/>
                  <a:gd name="T7" fmla="*/ 5 h 40"/>
                  <a:gd name="T8" fmla="*/ 51 w 127"/>
                  <a:gd name="T9" fmla="*/ 8 h 40"/>
                  <a:gd name="T10" fmla="*/ 36 w 127"/>
                  <a:gd name="T11" fmla="*/ 10 h 40"/>
                  <a:gd name="T12" fmla="*/ 22 w 127"/>
                  <a:gd name="T13" fmla="*/ 14 h 40"/>
                  <a:gd name="T14" fmla="*/ 10 w 127"/>
                  <a:gd name="T15" fmla="*/ 16 h 40"/>
                  <a:gd name="T16" fmla="*/ 3 w 127"/>
                  <a:gd name="T17" fmla="*/ 18 h 40"/>
                  <a:gd name="T18" fmla="*/ 0 w 127"/>
                  <a:gd name="T19" fmla="*/ 19 h 40"/>
                  <a:gd name="T20" fmla="*/ 0 w 127"/>
                  <a:gd name="T21" fmla="*/ 19 h 40"/>
                  <a:gd name="T22" fmla="*/ 1 w 127"/>
                  <a:gd name="T23" fmla="*/ 20 h 40"/>
                  <a:gd name="T24" fmla="*/ 3 w 127"/>
                  <a:gd name="T25" fmla="*/ 21 h 40"/>
                  <a:gd name="T26" fmla="*/ 9 w 127"/>
                  <a:gd name="T27" fmla="*/ 26 h 40"/>
                  <a:gd name="T28" fmla="*/ 9 w 127"/>
                  <a:gd name="T29" fmla="*/ 27 h 40"/>
                  <a:gd name="T30" fmla="*/ 9 w 127"/>
                  <a:gd name="T31" fmla="*/ 28 h 40"/>
                  <a:gd name="T32" fmla="*/ 9 w 127"/>
                  <a:gd name="T33" fmla="*/ 30 h 40"/>
                  <a:gd name="T34" fmla="*/ 8 w 127"/>
                  <a:gd name="T35" fmla="*/ 32 h 40"/>
                  <a:gd name="T36" fmla="*/ 6 w 127"/>
                  <a:gd name="T37" fmla="*/ 35 h 40"/>
                  <a:gd name="T38" fmla="*/ 5 w 127"/>
                  <a:gd name="T39" fmla="*/ 37 h 40"/>
                  <a:gd name="T40" fmla="*/ 3 w 127"/>
                  <a:gd name="T41" fmla="*/ 40 h 40"/>
                  <a:gd name="T42" fmla="*/ 3 w 127"/>
                  <a:gd name="T43" fmla="*/ 40 h 40"/>
                  <a:gd name="T44" fmla="*/ 6 w 127"/>
                  <a:gd name="T45" fmla="*/ 40 h 40"/>
                  <a:gd name="T46" fmla="*/ 13 w 127"/>
                  <a:gd name="T47" fmla="*/ 38 h 40"/>
                  <a:gd name="T48" fmla="*/ 24 w 127"/>
                  <a:gd name="T49" fmla="*/ 35 h 40"/>
                  <a:gd name="T50" fmla="*/ 37 w 127"/>
                  <a:gd name="T51" fmla="*/ 32 h 40"/>
                  <a:gd name="T52" fmla="*/ 52 w 127"/>
                  <a:gd name="T53" fmla="*/ 29 h 40"/>
                  <a:gd name="T54" fmla="*/ 66 w 127"/>
                  <a:gd name="T55" fmla="*/ 27 h 40"/>
                  <a:gd name="T56" fmla="*/ 113 w 127"/>
                  <a:gd name="T57" fmla="*/ 21 h 40"/>
                  <a:gd name="T58" fmla="*/ 127 w 127"/>
                  <a:gd name="T59" fmla="*/ 20 h 40"/>
                  <a:gd name="T60" fmla="*/ 124 w 127"/>
                  <a:gd name="T61" fmla="*/ 0 h 40"/>
                  <a:gd name="T62" fmla="*/ 124 w 127"/>
                  <a:gd name="T63" fmla="*/ 0 h 40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127" h="40">
                    <a:moveTo>
                      <a:pt x="124" y="0"/>
                    </a:moveTo>
                    <a:cubicBezTo>
                      <a:pt x="124" y="0"/>
                      <a:pt x="124" y="0"/>
                      <a:pt x="124" y="0"/>
                    </a:cubicBezTo>
                    <a:cubicBezTo>
                      <a:pt x="120" y="0"/>
                      <a:pt x="116" y="0"/>
                      <a:pt x="112" y="0"/>
                    </a:cubicBezTo>
                    <a:cubicBezTo>
                      <a:pt x="107" y="1"/>
                      <a:pt x="72" y="5"/>
                      <a:pt x="67" y="5"/>
                    </a:cubicBezTo>
                    <a:cubicBezTo>
                      <a:pt x="62" y="6"/>
                      <a:pt x="56" y="7"/>
                      <a:pt x="51" y="8"/>
                    </a:cubicBezTo>
                    <a:cubicBezTo>
                      <a:pt x="46" y="8"/>
                      <a:pt x="41" y="9"/>
                      <a:pt x="36" y="10"/>
                    </a:cubicBezTo>
                    <a:cubicBezTo>
                      <a:pt x="31" y="11"/>
                      <a:pt x="26" y="13"/>
                      <a:pt x="22" y="14"/>
                    </a:cubicBezTo>
                    <a:cubicBezTo>
                      <a:pt x="17" y="14"/>
                      <a:pt x="14" y="15"/>
                      <a:pt x="10" y="16"/>
                    </a:cubicBezTo>
                    <a:cubicBezTo>
                      <a:pt x="7" y="17"/>
                      <a:pt x="5" y="18"/>
                      <a:pt x="3" y="18"/>
                    </a:cubicBezTo>
                    <a:cubicBezTo>
                      <a:pt x="1" y="18"/>
                      <a:pt x="0" y="19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1" y="19"/>
                      <a:pt x="1" y="19"/>
                      <a:pt x="1" y="20"/>
                    </a:cubicBezTo>
                    <a:cubicBezTo>
                      <a:pt x="2" y="20"/>
                      <a:pt x="2" y="20"/>
                      <a:pt x="3" y="21"/>
                    </a:cubicBezTo>
                    <a:cubicBezTo>
                      <a:pt x="3" y="21"/>
                      <a:pt x="9" y="26"/>
                      <a:pt x="9" y="26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9" y="29"/>
                      <a:pt x="9" y="30"/>
                      <a:pt x="9" y="30"/>
                    </a:cubicBezTo>
                    <a:cubicBezTo>
                      <a:pt x="8" y="31"/>
                      <a:pt x="8" y="32"/>
                      <a:pt x="8" y="32"/>
                    </a:cubicBezTo>
                    <a:cubicBezTo>
                      <a:pt x="7" y="33"/>
                      <a:pt x="7" y="34"/>
                      <a:pt x="6" y="35"/>
                    </a:cubicBezTo>
                    <a:cubicBezTo>
                      <a:pt x="6" y="35"/>
                      <a:pt x="6" y="36"/>
                      <a:pt x="5" y="37"/>
                    </a:cubicBezTo>
                    <a:cubicBezTo>
                      <a:pt x="5" y="37"/>
                      <a:pt x="3" y="39"/>
                      <a:pt x="3" y="40"/>
                    </a:cubicBezTo>
                    <a:cubicBezTo>
                      <a:pt x="3" y="40"/>
                      <a:pt x="3" y="40"/>
                      <a:pt x="3" y="40"/>
                    </a:cubicBezTo>
                    <a:cubicBezTo>
                      <a:pt x="3" y="40"/>
                      <a:pt x="4" y="40"/>
                      <a:pt x="6" y="40"/>
                    </a:cubicBezTo>
                    <a:cubicBezTo>
                      <a:pt x="7" y="39"/>
                      <a:pt x="10" y="38"/>
                      <a:pt x="13" y="38"/>
                    </a:cubicBezTo>
                    <a:cubicBezTo>
                      <a:pt x="16" y="37"/>
                      <a:pt x="20" y="36"/>
                      <a:pt x="24" y="35"/>
                    </a:cubicBezTo>
                    <a:cubicBezTo>
                      <a:pt x="28" y="34"/>
                      <a:pt x="32" y="33"/>
                      <a:pt x="37" y="32"/>
                    </a:cubicBezTo>
                    <a:cubicBezTo>
                      <a:pt x="42" y="31"/>
                      <a:pt x="47" y="30"/>
                      <a:pt x="52" y="29"/>
                    </a:cubicBezTo>
                    <a:cubicBezTo>
                      <a:pt x="57" y="28"/>
                      <a:pt x="61" y="27"/>
                      <a:pt x="66" y="27"/>
                    </a:cubicBezTo>
                    <a:cubicBezTo>
                      <a:pt x="71" y="26"/>
                      <a:pt x="107" y="22"/>
                      <a:pt x="113" y="21"/>
                    </a:cubicBezTo>
                    <a:cubicBezTo>
                      <a:pt x="118" y="21"/>
                      <a:pt x="123" y="21"/>
                      <a:pt x="127" y="20"/>
                    </a:cubicBezTo>
                    <a:cubicBezTo>
                      <a:pt x="124" y="0"/>
                      <a:pt x="124" y="0"/>
                      <a:pt x="124" y="0"/>
                    </a:cubicBezTo>
                    <a:cubicBezTo>
                      <a:pt x="124" y="0"/>
                      <a:pt x="124" y="0"/>
                      <a:pt x="12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88" name="Freeform 38"/>
              <p:cNvSpPr>
                <a:spLocks noChangeAspect="1" noEditPoints="1"/>
              </p:cNvSpPr>
              <p:nvPr userDrawn="1"/>
            </p:nvSpPr>
            <p:spPr bwMode="auto">
              <a:xfrm>
                <a:off x="2685" y="428"/>
                <a:ext cx="263" cy="89"/>
              </a:xfrm>
              <a:custGeom>
                <a:avLst/>
                <a:gdLst>
                  <a:gd name="T0" fmla="*/ 4 w 132"/>
                  <a:gd name="T1" fmla="*/ 42 h 46"/>
                  <a:gd name="T2" fmla="*/ 6 w 132"/>
                  <a:gd name="T3" fmla="*/ 38 h 46"/>
                  <a:gd name="T4" fmla="*/ 7 w 132"/>
                  <a:gd name="T5" fmla="*/ 36 h 46"/>
                  <a:gd name="T6" fmla="*/ 9 w 132"/>
                  <a:gd name="T7" fmla="*/ 32 h 46"/>
                  <a:gd name="T8" fmla="*/ 10 w 132"/>
                  <a:gd name="T9" fmla="*/ 31 h 46"/>
                  <a:gd name="T10" fmla="*/ 10 w 132"/>
                  <a:gd name="T11" fmla="*/ 31 h 46"/>
                  <a:gd name="T12" fmla="*/ 9 w 132"/>
                  <a:gd name="T13" fmla="*/ 30 h 46"/>
                  <a:gd name="T14" fmla="*/ 7 w 132"/>
                  <a:gd name="T15" fmla="*/ 28 h 46"/>
                  <a:gd name="T16" fmla="*/ 3 w 132"/>
                  <a:gd name="T17" fmla="*/ 25 h 46"/>
                  <a:gd name="T18" fmla="*/ 2 w 132"/>
                  <a:gd name="T19" fmla="*/ 24 h 46"/>
                  <a:gd name="T20" fmla="*/ 0 w 132"/>
                  <a:gd name="T21" fmla="*/ 21 h 46"/>
                  <a:gd name="T22" fmla="*/ 2 w 132"/>
                  <a:gd name="T23" fmla="*/ 19 h 46"/>
                  <a:gd name="T24" fmla="*/ 13 w 132"/>
                  <a:gd name="T25" fmla="*/ 17 h 46"/>
                  <a:gd name="T26" fmla="*/ 24 w 132"/>
                  <a:gd name="T27" fmla="*/ 14 h 46"/>
                  <a:gd name="T28" fmla="*/ 54 w 132"/>
                  <a:gd name="T29" fmla="*/ 8 h 46"/>
                  <a:gd name="T30" fmla="*/ 70 w 132"/>
                  <a:gd name="T31" fmla="*/ 6 h 46"/>
                  <a:gd name="T32" fmla="*/ 126 w 132"/>
                  <a:gd name="T33" fmla="*/ 0 h 46"/>
                  <a:gd name="T34" fmla="*/ 127 w 132"/>
                  <a:gd name="T35" fmla="*/ 0 h 46"/>
                  <a:gd name="T36" fmla="*/ 127 w 132"/>
                  <a:gd name="T37" fmla="*/ 0 h 46"/>
                  <a:gd name="T38" fmla="*/ 130 w 132"/>
                  <a:gd name="T39" fmla="*/ 3 h 46"/>
                  <a:gd name="T40" fmla="*/ 130 w 132"/>
                  <a:gd name="T41" fmla="*/ 3 h 46"/>
                  <a:gd name="T42" fmla="*/ 132 w 132"/>
                  <a:gd name="T43" fmla="*/ 25 h 46"/>
                  <a:gd name="T44" fmla="*/ 116 w 132"/>
                  <a:gd name="T45" fmla="*/ 27 h 46"/>
                  <a:gd name="T46" fmla="*/ 70 w 132"/>
                  <a:gd name="T47" fmla="*/ 32 h 46"/>
                  <a:gd name="T48" fmla="*/ 41 w 132"/>
                  <a:gd name="T49" fmla="*/ 38 h 46"/>
                  <a:gd name="T50" fmla="*/ 28 w 132"/>
                  <a:gd name="T51" fmla="*/ 41 h 46"/>
                  <a:gd name="T52" fmla="*/ 9 w 132"/>
                  <a:gd name="T53" fmla="*/ 45 h 46"/>
                  <a:gd name="T54" fmla="*/ 7 w 132"/>
                  <a:gd name="T55" fmla="*/ 46 h 46"/>
                  <a:gd name="T56" fmla="*/ 4 w 132"/>
                  <a:gd name="T57" fmla="*/ 45 h 46"/>
                  <a:gd name="T58" fmla="*/ 14 w 132"/>
                  <a:gd name="T59" fmla="*/ 28 h 46"/>
                  <a:gd name="T60" fmla="*/ 15 w 132"/>
                  <a:gd name="T61" fmla="*/ 31 h 46"/>
                  <a:gd name="T62" fmla="*/ 15 w 132"/>
                  <a:gd name="T63" fmla="*/ 32 h 46"/>
                  <a:gd name="T64" fmla="*/ 13 w 132"/>
                  <a:gd name="T65" fmla="*/ 37 h 46"/>
                  <a:gd name="T66" fmla="*/ 12 w 132"/>
                  <a:gd name="T67" fmla="*/ 39 h 46"/>
                  <a:gd name="T68" fmla="*/ 15 w 132"/>
                  <a:gd name="T69" fmla="*/ 38 h 46"/>
                  <a:gd name="T70" fmla="*/ 26 w 132"/>
                  <a:gd name="T71" fmla="*/ 35 h 46"/>
                  <a:gd name="T72" fmla="*/ 54 w 132"/>
                  <a:gd name="T73" fmla="*/ 30 h 46"/>
                  <a:gd name="T74" fmla="*/ 69 w 132"/>
                  <a:gd name="T75" fmla="*/ 27 h 46"/>
                  <a:gd name="T76" fmla="*/ 127 w 132"/>
                  <a:gd name="T77" fmla="*/ 21 h 46"/>
                  <a:gd name="T78" fmla="*/ 115 w 132"/>
                  <a:gd name="T79" fmla="*/ 6 h 46"/>
                  <a:gd name="T80" fmla="*/ 70 w 132"/>
                  <a:gd name="T81" fmla="*/ 11 h 46"/>
                  <a:gd name="T82" fmla="*/ 39 w 132"/>
                  <a:gd name="T83" fmla="*/ 16 h 46"/>
                  <a:gd name="T84" fmla="*/ 25 w 132"/>
                  <a:gd name="T85" fmla="*/ 19 h 46"/>
                  <a:gd name="T86" fmla="*/ 9 w 132"/>
                  <a:gd name="T87" fmla="*/ 23 h 46"/>
                  <a:gd name="T88" fmla="*/ 129 w 132"/>
                  <a:gd name="T89" fmla="*/ 5 h 4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0" t="0" r="r" b="b"/>
                <a:pathLst>
                  <a:path w="132" h="46">
                    <a:moveTo>
                      <a:pt x="4" y="45"/>
                    </a:moveTo>
                    <a:cubicBezTo>
                      <a:pt x="3" y="44"/>
                      <a:pt x="3" y="43"/>
                      <a:pt x="4" y="42"/>
                    </a:cubicBezTo>
                    <a:cubicBezTo>
                      <a:pt x="4" y="42"/>
                      <a:pt x="4" y="42"/>
                      <a:pt x="4" y="42"/>
                    </a:cubicBezTo>
                    <a:cubicBezTo>
                      <a:pt x="4" y="42"/>
                      <a:pt x="4" y="42"/>
                      <a:pt x="4" y="41"/>
                    </a:cubicBezTo>
                    <a:cubicBezTo>
                      <a:pt x="4" y="41"/>
                      <a:pt x="4" y="41"/>
                      <a:pt x="4" y="41"/>
                    </a:cubicBezTo>
                    <a:cubicBezTo>
                      <a:pt x="4" y="41"/>
                      <a:pt x="6" y="39"/>
                      <a:pt x="6" y="38"/>
                    </a:cubicBezTo>
                    <a:cubicBezTo>
                      <a:pt x="6" y="38"/>
                      <a:pt x="6" y="38"/>
                      <a:pt x="6" y="38"/>
                    </a:cubicBezTo>
                    <a:cubicBezTo>
                      <a:pt x="6" y="38"/>
                      <a:pt x="7" y="37"/>
                      <a:pt x="7" y="36"/>
                    </a:cubicBezTo>
                    <a:cubicBezTo>
                      <a:pt x="7" y="36"/>
                      <a:pt x="7" y="36"/>
                      <a:pt x="7" y="36"/>
                    </a:cubicBezTo>
                    <a:cubicBezTo>
                      <a:pt x="8" y="36"/>
                      <a:pt x="8" y="35"/>
                      <a:pt x="8" y="34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9" y="34"/>
                      <a:pt x="9" y="33"/>
                      <a:pt x="9" y="32"/>
                    </a:cubicBezTo>
                    <a:cubicBezTo>
                      <a:pt x="9" y="32"/>
                      <a:pt x="9" y="32"/>
                      <a:pt x="9" y="32"/>
                    </a:cubicBezTo>
                    <a:cubicBezTo>
                      <a:pt x="10" y="32"/>
                      <a:pt x="10" y="31"/>
                      <a:pt x="10" y="31"/>
                    </a:cubicBezTo>
                    <a:cubicBezTo>
                      <a:pt x="10" y="31"/>
                      <a:pt x="10" y="31"/>
                      <a:pt x="10" y="31"/>
                    </a:cubicBezTo>
                    <a:cubicBezTo>
                      <a:pt x="10" y="31"/>
                      <a:pt x="10" y="31"/>
                      <a:pt x="10" y="31"/>
                    </a:cubicBezTo>
                    <a:cubicBezTo>
                      <a:pt x="10" y="31"/>
                      <a:pt x="10" y="31"/>
                      <a:pt x="10" y="31"/>
                    </a:cubicBezTo>
                    <a:cubicBezTo>
                      <a:pt x="10" y="31"/>
                      <a:pt x="10" y="31"/>
                      <a:pt x="10" y="31"/>
                    </a:cubicBezTo>
                    <a:cubicBezTo>
                      <a:pt x="10" y="31"/>
                      <a:pt x="10" y="31"/>
                      <a:pt x="10" y="31"/>
                    </a:cubicBezTo>
                    <a:cubicBezTo>
                      <a:pt x="10" y="31"/>
                      <a:pt x="10" y="31"/>
                      <a:pt x="10" y="31"/>
                    </a:cubicBezTo>
                    <a:cubicBezTo>
                      <a:pt x="9" y="31"/>
                      <a:pt x="9" y="30"/>
                      <a:pt x="9" y="30"/>
                    </a:cubicBezTo>
                    <a:cubicBezTo>
                      <a:pt x="9" y="30"/>
                      <a:pt x="9" y="30"/>
                      <a:pt x="9" y="30"/>
                    </a:cubicBezTo>
                    <a:cubicBezTo>
                      <a:pt x="8" y="30"/>
                      <a:pt x="8" y="29"/>
                      <a:pt x="7" y="28"/>
                    </a:cubicBezTo>
                    <a:cubicBezTo>
                      <a:pt x="7" y="28"/>
                      <a:pt x="7" y="28"/>
                      <a:pt x="7" y="28"/>
                    </a:cubicBezTo>
                    <a:cubicBezTo>
                      <a:pt x="6" y="27"/>
                      <a:pt x="4" y="26"/>
                      <a:pt x="4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4" y="25"/>
                      <a:pt x="3" y="25"/>
                      <a:pt x="3" y="25"/>
                    </a:cubicBezTo>
                    <a:cubicBezTo>
                      <a:pt x="3" y="25"/>
                      <a:pt x="3" y="25"/>
                      <a:pt x="3" y="25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24"/>
                      <a:pt x="1" y="24"/>
                      <a:pt x="1" y="24"/>
                    </a:cubicBezTo>
                    <a:cubicBezTo>
                      <a:pt x="1" y="24"/>
                      <a:pt x="1" y="24"/>
                      <a:pt x="1" y="24"/>
                    </a:cubicBezTo>
                    <a:cubicBezTo>
                      <a:pt x="1" y="23"/>
                      <a:pt x="0" y="22"/>
                      <a:pt x="0" y="21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20"/>
                      <a:pt x="1" y="19"/>
                      <a:pt x="2" y="19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2" y="19"/>
                      <a:pt x="3" y="19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7" y="18"/>
                      <a:pt x="10" y="17"/>
                      <a:pt x="13" y="17"/>
                    </a:cubicBezTo>
                    <a:cubicBezTo>
                      <a:pt x="13" y="17"/>
                      <a:pt x="13" y="17"/>
                      <a:pt x="13" y="17"/>
                    </a:cubicBezTo>
                    <a:cubicBezTo>
                      <a:pt x="16" y="16"/>
                      <a:pt x="20" y="15"/>
                      <a:pt x="24" y="14"/>
                    </a:cubicBezTo>
                    <a:cubicBezTo>
                      <a:pt x="24" y="14"/>
                      <a:pt x="24" y="14"/>
                      <a:pt x="24" y="14"/>
                    </a:cubicBezTo>
                    <a:cubicBezTo>
                      <a:pt x="28" y="13"/>
                      <a:pt x="33" y="12"/>
                      <a:pt x="38" y="11"/>
                    </a:cubicBezTo>
                    <a:cubicBezTo>
                      <a:pt x="38" y="11"/>
                      <a:pt x="38" y="11"/>
                      <a:pt x="38" y="11"/>
                    </a:cubicBezTo>
                    <a:cubicBezTo>
                      <a:pt x="43" y="10"/>
                      <a:pt x="49" y="9"/>
                      <a:pt x="54" y="8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9" y="7"/>
                      <a:pt x="65" y="6"/>
                      <a:pt x="70" y="6"/>
                    </a:cubicBezTo>
                    <a:cubicBezTo>
                      <a:pt x="70" y="6"/>
                      <a:pt x="70" y="6"/>
                      <a:pt x="70" y="6"/>
                    </a:cubicBezTo>
                    <a:cubicBezTo>
                      <a:pt x="75" y="5"/>
                      <a:pt x="110" y="1"/>
                      <a:pt x="115" y="1"/>
                    </a:cubicBezTo>
                    <a:cubicBezTo>
                      <a:pt x="115" y="1"/>
                      <a:pt x="115" y="1"/>
                      <a:pt x="115" y="1"/>
                    </a:cubicBezTo>
                    <a:cubicBezTo>
                      <a:pt x="119" y="0"/>
                      <a:pt x="123" y="0"/>
                      <a:pt x="126" y="0"/>
                    </a:cubicBezTo>
                    <a:cubicBezTo>
                      <a:pt x="126" y="0"/>
                      <a:pt x="126" y="0"/>
                      <a:pt x="126" y="0"/>
                    </a:cubicBezTo>
                    <a:cubicBezTo>
                      <a:pt x="126" y="0"/>
                      <a:pt x="127" y="0"/>
                      <a:pt x="127" y="0"/>
                    </a:cubicBezTo>
                    <a:cubicBezTo>
                      <a:pt x="127" y="0"/>
                      <a:pt x="127" y="0"/>
                      <a:pt x="127" y="0"/>
                    </a:cubicBezTo>
                    <a:cubicBezTo>
                      <a:pt x="127" y="0"/>
                      <a:pt x="127" y="0"/>
                      <a:pt x="127" y="0"/>
                    </a:cubicBezTo>
                    <a:cubicBezTo>
                      <a:pt x="127" y="0"/>
                      <a:pt x="127" y="0"/>
                      <a:pt x="127" y="0"/>
                    </a:cubicBezTo>
                    <a:cubicBezTo>
                      <a:pt x="127" y="0"/>
                      <a:pt x="127" y="0"/>
                      <a:pt x="127" y="0"/>
                    </a:cubicBezTo>
                    <a:cubicBezTo>
                      <a:pt x="127" y="0"/>
                      <a:pt x="127" y="0"/>
                      <a:pt x="128" y="0"/>
                    </a:cubicBezTo>
                    <a:cubicBezTo>
                      <a:pt x="128" y="0"/>
                      <a:pt x="128" y="0"/>
                      <a:pt x="128" y="0"/>
                    </a:cubicBezTo>
                    <a:cubicBezTo>
                      <a:pt x="128" y="0"/>
                      <a:pt x="130" y="1"/>
                      <a:pt x="130" y="3"/>
                    </a:cubicBezTo>
                    <a:cubicBezTo>
                      <a:pt x="130" y="3"/>
                      <a:pt x="130" y="3"/>
                      <a:pt x="130" y="3"/>
                    </a:cubicBezTo>
                    <a:cubicBezTo>
                      <a:pt x="130" y="3"/>
                      <a:pt x="130" y="3"/>
                      <a:pt x="130" y="3"/>
                    </a:cubicBezTo>
                    <a:cubicBezTo>
                      <a:pt x="130" y="3"/>
                      <a:pt x="130" y="3"/>
                      <a:pt x="130" y="3"/>
                    </a:cubicBezTo>
                    <a:cubicBezTo>
                      <a:pt x="132" y="23"/>
                      <a:pt x="132" y="23"/>
                      <a:pt x="132" y="23"/>
                    </a:cubicBezTo>
                    <a:cubicBezTo>
                      <a:pt x="132" y="24"/>
                      <a:pt x="132" y="25"/>
                      <a:pt x="132" y="25"/>
                    </a:cubicBezTo>
                    <a:cubicBezTo>
                      <a:pt x="132" y="25"/>
                      <a:pt x="132" y="25"/>
                      <a:pt x="132" y="25"/>
                    </a:cubicBezTo>
                    <a:cubicBezTo>
                      <a:pt x="131" y="26"/>
                      <a:pt x="130" y="26"/>
                      <a:pt x="130" y="26"/>
                    </a:cubicBezTo>
                    <a:cubicBezTo>
                      <a:pt x="130" y="26"/>
                      <a:pt x="130" y="26"/>
                      <a:pt x="130" y="26"/>
                    </a:cubicBezTo>
                    <a:cubicBezTo>
                      <a:pt x="126" y="26"/>
                      <a:pt x="121" y="26"/>
                      <a:pt x="116" y="27"/>
                    </a:cubicBezTo>
                    <a:cubicBezTo>
                      <a:pt x="116" y="27"/>
                      <a:pt x="116" y="27"/>
                      <a:pt x="116" y="27"/>
                    </a:cubicBezTo>
                    <a:cubicBezTo>
                      <a:pt x="111" y="27"/>
                      <a:pt x="74" y="32"/>
                      <a:pt x="70" y="32"/>
                    </a:cubicBezTo>
                    <a:cubicBezTo>
                      <a:pt x="70" y="32"/>
                      <a:pt x="70" y="32"/>
                      <a:pt x="70" y="32"/>
                    </a:cubicBezTo>
                    <a:cubicBezTo>
                      <a:pt x="65" y="33"/>
                      <a:pt x="60" y="34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0" y="36"/>
                      <a:pt x="45" y="37"/>
                      <a:pt x="41" y="38"/>
                    </a:cubicBezTo>
                    <a:cubicBezTo>
                      <a:pt x="41" y="38"/>
                      <a:pt x="41" y="38"/>
                      <a:pt x="41" y="38"/>
                    </a:cubicBezTo>
                    <a:cubicBezTo>
                      <a:pt x="36" y="39"/>
                      <a:pt x="32" y="40"/>
                      <a:pt x="28" y="41"/>
                    </a:cubicBezTo>
                    <a:cubicBezTo>
                      <a:pt x="28" y="41"/>
                      <a:pt x="28" y="41"/>
                      <a:pt x="28" y="41"/>
                    </a:cubicBezTo>
                    <a:cubicBezTo>
                      <a:pt x="24" y="42"/>
                      <a:pt x="20" y="43"/>
                      <a:pt x="17" y="43"/>
                    </a:cubicBezTo>
                    <a:cubicBezTo>
                      <a:pt x="17" y="43"/>
                      <a:pt x="17" y="43"/>
                      <a:pt x="17" y="43"/>
                    </a:cubicBezTo>
                    <a:cubicBezTo>
                      <a:pt x="14" y="44"/>
                      <a:pt x="11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8" y="46"/>
                      <a:pt x="7" y="46"/>
                      <a:pt x="7" y="46"/>
                    </a:cubicBezTo>
                    <a:cubicBezTo>
                      <a:pt x="7" y="46"/>
                      <a:pt x="7" y="46"/>
                      <a:pt x="7" y="46"/>
                    </a:cubicBezTo>
                    <a:cubicBezTo>
                      <a:pt x="6" y="46"/>
                      <a:pt x="6" y="46"/>
                      <a:pt x="6" y="46"/>
                    </a:cubicBezTo>
                    <a:cubicBezTo>
                      <a:pt x="6" y="46"/>
                      <a:pt x="6" y="46"/>
                      <a:pt x="6" y="46"/>
                    </a:cubicBezTo>
                    <a:cubicBezTo>
                      <a:pt x="5" y="46"/>
                      <a:pt x="4" y="45"/>
                      <a:pt x="4" y="45"/>
                    </a:cubicBezTo>
                    <a:close/>
                    <a:moveTo>
                      <a:pt x="13" y="26"/>
                    </a:moveTo>
                    <a:cubicBezTo>
                      <a:pt x="13" y="27"/>
                      <a:pt x="13" y="27"/>
                      <a:pt x="14" y="28"/>
                    </a:cubicBezTo>
                    <a:cubicBezTo>
                      <a:pt x="14" y="28"/>
                      <a:pt x="14" y="28"/>
                      <a:pt x="14" y="28"/>
                    </a:cubicBezTo>
                    <a:cubicBezTo>
                      <a:pt x="14" y="28"/>
                      <a:pt x="15" y="29"/>
                      <a:pt x="15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30"/>
                      <a:pt x="15" y="30"/>
                      <a:pt x="15" y="31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1"/>
                      <a:pt x="15" y="32"/>
                      <a:pt x="15" y="32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5" y="33"/>
                      <a:pt x="14" y="34"/>
                      <a:pt x="14" y="34"/>
                    </a:cubicBezTo>
                    <a:cubicBezTo>
                      <a:pt x="14" y="34"/>
                      <a:pt x="14" y="34"/>
                      <a:pt x="14" y="34"/>
                    </a:cubicBezTo>
                    <a:cubicBezTo>
                      <a:pt x="14" y="35"/>
                      <a:pt x="13" y="36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2" y="38"/>
                      <a:pt x="12" y="39"/>
                    </a:cubicBezTo>
                    <a:cubicBezTo>
                      <a:pt x="12" y="39"/>
                      <a:pt x="12" y="39"/>
                      <a:pt x="12" y="39"/>
                    </a:cubicBezTo>
                    <a:cubicBezTo>
                      <a:pt x="12" y="39"/>
                      <a:pt x="12" y="39"/>
                      <a:pt x="12" y="39"/>
                    </a:cubicBezTo>
                    <a:cubicBezTo>
                      <a:pt x="12" y="39"/>
                      <a:pt x="12" y="39"/>
                      <a:pt x="12" y="39"/>
                    </a:cubicBezTo>
                    <a:cubicBezTo>
                      <a:pt x="13" y="39"/>
                      <a:pt x="14" y="38"/>
                      <a:pt x="15" y="38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9" y="37"/>
                      <a:pt x="22" y="36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30" y="34"/>
                      <a:pt x="35" y="33"/>
                      <a:pt x="40" y="32"/>
                    </a:cubicBezTo>
                    <a:cubicBezTo>
                      <a:pt x="40" y="32"/>
                      <a:pt x="40" y="32"/>
                      <a:pt x="40" y="32"/>
                    </a:cubicBezTo>
                    <a:cubicBezTo>
                      <a:pt x="44" y="31"/>
                      <a:pt x="49" y="30"/>
                      <a:pt x="54" y="30"/>
                    </a:cubicBezTo>
                    <a:cubicBezTo>
                      <a:pt x="54" y="30"/>
                      <a:pt x="54" y="30"/>
                      <a:pt x="54" y="30"/>
                    </a:cubicBezTo>
                    <a:cubicBezTo>
                      <a:pt x="59" y="29"/>
                      <a:pt x="64" y="28"/>
                      <a:pt x="69" y="27"/>
                    </a:cubicBezTo>
                    <a:cubicBezTo>
                      <a:pt x="69" y="27"/>
                      <a:pt x="69" y="27"/>
                      <a:pt x="69" y="27"/>
                    </a:cubicBezTo>
                    <a:cubicBezTo>
                      <a:pt x="74" y="27"/>
                      <a:pt x="110" y="22"/>
                      <a:pt x="116" y="22"/>
                    </a:cubicBezTo>
                    <a:cubicBezTo>
                      <a:pt x="116" y="22"/>
                      <a:pt x="116" y="22"/>
                      <a:pt x="116" y="22"/>
                    </a:cubicBezTo>
                    <a:cubicBezTo>
                      <a:pt x="120" y="21"/>
                      <a:pt x="123" y="21"/>
                      <a:pt x="127" y="21"/>
                    </a:cubicBezTo>
                    <a:cubicBezTo>
                      <a:pt x="127" y="21"/>
                      <a:pt x="127" y="21"/>
                      <a:pt x="127" y="21"/>
                    </a:cubicBezTo>
                    <a:cubicBezTo>
                      <a:pt x="125" y="6"/>
                      <a:pt x="125" y="6"/>
                      <a:pt x="125" y="6"/>
                    </a:cubicBezTo>
                    <a:cubicBezTo>
                      <a:pt x="122" y="6"/>
                      <a:pt x="118" y="6"/>
                      <a:pt x="115" y="6"/>
                    </a:cubicBezTo>
                    <a:cubicBezTo>
                      <a:pt x="115" y="6"/>
                      <a:pt x="115" y="6"/>
                      <a:pt x="115" y="6"/>
                    </a:cubicBezTo>
                    <a:cubicBezTo>
                      <a:pt x="111" y="6"/>
                      <a:pt x="75" y="11"/>
                      <a:pt x="70" y="11"/>
                    </a:cubicBezTo>
                    <a:cubicBezTo>
                      <a:pt x="70" y="11"/>
                      <a:pt x="70" y="11"/>
                      <a:pt x="70" y="11"/>
                    </a:cubicBezTo>
                    <a:cubicBezTo>
                      <a:pt x="65" y="12"/>
                      <a:pt x="60" y="13"/>
                      <a:pt x="55" y="13"/>
                    </a:cubicBezTo>
                    <a:cubicBezTo>
                      <a:pt x="55" y="13"/>
                      <a:pt x="55" y="13"/>
                      <a:pt x="55" y="13"/>
                    </a:cubicBezTo>
                    <a:cubicBezTo>
                      <a:pt x="50" y="14"/>
                      <a:pt x="44" y="15"/>
                      <a:pt x="39" y="16"/>
                    </a:cubicBezTo>
                    <a:cubicBezTo>
                      <a:pt x="39" y="16"/>
                      <a:pt x="39" y="16"/>
                      <a:pt x="39" y="16"/>
                    </a:cubicBezTo>
                    <a:cubicBezTo>
                      <a:pt x="34" y="17"/>
                      <a:pt x="29" y="18"/>
                      <a:pt x="25" y="19"/>
                    </a:cubicBezTo>
                    <a:cubicBezTo>
                      <a:pt x="25" y="19"/>
                      <a:pt x="25" y="19"/>
                      <a:pt x="25" y="19"/>
                    </a:cubicBezTo>
                    <a:cubicBezTo>
                      <a:pt x="21" y="20"/>
                      <a:pt x="17" y="21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2" y="22"/>
                      <a:pt x="10" y="23"/>
                      <a:pt x="9" y="23"/>
                    </a:cubicBezTo>
                    <a:cubicBezTo>
                      <a:pt x="9" y="23"/>
                      <a:pt x="9" y="23"/>
                      <a:pt x="9" y="23"/>
                    </a:cubicBezTo>
                    <a:cubicBezTo>
                      <a:pt x="10" y="24"/>
                      <a:pt x="12" y="25"/>
                      <a:pt x="13" y="26"/>
                    </a:cubicBezTo>
                    <a:close/>
                    <a:moveTo>
                      <a:pt x="129" y="5"/>
                    </a:moveTo>
                    <a:cubicBezTo>
                      <a:pt x="129" y="4"/>
                      <a:pt x="129" y="4"/>
                      <a:pt x="129" y="4"/>
                    </a:cubicBezTo>
                    <a:cubicBezTo>
                      <a:pt x="129" y="5"/>
                      <a:pt x="129" y="5"/>
                      <a:pt x="129" y="5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89" name="Freeform 39"/>
              <p:cNvSpPr>
                <a:spLocks noChangeAspect="1"/>
              </p:cNvSpPr>
              <p:nvPr userDrawn="1"/>
            </p:nvSpPr>
            <p:spPr bwMode="auto">
              <a:xfrm>
                <a:off x="2691" y="433"/>
                <a:ext cx="252" cy="80"/>
              </a:xfrm>
              <a:custGeom>
                <a:avLst/>
                <a:gdLst>
                  <a:gd name="T0" fmla="*/ 124 w 127"/>
                  <a:gd name="T1" fmla="*/ 0 h 40"/>
                  <a:gd name="T2" fmla="*/ 124 w 127"/>
                  <a:gd name="T3" fmla="*/ 0 h 40"/>
                  <a:gd name="T4" fmla="*/ 112 w 127"/>
                  <a:gd name="T5" fmla="*/ 0 h 40"/>
                  <a:gd name="T6" fmla="*/ 67 w 127"/>
                  <a:gd name="T7" fmla="*/ 5 h 40"/>
                  <a:gd name="T8" fmla="*/ 51 w 127"/>
                  <a:gd name="T9" fmla="*/ 8 h 40"/>
                  <a:gd name="T10" fmla="*/ 36 w 127"/>
                  <a:gd name="T11" fmla="*/ 10 h 40"/>
                  <a:gd name="T12" fmla="*/ 22 w 127"/>
                  <a:gd name="T13" fmla="*/ 14 h 40"/>
                  <a:gd name="T14" fmla="*/ 10 w 127"/>
                  <a:gd name="T15" fmla="*/ 16 h 40"/>
                  <a:gd name="T16" fmla="*/ 3 w 127"/>
                  <a:gd name="T17" fmla="*/ 18 h 40"/>
                  <a:gd name="T18" fmla="*/ 0 w 127"/>
                  <a:gd name="T19" fmla="*/ 19 h 40"/>
                  <a:gd name="T20" fmla="*/ 0 w 127"/>
                  <a:gd name="T21" fmla="*/ 19 h 40"/>
                  <a:gd name="T22" fmla="*/ 1 w 127"/>
                  <a:gd name="T23" fmla="*/ 20 h 40"/>
                  <a:gd name="T24" fmla="*/ 3 w 127"/>
                  <a:gd name="T25" fmla="*/ 21 h 40"/>
                  <a:gd name="T26" fmla="*/ 9 w 127"/>
                  <a:gd name="T27" fmla="*/ 26 h 40"/>
                  <a:gd name="T28" fmla="*/ 9 w 127"/>
                  <a:gd name="T29" fmla="*/ 27 h 40"/>
                  <a:gd name="T30" fmla="*/ 9 w 127"/>
                  <a:gd name="T31" fmla="*/ 28 h 40"/>
                  <a:gd name="T32" fmla="*/ 9 w 127"/>
                  <a:gd name="T33" fmla="*/ 30 h 40"/>
                  <a:gd name="T34" fmla="*/ 8 w 127"/>
                  <a:gd name="T35" fmla="*/ 32 h 40"/>
                  <a:gd name="T36" fmla="*/ 6 w 127"/>
                  <a:gd name="T37" fmla="*/ 35 h 40"/>
                  <a:gd name="T38" fmla="*/ 5 w 127"/>
                  <a:gd name="T39" fmla="*/ 37 h 40"/>
                  <a:gd name="T40" fmla="*/ 3 w 127"/>
                  <a:gd name="T41" fmla="*/ 40 h 40"/>
                  <a:gd name="T42" fmla="*/ 3 w 127"/>
                  <a:gd name="T43" fmla="*/ 40 h 40"/>
                  <a:gd name="T44" fmla="*/ 6 w 127"/>
                  <a:gd name="T45" fmla="*/ 40 h 40"/>
                  <a:gd name="T46" fmla="*/ 13 w 127"/>
                  <a:gd name="T47" fmla="*/ 38 h 40"/>
                  <a:gd name="T48" fmla="*/ 24 w 127"/>
                  <a:gd name="T49" fmla="*/ 35 h 40"/>
                  <a:gd name="T50" fmla="*/ 37 w 127"/>
                  <a:gd name="T51" fmla="*/ 32 h 40"/>
                  <a:gd name="T52" fmla="*/ 52 w 127"/>
                  <a:gd name="T53" fmla="*/ 29 h 40"/>
                  <a:gd name="T54" fmla="*/ 66 w 127"/>
                  <a:gd name="T55" fmla="*/ 27 h 40"/>
                  <a:gd name="T56" fmla="*/ 113 w 127"/>
                  <a:gd name="T57" fmla="*/ 21 h 40"/>
                  <a:gd name="T58" fmla="*/ 127 w 127"/>
                  <a:gd name="T59" fmla="*/ 20 h 40"/>
                  <a:gd name="T60" fmla="*/ 124 w 127"/>
                  <a:gd name="T61" fmla="*/ 0 h 40"/>
                  <a:gd name="T62" fmla="*/ 124 w 127"/>
                  <a:gd name="T63" fmla="*/ 0 h 40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127" h="40">
                    <a:moveTo>
                      <a:pt x="124" y="0"/>
                    </a:moveTo>
                    <a:cubicBezTo>
                      <a:pt x="124" y="0"/>
                      <a:pt x="124" y="0"/>
                      <a:pt x="124" y="0"/>
                    </a:cubicBezTo>
                    <a:cubicBezTo>
                      <a:pt x="120" y="0"/>
                      <a:pt x="116" y="0"/>
                      <a:pt x="112" y="0"/>
                    </a:cubicBezTo>
                    <a:cubicBezTo>
                      <a:pt x="107" y="1"/>
                      <a:pt x="72" y="5"/>
                      <a:pt x="67" y="5"/>
                    </a:cubicBezTo>
                    <a:cubicBezTo>
                      <a:pt x="62" y="6"/>
                      <a:pt x="56" y="7"/>
                      <a:pt x="51" y="8"/>
                    </a:cubicBezTo>
                    <a:cubicBezTo>
                      <a:pt x="46" y="8"/>
                      <a:pt x="41" y="9"/>
                      <a:pt x="36" y="10"/>
                    </a:cubicBezTo>
                    <a:cubicBezTo>
                      <a:pt x="31" y="11"/>
                      <a:pt x="26" y="13"/>
                      <a:pt x="22" y="14"/>
                    </a:cubicBezTo>
                    <a:cubicBezTo>
                      <a:pt x="17" y="14"/>
                      <a:pt x="14" y="15"/>
                      <a:pt x="10" y="16"/>
                    </a:cubicBezTo>
                    <a:cubicBezTo>
                      <a:pt x="7" y="17"/>
                      <a:pt x="5" y="18"/>
                      <a:pt x="3" y="18"/>
                    </a:cubicBezTo>
                    <a:cubicBezTo>
                      <a:pt x="1" y="18"/>
                      <a:pt x="0" y="19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1" y="19"/>
                      <a:pt x="1" y="19"/>
                      <a:pt x="1" y="20"/>
                    </a:cubicBezTo>
                    <a:cubicBezTo>
                      <a:pt x="2" y="20"/>
                      <a:pt x="2" y="20"/>
                      <a:pt x="3" y="21"/>
                    </a:cubicBezTo>
                    <a:cubicBezTo>
                      <a:pt x="3" y="21"/>
                      <a:pt x="9" y="26"/>
                      <a:pt x="9" y="26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9" y="29"/>
                      <a:pt x="9" y="30"/>
                      <a:pt x="9" y="30"/>
                    </a:cubicBezTo>
                    <a:cubicBezTo>
                      <a:pt x="8" y="31"/>
                      <a:pt x="8" y="32"/>
                      <a:pt x="8" y="32"/>
                    </a:cubicBezTo>
                    <a:cubicBezTo>
                      <a:pt x="7" y="33"/>
                      <a:pt x="7" y="34"/>
                      <a:pt x="6" y="35"/>
                    </a:cubicBezTo>
                    <a:cubicBezTo>
                      <a:pt x="6" y="35"/>
                      <a:pt x="6" y="36"/>
                      <a:pt x="5" y="37"/>
                    </a:cubicBezTo>
                    <a:cubicBezTo>
                      <a:pt x="5" y="37"/>
                      <a:pt x="3" y="39"/>
                      <a:pt x="3" y="40"/>
                    </a:cubicBezTo>
                    <a:cubicBezTo>
                      <a:pt x="3" y="40"/>
                      <a:pt x="3" y="40"/>
                      <a:pt x="3" y="40"/>
                    </a:cubicBezTo>
                    <a:cubicBezTo>
                      <a:pt x="3" y="40"/>
                      <a:pt x="4" y="40"/>
                      <a:pt x="6" y="40"/>
                    </a:cubicBezTo>
                    <a:cubicBezTo>
                      <a:pt x="7" y="39"/>
                      <a:pt x="10" y="38"/>
                      <a:pt x="13" y="38"/>
                    </a:cubicBezTo>
                    <a:cubicBezTo>
                      <a:pt x="16" y="37"/>
                      <a:pt x="20" y="36"/>
                      <a:pt x="24" y="35"/>
                    </a:cubicBezTo>
                    <a:cubicBezTo>
                      <a:pt x="28" y="34"/>
                      <a:pt x="32" y="33"/>
                      <a:pt x="37" y="32"/>
                    </a:cubicBezTo>
                    <a:cubicBezTo>
                      <a:pt x="42" y="31"/>
                      <a:pt x="47" y="30"/>
                      <a:pt x="52" y="29"/>
                    </a:cubicBezTo>
                    <a:cubicBezTo>
                      <a:pt x="57" y="28"/>
                      <a:pt x="61" y="27"/>
                      <a:pt x="66" y="27"/>
                    </a:cubicBezTo>
                    <a:cubicBezTo>
                      <a:pt x="71" y="26"/>
                      <a:pt x="107" y="22"/>
                      <a:pt x="113" y="21"/>
                    </a:cubicBezTo>
                    <a:cubicBezTo>
                      <a:pt x="118" y="21"/>
                      <a:pt x="123" y="21"/>
                      <a:pt x="127" y="20"/>
                    </a:cubicBezTo>
                    <a:cubicBezTo>
                      <a:pt x="124" y="0"/>
                      <a:pt x="124" y="0"/>
                      <a:pt x="124" y="0"/>
                    </a:cubicBezTo>
                    <a:cubicBezTo>
                      <a:pt x="124" y="0"/>
                      <a:pt x="124" y="0"/>
                      <a:pt x="124" y="0"/>
                    </a:cubicBezTo>
                    <a:close/>
                  </a:path>
                </a:pathLst>
              </a:custGeom>
              <a:solidFill>
                <a:srgbClr val="FFDCA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90" name="Freeform 40"/>
              <p:cNvSpPr>
                <a:spLocks noChangeAspect="1"/>
              </p:cNvSpPr>
              <p:nvPr userDrawn="1"/>
            </p:nvSpPr>
            <p:spPr bwMode="auto">
              <a:xfrm>
                <a:off x="2720" y="473"/>
                <a:ext cx="16" cy="22"/>
              </a:xfrm>
              <a:custGeom>
                <a:avLst/>
                <a:gdLst>
                  <a:gd name="T0" fmla="*/ 5 w 8"/>
                  <a:gd name="T1" fmla="*/ 9 h 11"/>
                  <a:gd name="T2" fmla="*/ 6 w 8"/>
                  <a:gd name="T3" fmla="*/ 10 h 11"/>
                  <a:gd name="T4" fmla="*/ 6 w 8"/>
                  <a:gd name="T5" fmla="*/ 10 h 11"/>
                  <a:gd name="T6" fmla="*/ 7 w 8"/>
                  <a:gd name="T7" fmla="*/ 10 h 11"/>
                  <a:gd name="T8" fmla="*/ 4 w 8"/>
                  <a:gd name="T9" fmla="*/ 10 h 11"/>
                  <a:gd name="T10" fmla="*/ 3 w 8"/>
                  <a:gd name="T11" fmla="*/ 11 h 11"/>
                  <a:gd name="T12" fmla="*/ 3 w 8"/>
                  <a:gd name="T13" fmla="*/ 10 h 11"/>
                  <a:gd name="T14" fmla="*/ 3 w 8"/>
                  <a:gd name="T15" fmla="*/ 10 h 11"/>
                  <a:gd name="T16" fmla="*/ 3 w 8"/>
                  <a:gd name="T17" fmla="*/ 9 h 11"/>
                  <a:gd name="T18" fmla="*/ 2 w 8"/>
                  <a:gd name="T19" fmla="*/ 3 h 11"/>
                  <a:gd name="T20" fmla="*/ 1 w 8"/>
                  <a:gd name="T21" fmla="*/ 2 h 11"/>
                  <a:gd name="T22" fmla="*/ 0 w 8"/>
                  <a:gd name="T23" fmla="*/ 2 h 11"/>
                  <a:gd name="T24" fmla="*/ 0 w 8"/>
                  <a:gd name="T25" fmla="*/ 2 h 11"/>
                  <a:gd name="T26" fmla="*/ 4 w 8"/>
                  <a:gd name="T27" fmla="*/ 1 h 11"/>
                  <a:gd name="T28" fmla="*/ 7 w 8"/>
                  <a:gd name="T29" fmla="*/ 0 h 11"/>
                  <a:gd name="T30" fmla="*/ 8 w 8"/>
                  <a:gd name="T31" fmla="*/ 2 h 11"/>
                  <a:gd name="T32" fmla="*/ 7 w 8"/>
                  <a:gd name="T33" fmla="*/ 2 h 11"/>
                  <a:gd name="T34" fmla="*/ 5 w 8"/>
                  <a:gd name="T35" fmla="*/ 1 h 11"/>
                  <a:gd name="T36" fmla="*/ 4 w 8"/>
                  <a:gd name="T37" fmla="*/ 1 h 11"/>
                  <a:gd name="T38" fmla="*/ 3 w 8"/>
                  <a:gd name="T39" fmla="*/ 2 h 11"/>
                  <a:gd name="T40" fmla="*/ 4 w 8"/>
                  <a:gd name="T41" fmla="*/ 5 h 11"/>
                  <a:gd name="T42" fmla="*/ 6 w 8"/>
                  <a:gd name="T43" fmla="*/ 5 h 11"/>
                  <a:gd name="T44" fmla="*/ 7 w 8"/>
                  <a:gd name="T45" fmla="*/ 3 h 11"/>
                  <a:gd name="T46" fmla="*/ 7 w 8"/>
                  <a:gd name="T47" fmla="*/ 3 h 11"/>
                  <a:gd name="T48" fmla="*/ 8 w 8"/>
                  <a:gd name="T49" fmla="*/ 5 h 11"/>
                  <a:gd name="T50" fmla="*/ 8 w 8"/>
                  <a:gd name="T51" fmla="*/ 6 h 11"/>
                  <a:gd name="T52" fmla="*/ 8 w 8"/>
                  <a:gd name="T53" fmla="*/ 6 h 11"/>
                  <a:gd name="T54" fmla="*/ 6 w 8"/>
                  <a:gd name="T55" fmla="*/ 6 h 11"/>
                  <a:gd name="T56" fmla="*/ 4 w 8"/>
                  <a:gd name="T57" fmla="*/ 6 h 11"/>
                  <a:gd name="T58" fmla="*/ 5 w 8"/>
                  <a:gd name="T59" fmla="*/ 9 h 11"/>
                  <a:gd name="T60" fmla="*/ 5 w 8"/>
                  <a:gd name="T61" fmla="*/ 9 h 1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0" t="0" r="r" b="b"/>
                <a:pathLst>
                  <a:path w="8" h="11">
                    <a:moveTo>
                      <a:pt x="5" y="9"/>
                    </a:moveTo>
                    <a:cubicBezTo>
                      <a:pt x="5" y="10"/>
                      <a:pt x="5" y="10"/>
                      <a:pt x="6" y="10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7" y="10"/>
                      <a:pt x="7" y="10"/>
                      <a:pt x="7" y="10"/>
                    </a:cubicBezTo>
                    <a:cubicBezTo>
                      <a:pt x="6" y="10"/>
                      <a:pt x="5" y="10"/>
                      <a:pt x="4" y="10"/>
                    </a:cubicBezTo>
                    <a:cubicBezTo>
                      <a:pt x="4" y="11"/>
                      <a:pt x="3" y="11"/>
                      <a:pt x="3" y="11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0"/>
                      <a:pt x="4" y="10"/>
                      <a:pt x="3" y="9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2"/>
                      <a:pt x="1" y="2"/>
                      <a:pt x="1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2" y="1"/>
                      <a:pt x="3" y="1"/>
                      <a:pt x="4" y="1"/>
                    </a:cubicBezTo>
                    <a:cubicBezTo>
                      <a:pt x="5" y="1"/>
                      <a:pt x="6" y="0"/>
                      <a:pt x="7" y="0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1"/>
                      <a:pt x="6" y="1"/>
                      <a:pt x="5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7" y="5"/>
                      <a:pt x="7" y="4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4"/>
                      <a:pt x="8" y="4"/>
                      <a:pt x="8" y="5"/>
                    </a:cubicBezTo>
                    <a:cubicBezTo>
                      <a:pt x="8" y="5"/>
                      <a:pt x="8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7" y="5"/>
                      <a:pt x="7" y="5"/>
                      <a:pt x="6" y="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5" y="9"/>
                      <a:pt x="5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91" name="Freeform 41"/>
              <p:cNvSpPr>
                <a:spLocks noChangeAspect="1" noEditPoints="1"/>
              </p:cNvSpPr>
              <p:nvPr userDrawn="1"/>
            </p:nvSpPr>
            <p:spPr bwMode="auto">
              <a:xfrm>
                <a:off x="2743" y="469"/>
                <a:ext cx="22" cy="20"/>
              </a:xfrm>
              <a:custGeom>
                <a:avLst/>
                <a:gdLst>
                  <a:gd name="T0" fmla="*/ 5 w 11"/>
                  <a:gd name="T1" fmla="*/ 1 h 11"/>
                  <a:gd name="T2" fmla="*/ 11 w 11"/>
                  <a:gd name="T3" fmla="*/ 4 h 11"/>
                  <a:gd name="T4" fmla="*/ 7 w 11"/>
                  <a:gd name="T5" fmla="*/ 10 h 11"/>
                  <a:gd name="T6" fmla="*/ 1 w 11"/>
                  <a:gd name="T7" fmla="*/ 7 h 11"/>
                  <a:gd name="T8" fmla="*/ 5 w 11"/>
                  <a:gd name="T9" fmla="*/ 1 h 11"/>
                  <a:gd name="T10" fmla="*/ 5 w 11"/>
                  <a:gd name="T11" fmla="*/ 1 h 11"/>
                  <a:gd name="T12" fmla="*/ 5 w 11"/>
                  <a:gd name="T13" fmla="*/ 1 h 11"/>
                  <a:gd name="T14" fmla="*/ 3 w 11"/>
                  <a:gd name="T15" fmla="*/ 6 h 11"/>
                  <a:gd name="T16" fmla="*/ 7 w 11"/>
                  <a:gd name="T17" fmla="*/ 10 h 11"/>
                  <a:gd name="T18" fmla="*/ 9 w 11"/>
                  <a:gd name="T19" fmla="*/ 5 h 11"/>
                  <a:gd name="T20" fmla="*/ 5 w 11"/>
                  <a:gd name="T21" fmla="*/ 1 h 11"/>
                  <a:gd name="T22" fmla="*/ 5 w 11"/>
                  <a:gd name="T23" fmla="*/ 1 h 11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1" h="11">
                    <a:moveTo>
                      <a:pt x="5" y="1"/>
                    </a:moveTo>
                    <a:cubicBezTo>
                      <a:pt x="8" y="0"/>
                      <a:pt x="10" y="2"/>
                      <a:pt x="11" y="4"/>
                    </a:cubicBezTo>
                    <a:cubicBezTo>
                      <a:pt x="11" y="7"/>
                      <a:pt x="10" y="10"/>
                      <a:pt x="7" y="10"/>
                    </a:cubicBezTo>
                    <a:cubicBezTo>
                      <a:pt x="3" y="11"/>
                      <a:pt x="1" y="9"/>
                      <a:pt x="1" y="7"/>
                    </a:cubicBezTo>
                    <a:cubicBezTo>
                      <a:pt x="0" y="4"/>
                      <a:pt x="1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lose/>
                    <a:moveTo>
                      <a:pt x="5" y="1"/>
                    </a:moveTo>
                    <a:cubicBezTo>
                      <a:pt x="3" y="2"/>
                      <a:pt x="2" y="4"/>
                      <a:pt x="3" y="6"/>
                    </a:cubicBezTo>
                    <a:cubicBezTo>
                      <a:pt x="3" y="9"/>
                      <a:pt x="5" y="10"/>
                      <a:pt x="7" y="10"/>
                    </a:cubicBezTo>
                    <a:cubicBezTo>
                      <a:pt x="9" y="9"/>
                      <a:pt x="10" y="8"/>
                      <a:pt x="9" y="5"/>
                    </a:cubicBezTo>
                    <a:cubicBezTo>
                      <a:pt x="8" y="2"/>
                      <a:pt x="7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92" name="Freeform 42"/>
              <p:cNvSpPr>
                <a:spLocks noChangeAspect="1"/>
              </p:cNvSpPr>
              <p:nvPr userDrawn="1"/>
            </p:nvSpPr>
            <p:spPr bwMode="auto">
              <a:xfrm>
                <a:off x="2769" y="462"/>
                <a:ext cx="22" cy="22"/>
              </a:xfrm>
              <a:custGeom>
                <a:avLst/>
                <a:gdLst>
                  <a:gd name="T0" fmla="*/ 0 w 11"/>
                  <a:gd name="T1" fmla="*/ 2 h 11"/>
                  <a:gd name="T2" fmla="*/ 2 w 11"/>
                  <a:gd name="T3" fmla="*/ 2 h 11"/>
                  <a:gd name="T4" fmla="*/ 4 w 11"/>
                  <a:gd name="T5" fmla="*/ 1 h 11"/>
                  <a:gd name="T6" fmla="*/ 4 w 11"/>
                  <a:gd name="T7" fmla="*/ 2 h 11"/>
                  <a:gd name="T8" fmla="*/ 4 w 11"/>
                  <a:gd name="T9" fmla="*/ 2 h 11"/>
                  <a:gd name="T10" fmla="*/ 3 w 11"/>
                  <a:gd name="T11" fmla="*/ 3 h 11"/>
                  <a:gd name="T12" fmla="*/ 4 w 11"/>
                  <a:gd name="T13" fmla="*/ 8 h 11"/>
                  <a:gd name="T14" fmla="*/ 7 w 11"/>
                  <a:gd name="T15" fmla="*/ 10 h 11"/>
                  <a:gd name="T16" fmla="*/ 9 w 11"/>
                  <a:gd name="T17" fmla="*/ 7 h 11"/>
                  <a:gd name="T18" fmla="*/ 8 w 11"/>
                  <a:gd name="T19" fmla="*/ 2 h 11"/>
                  <a:gd name="T20" fmla="*/ 7 w 11"/>
                  <a:gd name="T21" fmla="*/ 1 h 11"/>
                  <a:gd name="T22" fmla="*/ 7 w 11"/>
                  <a:gd name="T23" fmla="*/ 1 h 11"/>
                  <a:gd name="T24" fmla="*/ 7 w 11"/>
                  <a:gd name="T25" fmla="*/ 1 h 11"/>
                  <a:gd name="T26" fmla="*/ 9 w 11"/>
                  <a:gd name="T27" fmla="*/ 0 h 11"/>
                  <a:gd name="T28" fmla="*/ 10 w 11"/>
                  <a:gd name="T29" fmla="*/ 0 h 11"/>
                  <a:gd name="T30" fmla="*/ 10 w 11"/>
                  <a:gd name="T31" fmla="*/ 1 h 11"/>
                  <a:gd name="T32" fmla="*/ 10 w 11"/>
                  <a:gd name="T33" fmla="*/ 1 h 11"/>
                  <a:gd name="T34" fmla="*/ 9 w 11"/>
                  <a:gd name="T35" fmla="*/ 2 h 11"/>
                  <a:gd name="T36" fmla="*/ 10 w 11"/>
                  <a:gd name="T37" fmla="*/ 6 h 11"/>
                  <a:gd name="T38" fmla="*/ 7 w 11"/>
                  <a:gd name="T39" fmla="*/ 11 h 11"/>
                  <a:gd name="T40" fmla="*/ 3 w 11"/>
                  <a:gd name="T41" fmla="*/ 8 h 11"/>
                  <a:gd name="T42" fmla="*/ 2 w 11"/>
                  <a:gd name="T43" fmla="*/ 3 h 11"/>
                  <a:gd name="T44" fmla="*/ 1 w 11"/>
                  <a:gd name="T45" fmla="*/ 2 h 11"/>
                  <a:gd name="T46" fmla="*/ 1 w 11"/>
                  <a:gd name="T47" fmla="*/ 2 h 11"/>
                  <a:gd name="T48" fmla="*/ 0 w 11"/>
                  <a:gd name="T49" fmla="*/ 2 h 11"/>
                  <a:gd name="T50" fmla="*/ 0 w 11"/>
                  <a:gd name="T51" fmla="*/ 2 h 11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11" h="11">
                    <a:moveTo>
                      <a:pt x="0" y="2"/>
                    </a:moveTo>
                    <a:cubicBezTo>
                      <a:pt x="1" y="2"/>
                      <a:pt x="1" y="2"/>
                      <a:pt x="2" y="2"/>
                    </a:cubicBezTo>
                    <a:cubicBezTo>
                      <a:pt x="3" y="1"/>
                      <a:pt x="4" y="1"/>
                      <a:pt x="4" y="1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5" y="10"/>
                      <a:pt x="6" y="10"/>
                      <a:pt x="7" y="10"/>
                    </a:cubicBezTo>
                    <a:cubicBezTo>
                      <a:pt x="9" y="9"/>
                      <a:pt x="10" y="8"/>
                      <a:pt x="9" y="7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8" y="1"/>
                      <a:pt x="8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8" y="1"/>
                      <a:pt x="8" y="1"/>
                      <a:pt x="9" y="0"/>
                    </a:cubicBezTo>
                    <a:cubicBezTo>
                      <a:pt x="9" y="0"/>
                      <a:pt x="9" y="0"/>
                      <a:pt x="10" y="0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9" y="1"/>
                      <a:pt x="9" y="1"/>
                      <a:pt x="9" y="2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1" y="9"/>
                      <a:pt x="9" y="10"/>
                      <a:pt x="7" y="11"/>
                    </a:cubicBezTo>
                    <a:cubicBezTo>
                      <a:pt x="5" y="11"/>
                      <a:pt x="3" y="11"/>
                      <a:pt x="3" y="8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93" name="Freeform 43"/>
              <p:cNvSpPr>
                <a:spLocks noChangeAspect="1"/>
              </p:cNvSpPr>
              <p:nvPr userDrawn="1"/>
            </p:nvSpPr>
            <p:spPr bwMode="auto">
              <a:xfrm>
                <a:off x="2796" y="457"/>
                <a:ext cx="20" cy="22"/>
              </a:xfrm>
              <a:custGeom>
                <a:avLst/>
                <a:gdLst>
                  <a:gd name="T0" fmla="*/ 1 w 10"/>
                  <a:gd name="T1" fmla="*/ 2 h 11"/>
                  <a:gd name="T2" fmla="*/ 0 w 10"/>
                  <a:gd name="T3" fmla="*/ 2 h 11"/>
                  <a:gd name="T4" fmla="*/ 0 w 10"/>
                  <a:gd name="T5" fmla="*/ 2 h 11"/>
                  <a:gd name="T6" fmla="*/ 0 w 10"/>
                  <a:gd name="T7" fmla="*/ 1 h 11"/>
                  <a:gd name="T8" fmla="*/ 1 w 10"/>
                  <a:gd name="T9" fmla="*/ 1 h 11"/>
                  <a:gd name="T10" fmla="*/ 2 w 10"/>
                  <a:gd name="T11" fmla="*/ 1 h 11"/>
                  <a:gd name="T12" fmla="*/ 9 w 10"/>
                  <a:gd name="T13" fmla="*/ 7 h 11"/>
                  <a:gd name="T14" fmla="*/ 9 w 10"/>
                  <a:gd name="T15" fmla="*/ 7 h 11"/>
                  <a:gd name="T16" fmla="*/ 8 w 10"/>
                  <a:gd name="T17" fmla="*/ 2 h 11"/>
                  <a:gd name="T18" fmla="*/ 7 w 10"/>
                  <a:gd name="T19" fmla="*/ 1 h 11"/>
                  <a:gd name="T20" fmla="*/ 7 w 10"/>
                  <a:gd name="T21" fmla="*/ 1 h 11"/>
                  <a:gd name="T22" fmla="*/ 7 w 10"/>
                  <a:gd name="T23" fmla="*/ 0 h 11"/>
                  <a:gd name="T24" fmla="*/ 8 w 10"/>
                  <a:gd name="T25" fmla="*/ 0 h 11"/>
                  <a:gd name="T26" fmla="*/ 10 w 10"/>
                  <a:gd name="T27" fmla="*/ 0 h 11"/>
                  <a:gd name="T28" fmla="*/ 10 w 10"/>
                  <a:gd name="T29" fmla="*/ 0 h 11"/>
                  <a:gd name="T30" fmla="*/ 9 w 10"/>
                  <a:gd name="T31" fmla="*/ 0 h 11"/>
                  <a:gd name="T32" fmla="*/ 9 w 10"/>
                  <a:gd name="T33" fmla="*/ 2 h 11"/>
                  <a:gd name="T34" fmla="*/ 10 w 10"/>
                  <a:gd name="T35" fmla="*/ 10 h 11"/>
                  <a:gd name="T36" fmla="*/ 10 w 10"/>
                  <a:gd name="T37" fmla="*/ 10 h 11"/>
                  <a:gd name="T38" fmla="*/ 2 w 10"/>
                  <a:gd name="T39" fmla="*/ 3 h 11"/>
                  <a:gd name="T40" fmla="*/ 2 w 10"/>
                  <a:gd name="T41" fmla="*/ 3 h 11"/>
                  <a:gd name="T42" fmla="*/ 3 w 10"/>
                  <a:gd name="T43" fmla="*/ 9 h 11"/>
                  <a:gd name="T44" fmla="*/ 4 w 10"/>
                  <a:gd name="T45" fmla="*/ 10 h 11"/>
                  <a:gd name="T46" fmla="*/ 4 w 10"/>
                  <a:gd name="T47" fmla="*/ 10 h 11"/>
                  <a:gd name="T48" fmla="*/ 4 w 10"/>
                  <a:gd name="T49" fmla="*/ 11 h 11"/>
                  <a:gd name="T50" fmla="*/ 3 w 10"/>
                  <a:gd name="T51" fmla="*/ 11 h 11"/>
                  <a:gd name="T52" fmla="*/ 1 w 10"/>
                  <a:gd name="T53" fmla="*/ 11 h 11"/>
                  <a:gd name="T54" fmla="*/ 1 w 10"/>
                  <a:gd name="T55" fmla="*/ 11 h 11"/>
                  <a:gd name="T56" fmla="*/ 1 w 10"/>
                  <a:gd name="T57" fmla="*/ 10 h 11"/>
                  <a:gd name="T58" fmla="*/ 2 w 10"/>
                  <a:gd name="T59" fmla="*/ 9 h 11"/>
                  <a:gd name="T60" fmla="*/ 1 w 10"/>
                  <a:gd name="T61" fmla="*/ 2 h 11"/>
                  <a:gd name="T62" fmla="*/ 1 w 10"/>
                  <a:gd name="T63" fmla="*/ 2 h 11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10" h="11">
                    <a:moveTo>
                      <a:pt x="1" y="2"/>
                    </a:moveTo>
                    <a:cubicBezTo>
                      <a:pt x="1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1"/>
                      <a:pt x="2" y="1"/>
                      <a:pt x="2" y="1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8" y="1"/>
                      <a:pt x="8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8" y="0"/>
                      <a:pt x="8" y="0"/>
                    </a:cubicBezTo>
                    <a:cubicBezTo>
                      <a:pt x="9" y="0"/>
                      <a:pt x="9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0"/>
                      <a:pt x="9" y="1"/>
                      <a:pt x="9" y="2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10"/>
                      <a:pt x="3" y="10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4" y="11"/>
                      <a:pt x="3" y="11"/>
                      <a:pt x="3" y="11"/>
                    </a:cubicBezTo>
                    <a:cubicBezTo>
                      <a:pt x="2" y="11"/>
                      <a:pt x="2" y="11"/>
                      <a:pt x="1" y="11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2" y="10"/>
                      <a:pt x="2" y="10"/>
                      <a:pt x="2" y="9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94" name="Freeform 44"/>
              <p:cNvSpPr>
                <a:spLocks noChangeAspect="1" noEditPoints="1"/>
              </p:cNvSpPr>
              <p:nvPr userDrawn="1"/>
            </p:nvSpPr>
            <p:spPr bwMode="auto">
              <a:xfrm>
                <a:off x="2825" y="453"/>
                <a:ext cx="20" cy="22"/>
              </a:xfrm>
              <a:custGeom>
                <a:avLst/>
                <a:gdLst>
                  <a:gd name="T0" fmla="*/ 1 w 10"/>
                  <a:gd name="T1" fmla="*/ 2 h 11"/>
                  <a:gd name="T2" fmla="*/ 0 w 10"/>
                  <a:gd name="T3" fmla="*/ 2 h 11"/>
                  <a:gd name="T4" fmla="*/ 0 w 10"/>
                  <a:gd name="T5" fmla="*/ 2 h 11"/>
                  <a:gd name="T6" fmla="*/ 0 w 10"/>
                  <a:gd name="T7" fmla="*/ 1 h 11"/>
                  <a:gd name="T8" fmla="*/ 2 w 10"/>
                  <a:gd name="T9" fmla="*/ 1 h 11"/>
                  <a:gd name="T10" fmla="*/ 5 w 10"/>
                  <a:gd name="T11" fmla="*/ 1 h 11"/>
                  <a:gd name="T12" fmla="*/ 10 w 10"/>
                  <a:gd name="T13" fmla="*/ 5 h 11"/>
                  <a:gd name="T14" fmla="*/ 5 w 10"/>
                  <a:gd name="T15" fmla="*/ 10 h 11"/>
                  <a:gd name="T16" fmla="*/ 3 w 10"/>
                  <a:gd name="T17" fmla="*/ 11 h 11"/>
                  <a:gd name="T18" fmla="*/ 0 w 10"/>
                  <a:gd name="T19" fmla="*/ 11 h 11"/>
                  <a:gd name="T20" fmla="*/ 0 w 10"/>
                  <a:gd name="T21" fmla="*/ 10 h 11"/>
                  <a:gd name="T22" fmla="*/ 1 w 10"/>
                  <a:gd name="T23" fmla="*/ 10 h 11"/>
                  <a:gd name="T24" fmla="*/ 2 w 10"/>
                  <a:gd name="T25" fmla="*/ 9 h 11"/>
                  <a:gd name="T26" fmla="*/ 1 w 10"/>
                  <a:gd name="T27" fmla="*/ 2 h 11"/>
                  <a:gd name="T28" fmla="*/ 1 w 10"/>
                  <a:gd name="T29" fmla="*/ 2 h 11"/>
                  <a:gd name="T30" fmla="*/ 3 w 10"/>
                  <a:gd name="T31" fmla="*/ 9 h 11"/>
                  <a:gd name="T32" fmla="*/ 4 w 10"/>
                  <a:gd name="T33" fmla="*/ 10 h 11"/>
                  <a:gd name="T34" fmla="*/ 8 w 10"/>
                  <a:gd name="T35" fmla="*/ 5 h 11"/>
                  <a:gd name="T36" fmla="*/ 4 w 10"/>
                  <a:gd name="T37" fmla="*/ 1 h 11"/>
                  <a:gd name="T38" fmla="*/ 2 w 10"/>
                  <a:gd name="T39" fmla="*/ 2 h 11"/>
                  <a:gd name="T40" fmla="*/ 3 w 10"/>
                  <a:gd name="T41" fmla="*/ 9 h 11"/>
                  <a:gd name="T42" fmla="*/ 3 w 10"/>
                  <a:gd name="T43" fmla="*/ 9 h 11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10" h="11">
                    <a:moveTo>
                      <a:pt x="1" y="2"/>
                    </a:moveTo>
                    <a:cubicBezTo>
                      <a:pt x="1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5" y="1"/>
                    </a:cubicBezTo>
                    <a:cubicBezTo>
                      <a:pt x="7" y="0"/>
                      <a:pt x="9" y="2"/>
                      <a:pt x="10" y="5"/>
                    </a:cubicBezTo>
                    <a:cubicBezTo>
                      <a:pt x="10" y="8"/>
                      <a:pt x="8" y="10"/>
                      <a:pt x="5" y="10"/>
                    </a:cubicBezTo>
                    <a:cubicBezTo>
                      <a:pt x="4" y="10"/>
                      <a:pt x="3" y="10"/>
                      <a:pt x="3" y="11"/>
                    </a:cubicBezTo>
                    <a:cubicBezTo>
                      <a:pt x="2" y="11"/>
                      <a:pt x="1" y="11"/>
                      <a:pt x="0" y="11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10"/>
                      <a:pt x="2" y="10"/>
                      <a:pt x="2" y="9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lose/>
                    <a:moveTo>
                      <a:pt x="3" y="9"/>
                    </a:moveTo>
                    <a:cubicBezTo>
                      <a:pt x="3" y="10"/>
                      <a:pt x="3" y="10"/>
                      <a:pt x="4" y="10"/>
                    </a:cubicBezTo>
                    <a:cubicBezTo>
                      <a:pt x="7" y="9"/>
                      <a:pt x="8" y="8"/>
                      <a:pt x="8" y="5"/>
                    </a:cubicBezTo>
                    <a:cubicBezTo>
                      <a:pt x="8" y="2"/>
                      <a:pt x="6" y="1"/>
                      <a:pt x="4" y="1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95" name="Freeform 45"/>
              <p:cNvSpPr>
                <a:spLocks noChangeAspect="1"/>
              </p:cNvSpPr>
              <p:nvPr userDrawn="1"/>
            </p:nvSpPr>
            <p:spPr bwMode="auto">
              <a:xfrm>
                <a:off x="2852" y="451"/>
                <a:ext cx="16" cy="20"/>
              </a:xfrm>
              <a:custGeom>
                <a:avLst/>
                <a:gdLst>
                  <a:gd name="T0" fmla="*/ 1 w 9"/>
                  <a:gd name="T1" fmla="*/ 10 h 10"/>
                  <a:gd name="T2" fmla="*/ 1 w 9"/>
                  <a:gd name="T3" fmla="*/ 10 h 10"/>
                  <a:gd name="T4" fmla="*/ 2 w 9"/>
                  <a:gd name="T5" fmla="*/ 9 h 10"/>
                  <a:gd name="T6" fmla="*/ 1 w 9"/>
                  <a:gd name="T7" fmla="*/ 2 h 10"/>
                  <a:gd name="T8" fmla="*/ 1 w 9"/>
                  <a:gd name="T9" fmla="*/ 1 h 10"/>
                  <a:gd name="T10" fmla="*/ 0 w 9"/>
                  <a:gd name="T11" fmla="*/ 1 h 10"/>
                  <a:gd name="T12" fmla="*/ 0 w 9"/>
                  <a:gd name="T13" fmla="*/ 1 h 10"/>
                  <a:gd name="T14" fmla="*/ 4 w 9"/>
                  <a:gd name="T15" fmla="*/ 0 h 10"/>
                  <a:gd name="T16" fmla="*/ 7 w 9"/>
                  <a:gd name="T17" fmla="*/ 0 h 10"/>
                  <a:gd name="T18" fmla="*/ 8 w 9"/>
                  <a:gd name="T19" fmla="*/ 2 h 10"/>
                  <a:gd name="T20" fmla="*/ 7 w 9"/>
                  <a:gd name="T21" fmla="*/ 2 h 10"/>
                  <a:gd name="T22" fmla="*/ 5 w 9"/>
                  <a:gd name="T23" fmla="*/ 1 h 10"/>
                  <a:gd name="T24" fmla="*/ 3 w 9"/>
                  <a:gd name="T25" fmla="*/ 1 h 10"/>
                  <a:gd name="T26" fmla="*/ 3 w 9"/>
                  <a:gd name="T27" fmla="*/ 2 h 10"/>
                  <a:gd name="T28" fmla="*/ 3 w 9"/>
                  <a:gd name="T29" fmla="*/ 5 h 10"/>
                  <a:gd name="T30" fmla="*/ 5 w 9"/>
                  <a:gd name="T31" fmla="*/ 5 h 10"/>
                  <a:gd name="T32" fmla="*/ 6 w 9"/>
                  <a:gd name="T33" fmla="*/ 3 h 10"/>
                  <a:gd name="T34" fmla="*/ 7 w 9"/>
                  <a:gd name="T35" fmla="*/ 3 h 10"/>
                  <a:gd name="T36" fmla="*/ 7 w 9"/>
                  <a:gd name="T37" fmla="*/ 5 h 10"/>
                  <a:gd name="T38" fmla="*/ 7 w 9"/>
                  <a:gd name="T39" fmla="*/ 6 h 10"/>
                  <a:gd name="T40" fmla="*/ 6 w 9"/>
                  <a:gd name="T41" fmla="*/ 6 h 10"/>
                  <a:gd name="T42" fmla="*/ 5 w 9"/>
                  <a:gd name="T43" fmla="*/ 5 h 10"/>
                  <a:gd name="T44" fmla="*/ 3 w 9"/>
                  <a:gd name="T45" fmla="*/ 5 h 10"/>
                  <a:gd name="T46" fmla="*/ 4 w 9"/>
                  <a:gd name="T47" fmla="*/ 9 h 10"/>
                  <a:gd name="T48" fmla="*/ 4 w 9"/>
                  <a:gd name="T49" fmla="*/ 9 h 10"/>
                  <a:gd name="T50" fmla="*/ 6 w 9"/>
                  <a:gd name="T51" fmla="*/ 9 h 10"/>
                  <a:gd name="T52" fmla="*/ 8 w 9"/>
                  <a:gd name="T53" fmla="*/ 7 h 10"/>
                  <a:gd name="T54" fmla="*/ 9 w 9"/>
                  <a:gd name="T55" fmla="*/ 7 h 10"/>
                  <a:gd name="T56" fmla="*/ 9 w 9"/>
                  <a:gd name="T57" fmla="*/ 10 h 10"/>
                  <a:gd name="T58" fmla="*/ 5 w 9"/>
                  <a:gd name="T59" fmla="*/ 10 h 10"/>
                  <a:gd name="T60" fmla="*/ 1 w 9"/>
                  <a:gd name="T61" fmla="*/ 10 h 10"/>
                  <a:gd name="T62" fmla="*/ 1 w 9"/>
                  <a:gd name="T63" fmla="*/ 10 h 10"/>
                  <a:gd name="T64" fmla="*/ 1 w 9"/>
                  <a:gd name="T65" fmla="*/ 10 h 10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9" h="10">
                    <a:moveTo>
                      <a:pt x="1" y="10"/>
                    </a:moveTo>
                    <a:cubicBezTo>
                      <a:pt x="1" y="10"/>
                      <a:pt x="1" y="10"/>
                      <a:pt x="1" y="10"/>
                    </a:cubicBezTo>
                    <a:cubicBezTo>
                      <a:pt x="2" y="10"/>
                      <a:pt x="2" y="9"/>
                      <a:pt x="2" y="9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3" y="1"/>
                      <a:pt x="4" y="0"/>
                    </a:cubicBezTo>
                    <a:cubicBezTo>
                      <a:pt x="5" y="0"/>
                      <a:pt x="6" y="0"/>
                      <a:pt x="7" y="0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1"/>
                      <a:pt x="6" y="1"/>
                      <a:pt x="5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2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6" y="4"/>
                      <a:pt x="6" y="4"/>
                      <a:pt x="6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4"/>
                      <a:pt x="7" y="4"/>
                      <a:pt x="7" y="5"/>
                    </a:cubicBezTo>
                    <a:cubicBezTo>
                      <a:pt x="7" y="5"/>
                      <a:pt x="7" y="6"/>
                      <a:pt x="7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5"/>
                      <a:pt x="6" y="5"/>
                      <a:pt x="5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9" y="8"/>
                      <a:pt x="9" y="9"/>
                      <a:pt x="9" y="10"/>
                    </a:cubicBezTo>
                    <a:cubicBezTo>
                      <a:pt x="7" y="10"/>
                      <a:pt x="6" y="10"/>
                      <a:pt x="5" y="10"/>
                    </a:cubicBezTo>
                    <a:cubicBezTo>
                      <a:pt x="3" y="10"/>
                      <a:pt x="2" y="10"/>
                      <a:pt x="1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10"/>
                      <a:pt x="1" y="10"/>
                      <a:pt x="1" y="10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96" name="Freeform 46"/>
              <p:cNvSpPr>
                <a:spLocks noChangeAspect="1" noEditPoints="1"/>
              </p:cNvSpPr>
              <p:nvPr userDrawn="1"/>
            </p:nvSpPr>
            <p:spPr bwMode="auto">
              <a:xfrm>
                <a:off x="2874" y="451"/>
                <a:ext cx="20" cy="18"/>
              </a:xfrm>
              <a:custGeom>
                <a:avLst/>
                <a:gdLst>
                  <a:gd name="T0" fmla="*/ 1 w 10"/>
                  <a:gd name="T1" fmla="*/ 2 h 10"/>
                  <a:gd name="T2" fmla="*/ 0 w 10"/>
                  <a:gd name="T3" fmla="*/ 1 h 10"/>
                  <a:gd name="T4" fmla="*/ 0 w 10"/>
                  <a:gd name="T5" fmla="*/ 1 h 10"/>
                  <a:gd name="T6" fmla="*/ 0 w 10"/>
                  <a:gd name="T7" fmla="*/ 1 h 10"/>
                  <a:gd name="T8" fmla="*/ 2 w 10"/>
                  <a:gd name="T9" fmla="*/ 1 h 10"/>
                  <a:gd name="T10" fmla="*/ 5 w 10"/>
                  <a:gd name="T11" fmla="*/ 0 h 10"/>
                  <a:gd name="T12" fmla="*/ 10 w 10"/>
                  <a:gd name="T13" fmla="*/ 5 h 10"/>
                  <a:gd name="T14" fmla="*/ 5 w 10"/>
                  <a:gd name="T15" fmla="*/ 10 h 10"/>
                  <a:gd name="T16" fmla="*/ 2 w 10"/>
                  <a:gd name="T17" fmla="*/ 10 h 10"/>
                  <a:gd name="T18" fmla="*/ 0 w 10"/>
                  <a:gd name="T19" fmla="*/ 10 h 10"/>
                  <a:gd name="T20" fmla="*/ 0 w 10"/>
                  <a:gd name="T21" fmla="*/ 10 h 10"/>
                  <a:gd name="T22" fmla="*/ 0 w 10"/>
                  <a:gd name="T23" fmla="*/ 10 h 10"/>
                  <a:gd name="T24" fmla="*/ 1 w 10"/>
                  <a:gd name="T25" fmla="*/ 9 h 10"/>
                  <a:gd name="T26" fmla="*/ 1 w 10"/>
                  <a:gd name="T27" fmla="*/ 2 h 10"/>
                  <a:gd name="T28" fmla="*/ 1 w 10"/>
                  <a:gd name="T29" fmla="*/ 2 h 10"/>
                  <a:gd name="T30" fmla="*/ 3 w 10"/>
                  <a:gd name="T31" fmla="*/ 9 h 10"/>
                  <a:gd name="T32" fmla="*/ 4 w 10"/>
                  <a:gd name="T33" fmla="*/ 9 h 10"/>
                  <a:gd name="T34" fmla="*/ 8 w 10"/>
                  <a:gd name="T35" fmla="*/ 5 h 10"/>
                  <a:gd name="T36" fmla="*/ 4 w 10"/>
                  <a:gd name="T37" fmla="*/ 1 h 10"/>
                  <a:gd name="T38" fmla="*/ 3 w 10"/>
                  <a:gd name="T39" fmla="*/ 2 h 10"/>
                  <a:gd name="T40" fmla="*/ 3 w 10"/>
                  <a:gd name="T41" fmla="*/ 9 h 10"/>
                  <a:gd name="T42" fmla="*/ 3 w 10"/>
                  <a:gd name="T43" fmla="*/ 9 h 10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10" h="10">
                    <a:moveTo>
                      <a:pt x="1" y="2"/>
                    </a:moveTo>
                    <a:cubicBezTo>
                      <a:pt x="1" y="1"/>
                      <a:pt x="1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2" y="1"/>
                    </a:cubicBezTo>
                    <a:cubicBezTo>
                      <a:pt x="3" y="0"/>
                      <a:pt x="4" y="0"/>
                      <a:pt x="5" y="0"/>
                    </a:cubicBezTo>
                    <a:cubicBezTo>
                      <a:pt x="8" y="0"/>
                      <a:pt x="10" y="2"/>
                      <a:pt x="10" y="5"/>
                    </a:cubicBezTo>
                    <a:cubicBezTo>
                      <a:pt x="10" y="8"/>
                      <a:pt x="8" y="10"/>
                      <a:pt x="5" y="10"/>
                    </a:cubicBezTo>
                    <a:cubicBezTo>
                      <a:pt x="4" y="10"/>
                      <a:pt x="3" y="10"/>
                      <a:pt x="2" y="10"/>
                    </a:cubicBezTo>
                    <a:cubicBezTo>
                      <a:pt x="2" y="10"/>
                      <a:pt x="1" y="10"/>
                      <a:pt x="0" y="1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1" y="10"/>
                      <a:pt x="2" y="9"/>
                      <a:pt x="1" y="9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lose/>
                    <a:moveTo>
                      <a:pt x="3" y="9"/>
                    </a:moveTo>
                    <a:cubicBezTo>
                      <a:pt x="3" y="9"/>
                      <a:pt x="3" y="9"/>
                      <a:pt x="4" y="9"/>
                    </a:cubicBezTo>
                    <a:cubicBezTo>
                      <a:pt x="7" y="9"/>
                      <a:pt x="8" y="8"/>
                      <a:pt x="8" y="5"/>
                    </a:cubicBezTo>
                    <a:cubicBezTo>
                      <a:pt x="8" y="2"/>
                      <a:pt x="6" y="1"/>
                      <a:pt x="4" y="1"/>
                    </a:cubicBezTo>
                    <a:cubicBezTo>
                      <a:pt x="3" y="1"/>
                      <a:pt x="3" y="1"/>
                      <a:pt x="3" y="2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97" name="Freeform 47"/>
              <p:cNvSpPr>
                <a:spLocks noChangeAspect="1"/>
              </p:cNvSpPr>
              <p:nvPr userDrawn="1"/>
            </p:nvSpPr>
            <p:spPr bwMode="auto">
              <a:xfrm>
                <a:off x="2914" y="433"/>
                <a:ext cx="29" cy="56"/>
              </a:xfrm>
              <a:custGeom>
                <a:avLst/>
                <a:gdLst>
                  <a:gd name="T0" fmla="*/ 1 w 15"/>
                  <a:gd name="T1" fmla="*/ 6 h 27"/>
                  <a:gd name="T2" fmla="*/ 12 w 15"/>
                  <a:gd name="T3" fmla="*/ 0 h 27"/>
                  <a:gd name="T4" fmla="*/ 15 w 15"/>
                  <a:gd name="T5" fmla="*/ 20 h 27"/>
                  <a:gd name="T6" fmla="*/ 1 w 15"/>
                  <a:gd name="T7" fmla="*/ 27 h 27"/>
                  <a:gd name="T8" fmla="*/ 1 w 15"/>
                  <a:gd name="T9" fmla="*/ 6 h 27"/>
                  <a:gd name="T10" fmla="*/ 1 w 15"/>
                  <a:gd name="T11" fmla="*/ 6 h 2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" h="27">
                    <a:moveTo>
                      <a:pt x="1" y="6"/>
                    </a:moveTo>
                    <a:cubicBezTo>
                      <a:pt x="0" y="5"/>
                      <a:pt x="11" y="1"/>
                      <a:pt x="12" y="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0"/>
                      <a:pt x="1" y="25"/>
                      <a:pt x="1" y="27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98" name="Freeform 48"/>
              <p:cNvSpPr>
                <a:spLocks noChangeAspect="1" noEditPoints="1"/>
              </p:cNvSpPr>
              <p:nvPr userDrawn="1"/>
            </p:nvSpPr>
            <p:spPr bwMode="auto">
              <a:xfrm>
                <a:off x="2910" y="428"/>
                <a:ext cx="38" cy="60"/>
              </a:xfrm>
              <a:custGeom>
                <a:avLst/>
                <a:gdLst>
                  <a:gd name="T0" fmla="*/ 3 w 19"/>
                  <a:gd name="T1" fmla="*/ 32 h 32"/>
                  <a:gd name="T2" fmla="*/ 0 w 19"/>
                  <a:gd name="T3" fmla="*/ 30 h 32"/>
                  <a:gd name="T4" fmla="*/ 0 w 19"/>
                  <a:gd name="T5" fmla="*/ 30 h 32"/>
                  <a:gd name="T6" fmla="*/ 1 w 19"/>
                  <a:gd name="T7" fmla="*/ 10 h 32"/>
                  <a:gd name="T8" fmla="*/ 1 w 19"/>
                  <a:gd name="T9" fmla="*/ 9 h 32"/>
                  <a:gd name="T10" fmla="*/ 1 w 19"/>
                  <a:gd name="T11" fmla="*/ 9 h 32"/>
                  <a:gd name="T12" fmla="*/ 2 w 19"/>
                  <a:gd name="T13" fmla="*/ 6 h 32"/>
                  <a:gd name="T14" fmla="*/ 2 w 19"/>
                  <a:gd name="T15" fmla="*/ 6 h 32"/>
                  <a:gd name="T16" fmla="*/ 3 w 19"/>
                  <a:gd name="T17" fmla="*/ 5 h 32"/>
                  <a:gd name="T18" fmla="*/ 3 w 19"/>
                  <a:gd name="T19" fmla="*/ 5 h 32"/>
                  <a:gd name="T20" fmla="*/ 7 w 19"/>
                  <a:gd name="T21" fmla="*/ 4 h 32"/>
                  <a:gd name="T22" fmla="*/ 7 w 19"/>
                  <a:gd name="T23" fmla="*/ 4 h 32"/>
                  <a:gd name="T24" fmla="*/ 12 w 19"/>
                  <a:gd name="T25" fmla="*/ 1 h 32"/>
                  <a:gd name="T26" fmla="*/ 12 w 19"/>
                  <a:gd name="T27" fmla="*/ 1 h 32"/>
                  <a:gd name="T28" fmla="*/ 15 w 19"/>
                  <a:gd name="T29" fmla="*/ 0 h 32"/>
                  <a:gd name="T30" fmla="*/ 15 w 19"/>
                  <a:gd name="T31" fmla="*/ 0 h 32"/>
                  <a:gd name="T32" fmla="*/ 17 w 19"/>
                  <a:gd name="T33" fmla="*/ 3 h 32"/>
                  <a:gd name="T34" fmla="*/ 17 w 19"/>
                  <a:gd name="T35" fmla="*/ 3 h 32"/>
                  <a:gd name="T36" fmla="*/ 19 w 19"/>
                  <a:gd name="T37" fmla="*/ 23 h 32"/>
                  <a:gd name="T38" fmla="*/ 18 w 19"/>
                  <a:gd name="T39" fmla="*/ 26 h 32"/>
                  <a:gd name="T40" fmla="*/ 18 w 19"/>
                  <a:gd name="T41" fmla="*/ 26 h 32"/>
                  <a:gd name="T42" fmla="*/ 12 w 19"/>
                  <a:gd name="T43" fmla="*/ 28 h 32"/>
                  <a:gd name="T44" fmla="*/ 12 w 19"/>
                  <a:gd name="T45" fmla="*/ 28 h 32"/>
                  <a:gd name="T46" fmla="*/ 5 w 19"/>
                  <a:gd name="T47" fmla="*/ 31 h 32"/>
                  <a:gd name="T48" fmla="*/ 5 w 19"/>
                  <a:gd name="T49" fmla="*/ 31 h 32"/>
                  <a:gd name="T50" fmla="*/ 3 w 19"/>
                  <a:gd name="T51" fmla="*/ 32 h 32"/>
                  <a:gd name="T52" fmla="*/ 3 w 19"/>
                  <a:gd name="T53" fmla="*/ 32 h 32"/>
                  <a:gd name="T54" fmla="*/ 3 w 19"/>
                  <a:gd name="T55" fmla="*/ 32 h 32"/>
                  <a:gd name="T56" fmla="*/ 6 w 19"/>
                  <a:gd name="T57" fmla="*/ 25 h 32"/>
                  <a:gd name="T58" fmla="*/ 9 w 19"/>
                  <a:gd name="T59" fmla="*/ 24 h 32"/>
                  <a:gd name="T60" fmla="*/ 9 w 19"/>
                  <a:gd name="T61" fmla="*/ 24 h 32"/>
                  <a:gd name="T62" fmla="*/ 14 w 19"/>
                  <a:gd name="T63" fmla="*/ 22 h 32"/>
                  <a:gd name="T64" fmla="*/ 14 w 19"/>
                  <a:gd name="T65" fmla="*/ 22 h 32"/>
                  <a:gd name="T66" fmla="*/ 12 w 19"/>
                  <a:gd name="T67" fmla="*/ 7 h 32"/>
                  <a:gd name="T68" fmla="*/ 10 w 19"/>
                  <a:gd name="T69" fmla="*/ 8 h 32"/>
                  <a:gd name="T70" fmla="*/ 10 w 19"/>
                  <a:gd name="T71" fmla="*/ 8 h 32"/>
                  <a:gd name="T72" fmla="*/ 6 w 19"/>
                  <a:gd name="T73" fmla="*/ 10 h 32"/>
                  <a:gd name="T74" fmla="*/ 6 w 19"/>
                  <a:gd name="T75" fmla="*/ 10 h 32"/>
                  <a:gd name="T76" fmla="*/ 6 w 19"/>
                  <a:gd name="T77" fmla="*/ 25 h 32"/>
                  <a:gd name="T78" fmla="*/ 5 w 19"/>
                  <a:gd name="T79" fmla="*/ 10 h 32"/>
                  <a:gd name="T80" fmla="*/ 5 w 19"/>
                  <a:gd name="T81" fmla="*/ 10 h 32"/>
                  <a:gd name="T82" fmla="*/ 5 w 19"/>
                  <a:gd name="T83" fmla="*/ 10 h 32"/>
                  <a:gd name="T84" fmla="*/ 3 w 19"/>
                  <a:gd name="T85" fmla="*/ 9 h 32"/>
                  <a:gd name="T86" fmla="*/ 5 w 19"/>
                  <a:gd name="T87" fmla="*/ 7 h 32"/>
                  <a:gd name="T88" fmla="*/ 3 w 19"/>
                  <a:gd name="T89" fmla="*/ 9 h 32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0" t="0" r="r" b="b"/>
                <a:pathLst>
                  <a:path w="19" h="32">
                    <a:moveTo>
                      <a:pt x="3" y="32"/>
                    </a:moveTo>
                    <a:cubicBezTo>
                      <a:pt x="2" y="32"/>
                      <a:pt x="0" y="31"/>
                      <a:pt x="0" y="30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1" y="7"/>
                      <a:pt x="2" y="7"/>
                      <a:pt x="2" y="6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6"/>
                      <a:pt x="3" y="6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4" y="5"/>
                      <a:pt x="6" y="4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9" y="3"/>
                      <a:pt x="11" y="2"/>
                      <a:pt x="12" y="1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3" y="1"/>
                      <a:pt x="14" y="0"/>
                      <a:pt x="15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6" y="1"/>
                      <a:pt x="16" y="2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9" y="24"/>
                      <a:pt x="19" y="26"/>
                      <a:pt x="18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8" y="26"/>
                      <a:pt x="15" y="27"/>
                      <a:pt x="12" y="28"/>
                    </a:cubicBezTo>
                    <a:cubicBezTo>
                      <a:pt x="12" y="28"/>
                      <a:pt x="12" y="28"/>
                      <a:pt x="12" y="28"/>
                    </a:cubicBezTo>
                    <a:cubicBezTo>
                      <a:pt x="9" y="29"/>
                      <a:pt x="6" y="31"/>
                      <a:pt x="5" y="31"/>
                    </a:cubicBezTo>
                    <a:cubicBezTo>
                      <a:pt x="5" y="31"/>
                      <a:pt x="5" y="31"/>
                      <a:pt x="5" y="31"/>
                    </a:cubicBezTo>
                    <a:cubicBezTo>
                      <a:pt x="5" y="32"/>
                      <a:pt x="4" y="32"/>
                      <a:pt x="3" y="32"/>
                    </a:cubicBezTo>
                    <a:cubicBezTo>
                      <a:pt x="3" y="32"/>
                      <a:pt x="3" y="32"/>
                      <a:pt x="3" y="32"/>
                    </a:cubicBezTo>
                    <a:cubicBezTo>
                      <a:pt x="3" y="32"/>
                      <a:pt x="3" y="32"/>
                      <a:pt x="3" y="32"/>
                    </a:cubicBezTo>
                    <a:close/>
                    <a:moveTo>
                      <a:pt x="6" y="25"/>
                    </a:moveTo>
                    <a:cubicBezTo>
                      <a:pt x="7" y="25"/>
                      <a:pt x="8" y="24"/>
                      <a:pt x="9" y="24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11" y="23"/>
                      <a:pt x="12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1" y="7"/>
                      <a:pt x="11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9" y="9"/>
                      <a:pt x="7" y="9"/>
                      <a:pt x="6" y="10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6" y="25"/>
                      <a:pt x="6" y="25"/>
                      <a:pt x="6" y="25"/>
                    </a:cubicBezTo>
                    <a:close/>
                    <a:moveTo>
                      <a:pt x="5" y="10"/>
                    </a:moveTo>
                    <a:cubicBezTo>
                      <a:pt x="5" y="10"/>
                      <a:pt x="5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lose/>
                    <a:moveTo>
                      <a:pt x="3" y="9"/>
                    </a:moveTo>
                    <a:cubicBezTo>
                      <a:pt x="5" y="7"/>
                      <a:pt x="5" y="7"/>
                      <a:pt x="5" y="7"/>
                    </a:cubicBezTo>
                    <a:cubicBezTo>
                      <a:pt x="3" y="9"/>
                      <a:pt x="3" y="9"/>
                      <a:pt x="3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99" name="Freeform 49"/>
              <p:cNvSpPr>
                <a:spLocks noChangeAspect="1"/>
              </p:cNvSpPr>
              <p:nvPr userDrawn="1"/>
            </p:nvSpPr>
            <p:spPr bwMode="auto">
              <a:xfrm>
                <a:off x="2914" y="433"/>
                <a:ext cx="29" cy="56"/>
              </a:xfrm>
              <a:custGeom>
                <a:avLst/>
                <a:gdLst>
                  <a:gd name="T0" fmla="*/ 1 w 15"/>
                  <a:gd name="T1" fmla="*/ 6 h 27"/>
                  <a:gd name="T2" fmla="*/ 12 w 15"/>
                  <a:gd name="T3" fmla="*/ 0 h 27"/>
                  <a:gd name="T4" fmla="*/ 15 w 15"/>
                  <a:gd name="T5" fmla="*/ 20 h 27"/>
                  <a:gd name="T6" fmla="*/ 1 w 15"/>
                  <a:gd name="T7" fmla="*/ 27 h 27"/>
                  <a:gd name="T8" fmla="*/ 1 w 15"/>
                  <a:gd name="T9" fmla="*/ 6 h 27"/>
                  <a:gd name="T10" fmla="*/ 1 w 15"/>
                  <a:gd name="T11" fmla="*/ 6 h 2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" h="27">
                    <a:moveTo>
                      <a:pt x="1" y="6"/>
                    </a:moveTo>
                    <a:cubicBezTo>
                      <a:pt x="0" y="5"/>
                      <a:pt x="11" y="1"/>
                      <a:pt x="12" y="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0"/>
                      <a:pt x="1" y="25"/>
                      <a:pt x="1" y="27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lose/>
                  </a:path>
                </a:pathLst>
              </a:custGeom>
              <a:solidFill>
                <a:srgbClr val="FFDCA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00" name="Freeform 50"/>
              <p:cNvSpPr>
                <a:spLocks noChangeAspect="1"/>
              </p:cNvSpPr>
              <p:nvPr userDrawn="1"/>
            </p:nvSpPr>
            <p:spPr bwMode="auto">
              <a:xfrm>
                <a:off x="2917" y="446"/>
                <a:ext cx="143" cy="62"/>
              </a:xfrm>
              <a:custGeom>
                <a:avLst/>
                <a:gdLst>
                  <a:gd name="T0" fmla="*/ 0 w 72"/>
                  <a:gd name="T1" fmla="*/ 21 h 31"/>
                  <a:gd name="T2" fmla="*/ 8 w 72"/>
                  <a:gd name="T3" fmla="*/ 23 h 31"/>
                  <a:gd name="T4" fmla="*/ 18 w 72"/>
                  <a:gd name="T5" fmla="*/ 24 h 31"/>
                  <a:gd name="T6" fmla="*/ 36 w 72"/>
                  <a:gd name="T7" fmla="*/ 26 h 31"/>
                  <a:gd name="T8" fmla="*/ 50 w 72"/>
                  <a:gd name="T9" fmla="*/ 28 h 31"/>
                  <a:gd name="T10" fmla="*/ 61 w 72"/>
                  <a:gd name="T11" fmla="*/ 29 h 31"/>
                  <a:gd name="T12" fmla="*/ 69 w 72"/>
                  <a:gd name="T13" fmla="*/ 31 h 31"/>
                  <a:gd name="T14" fmla="*/ 71 w 72"/>
                  <a:gd name="T15" fmla="*/ 31 h 31"/>
                  <a:gd name="T16" fmla="*/ 71 w 72"/>
                  <a:gd name="T17" fmla="*/ 31 h 31"/>
                  <a:gd name="T18" fmla="*/ 69 w 72"/>
                  <a:gd name="T19" fmla="*/ 28 h 31"/>
                  <a:gd name="T20" fmla="*/ 64 w 72"/>
                  <a:gd name="T21" fmla="*/ 19 h 31"/>
                  <a:gd name="T22" fmla="*/ 64 w 72"/>
                  <a:gd name="T23" fmla="*/ 18 h 31"/>
                  <a:gd name="T24" fmla="*/ 71 w 72"/>
                  <a:gd name="T25" fmla="*/ 10 h 31"/>
                  <a:gd name="T26" fmla="*/ 72 w 72"/>
                  <a:gd name="T27" fmla="*/ 10 h 31"/>
                  <a:gd name="T28" fmla="*/ 72 w 72"/>
                  <a:gd name="T29" fmla="*/ 9 h 31"/>
                  <a:gd name="T30" fmla="*/ 70 w 72"/>
                  <a:gd name="T31" fmla="*/ 9 h 31"/>
                  <a:gd name="T32" fmla="*/ 62 w 72"/>
                  <a:gd name="T33" fmla="*/ 8 h 31"/>
                  <a:gd name="T34" fmla="*/ 50 w 72"/>
                  <a:gd name="T35" fmla="*/ 6 h 31"/>
                  <a:gd name="T36" fmla="*/ 36 w 72"/>
                  <a:gd name="T37" fmla="*/ 4 h 31"/>
                  <a:gd name="T38" fmla="*/ 16 w 72"/>
                  <a:gd name="T39" fmla="*/ 2 h 31"/>
                  <a:gd name="T40" fmla="*/ 6 w 72"/>
                  <a:gd name="T41" fmla="*/ 2 h 31"/>
                  <a:gd name="T42" fmla="*/ 0 w 72"/>
                  <a:gd name="T43" fmla="*/ 0 h 31"/>
                  <a:gd name="T44" fmla="*/ 0 w 72"/>
                  <a:gd name="T45" fmla="*/ 21 h 31"/>
                  <a:gd name="T46" fmla="*/ 0 w 72"/>
                  <a:gd name="T47" fmla="*/ 21 h 31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2" h="31">
                    <a:moveTo>
                      <a:pt x="0" y="21"/>
                    </a:moveTo>
                    <a:cubicBezTo>
                      <a:pt x="0" y="21"/>
                      <a:pt x="3" y="23"/>
                      <a:pt x="8" y="23"/>
                    </a:cubicBezTo>
                    <a:cubicBezTo>
                      <a:pt x="13" y="23"/>
                      <a:pt x="12" y="23"/>
                      <a:pt x="18" y="24"/>
                    </a:cubicBezTo>
                    <a:cubicBezTo>
                      <a:pt x="23" y="24"/>
                      <a:pt x="32" y="25"/>
                      <a:pt x="36" y="26"/>
                    </a:cubicBezTo>
                    <a:cubicBezTo>
                      <a:pt x="41" y="26"/>
                      <a:pt x="46" y="27"/>
                      <a:pt x="50" y="28"/>
                    </a:cubicBezTo>
                    <a:cubicBezTo>
                      <a:pt x="54" y="28"/>
                      <a:pt x="58" y="29"/>
                      <a:pt x="61" y="29"/>
                    </a:cubicBezTo>
                    <a:cubicBezTo>
                      <a:pt x="64" y="30"/>
                      <a:pt x="67" y="30"/>
                      <a:pt x="69" y="31"/>
                    </a:cubicBezTo>
                    <a:cubicBezTo>
                      <a:pt x="70" y="31"/>
                      <a:pt x="71" y="31"/>
                      <a:pt x="71" y="31"/>
                    </a:cubicBezTo>
                    <a:cubicBezTo>
                      <a:pt x="71" y="31"/>
                      <a:pt x="71" y="31"/>
                      <a:pt x="71" y="31"/>
                    </a:cubicBezTo>
                    <a:cubicBezTo>
                      <a:pt x="71" y="30"/>
                      <a:pt x="69" y="28"/>
                      <a:pt x="69" y="28"/>
                    </a:cubicBezTo>
                    <a:cubicBezTo>
                      <a:pt x="68" y="27"/>
                      <a:pt x="64" y="19"/>
                      <a:pt x="64" y="19"/>
                    </a:cubicBezTo>
                    <a:cubicBezTo>
                      <a:pt x="64" y="19"/>
                      <a:pt x="64" y="18"/>
                      <a:pt x="64" y="18"/>
                    </a:cubicBezTo>
                    <a:cubicBezTo>
                      <a:pt x="65" y="18"/>
                      <a:pt x="71" y="11"/>
                      <a:pt x="71" y="10"/>
                    </a:cubicBezTo>
                    <a:cubicBezTo>
                      <a:pt x="72" y="10"/>
                      <a:pt x="72" y="10"/>
                      <a:pt x="72" y="10"/>
                    </a:cubicBezTo>
                    <a:cubicBezTo>
                      <a:pt x="72" y="9"/>
                      <a:pt x="72" y="9"/>
                      <a:pt x="72" y="9"/>
                    </a:cubicBezTo>
                    <a:cubicBezTo>
                      <a:pt x="72" y="9"/>
                      <a:pt x="71" y="9"/>
                      <a:pt x="70" y="9"/>
                    </a:cubicBezTo>
                    <a:cubicBezTo>
                      <a:pt x="68" y="9"/>
                      <a:pt x="65" y="8"/>
                      <a:pt x="62" y="8"/>
                    </a:cubicBezTo>
                    <a:cubicBezTo>
                      <a:pt x="58" y="7"/>
                      <a:pt x="55" y="7"/>
                      <a:pt x="50" y="6"/>
                    </a:cubicBezTo>
                    <a:cubicBezTo>
                      <a:pt x="46" y="6"/>
                      <a:pt x="41" y="5"/>
                      <a:pt x="36" y="4"/>
                    </a:cubicBezTo>
                    <a:cubicBezTo>
                      <a:pt x="31" y="4"/>
                      <a:pt x="21" y="3"/>
                      <a:pt x="16" y="2"/>
                    </a:cubicBezTo>
                    <a:cubicBezTo>
                      <a:pt x="11" y="2"/>
                      <a:pt x="11" y="2"/>
                      <a:pt x="6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21"/>
                      <a:pt x="0" y="21"/>
                      <a:pt x="0" y="21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01" name="Freeform 51"/>
              <p:cNvSpPr>
                <a:spLocks noChangeAspect="1" noEditPoints="1"/>
              </p:cNvSpPr>
              <p:nvPr userDrawn="1"/>
            </p:nvSpPr>
            <p:spPr bwMode="auto">
              <a:xfrm>
                <a:off x="2910" y="440"/>
                <a:ext cx="156" cy="74"/>
              </a:xfrm>
              <a:custGeom>
                <a:avLst/>
                <a:gdLst>
                  <a:gd name="T0" fmla="*/ 71 w 78"/>
                  <a:gd name="T1" fmla="*/ 36 h 37"/>
                  <a:gd name="T2" fmla="*/ 53 w 78"/>
                  <a:gd name="T3" fmla="*/ 33 h 37"/>
                  <a:gd name="T4" fmla="*/ 39 w 78"/>
                  <a:gd name="T5" fmla="*/ 31 h 37"/>
                  <a:gd name="T6" fmla="*/ 10 w 78"/>
                  <a:gd name="T7" fmla="*/ 29 h 37"/>
                  <a:gd name="T8" fmla="*/ 4 w 78"/>
                  <a:gd name="T9" fmla="*/ 27 h 37"/>
                  <a:gd name="T10" fmla="*/ 1 w 78"/>
                  <a:gd name="T11" fmla="*/ 25 h 37"/>
                  <a:gd name="T12" fmla="*/ 0 w 78"/>
                  <a:gd name="T13" fmla="*/ 24 h 37"/>
                  <a:gd name="T14" fmla="*/ 1 w 78"/>
                  <a:gd name="T15" fmla="*/ 3 h 37"/>
                  <a:gd name="T16" fmla="*/ 5 w 78"/>
                  <a:gd name="T17" fmla="*/ 1 h 37"/>
                  <a:gd name="T18" fmla="*/ 5 w 78"/>
                  <a:gd name="T19" fmla="*/ 1 h 37"/>
                  <a:gd name="T20" fmla="*/ 9 w 78"/>
                  <a:gd name="T21" fmla="*/ 2 h 37"/>
                  <a:gd name="T22" fmla="*/ 19 w 78"/>
                  <a:gd name="T23" fmla="*/ 3 h 37"/>
                  <a:gd name="T24" fmla="*/ 54 w 78"/>
                  <a:gd name="T25" fmla="*/ 7 h 37"/>
                  <a:gd name="T26" fmla="*/ 65 w 78"/>
                  <a:gd name="T27" fmla="*/ 8 h 37"/>
                  <a:gd name="T28" fmla="*/ 76 w 78"/>
                  <a:gd name="T29" fmla="*/ 10 h 37"/>
                  <a:gd name="T30" fmla="*/ 78 w 78"/>
                  <a:gd name="T31" fmla="*/ 11 h 37"/>
                  <a:gd name="T32" fmla="*/ 77 w 78"/>
                  <a:gd name="T33" fmla="*/ 15 h 37"/>
                  <a:gd name="T34" fmla="*/ 76 w 78"/>
                  <a:gd name="T35" fmla="*/ 15 h 37"/>
                  <a:gd name="T36" fmla="*/ 70 w 78"/>
                  <a:gd name="T37" fmla="*/ 22 h 37"/>
                  <a:gd name="T38" fmla="*/ 72 w 78"/>
                  <a:gd name="T39" fmla="*/ 25 h 37"/>
                  <a:gd name="T40" fmla="*/ 76 w 78"/>
                  <a:gd name="T41" fmla="*/ 32 h 37"/>
                  <a:gd name="T42" fmla="*/ 76 w 78"/>
                  <a:gd name="T43" fmla="*/ 32 h 37"/>
                  <a:gd name="T44" fmla="*/ 74 w 78"/>
                  <a:gd name="T45" fmla="*/ 37 h 37"/>
                  <a:gd name="T46" fmla="*/ 6 w 78"/>
                  <a:gd name="T47" fmla="*/ 22 h 37"/>
                  <a:gd name="T48" fmla="*/ 21 w 78"/>
                  <a:gd name="T49" fmla="*/ 24 h 37"/>
                  <a:gd name="T50" fmla="*/ 40 w 78"/>
                  <a:gd name="T51" fmla="*/ 26 h 37"/>
                  <a:gd name="T52" fmla="*/ 64 w 78"/>
                  <a:gd name="T53" fmla="*/ 30 h 37"/>
                  <a:gd name="T54" fmla="*/ 69 w 78"/>
                  <a:gd name="T55" fmla="*/ 31 h 37"/>
                  <a:gd name="T56" fmla="*/ 64 w 78"/>
                  <a:gd name="T57" fmla="*/ 22 h 37"/>
                  <a:gd name="T58" fmla="*/ 64 w 78"/>
                  <a:gd name="T59" fmla="*/ 22 h 37"/>
                  <a:gd name="T60" fmla="*/ 64 w 78"/>
                  <a:gd name="T61" fmla="*/ 21 h 37"/>
                  <a:gd name="T62" fmla="*/ 65 w 78"/>
                  <a:gd name="T63" fmla="*/ 19 h 37"/>
                  <a:gd name="T64" fmla="*/ 66 w 78"/>
                  <a:gd name="T65" fmla="*/ 18 h 37"/>
                  <a:gd name="T66" fmla="*/ 70 w 78"/>
                  <a:gd name="T67" fmla="*/ 14 h 37"/>
                  <a:gd name="T68" fmla="*/ 64 w 78"/>
                  <a:gd name="T69" fmla="*/ 13 h 37"/>
                  <a:gd name="T70" fmla="*/ 39 w 78"/>
                  <a:gd name="T71" fmla="*/ 10 h 37"/>
                  <a:gd name="T72" fmla="*/ 19 w 78"/>
                  <a:gd name="T73" fmla="*/ 8 h 37"/>
                  <a:gd name="T74" fmla="*/ 6 w 78"/>
                  <a:gd name="T75" fmla="*/ 7 h 37"/>
                  <a:gd name="T76" fmla="*/ 6 w 78"/>
                  <a:gd name="T77" fmla="*/ 22 h 37"/>
                  <a:gd name="T78" fmla="*/ 67 w 78"/>
                  <a:gd name="T79" fmla="*/ 25 h 37"/>
                  <a:gd name="T80" fmla="*/ 6 w 78"/>
                  <a:gd name="T81" fmla="*/ 23 h 37"/>
                  <a:gd name="T82" fmla="*/ 69 w 78"/>
                  <a:gd name="T83" fmla="*/ 23 h 37"/>
                  <a:gd name="T84" fmla="*/ 69 w 78"/>
                  <a:gd name="T85" fmla="*/ 23 h 37"/>
                  <a:gd name="T86" fmla="*/ 4 w 78"/>
                  <a:gd name="T87" fmla="*/ 21 h 37"/>
                  <a:gd name="T88" fmla="*/ 6 w 78"/>
                  <a:gd name="T89" fmla="*/ 1 h 37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0" t="0" r="r" b="b"/>
                <a:pathLst>
                  <a:path w="78" h="37">
                    <a:moveTo>
                      <a:pt x="74" y="37"/>
                    </a:moveTo>
                    <a:cubicBezTo>
                      <a:pt x="74" y="37"/>
                      <a:pt x="73" y="37"/>
                      <a:pt x="71" y="36"/>
                    </a:cubicBezTo>
                    <a:cubicBezTo>
                      <a:pt x="71" y="36"/>
                      <a:pt x="71" y="36"/>
                      <a:pt x="71" y="36"/>
                    </a:cubicBezTo>
                    <a:cubicBezTo>
                      <a:pt x="69" y="36"/>
                      <a:pt x="67" y="36"/>
                      <a:pt x="64" y="35"/>
                    </a:cubicBezTo>
                    <a:cubicBezTo>
                      <a:pt x="64" y="35"/>
                      <a:pt x="64" y="35"/>
                      <a:pt x="64" y="35"/>
                    </a:cubicBezTo>
                    <a:cubicBezTo>
                      <a:pt x="60" y="35"/>
                      <a:pt x="57" y="34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48" y="33"/>
                      <a:pt x="44" y="32"/>
                      <a:pt x="39" y="31"/>
                    </a:cubicBezTo>
                    <a:cubicBezTo>
                      <a:pt x="39" y="31"/>
                      <a:pt x="39" y="31"/>
                      <a:pt x="39" y="31"/>
                    </a:cubicBezTo>
                    <a:cubicBezTo>
                      <a:pt x="34" y="31"/>
                      <a:pt x="25" y="30"/>
                      <a:pt x="20" y="29"/>
                    </a:cubicBezTo>
                    <a:cubicBezTo>
                      <a:pt x="20" y="29"/>
                      <a:pt x="20" y="29"/>
                      <a:pt x="20" y="29"/>
                    </a:cubicBezTo>
                    <a:cubicBezTo>
                      <a:pt x="15" y="29"/>
                      <a:pt x="16" y="29"/>
                      <a:pt x="10" y="29"/>
                    </a:cubicBezTo>
                    <a:cubicBezTo>
                      <a:pt x="10" y="29"/>
                      <a:pt x="10" y="29"/>
                      <a:pt x="10" y="29"/>
                    </a:cubicBezTo>
                    <a:cubicBezTo>
                      <a:pt x="8" y="28"/>
                      <a:pt x="6" y="28"/>
                      <a:pt x="4" y="27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3" y="27"/>
                      <a:pt x="2" y="27"/>
                      <a:pt x="1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1" y="25"/>
                      <a:pt x="1" y="25"/>
                      <a:pt x="1" y="25"/>
                    </a:cubicBezTo>
                    <a:cubicBezTo>
                      <a:pt x="1" y="25"/>
                      <a:pt x="1" y="25"/>
                      <a:pt x="1" y="25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2"/>
                      <a:pt x="1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3" y="0"/>
                      <a:pt x="4" y="0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2"/>
                      <a:pt x="7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14" y="2"/>
                      <a:pt x="14" y="2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5" y="3"/>
                      <a:pt x="34" y="4"/>
                      <a:pt x="39" y="5"/>
                    </a:cubicBezTo>
                    <a:cubicBezTo>
                      <a:pt x="39" y="5"/>
                      <a:pt x="39" y="5"/>
                      <a:pt x="39" y="5"/>
                    </a:cubicBezTo>
                    <a:cubicBezTo>
                      <a:pt x="44" y="5"/>
                      <a:pt x="49" y="6"/>
                      <a:pt x="54" y="7"/>
                    </a:cubicBezTo>
                    <a:cubicBezTo>
                      <a:pt x="54" y="7"/>
                      <a:pt x="54" y="7"/>
                      <a:pt x="54" y="7"/>
                    </a:cubicBezTo>
                    <a:cubicBezTo>
                      <a:pt x="58" y="7"/>
                      <a:pt x="62" y="8"/>
                      <a:pt x="65" y="8"/>
                    </a:cubicBezTo>
                    <a:cubicBezTo>
                      <a:pt x="65" y="8"/>
                      <a:pt x="65" y="8"/>
                      <a:pt x="65" y="8"/>
                    </a:cubicBezTo>
                    <a:cubicBezTo>
                      <a:pt x="68" y="9"/>
                      <a:pt x="71" y="9"/>
                      <a:pt x="73" y="9"/>
                    </a:cubicBezTo>
                    <a:cubicBezTo>
                      <a:pt x="73" y="9"/>
                      <a:pt x="73" y="9"/>
                      <a:pt x="73" y="9"/>
                    </a:cubicBezTo>
                    <a:cubicBezTo>
                      <a:pt x="75" y="9"/>
                      <a:pt x="76" y="10"/>
                      <a:pt x="76" y="10"/>
                    </a:cubicBezTo>
                    <a:cubicBezTo>
                      <a:pt x="76" y="10"/>
                      <a:pt x="76" y="10"/>
                      <a:pt x="76" y="10"/>
                    </a:cubicBezTo>
                    <a:cubicBezTo>
                      <a:pt x="77" y="10"/>
                      <a:pt x="78" y="10"/>
                      <a:pt x="78" y="11"/>
                    </a:cubicBezTo>
                    <a:cubicBezTo>
                      <a:pt x="78" y="11"/>
                      <a:pt x="78" y="11"/>
                      <a:pt x="78" y="11"/>
                    </a:cubicBezTo>
                    <a:cubicBezTo>
                      <a:pt x="78" y="12"/>
                      <a:pt x="78" y="13"/>
                      <a:pt x="77" y="14"/>
                    </a:cubicBezTo>
                    <a:cubicBezTo>
                      <a:pt x="77" y="14"/>
                      <a:pt x="77" y="14"/>
                      <a:pt x="77" y="14"/>
                    </a:cubicBezTo>
                    <a:cubicBezTo>
                      <a:pt x="77" y="14"/>
                      <a:pt x="77" y="14"/>
                      <a:pt x="77" y="15"/>
                    </a:cubicBezTo>
                    <a:cubicBezTo>
                      <a:pt x="77" y="15"/>
                      <a:pt x="77" y="15"/>
                      <a:pt x="77" y="15"/>
                    </a:cubicBezTo>
                    <a:cubicBezTo>
                      <a:pt x="77" y="15"/>
                      <a:pt x="76" y="15"/>
                      <a:pt x="76" y="15"/>
                    </a:cubicBezTo>
                    <a:cubicBezTo>
                      <a:pt x="76" y="15"/>
                      <a:pt x="76" y="15"/>
                      <a:pt x="76" y="15"/>
                    </a:cubicBezTo>
                    <a:cubicBezTo>
                      <a:pt x="76" y="15"/>
                      <a:pt x="71" y="20"/>
                      <a:pt x="70" y="22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0" y="23"/>
                      <a:pt x="71" y="24"/>
                      <a:pt x="72" y="25"/>
                    </a:cubicBezTo>
                    <a:cubicBezTo>
                      <a:pt x="72" y="25"/>
                      <a:pt x="72" y="25"/>
                      <a:pt x="72" y="25"/>
                    </a:cubicBezTo>
                    <a:cubicBezTo>
                      <a:pt x="73" y="27"/>
                      <a:pt x="74" y="29"/>
                      <a:pt x="74" y="29"/>
                    </a:cubicBezTo>
                    <a:cubicBezTo>
                      <a:pt x="74" y="29"/>
                      <a:pt x="74" y="29"/>
                      <a:pt x="74" y="29"/>
                    </a:cubicBezTo>
                    <a:cubicBezTo>
                      <a:pt x="74" y="30"/>
                      <a:pt x="76" y="32"/>
                      <a:pt x="76" y="32"/>
                    </a:cubicBezTo>
                    <a:cubicBezTo>
                      <a:pt x="76" y="32"/>
                      <a:pt x="76" y="32"/>
                      <a:pt x="76" y="32"/>
                    </a:cubicBezTo>
                    <a:cubicBezTo>
                      <a:pt x="76" y="32"/>
                      <a:pt x="76" y="32"/>
                      <a:pt x="76" y="32"/>
                    </a:cubicBezTo>
                    <a:cubicBezTo>
                      <a:pt x="76" y="32"/>
                      <a:pt x="76" y="32"/>
                      <a:pt x="76" y="32"/>
                    </a:cubicBezTo>
                    <a:cubicBezTo>
                      <a:pt x="77" y="33"/>
                      <a:pt x="77" y="35"/>
                      <a:pt x="77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6" y="36"/>
                      <a:pt x="75" y="37"/>
                      <a:pt x="74" y="37"/>
                    </a:cubicBezTo>
                    <a:cubicBezTo>
                      <a:pt x="74" y="37"/>
                      <a:pt x="74" y="37"/>
                      <a:pt x="74" y="37"/>
                    </a:cubicBezTo>
                    <a:cubicBezTo>
                      <a:pt x="74" y="37"/>
                      <a:pt x="74" y="37"/>
                      <a:pt x="74" y="37"/>
                    </a:cubicBezTo>
                    <a:close/>
                    <a:moveTo>
                      <a:pt x="6" y="22"/>
                    </a:moveTo>
                    <a:cubicBezTo>
                      <a:pt x="7" y="23"/>
                      <a:pt x="9" y="23"/>
                      <a:pt x="11" y="23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6" y="24"/>
                      <a:pt x="16" y="24"/>
                      <a:pt x="21" y="24"/>
                    </a:cubicBezTo>
                    <a:cubicBezTo>
                      <a:pt x="21" y="24"/>
                      <a:pt x="21" y="24"/>
                      <a:pt x="21" y="24"/>
                    </a:cubicBezTo>
                    <a:cubicBezTo>
                      <a:pt x="26" y="24"/>
                      <a:pt x="35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5" y="27"/>
                      <a:pt x="49" y="28"/>
                      <a:pt x="53" y="28"/>
                    </a:cubicBezTo>
                    <a:cubicBezTo>
                      <a:pt x="53" y="28"/>
                      <a:pt x="53" y="28"/>
                      <a:pt x="53" y="28"/>
                    </a:cubicBezTo>
                    <a:cubicBezTo>
                      <a:pt x="57" y="29"/>
                      <a:pt x="61" y="29"/>
                      <a:pt x="64" y="30"/>
                    </a:cubicBezTo>
                    <a:cubicBezTo>
                      <a:pt x="64" y="30"/>
                      <a:pt x="64" y="30"/>
                      <a:pt x="64" y="30"/>
                    </a:cubicBezTo>
                    <a:cubicBezTo>
                      <a:pt x="66" y="30"/>
                      <a:pt x="67" y="30"/>
                      <a:pt x="69" y="31"/>
                    </a:cubicBezTo>
                    <a:cubicBezTo>
                      <a:pt x="69" y="31"/>
                      <a:pt x="69" y="31"/>
                      <a:pt x="69" y="31"/>
                    </a:cubicBezTo>
                    <a:cubicBezTo>
                      <a:pt x="67" y="28"/>
                      <a:pt x="65" y="24"/>
                      <a:pt x="65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64" y="23"/>
                      <a:pt x="64" y="23"/>
                      <a:pt x="64" y="22"/>
                    </a:cubicBezTo>
                    <a:cubicBezTo>
                      <a:pt x="64" y="22"/>
                      <a:pt x="64" y="22"/>
                      <a:pt x="64" y="22"/>
                    </a:cubicBezTo>
                    <a:cubicBezTo>
                      <a:pt x="64" y="22"/>
                      <a:pt x="64" y="22"/>
                      <a:pt x="64" y="22"/>
                    </a:cubicBezTo>
                    <a:cubicBezTo>
                      <a:pt x="64" y="22"/>
                      <a:pt x="64" y="22"/>
                      <a:pt x="64" y="22"/>
                    </a:cubicBezTo>
                    <a:cubicBezTo>
                      <a:pt x="64" y="22"/>
                      <a:pt x="64" y="22"/>
                      <a:pt x="64" y="22"/>
                    </a:cubicBezTo>
                    <a:cubicBezTo>
                      <a:pt x="64" y="22"/>
                      <a:pt x="64" y="22"/>
                      <a:pt x="64" y="21"/>
                    </a:cubicBezTo>
                    <a:cubicBezTo>
                      <a:pt x="64" y="21"/>
                      <a:pt x="64" y="21"/>
                      <a:pt x="64" y="21"/>
                    </a:cubicBezTo>
                    <a:cubicBezTo>
                      <a:pt x="64" y="21"/>
                      <a:pt x="64" y="21"/>
                      <a:pt x="64" y="21"/>
                    </a:cubicBezTo>
                    <a:cubicBezTo>
                      <a:pt x="64" y="21"/>
                      <a:pt x="64" y="21"/>
                      <a:pt x="64" y="21"/>
                    </a:cubicBezTo>
                    <a:cubicBezTo>
                      <a:pt x="65" y="20"/>
                      <a:pt x="65" y="20"/>
                      <a:pt x="65" y="19"/>
                    </a:cubicBezTo>
                    <a:cubicBezTo>
                      <a:pt x="65" y="19"/>
                      <a:pt x="65" y="19"/>
                      <a:pt x="65" y="19"/>
                    </a:cubicBezTo>
                    <a:cubicBezTo>
                      <a:pt x="66" y="19"/>
                      <a:pt x="66" y="19"/>
                      <a:pt x="66" y="18"/>
                    </a:cubicBezTo>
                    <a:cubicBezTo>
                      <a:pt x="66" y="18"/>
                      <a:pt x="66" y="18"/>
                      <a:pt x="66" y="18"/>
                    </a:cubicBezTo>
                    <a:cubicBezTo>
                      <a:pt x="67" y="17"/>
                      <a:pt x="68" y="16"/>
                      <a:pt x="69" y="15"/>
                    </a:cubicBezTo>
                    <a:cubicBezTo>
                      <a:pt x="69" y="15"/>
                      <a:pt x="69" y="15"/>
                      <a:pt x="69" y="15"/>
                    </a:cubicBezTo>
                    <a:cubicBezTo>
                      <a:pt x="69" y="15"/>
                      <a:pt x="70" y="15"/>
                      <a:pt x="70" y="14"/>
                    </a:cubicBezTo>
                    <a:cubicBezTo>
                      <a:pt x="70" y="14"/>
                      <a:pt x="70" y="14"/>
                      <a:pt x="70" y="14"/>
                    </a:cubicBezTo>
                    <a:cubicBezTo>
                      <a:pt x="68" y="14"/>
                      <a:pt x="67" y="14"/>
                      <a:pt x="64" y="13"/>
                    </a:cubicBezTo>
                    <a:cubicBezTo>
                      <a:pt x="64" y="13"/>
                      <a:pt x="64" y="13"/>
                      <a:pt x="64" y="13"/>
                    </a:cubicBezTo>
                    <a:cubicBezTo>
                      <a:pt x="61" y="13"/>
                      <a:pt x="57" y="12"/>
                      <a:pt x="53" y="12"/>
                    </a:cubicBezTo>
                    <a:cubicBezTo>
                      <a:pt x="53" y="12"/>
                      <a:pt x="53" y="12"/>
                      <a:pt x="53" y="12"/>
                    </a:cubicBezTo>
                    <a:cubicBezTo>
                      <a:pt x="49" y="11"/>
                      <a:pt x="44" y="10"/>
                      <a:pt x="39" y="10"/>
                    </a:cubicBezTo>
                    <a:cubicBezTo>
                      <a:pt x="39" y="10"/>
                      <a:pt x="39" y="10"/>
                      <a:pt x="39" y="10"/>
                    </a:cubicBezTo>
                    <a:cubicBezTo>
                      <a:pt x="34" y="9"/>
                      <a:pt x="24" y="8"/>
                      <a:pt x="19" y="8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14" y="7"/>
                      <a:pt x="14" y="8"/>
                      <a:pt x="9" y="7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8" y="7"/>
                      <a:pt x="7" y="7"/>
                      <a:pt x="6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22"/>
                      <a:pt x="6" y="22"/>
                      <a:pt x="6" y="22"/>
                    </a:cubicBezTo>
                    <a:cubicBezTo>
                      <a:pt x="6" y="22"/>
                      <a:pt x="6" y="22"/>
                      <a:pt x="6" y="22"/>
                    </a:cubicBezTo>
                    <a:close/>
                    <a:moveTo>
                      <a:pt x="67" y="25"/>
                    </a:moveTo>
                    <a:cubicBezTo>
                      <a:pt x="67" y="25"/>
                      <a:pt x="67" y="25"/>
                      <a:pt x="67" y="25"/>
                    </a:cubicBezTo>
                    <a:cubicBezTo>
                      <a:pt x="67" y="25"/>
                      <a:pt x="67" y="25"/>
                      <a:pt x="67" y="25"/>
                    </a:cubicBezTo>
                    <a:cubicBezTo>
                      <a:pt x="67" y="25"/>
                      <a:pt x="67" y="25"/>
                      <a:pt x="67" y="25"/>
                    </a:cubicBezTo>
                    <a:close/>
                    <a:moveTo>
                      <a:pt x="6" y="24"/>
                    </a:moveTo>
                    <a:cubicBezTo>
                      <a:pt x="6" y="24"/>
                      <a:pt x="6" y="24"/>
                      <a:pt x="6" y="23"/>
                    </a:cubicBezTo>
                    <a:cubicBezTo>
                      <a:pt x="6" y="23"/>
                      <a:pt x="6" y="23"/>
                      <a:pt x="6" y="23"/>
                    </a:cubicBezTo>
                    <a:cubicBezTo>
                      <a:pt x="6" y="24"/>
                      <a:pt x="6" y="24"/>
                      <a:pt x="6" y="24"/>
                    </a:cubicBezTo>
                    <a:close/>
                    <a:moveTo>
                      <a:pt x="69" y="23"/>
                    </a:moveTo>
                    <a:cubicBezTo>
                      <a:pt x="69" y="23"/>
                      <a:pt x="69" y="23"/>
                      <a:pt x="69" y="23"/>
                    </a:cubicBezTo>
                    <a:cubicBezTo>
                      <a:pt x="69" y="23"/>
                      <a:pt x="69" y="23"/>
                      <a:pt x="69" y="23"/>
                    </a:cubicBezTo>
                    <a:cubicBezTo>
                      <a:pt x="69" y="23"/>
                      <a:pt x="69" y="23"/>
                      <a:pt x="69" y="23"/>
                    </a:cubicBezTo>
                    <a:close/>
                    <a:moveTo>
                      <a:pt x="5" y="22"/>
                    </a:moveTo>
                    <a:cubicBezTo>
                      <a:pt x="4" y="21"/>
                      <a:pt x="4" y="21"/>
                      <a:pt x="4" y="21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4" y="21"/>
                      <a:pt x="4" y="21"/>
                      <a:pt x="5" y="22"/>
                    </a:cubicBezTo>
                    <a:close/>
                    <a:moveTo>
                      <a:pt x="6" y="1"/>
                    </a:moveTo>
                    <a:cubicBezTo>
                      <a:pt x="5" y="1"/>
                      <a:pt x="5" y="1"/>
                      <a:pt x="5" y="1"/>
                    </a:cubicBezTo>
                    <a:cubicBezTo>
                      <a:pt x="6" y="1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02" name="Freeform 52"/>
              <p:cNvSpPr>
                <a:spLocks noChangeAspect="1"/>
              </p:cNvSpPr>
              <p:nvPr userDrawn="1"/>
            </p:nvSpPr>
            <p:spPr bwMode="auto">
              <a:xfrm>
                <a:off x="2917" y="446"/>
                <a:ext cx="143" cy="62"/>
              </a:xfrm>
              <a:custGeom>
                <a:avLst/>
                <a:gdLst>
                  <a:gd name="T0" fmla="*/ 0 w 72"/>
                  <a:gd name="T1" fmla="*/ 21 h 31"/>
                  <a:gd name="T2" fmla="*/ 8 w 72"/>
                  <a:gd name="T3" fmla="*/ 23 h 31"/>
                  <a:gd name="T4" fmla="*/ 18 w 72"/>
                  <a:gd name="T5" fmla="*/ 24 h 31"/>
                  <a:gd name="T6" fmla="*/ 36 w 72"/>
                  <a:gd name="T7" fmla="*/ 26 h 31"/>
                  <a:gd name="T8" fmla="*/ 50 w 72"/>
                  <a:gd name="T9" fmla="*/ 28 h 31"/>
                  <a:gd name="T10" fmla="*/ 61 w 72"/>
                  <a:gd name="T11" fmla="*/ 29 h 31"/>
                  <a:gd name="T12" fmla="*/ 69 w 72"/>
                  <a:gd name="T13" fmla="*/ 31 h 31"/>
                  <a:gd name="T14" fmla="*/ 71 w 72"/>
                  <a:gd name="T15" fmla="*/ 31 h 31"/>
                  <a:gd name="T16" fmla="*/ 71 w 72"/>
                  <a:gd name="T17" fmla="*/ 31 h 31"/>
                  <a:gd name="T18" fmla="*/ 69 w 72"/>
                  <a:gd name="T19" fmla="*/ 28 h 31"/>
                  <a:gd name="T20" fmla="*/ 64 w 72"/>
                  <a:gd name="T21" fmla="*/ 19 h 31"/>
                  <a:gd name="T22" fmla="*/ 64 w 72"/>
                  <a:gd name="T23" fmla="*/ 18 h 31"/>
                  <a:gd name="T24" fmla="*/ 71 w 72"/>
                  <a:gd name="T25" fmla="*/ 10 h 31"/>
                  <a:gd name="T26" fmla="*/ 72 w 72"/>
                  <a:gd name="T27" fmla="*/ 10 h 31"/>
                  <a:gd name="T28" fmla="*/ 72 w 72"/>
                  <a:gd name="T29" fmla="*/ 9 h 31"/>
                  <a:gd name="T30" fmla="*/ 70 w 72"/>
                  <a:gd name="T31" fmla="*/ 9 h 31"/>
                  <a:gd name="T32" fmla="*/ 62 w 72"/>
                  <a:gd name="T33" fmla="*/ 8 h 31"/>
                  <a:gd name="T34" fmla="*/ 50 w 72"/>
                  <a:gd name="T35" fmla="*/ 6 h 31"/>
                  <a:gd name="T36" fmla="*/ 36 w 72"/>
                  <a:gd name="T37" fmla="*/ 4 h 31"/>
                  <a:gd name="T38" fmla="*/ 16 w 72"/>
                  <a:gd name="T39" fmla="*/ 2 h 31"/>
                  <a:gd name="T40" fmla="*/ 6 w 72"/>
                  <a:gd name="T41" fmla="*/ 2 h 31"/>
                  <a:gd name="T42" fmla="*/ 0 w 72"/>
                  <a:gd name="T43" fmla="*/ 0 h 31"/>
                  <a:gd name="T44" fmla="*/ 0 w 72"/>
                  <a:gd name="T45" fmla="*/ 21 h 31"/>
                  <a:gd name="T46" fmla="*/ 0 w 72"/>
                  <a:gd name="T47" fmla="*/ 21 h 31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2" h="31">
                    <a:moveTo>
                      <a:pt x="0" y="21"/>
                    </a:moveTo>
                    <a:cubicBezTo>
                      <a:pt x="0" y="21"/>
                      <a:pt x="3" y="23"/>
                      <a:pt x="8" y="23"/>
                    </a:cubicBezTo>
                    <a:cubicBezTo>
                      <a:pt x="13" y="23"/>
                      <a:pt x="12" y="23"/>
                      <a:pt x="18" y="24"/>
                    </a:cubicBezTo>
                    <a:cubicBezTo>
                      <a:pt x="23" y="24"/>
                      <a:pt x="32" y="25"/>
                      <a:pt x="36" y="26"/>
                    </a:cubicBezTo>
                    <a:cubicBezTo>
                      <a:pt x="41" y="26"/>
                      <a:pt x="46" y="27"/>
                      <a:pt x="50" y="28"/>
                    </a:cubicBezTo>
                    <a:cubicBezTo>
                      <a:pt x="54" y="28"/>
                      <a:pt x="58" y="29"/>
                      <a:pt x="61" y="29"/>
                    </a:cubicBezTo>
                    <a:cubicBezTo>
                      <a:pt x="64" y="30"/>
                      <a:pt x="67" y="30"/>
                      <a:pt x="69" y="31"/>
                    </a:cubicBezTo>
                    <a:cubicBezTo>
                      <a:pt x="70" y="31"/>
                      <a:pt x="71" y="31"/>
                      <a:pt x="71" y="31"/>
                    </a:cubicBezTo>
                    <a:cubicBezTo>
                      <a:pt x="71" y="31"/>
                      <a:pt x="71" y="31"/>
                      <a:pt x="71" y="31"/>
                    </a:cubicBezTo>
                    <a:cubicBezTo>
                      <a:pt x="71" y="30"/>
                      <a:pt x="69" y="28"/>
                      <a:pt x="69" y="28"/>
                    </a:cubicBezTo>
                    <a:cubicBezTo>
                      <a:pt x="68" y="27"/>
                      <a:pt x="64" y="19"/>
                      <a:pt x="64" y="19"/>
                    </a:cubicBezTo>
                    <a:cubicBezTo>
                      <a:pt x="64" y="19"/>
                      <a:pt x="64" y="18"/>
                      <a:pt x="64" y="18"/>
                    </a:cubicBezTo>
                    <a:cubicBezTo>
                      <a:pt x="65" y="18"/>
                      <a:pt x="71" y="11"/>
                      <a:pt x="71" y="10"/>
                    </a:cubicBezTo>
                    <a:cubicBezTo>
                      <a:pt x="72" y="10"/>
                      <a:pt x="72" y="10"/>
                      <a:pt x="72" y="10"/>
                    </a:cubicBezTo>
                    <a:cubicBezTo>
                      <a:pt x="72" y="9"/>
                      <a:pt x="72" y="9"/>
                      <a:pt x="72" y="9"/>
                    </a:cubicBezTo>
                    <a:cubicBezTo>
                      <a:pt x="72" y="9"/>
                      <a:pt x="71" y="9"/>
                      <a:pt x="70" y="9"/>
                    </a:cubicBezTo>
                    <a:cubicBezTo>
                      <a:pt x="68" y="9"/>
                      <a:pt x="65" y="8"/>
                      <a:pt x="62" y="8"/>
                    </a:cubicBezTo>
                    <a:cubicBezTo>
                      <a:pt x="58" y="7"/>
                      <a:pt x="55" y="7"/>
                      <a:pt x="50" y="6"/>
                    </a:cubicBezTo>
                    <a:cubicBezTo>
                      <a:pt x="46" y="6"/>
                      <a:pt x="41" y="5"/>
                      <a:pt x="36" y="4"/>
                    </a:cubicBezTo>
                    <a:cubicBezTo>
                      <a:pt x="31" y="4"/>
                      <a:pt x="21" y="3"/>
                      <a:pt x="16" y="2"/>
                    </a:cubicBezTo>
                    <a:cubicBezTo>
                      <a:pt x="11" y="2"/>
                      <a:pt x="11" y="2"/>
                      <a:pt x="6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21"/>
                      <a:pt x="0" y="21"/>
                      <a:pt x="0" y="21"/>
                    </a:cubicBezTo>
                    <a:close/>
                  </a:path>
                </a:pathLst>
              </a:custGeom>
              <a:solidFill>
                <a:srgbClr val="FFDCA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03" name="Freeform 53"/>
              <p:cNvSpPr>
                <a:spLocks noChangeAspect="1"/>
              </p:cNvSpPr>
              <p:nvPr userDrawn="1"/>
            </p:nvSpPr>
            <p:spPr bwMode="auto">
              <a:xfrm>
                <a:off x="2937" y="462"/>
                <a:ext cx="9" cy="20"/>
              </a:xfrm>
              <a:custGeom>
                <a:avLst/>
                <a:gdLst>
                  <a:gd name="T0" fmla="*/ 1 w 5"/>
                  <a:gd name="T1" fmla="*/ 1 h 10"/>
                  <a:gd name="T2" fmla="*/ 3 w 5"/>
                  <a:gd name="T3" fmla="*/ 0 h 10"/>
                  <a:gd name="T4" fmla="*/ 4 w 5"/>
                  <a:gd name="T5" fmla="*/ 0 h 10"/>
                  <a:gd name="T6" fmla="*/ 3 w 5"/>
                  <a:gd name="T7" fmla="*/ 9 h 10"/>
                  <a:gd name="T8" fmla="*/ 5 w 5"/>
                  <a:gd name="T9" fmla="*/ 10 h 10"/>
                  <a:gd name="T10" fmla="*/ 5 w 5"/>
                  <a:gd name="T11" fmla="*/ 10 h 10"/>
                  <a:gd name="T12" fmla="*/ 3 w 5"/>
                  <a:gd name="T13" fmla="*/ 10 h 10"/>
                  <a:gd name="T14" fmla="*/ 0 w 5"/>
                  <a:gd name="T15" fmla="*/ 10 h 10"/>
                  <a:gd name="T16" fmla="*/ 0 w 5"/>
                  <a:gd name="T17" fmla="*/ 9 h 10"/>
                  <a:gd name="T18" fmla="*/ 2 w 5"/>
                  <a:gd name="T19" fmla="*/ 9 h 10"/>
                  <a:gd name="T20" fmla="*/ 2 w 5"/>
                  <a:gd name="T21" fmla="*/ 2 h 10"/>
                  <a:gd name="T22" fmla="*/ 2 w 5"/>
                  <a:gd name="T23" fmla="*/ 2 h 10"/>
                  <a:gd name="T24" fmla="*/ 1 w 5"/>
                  <a:gd name="T25" fmla="*/ 2 h 10"/>
                  <a:gd name="T26" fmla="*/ 1 w 5"/>
                  <a:gd name="T27" fmla="*/ 2 h 10"/>
                  <a:gd name="T28" fmla="*/ 1 w 5"/>
                  <a:gd name="T29" fmla="*/ 1 h 10"/>
                  <a:gd name="T30" fmla="*/ 1 w 5"/>
                  <a:gd name="T31" fmla="*/ 1 h 10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5" h="10">
                    <a:moveTo>
                      <a:pt x="1" y="1"/>
                    </a:moveTo>
                    <a:cubicBezTo>
                      <a:pt x="2" y="1"/>
                      <a:pt x="3" y="1"/>
                      <a:pt x="3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4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4" y="10"/>
                      <a:pt x="4" y="10"/>
                      <a:pt x="3" y="10"/>
                    </a:cubicBezTo>
                    <a:cubicBezTo>
                      <a:pt x="2" y="10"/>
                      <a:pt x="1" y="10"/>
                      <a:pt x="0" y="10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1" y="9"/>
                      <a:pt x="2" y="9"/>
                      <a:pt x="2" y="9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04" name="Freeform 54"/>
              <p:cNvSpPr>
                <a:spLocks noChangeAspect="1" noEditPoints="1"/>
              </p:cNvSpPr>
              <p:nvPr userDrawn="1"/>
            </p:nvSpPr>
            <p:spPr bwMode="auto">
              <a:xfrm>
                <a:off x="2954" y="464"/>
                <a:ext cx="13" cy="20"/>
              </a:xfrm>
              <a:custGeom>
                <a:avLst/>
                <a:gdLst>
                  <a:gd name="T0" fmla="*/ 6 w 7"/>
                  <a:gd name="T1" fmla="*/ 1 h 10"/>
                  <a:gd name="T2" fmla="*/ 5 w 7"/>
                  <a:gd name="T3" fmla="*/ 1 h 10"/>
                  <a:gd name="T4" fmla="*/ 2 w 7"/>
                  <a:gd name="T5" fmla="*/ 5 h 10"/>
                  <a:gd name="T6" fmla="*/ 2 w 7"/>
                  <a:gd name="T7" fmla="*/ 5 h 10"/>
                  <a:gd name="T8" fmla="*/ 4 w 7"/>
                  <a:gd name="T9" fmla="*/ 3 h 10"/>
                  <a:gd name="T10" fmla="*/ 7 w 7"/>
                  <a:gd name="T11" fmla="*/ 7 h 10"/>
                  <a:gd name="T12" fmla="*/ 3 w 7"/>
                  <a:gd name="T13" fmla="*/ 10 h 10"/>
                  <a:gd name="T14" fmla="*/ 0 w 7"/>
                  <a:gd name="T15" fmla="*/ 5 h 10"/>
                  <a:gd name="T16" fmla="*/ 5 w 7"/>
                  <a:gd name="T17" fmla="*/ 0 h 10"/>
                  <a:gd name="T18" fmla="*/ 7 w 7"/>
                  <a:gd name="T19" fmla="*/ 1 h 10"/>
                  <a:gd name="T20" fmla="*/ 6 w 7"/>
                  <a:gd name="T21" fmla="*/ 1 h 10"/>
                  <a:gd name="T22" fmla="*/ 6 w 7"/>
                  <a:gd name="T23" fmla="*/ 1 h 10"/>
                  <a:gd name="T24" fmla="*/ 3 w 7"/>
                  <a:gd name="T25" fmla="*/ 9 h 10"/>
                  <a:gd name="T26" fmla="*/ 5 w 7"/>
                  <a:gd name="T27" fmla="*/ 7 h 10"/>
                  <a:gd name="T28" fmla="*/ 3 w 7"/>
                  <a:gd name="T29" fmla="*/ 4 h 10"/>
                  <a:gd name="T30" fmla="*/ 2 w 7"/>
                  <a:gd name="T31" fmla="*/ 6 h 10"/>
                  <a:gd name="T32" fmla="*/ 3 w 7"/>
                  <a:gd name="T33" fmla="*/ 9 h 10"/>
                  <a:gd name="T34" fmla="*/ 3 w 7"/>
                  <a:gd name="T35" fmla="*/ 9 h 10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7" h="10">
                    <a:moveTo>
                      <a:pt x="6" y="1"/>
                    </a:moveTo>
                    <a:cubicBezTo>
                      <a:pt x="6" y="1"/>
                      <a:pt x="5" y="1"/>
                      <a:pt x="5" y="1"/>
                    </a:cubicBezTo>
                    <a:cubicBezTo>
                      <a:pt x="3" y="1"/>
                      <a:pt x="2" y="3"/>
                      <a:pt x="2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4"/>
                      <a:pt x="3" y="3"/>
                      <a:pt x="4" y="3"/>
                    </a:cubicBezTo>
                    <a:cubicBezTo>
                      <a:pt x="6" y="3"/>
                      <a:pt x="7" y="5"/>
                      <a:pt x="7" y="7"/>
                    </a:cubicBezTo>
                    <a:cubicBezTo>
                      <a:pt x="6" y="8"/>
                      <a:pt x="5" y="10"/>
                      <a:pt x="3" y="10"/>
                    </a:cubicBezTo>
                    <a:cubicBezTo>
                      <a:pt x="1" y="10"/>
                      <a:pt x="0" y="8"/>
                      <a:pt x="0" y="5"/>
                    </a:cubicBezTo>
                    <a:cubicBezTo>
                      <a:pt x="0" y="2"/>
                      <a:pt x="2" y="0"/>
                      <a:pt x="5" y="0"/>
                    </a:cubicBezTo>
                    <a:cubicBezTo>
                      <a:pt x="6" y="0"/>
                      <a:pt x="6" y="0"/>
                      <a:pt x="7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lose/>
                    <a:moveTo>
                      <a:pt x="3" y="9"/>
                    </a:moveTo>
                    <a:cubicBezTo>
                      <a:pt x="5" y="9"/>
                      <a:pt x="5" y="8"/>
                      <a:pt x="5" y="7"/>
                    </a:cubicBezTo>
                    <a:cubicBezTo>
                      <a:pt x="5" y="6"/>
                      <a:pt x="5" y="4"/>
                      <a:pt x="3" y="4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1" y="7"/>
                      <a:pt x="2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05" name="Freeform 55"/>
              <p:cNvSpPr>
                <a:spLocks noChangeAspect="1"/>
              </p:cNvSpPr>
              <p:nvPr userDrawn="1"/>
            </p:nvSpPr>
            <p:spPr bwMode="auto">
              <a:xfrm>
                <a:off x="2972" y="466"/>
                <a:ext cx="13" cy="20"/>
              </a:xfrm>
              <a:custGeom>
                <a:avLst/>
                <a:gdLst>
                  <a:gd name="T0" fmla="*/ 1 w 7"/>
                  <a:gd name="T1" fmla="*/ 7 h 10"/>
                  <a:gd name="T2" fmla="*/ 3 w 7"/>
                  <a:gd name="T3" fmla="*/ 9 h 10"/>
                  <a:gd name="T4" fmla="*/ 5 w 7"/>
                  <a:gd name="T5" fmla="*/ 7 h 10"/>
                  <a:gd name="T6" fmla="*/ 3 w 7"/>
                  <a:gd name="T7" fmla="*/ 4 h 10"/>
                  <a:gd name="T8" fmla="*/ 3 w 7"/>
                  <a:gd name="T9" fmla="*/ 4 h 10"/>
                  <a:gd name="T10" fmla="*/ 3 w 7"/>
                  <a:gd name="T11" fmla="*/ 4 h 10"/>
                  <a:gd name="T12" fmla="*/ 5 w 7"/>
                  <a:gd name="T13" fmla="*/ 1 h 10"/>
                  <a:gd name="T14" fmla="*/ 3 w 7"/>
                  <a:gd name="T15" fmla="*/ 1 h 10"/>
                  <a:gd name="T16" fmla="*/ 2 w 7"/>
                  <a:gd name="T17" fmla="*/ 2 h 10"/>
                  <a:gd name="T18" fmla="*/ 2 w 7"/>
                  <a:gd name="T19" fmla="*/ 2 h 10"/>
                  <a:gd name="T20" fmla="*/ 2 w 7"/>
                  <a:gd name="T21" fmla="*/ 0 h 10"/>
                  <a:gd name="T22" fmla="*/ 4 w 7"/>
                  <a:gd name="T23" fmla="*/ 0 h 10"/>
                  <a:gd name="T24" fmla="*/ 7 w 7"/>
                  <a:gd name="T25" fmla="*/ 0 h 10"/>
                  <a:gd name="T26" fmla="*/ 7 w 7"/>
                  <a:gd name="T27" fmla="*/ 1 h 10"/>
                  <a:gd name="T28" fmla="*/ 4 w 7"/>
                  <a:gd name="T29" fmla="*/ 4 h 10"/>
                  <a:gd name="T30" fmla="*/ 7 w 7"/>
                  <a:gd name="T31" fmla="*/ 7 h 10"/>
                  <a:gd name="T32" fmla="*/ 3 w 7"/>
                  <a:gd name="T33" fmla="*/ 10 h 10"/>
                  <a:gd name="T34" fmla="*/ 0 w 7"/>
                  <a:gd name="T35" fmla="*/ 8 h 10"/>
                  <a:gd name="T36" fmla="*/ 1 w 7"/>
                  <a:gd name="T37" fmla="*/ 7 h 10"/>
                  <a:gd name="T38" fmla="*/ 1 w 7"/>
                  <a:gd name="T39" fmla="*/ 7 h 1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7" h="10">
                    <a:moveTo>
                      <a:pt x="1" y="7"/>
                    </a:moveTo>
                    <a:cubicBezTo>
                      <a:pt x="1" y="8"/>
                      <a:pt x="2" y="9"/>
                      <a:pt x="3" y="9"/>
                    </a:cubicBezTo>
                    <a:cubicBezTo>
                      <a:pt x="4" y="9"/>
                      <a:pt x="5" y="8"/>
                      <a:pt x="5" y="7"/>
                    </a:cubicBezTo>
                    <a:cubicBezTo>
                      <a:pt x="5" y="5"/>
                      <a:pt x="4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2" y="1"/>
                      <a:pt x="2" y="1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0"/>
                      <a:pt x="4" y="0"/>
                      <a:pt x="4" y="0"/>
                    </a:cubicBezTo>
                    <a:cubicBezTo>
                      <a:pt x="6" y="0"/>
                      <a:pt x="7" y="0"/>
                      <a:pt x="7" y="0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6" y="4"/>
                      <a:pt x="7" y="5"/>
                      <a:pt x="7" y="7"/>
                    </a:cubicBezTo>
                    <a:cubicBezTo>
                      <a:pt x="6" y="9"/>
                      <a:pt x="5" y="10"/>
                      <a:pt x="3" y="10"/>
                    </a:cubicBezTo>
                    <a:cubicBezTo>
                      <a:pt x="2" y="9"/>
                      <a:pt x="1" y="9"/>
                      <a:pt x="0" y="8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06" name="Freeform 56"/>
              <p:cNvSpPr>
                <a:spLocks noChangeAspect="1" noEditPoints="1"/>
              </p:cNvSpPr>
              <p:nvPr userDrawn="1"/>
            </p:nvSpPr>
            <p:spPr bwMode="auto">
              <a:xfrm>
                <a:off x="2992" y="469"/>
                <a:ext cx="13" cy="20"/>
              </a:xfrm>
              <a:custGeom>
                <a:avLst/>
                <a:gdLst>
                  <a:gd name="T0" fmla="*/ 0 w 14"/>
                  <a:gd name="T1" fmla="*/ 12 h 20"/>
                  <a:gd name="T2" fmla="*/ 10 w 14"/>
                  <a:gd name="T3" fmla="*/ 0 h 20"/>
                  <a:gd name="T4" fmla="*/ 12 w 14"/>
                  <a:gd name="T5" fmla="*/ 0 h 20"/>
                  <a:gd name="T6" fmla="*/ 10 w 14"/>
                  <a:gd name="T7" fmla="*/ 12 h 20"/>
                  <a:gd name="T8" fmla="*/ 14 w 14"/>
                  <a:gd name="T9" fmla="*/ 14 h 20"/>
                  <a:gd name="T10" fmla="*/ 14 w 14"/>
                  <a:gd name="T11" fmla="*/ 16 h 20"/>
                  <a:gd name="T12" fmla="*/ 10 w 14"/>
                  <a:gd name="T13" fmla="*/ 14 h 20"/>
                  <a:gd name="T14" fmla="*/ 10 w 14"/>
                  <a:gd name="T15" fmla="*/ 20 h 20"/>
                  <a:gd name="T16" fmla="*/ 6 w 14"/>
                  <a:gd name="T17" fmla="*/ 20 h 20"/>
                  <a:gd name="T18" fmla="*/ 8 w 14"/>
                  <a:gd name="T19" fmla="*/ 14 h 20"/>
                  <a:gd name="T20" fmla="*/ 0 w 14"/>
                  <a:gd name="T21" fmla="*/ 14 h 20"/>
                  <a:gd name="T22" fmla="*/ 0 w 14"/>
                  <a:gd name="T23" fmla="*/ 12 h 20"/>
                  <a:gd name="T24" fmla="*/ 0 w 14"/>
                  <a:gd name="T25" fmla="*/ 12 h 20"/>
                  <a:gd name="T26" fmla="*/ 0 w 14"/>
                  <a:gd name="T27" fmla="*/ 12 h 20"/>
                  <a:gd name="T28" fmla="*/ 8 w 14"/>
                  <a:gd name="T29" fmla="*/ 4 h 20"/>
                  <a:gd name="T30" fmla="*/ 8 w 14"/>
                  <a:gd name="T31" fmla="*/ 4 h 20"/>
                  <a:gd name="T32" fmla="*/ 2 w 14"/>
                  <a:gd name="T33" fmla="*/ 12 h 20"/>
                  <a:gd name="T34" fmla="*/ 8 w 14"/>
                  <a:gd name="T35" fmla="*/ 12 h 20"/>
                  <a:gd name="T36" fmla="*/ 8 w 14"/>
                  <a:gd name="T37" fmla="*/ 4 h 20"/>
                  <a:gd name="T38" fmla="*/ 8 w 14"/>
                  <a:gd name="T39" fmla="*/ 4 h 20"/>
                  <a:gd name="T40" fmla="*/ 8 w 14"/>
                  <a:gd name="T41" fmla="*/ 4 h 20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4" h="20">
                    <a:moveTo>
                      <a:pt x="0" y="12"/>
                    </a:moveTo>
                    <a:lnTo>
                      <a:pt x="10" y="0"/>
                    </a:lnTo>
                    <a:lnTo>
                      <a:pt x="12" y="0"/>
                    </a:lnTo>
                    <a:lnTo>
                      <a:pt x="10" y="12"/>
                    </a:lnTo>
                    <a:lnTo>
                      <a:pt x="14" y="14"/>
                    </a:lnTo>
                    <a:lnTo>
                      <a:pt x="14" y="16"/>
                    </a:lnTo>
                    <a:lnTo>
                      <a:pt x="10" y="14"/>
                    </a:lnTo>
                    <a:lnTo>
                      <a:pt x="10" y="20"/>
                    </a:lnTo>
                    <a:lnTo>
                      <a:pt x="6" y="20"/>
                    </a:lnTo>
                    <a:lnTo>
                      <a:pt x="8" y="14"/>
                    </a:lnTo>
                    <a:lnTo>
                      <a:pt x="0" y="14"/>
                    </a:lnTo>
                    <a:lnTo>
                      <a:pt x="0" y="12"/>
                    </a:lnTo>
                    <a:close/>
                    <a:moveTo>
                      <a:pt x="8" y="4"/>
                    </a:moveTo>
                    <a:lnTo>
                      <a:pt x="8" y="4"/>
                    </a:lnTo>
                    <a:lnTo>
                      <a:pt x="2" y="12"/>
                    </a:lnTo>
                    <a:lnTo>
                      <a:pt x="8" y="12"/>
                    </a:ln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07" name="Freeform 57"/>
              <p:cNvSpPr>
                <a:spLocks noChangeAspect="1"/>
              </p:cNvSpPr>
              <p:nvPr userDrawn="1"/>
            </p:nvSpPr>
            <p:spPr bwMode="auto">
              <a:xfrm>
                <a:off x="2696" y="156"/>
                <a:ext cx="370" cy="268"/>
              </a:xfrm>
              <a:custGeom>
                <a:avLst/>
                <a:gdLst>
                  <a:gd name="T0" fmla="*/ 93 w 186"/>
                  <a:gd name="T1" fmla="*/ 6 h 134"/>
                  <a:gd name="T2" fmla="*/ 94 w 186"/>
                  <a:gd name="T3" fmla="*/ 7 h 134"/>
                  <a:gd name="T4" fmla="*/ 142 w 186"/>
                  <a:gd name="T5" fmla="*/ 11 h 134"/>
                  <a:gd name="T6" fmla="*/ 186 w 186"/>
                  <a:gd name="T7" fmla="*/ 5 h 134"/>
                  <a:gd name="T8" fmla="*/ 186 w 186"/>
                  <a:gd name="T9" fmla="*/ 123 h 134"/>
                  <a:gd name="T10" fmla="*/ 117 w 186"/>
                  <a:gd name="T11" fmla="*/ 131 h 134"/>
                  <a:gd name="T12" fmla="*/ 93 w 186"/>
                  <a:gd name="T13" fmla="*/ 125 h 134"/>
                  <a:gd name="T14" fmla="*/ 93 w 186"/>
                  <a:gd name="T15" fmla="*/ 125 h 134"/>
                  <a:gd name="T16" fmla="*/ 55 w 186"/>
                  <a:gd name="T17" fmla="*/ 123 h 134"/>
                  <a:gd name="T18" fmla="*/ 7 w 186"/>
                  <a:gd name="T19" fmla="*/ 132 h 134"/>
                  <a:gd name="T20" fmla="*/ 0 w 186"/>
                  <a:gd name="T21" fmla="*/ 130 h 134"/>
                  <a:gd name="T22" fmla="*/ 0 w 186"/>
                  <a:gd name="T23" fmla="*/ 12 h 134"/>
                  <a:gd name="T24" fmla="*/ 23 w 186"/>
                  <a:gd name="T25" fmla="*/ 13 h 134"/>
                  <a:gd name="T26" fmla="*/ 79 w 186"/>
                  <a:gd name="T27" fmla="*/ 3 h 134"/>
                  <a:gd name="T28" fmla="*/ 93 w 186"/>
                  <a:gd name="T29" fmla="*/ 6 h 134"/>
                  <a:gd name="T30" fmla="*/ 93 w 186"/>
                  <a:gd name="T31" fmla="*/ 6 h 13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186" h="134">
                    <a:moveTo>
                      <a:pt x="93" y="6"/>
                    </a:moveTo>
                    <a:cubicBezTo>
                      <a:pt x="94" y="7"/>
                      <a:pt x="94" y="7"/>
                      <a:pt x="94" y="7"/>
                    </a:cubicBezTo>
                    <a:cubicBezTo>
                      <a:pt x="108" y="11"/>
                      <a:pt x="126" y="15"/>
                      <a:pt x="142" y="11"/>
                    </a:cubicBezTo>
                    <a:cubicBezTo>
                      <a:pt x="156" y="8"/>
                      <a:pt x="170" y="4"/>
                      <a:pt x="186" y="5"/>
                    </a:cubicBezTo>
                    <a:cubicBezTo>
                      <a:pt x="186" y="123"/>
                      <a:pt x="186" y="123"/>
                      <a:pt x="186" y="123"/>
                    </a:cubicBezTo>
                    <a:cubicBezTo>
                      <a:pt x="161" y="121"/>
                      <a:pt x="142" y="134"/>
                      <a:pt x="117" y="131"/>
                    </a:cubicBezTo>
                    <a:cubicBezTo>
                      <a:pt x="109" y="130"/>
                      <a:pt x="101" y="127"/>
                      <a:pt x="93" y="125"/>
                    </a:cubicBezTo>
                    <a:cubicBezTo>
                      <a:pt x="93" y="125"/>
                      <a:pt x="93" y="125"/>
                      <a:pt x="93" y="125"/>
                    </a:cubicBezTo>
                    <a:cubicBezTo>
                      <a:pt x="81" y="121"/>
                      <a:pt x="67" y="120"/>
                      <a:pt x="55" y="123"/>
                    </a:cubicBezTo>
                    <a:cubicBezTo>
                      <a:pt x="40" y="127"/>
                      <a:pt x="25" y="134"/>
                      <a:pt x="7" y="132"/>
                    </a:cubicBezTo>
                    <a:cubicBezTo>
                      <a:pt x="5" y="131"/>
                      <a:pt x="2" y="131"/>
                      <a:pt x="0" y="130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7" y="13"/>
                      <a:pt x="15" y="14"/>
                      <a:pt x="23" y="13"/>
                    </a:cubicBezTo>
                    <a:cubicBezTo>
                      <a:pt x="42" y="10"/>
                      <a:pt x="58" y="0"/>
                      <a:pt x="79" y="3"/>
                    </a:cubicBezTo>
                    <a:cubicBezTo>
                      <a:pt x="84" y="4"/>
                      <a:pt x="89" y="5"/>
                      <a:pt x="93" y="6"/>
                    </a:cubicBezTo>
                    <a:cubicBezTo>
                      <a:pt x="93" y="6"/>
                      <a:pt x="93" y="6"/>
                      <a:pt x="93" y="6"/>
                    </a:cubicBezTo>
                    <a:close/>
                  </a:path>
                </a:pathLst>
              </a:custGeom>
              <a:solidFill>
                <a:srgbClr val="81838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08" name="Freeform 58"/>
              <p:cNvSpPr>
                <a:spLocks noChangeAspect="1"/>
              </p:cNvSpPr>
              <p:nvPr userDrawn="1"/>
            </p:nvSpPr>
            <p:spPr bwMode="auto">
              <a:xfrm>
                <a:off x="2685" y="152"/>
                <a:ext cx="372" cy="265"/>
              </a:xfrm>
              <a:custGeom>
                <a:avLst/>
                <a:gdLst>
                  <a:gd name="T0" fmla="*/ 94 w 187"/>
                  <a:gd name="T1" fmla="*/ 6 h 134"/>
                  <a:gd name="T2" fmla="*/ 94 w 187"/>
                  <a:gd name="T3" fmla="*/ 6 h 134"/>
                  <a:gd name="T4" fmla="*/ 142 w 187"/>
                  <a:gd name="T5" fmla="*/ 11 h 134"/>
                  <a:gd name="T6" fmla="*/ 187 w 187"/>
                  <a:gd name="T7" fmla="*/ 5 h 134"/>
                  <a:gd name="T8" fmla="*/ 187 w 187"/>
                  <a:gd name="T9" fmla="*/ 123 h 134"/>
                  <a:gd name="T10" fmla="*/ 117 w 187"/>
                  <a:gd name="T11" fmla="*/ 131 h 134"/>
                  <a:gd name="T12" fmla="*/ 94 w 187"/>
                  <a:gd name="T13" fmla="*/ 125 h 134"/>
                  <a:gd name="T14" fmla="*/ 93 w 187"/>
                  <a:gd name="T15" fmla="*/ 125 h 134"/>
                  <a:gd name="T16" fmla="*/ 56 w 187"/>
                  <a:gd name="T17" fmla="*/ 123 h 134"/>
                  <a:gd name="T18" fmla="*/ 8 w 187"/>
                  <a:gd name="T19" fmla="*/ 132 h 134"/>
                  <a:gd name="T20" fmla="*/ 0 w 187"/>
                  <a:gd name="T21" fmla="*/ 130 h 134"/>
                  <a:gd name="T22" fmla="*/ 0 w 187"/>
                  <a:gd name="T23" fmla="*/ 12 h 134"/>
                  <a:gd name="T24" fmla="*/ 23 w 187"/>
                  <a:gd name="T25" fmla="*/ 13 h 134"/>
                  <a:gd name="T26" fmla="*/ 80 w 187"/>
                  <a:gd name="T27" fmla="*/ 3 h 134"/>
                  <a:gd name="T28" fmla="*/ 94 w 187"/>
                  <a:gd name="T29" fmla="*/ 6 h 134"/>
                  <a:gd name="T30" fmla="*/ 94 w 187"/>
                  <a:gd name="T31" fmla="*/ 6 h 13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187" h="134">
                    <a:moveTo>
                      <a:pt x="94" y="6"/>
                    </a:moveTo>
                    <a:cubicBezTo>
                      <a:pt x="94" y="6"/>
                      <a:pt x="94" y="6"/>
                      <a:pt x="94" y="6"/>
                    </a:cubicBezTo>
                    <a:cubicBezTo>
                      <a:pt x="109" y="11"/>
                      <a:pt x="126" y="15"/>
                      <a:pt x="142" y="11"/>
                    </a:cubicBezTo>
                    <a:cubicBezTo>
                      <a:pt x="157" y="8"/>
                      <a:pt x="171" y="3"/>
                      <a:pt x="187" y="5"/>
                    </a:cubicBezTo>
                    <a:cubicBezTo>
                      <a:pt x="187" y="123"/>
                      <a:pt x="187" y="123"/>
                      <a:pt x="187" y="123"/>
                    </a:cubicBezTo>
                    <a:cubicBezTo>
                      <a:pt x="162" y="121"/>
                      <a:pt x="142" y="134"/>
                      <a:pt x="117" y="131"/>
                    </a:cubicBezTo>
                    <a:cubicBezTo>
                      <a:pt x="109" y="129"/>
                      <a:pt x="101" y="127"/>
                      <a:pt x="94" y="125"/>
                    </a:cubicBezTo>
                    <a:cubicBezTo>
                      <a:pt x="93" y="125"/>
                      <a:pt x="93" y="125"/>
                      <a:pt x="93" y="125"/>
                    </a:cubicBezTo>
                    <a:cubicBezTo>
                      <a:pt x="82" y="121"/>
                      <a:pt x="68" y="120"/>
                      <a:pt x="56" y="123"/>
                    </a:cubicBezTo>
                    <a:cubicBezTo>
                      <a:pt x="40" y="127"/>
                      <a:pt x="25" y="134"/>
                      <a:pt x="8" y="132"/>
                    </a:cubicBezTo>
                    <a:cubicBezTo>
                      <a:pt x="5" y="131"/>
                      <a:pt x="3" y="131"/>
                      <a:pt x="0" y="130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7" y="13"/>
                      <a:pt x="16" y="14"/>
                      <a:pt x="23" y="13"/>
                    </a:cubicBezTo>
                    <a:cubicBezTo>
                      <a:pt x="42" y="10"/>
                      <a:pt x="59" y="0"/>
                      <a:pt x="80" y="3"/>
                    </a:cubicBezTo>
                    <a:cubicBezTo>
                      <a:pt x="84" y="4"/>
                      <a:pt x="89" y="5"/>
                      <a:pt x="94" y="6"/>
                    </a:cubicBezTo>
                    <a:cubicBezTo>
                      <a:pt x="94" y="6"/>
                      <a:pt x="94" y="6"/>
                      <a:pt x="94" y="6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09" name="Freeform 59"/>
              <p:cNvSpPr>
                <a:spLocks noChangeAspect="1"/>
              </p:cNvSpPr>
              <p:nvPr userDrawn="1"/>
            </p:nvSpPr>
            <p:spPr bwMode="auto">
              <a:xfrm>
                <a:off x="2810" y="156"/>
                <a:ext cx="31" cy="74"/>
              </a:xfrm>
              <a:custGeom>
                <a:avLst/>
                <a:gdLst>
                  <a:gd name="T0" fmla="*/ 16 w 16"/>
                  <a:gd name="T1" fmla="*/ 0 h 37"/>
                  <a:gd name="T2" fmla="*/ 16 w 16"/>
                  <a:gd name="T3" fmla="*/ 37 h 37"/>
                  <a:gd name="T4" fmla="*/ 0 w 16"/>
                  <a:gd name="T5" fmla="*/ 28 h 37"/>
                  <a:gd name="T6" fmla="*/ 0 w 16"/>
                  <a:gd name="T7" fmla="*/ 0 h 37"/>
                  <a:gd name="T8" fmla="*/ 16 w 16"/>
                  <a:gd name="T9" fmla="*/ 0 h 37"/>
                  <a:gd name="T10" fmla="*/ 16 w 16"/>
                  <a:gd name="T11" fmla="*/ 0 h 3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6" h="37">
                    <a:moveTo>
                      <a:pt x="16" y="0"/>
                    </a:moveTo>
                    <a:cubicBezTo>
                      <a:pt x="16" y="37"/>
                      <a:pt x="16" y="37"/>
                      <a:pt x="16" y="37"/>
                    </a:cubicBezTo>
                    <a:cubicBezTo>
                      <a:pt x="11" y="34"/>
                      <a:pt x="6" y="30"/>
                      <a:pt x="0" y="28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" y="0"/>
                      <a:pt x="11" y="0"/>
                      <a:pt x="16" y="0"/>
                    </a:cubicBezTo>
                    <a:cubicBezTo>
                      <a:pt x="16" y="0"/>
                      <a:pt x="16" y="0"/>
                      <a:pt x="16" y="0"/>
                    </a:cubicBezTo>
                    <a:close/>
                  </a:path>
                </a:pathLst>
              </a:custGeom>
              <a:solidFill>
                <a:srgbClr val="FEBF5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10" name="Freeform 60"/>
              <p:cNvSpPr>
                <a:spLocks noChangeAspect="1"/>
              </p:cNvSpPr>
              <p:nvPr userDrawn="1"/>
            </p:nvSpPr>
            <p:spPr bwMode="auto">
              <a:xfrm>
                <a:off x="2841" y="156"/>
                <a:ext cx="29" cy="100"/>
              </a:xfrm>
              <a:custGeom>
                <a:avLst/>
                <a:gdLst>
                  <a:gd name="T0" fmla="*/ 15 w 15"/>
                  <a:gd name="T1" fmla="*/ 3 h 50"/>
                  <a:gd name="T2" fmla="*/ 15 w 15"/>
                  <a:gd name="T3" fmla="*/ 50 h 50"/>
                  <a:gd name="T4" fmla="*/ 0 w 15"/>
                  <a:gd name="T5" fmla="*/ 37 h 50"/>
                  <a:gd name="T6" fmla="*/ 0 w 15"/>
                  <a:gd name="T7" fmla="*/ 0 h 50"/>
                  <a:gd name="T8" fmla="*/ 15 w 15"/>
                  <a:gd name="T9" fmla="*/ 3 h 50"/>
                  <a:gd name="T10" fmla="*/ 15 w 15"/>
                  <a:gd name="T11" fmla="*/ 3 h 5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" h="50">
                    <a:moveTo>
                      <a:pt x="15" y="3"/>
                    </a:moveTo>
                    <a:cubicBezTo>
                      <a:pt x="15" y="50"/>
                      <a:pt x="15" y="50"/>
                      <a:pt x="15" y="50"/>
                    </a:cubicBezTo>
                    <a:cubicBezTo>
                      <a:pt x="10" y="45"/>
                      <a:pt x="5" y="41"/>
                      <a:pt x="0" y="3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6" y="1"/>
                      <a:pt x="11" y="2"/>
                      <a:pt x="15" y="3"/>
                    </a:cubicBezTo>
                    <a:cubicBezTo>
                      <a:pt x="15" y="3"/>
                      <a:pt x="15" y="3"/>
                      <a:pt x="15" y="3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11" name="Freeform 61"/>
              <p:cNvSpPr>
                <a:spLocks noChangeAspect="1"/>
              </p:cNvSpPr>
              <p:nvPr userDrawn="1"/>
            </p:nvSpPr>
            <p:spPr bwMode="auto">
              <a:xfrm>
                <a:off x="2778" y="156"/>
                <a:ext cx="31" cy="56"/>
              </a:xfrm>
              <a:custGeom>
                <a:avLst/>
                <a:gdLst>
                  <a:gd name="T0" fmla="*/ 15 w 15"/>
                  <a:gd name="T1" fmla="*/ 28 h 28"/>
                  <a:gd name="T2" fmla="*/ 0 w 15"/>
                  <a:gd name="T3" fmla="*/ 22 h 28"/>
                  <a:gd name="T4" fmla="*/ 0 w 15"/>
                  <a:gd name="T5" fmla="*/ 4 h 28"/>
                  <a:gd name="T6" fmla="*/ 15 w 15"/>
                  <a:gd name="T7" fmla="*/ 0 h 28"/>
                  <a:gd name="T8" fmla="*/ 15 w 15"/>
                  <a:gd name="T9" fmla="*/ 28 h 28"/>
                  <a:gd name="T10" fmla="*/ 15 w 15"/>
                  <a:gd name="T11" fmla="*/ 28 h 2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" h="28">
                    <a:moveTo>
                      <a:pt x="15" y="28"/>
                    </a:moveTo>
                    <a:cubicBezTo>
                      <a:pt x="10" y="26"/>
                      <a:pt x="5" y="24"/>
                      <a:pt x="0" y="2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5" y="3"/>
                      <a:pt x="10" y="1"/>
                      <a:pt x="15" y="0"/>
                    </a:cubicBezTo>
                    <a:cubicBezTo>
                      <a:pt x="15" y="28"/>
                      <a:pt x="15" y="28"/>
                      <a:pt x="15" y="28"/>
                    </a:cubicBezTo>
                    <a:cubicBezTo>
                      <a:pt x="15" y="28"/>
                      <a:pt x="15" y="28"/>
                      <a:pt x="15" y="28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12" name="Freeform 62"/>
              <p:cNvSpPr>
                <a:spLocks noChangeAspect="1"/>
              </p:cNvSpPr>
              <p:nvPr userDrawn="1"/>
            </p:nvSpPr>
            <p:spPr bwMode="auto">
              <a:xfrm>
                <a:off x="2968" y="158"/>
                <a:ext cx="89" cy="65"/>
              </a:xfrm>
              <a:custGeom>
                <a:avLst/>
                <a:gdLst>
                  <a:gd name="T0" fmla="*/ 44 w 44"/>
                  <a:gd name="T1" fmla="*/ 1 h 32"/>
                  <a:gd name="T2" fmla="*/ 44 w 44"/>
                  <a:gd name="T3" fmla="*/ 27 h 32"/>
                  <a:gd name="T4" fmla="*/ 40 w 44"/>
                  <a:gd name="T5" fmla="*/ 24 h 32"/>
                  <a:gd name="T6" fmla="*/ 36 w 44"/>
                  <a:gd name="T7" fmla="*/ 26 h 32"/>
                  <a:gd name="T8" fmla="*/ 34 w 44"/>
                  <a:gd name="T9" fmla="*/ 19 h 32"/>
                  <a:gd name="T10" fmla="*/ 28 w 44"/>
                  <a:gd name="T11" fmla="*/ 20 h 32"/>
                  <a:gd name="T12" fmla="*/ 26 w 44"/>
                  <a:gd name="T13" fmla="*/ 27 h 32"/>
                  <a:gd name="T14" fmla="*/ 1 w 44"/>
                  <a:gd name="T15" fmla="*/ 32 h 32"/>
                  <a:gd name="T16" fmla="*/ 1 w 44"/>
                  <a:gd name="T17" fmla="*/ 25 h 32"/>
                  <a:gd name="T18" fmla="*/ 7 w 44"/>
                  <a:gd name="T19" fmla="*/ 23 h 32"/>
                  <a:gd name="T20" fmla="*/ 8 w 44"/>
                  <a:gd name="T21" fmla="*/ 17 h 32"/>
                  <a:gd name="T22" fmla="*/ 5 w 44"/>
                  <a:gd name="T23" fmla="*/ 15 h 32"/>
                  <a:gd name="T24" fmla="*/ 2 w 44"/>
                  <a:gd name="T25" fmla="*/ 15 h 32"/>
                  <a:gd name="T26" fmla="*/ 3 w 44"/>
                  <a:gd name="T27" fmla="*/ 9 h 32"/>
                  <a:gd name="T28" fmla="*/ 0 w 44"/>
                  <a:gd name="T29" fmla="*/ 7 h 32"/>
                  <a:gd name="T30" fmla="*/ 19 w 44"/>
                  <a:gd name="T31" fmla="*/ 3 h 32"/>
                  <a:gd name="T32" fmla="*/ 44 w 44"/>
                  <a:gd name="T33" fmla="*/ 1 h 32"/>
                  <a:gd name="T34" fmla="*/ 44 w 44"/>
                  <a:gd name="T35" fmla="*/ 1 h 32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44" h="32">
                    <a:moveTo>
                      <a:pt x="44" y="1"/>
                    </a:moveTo>
                    <a:cubicBezTo>
                      <a:pt x="44" y="27"/>
                      <a:pt x="44" y="27"/>
                      <a:pt x="44" y="27"/>
                    </a:cubicBezTo>
                    <a:cubicBezTo>
                      <a:pt x="43" y="25"/>
                      <a:pt x="42" y="24"/>
                      <a:pt x="40" y="24"/>
                    </a:cubicBezTo>
                    <a:cubicBezTo>
                      <a:pt x="39" y="24"/>
                      <a:pt x="37" y="25"/>
                      <a:pt x="36" y="26"/>
                    </a:cubicBezTo>
                    <a:cubicBezTo>
                      <a:pt x="36" y="23"/>
                      <a:pt x="36" y="21"/>
                      <a:pt x="34" y="19"/>
                    </a:cubicBezTo>
                    <a:cubicBezTo>
                      <a:pt x="32" y="18"/>
                      <a:pt x="29" y="19"/>
                      <a:pt x="28" y="20"/>
                    </a:cubicBezTo>
                    <a:cubicBezTo>
                      <a:pt x="26" y="22"/>
                      <a:pt x="26" y="24"/>
                      <a:pt x="26" y="27"/>
                    </a:cubicBezTo>
                    <a:cubicBezTo>
                      <a:pt x="17" y="28"/>
                      <a:pt x="9" y="30"/>
                      <a:pt x="1" y="32"/>
                    </a:cubicBezTo>
                    <a:cubicBezTo>
                      <a:pt x="1" y="25"/>
                      <a:pt x="1" y="25"/>
                      <a:pt x="1" y="25"/>
                    </a:cubicBezTo>
                    <a:cubicBezTo>
                      <a:pt x="4" y="26"/>
                      <a:pt x="6" y="25"/>
                      <a:pt x="7" y="23"/>
                    </a:cubicBezTo>
                    <a:cubicBezTo>
                      <a:pt x="9" y="22"/>
                      <a:pt x="8" y="19"/>
                      <a:pt x="8" y="17"/>
                    </a:cubicBezTo>
                    <a:cubicBezTo>
                      <a:pt x="7" y="16"/>
                      <a:pt x="6" y="15"/>
                      <a:pt x="5" y="15"/>
                    </a:cubicBezTo>
                    <a:cubicBezTo>
                      <a:pt x="4" y="15"/>
                      <a:pt x="3" y="15"/>
                      <a:pt x="2" y="15"/>
                    </a:cubicBezTo>
                    <a:cubicBezTo>
                      <a:pt x="3" y="13"/>
                      <a:pt x="4" y="11"/>
                      <a:pt x="3" y="9"/>
                    </a:cubicBezTo>
                    <a:cubicBezTo>
                      <a:pt x="2" y="8"/>
                      <a:pt x="1" y="7"/>
                      <a:pt x="0" y="7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7" y="1"/>
                      <a:pt x="35" y="0"/>
                      <a:pt x="44" y="1"/>
                    </a:cubicBezTo>
                    <a:cubicBezTo>
                      <a:pt x="44" y="1"/>
                      <a:pt x="44" y="1"/>
                      <a:pt x="44" y="1"/>
                    </a:cubicBezTo>
                    <a:close/>
                  </a:path>
                </a:pathLst>
              </a:custGeom>
              <a:solidFill>
                <a:srgbClr val="E13A3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13" name="Freeform 63"/>
              <p:cNvSpPr>
                <a:spLocks noChangeAspect="1"/>
              </p:cNvSpPr>
              <p:nvPr userDrawn="1"/>
            </p:nvSpPr>
            <p:spPr bwMode="auto">
              <a:xfrm>
                <a:off x="2872" y="165"/>
                <a:ext cx="89" cy="62"/>
              </a:xfrm>
              <a:custGeom>
                <a:avLst/>
                <a:gdLst>
                  <a:gd name="T0" fmla="*/ 44 w 44"/>
                  <a:gd name="T1" fmla="*/ 5 h 31"/>
                  <a:gd name="T2" fmla="*/ 41 w 44"/>
                  <a:gd name="T3" fmla="*/ 8 h 31"/>
                  <a:gd name="T4" fmla="*/ 42 w 44"/>
                  <a:gd name="T5" fmla="*/ 13 h 31"/>
                  <a:gd name="T6" fmla="*/ 36 w 44"/>
                  <a:gd name="T7" fmla="*/ 17 h 31"/>
                  <a:gd name="T8" fmla="*/ 36 w 44"/>
                  <a:gd name="T9" fmla="*/ 22 h 31"/>
                  <a:gd name="T10" fmla="*/ 39 w 44"/>
                  <a:gd name="T11" fmla="*/ 24 h 31"/>
                  <a:gd name="T12" fmla="*/ 43 w 44"/>
                  <a:gd name="T13" fmla="*/ 23 h 31"/>
                  <a:gd name="T14" fmla="*/ 43 w 44"/>
                  <a:gd name="T15" fmla="*/ 30 h 31"/>
                  <a:gd name="T16" fmla="*/ 18 w 44"/>
                  <a:gd name="T17" fmla="*/ 29 h 31"/>
                  <a:gd name="T18" fmla="*/ 15 w 44"/>
                  <a:gd name="T19" fmla="*/ 22 h 31"/>
                  <a:gd name="T20" fmla="*/ 9 w 44"/>
                  <a:gd name="T21" fmla="*/ 22 h 31"/>
                  <a:gd name="T22" fmla="*/ 8 w 44"/>
                  <a:gd name="T23" fmla="*/ 27 h 31"/>
                  <a:gd name="T24" fmla="*/ 1 w 44"/>
                  <a:gd name="T25" fmla="*/ 24 h 31"/>
                  <a:gd name="T26" fmla="*/ 0 w 44"/>
                  <a:gd name="T27" fmla="*/ 25 h 31"/>
                  <a:gd name="T28" fmla="*/ 0 w 44"/>
                  <a:gd name="T29" fmla="*/ 0 h 31"/>
                  <a:gd name="T30" fmla="*/ 44 w 44"/>
                  <a:gd name="T31" fmla="*/ 5 h 31"/>
                  <a:gd name="T32" fmla="*/ 44 w 44"/>
                  <a:gd name="T33" fmla="*/ 5 h 31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44" h="31">
                    <a:moveTo>
                      <a:pt x="44" y="5"/>
                    </a:moveTo>
                    <a:cubicBezTo>
                      <a:pt x="43" y="5"/>
                      <a:pt x="41" y="7"/>
                      <a:pt x="41" y="8"/>
                    </a:cubicBezTo>
                    <a:cubicBezTo>
                      <a:pt x="41" y="10"/>
                      <a:pt x="41" y="12"/>
                      <a:pt x="42" y="13"/>
                    </a:cubicBezTo>
                    <a:cubicBezTo>
                      <a:pt x="40" y="13"/>
                      <a:pt x="37" y="15"/>
                      <a:pt x="36" y="17"/>
                    </a:cubicBezTo>
                    <a:cubicBezTo>
                      <a:pt x="36" y="19"/>
                      <a:pt x="36" y="20"/>
                      <a:pt x="36" y="22"/>
                    </a:cubicBezTo>
                    <a:cubicBezTo>
                      <a:pt x="36" y="23"/>
                      <a:pt x="37" y="24"/>
                      <a:pt x="39" y="24"/>
                    </a:cubicBezTo>
                    <a:cubicBezTo>
                      <a:pt x="40" y="24"/>
                      <a:pt x="42" y="24"/>
                      <a:pt x="43" y="23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35" y="31"/>
                      <a:pt x="26" y="31"/>
                      <a:pt x="18" y="29"/>
                    </a:cubicBezTo>
                    <a:cubicBezTo>
                      <a:pt x="19" y="26"/>
                      <a:pt x="18" y="24"/>
                      <a:pt x="15" y="22"/>
                    </a:cubicBezTo>
                    <a:cubicBezTo>
                      <a:pt x="14" y="21"/>
                      <a:pt x="11" y="20"/>
                      <a:pt x="9" y="22"/>
                    </a:cubicBezTo>
                    <a:cubicBezTo>
                      <a:pt x="8" y="23"/>
                      <a:pt x="8" y="25"/>
                      <a:pt x="8" y="27"/>
                    </a:cubicBezTo>
                    <a:cubicBezTo>
                      <a:pt x="6" y="25"/>
                      <a:pt x="3" y="23"/>
                      <a:pt x="1" y="24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4" y="4"/>
                      <a:pt x="29" y="8"/>
                      <a:pt x="44" y="5"/>
                    </a:cubicBezTo>
                    <a:cubicBezTo>
                      <a:pt x="44" y="5"/>
                      <a:pt x="44" y="5"/>
                      <a:pt x="44" y="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14" name="Freeform 64"/>
              <p:cNvSpPr>
                <a:spLocks noChangeAspect="1"/>
              </p:cNvSpPr>
              <p:nvPr userDrawn="1"/>
            </p:nvSpPr>
            <p:spPr bwMode="auto">
              <a:xfrm>
                <a:off x="2749" y="165"/>
                <a:ext cx="29" cy="36"/>
              </a:xfrm>
              <a:custGeom>
                <a:avLst/>
                <a:gdLst>
                  <a:gd name="T0" fmla="*/ 15 w 15"/>
                  <a:gd name="T1" fmla="*/ 18 h 18"/>
                  <a:gd name="T2" fmla="*/ 0 w 15"/>
                  <a:gd name="T3" fmla="*/ 14 h 18"/>
                  <a:gd name="T4" fmla="*/ 0 w 15"/>
                  <a:gd name="T5" fmla="*/ 5 h 18"/>
                  <a:gd name="T6" fmla="*/ 15 w 15"/>
                  <a:gd name="T7" fmla="*/ 0 h 18"/>
                  <a:gd name="T8" fmla="*/ 15 w 15"/>
                  <a:gd name="T9" fmla="*/ 18 h 18"/>
                  <a:gd name="T10" fmla="*/ 15 w 15"/>
                  <a:gd name="T11" fmla="*/ 18 h 1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" h="18">
                    <a:moveTo>
                      <a:pt x="15" y="18"/>
                    </a:moveTo>
                    <a:cubicBezTo>
                      <a:pt x="10" y="17"/>
                      <a:pt x="5" y="16"/>
                      <a:pt x="0" y="14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5" y="3"/>
                      <a:pt x="10" y="2"/>
                      <a:pt x="15" y="0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5" y="18"/>
                      <a:pt x="15" y="18"/>
                      <a:pt x="15" y="18"/>
                    </a:cubicBezTo>
                    <a:close/>
                  </a:path>
                </a:pathLst>
              </a:custGeom>
              <a:solidFill>
                <a:srgbClr val="FEBF5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15" name="Freeform 65"/>
              <p:cNvSpPr>
                <a:spLocks noChangeAspect="1"/>
              </p:cNvSpPr>
              <p:nvPr userDrawn="1"/>
            </p:nvSpPr>
            <p:spPr bwMode="auto">
              <a:xfrm>
                <a:off x="2963" y="172"/>
                <a:ext cx="94" cy="58"/>
              </a:xfrm>
              <a:custGeom>
                <a:avLst/>
                <a:gdLst>
                  <a:gd name="T0" fmla="*/ 4 w 46"/>
                  <a:gd name="T1" fmla="*/ 2 h 29"/>
                  <a:gd name="T2" fmla="*/ 3 w 46"/>
                  <a:gd name="T3" fmla="*/ 8 h 29"/>
                  <a:gd name="T4" fmla="*/ 7 w 46"/>
                  <a:gd name="T5" fmla="*/ 8 h 29"/>
                  <a:gd name="T6" fmla="*/ 10 w 46"/>
                  <a:gd name="T7" fmla="*/ 10 h 29"/>
                  <a:gd name="T8" fmla="*/ 9 w 46"/>
                  <a:gd name="T9" fmla="*/ 16 h 29"/>
                  <a:gd name="T10" fmla="*/ 3 w 46"/>
                  <a:gd name="T11" fmla="*/ 18 h 29"/>
                  <a:gd name="T12" fmla="*/ 3 w 46"/>
                  <a:gd name="T13" fmla="*/ 18 h 29"/>
                  <a:gd name="T14" fmla="*/ 3 w 46"/>
                  <a:gd name="T15" fmla="*/ 25 h 29"/>
                  <a:gd name="T16" fmla="*/ 4 w 46"/>
                  <a:gd name="T17" fmla="*/ 25 h 29"/>
                  <a:gd name="T18" fmla="*/ 22 w 46"/>
                  <a:gd name="T19" fmla="*/ 21 h 29"/>
                  <a:gd name="T20" fmla="*/ 28 w 46"/>
                  <a:gd name="T21" fmla="*/ 20 h 29"/>
                  <a:gd name="T22" fmla="*/ 31 w 46"/>
                  <a:gd name="T23" fmla="*/ 13 h 29"/>
                  <a:gd name="T24" fmla="*/ 36 w 46"/>
                  <a:gd name="T25" fmla="*/ 13 h 29"/>
                  <a:gd name="T26" fmla="*/ 38 w 46"/>
                  <a:gd name="T27" fmla="*/ 19 h 29"/>
                  <a:gd name="T28" fmla="*/ 38 w 46"/>
                  <a:gd name="T29" fmla="*/ 19 h 29"/>
                  <a:gd name="T30" fmla="*/ 44 w 46"/>
                  <a:gd name="T31" fmla="*/ 18 h 29"/>
                  <a:gd name="T32" fmla="*/ 46 w 46"/>
                  <a:gd name="T33" fmla="*/ 21 h 29"/>
                  <a:gd name="T34" fmla="*/ 46 w 46"/>
                  <a:gd name="T35" fmla="*/ 23 h 29"/>
                  <a:gd name="T36" fmla="*/ 0 w 46"/>
                  <a:gd name="T37" fmla="*/ 29 h 29"/>
                  <a:gd name="T38" fmla="*/ 0 w 46"/>
                  <a:gd name="T39" fmla="*/ 0 h 29"/>
                  <a:gd name="T40" fmla="*/ 4 w 46"/>
                  <a:gd name="T41" fmla="*/ 2 h 29"/>
                  <a:gd name="T42" fmla="*/ 4 w 46"/>
                  <a:gd name="T43" fmla="*/ 2 h 29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46" h="29">
                    <a:moveTo>
                      <a:pt x="4" y="2"/>
                    </a:moveTo>
                    <a:cubicBezTo>
                      <a:pt x="5" y="4"/>
                      <a:pt x="4" y="7"/>
                      <a:pt x="3" y="8"/>
                    </a:cubicBezTo>
                    <a:cubicBezTo>
                      <a:pt x="4" y="8"/>
                      <a:pt x="6" y="8"/>
                      <a:pt x="7" y="8"/>
                    </a:cubicBezTo>
                    <a:cubicBezTo>
                      <a:pt x="8" y="8"/>
                      <a:pt x="9" y="9"/>
                      <a:pt x="10" y="10"/>
                    </a:cubicBezTo>
                    <a:cubicBezTo>
                      <a:pt x="10" y="12"/>
                      <a:pt x="11" y="14"/>
                      <a:pt x="9" y="16"/>
                    </a:cubicBezTo>
                    <a:cubicBezTo>
                      <a:pt x="7" y="18"/>
                      <a:pt x="5" y="18"/>
                      <a:pt x="3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3" y="25"/>
                      <a:pt x="3" y="25"/>
                      <a:pt x="3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22" y="21"/>
                      <a:pt x="22" y="21"/>
                      <a:pt x="22" y="21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17"/>
                      <a:pt x="28" y="14"/>
                      <a:pt x="31" y="13"/>
                    </a:cubicBezTo>
                    <a:cubicBezTo>
                      <a:pt x="32" y="12"/>
                      <a:pt x="35" y="12"/>
                      <a:pt x="36" y="13"/>
                    </a:cubicBezTo>
                    <a:cubicBezTo>
                      <a:pt x="38" y="15"/>
                      <a:pt x="38" y="17"/>
                      <a:pt x="38" y="19"/>
                    </a:cubicBezTo>
                    <a:cubicBezTo>
                      <a:pt x="38" y="19"/>
                      <a:pt x="38" y="19"/>
                      <a:pt x="38" y="19"/>
                    </a:cubicBezTo>
                    <a:cubicBezTo>
                      <a:pt x="40" y="18"/>
                      <a:pt x="42" y="17"/>
                      <a:pt x="44" y="18"/>
                    </a:cubicBezTo>
                    <a:cubicBezTo>
                      <a:pt x="45" y="19"/>
                      <a:pt x="46" y="20"/>
                      <a:pt x="46" y="21"/>
                    </a:cubicBezTo>
                    <a:cubicBezTo>
                      <a:pt x="46" y="23"/>
                      <a:pt x="46" y="23"/>
                      <a:pt x="46" y="23"/>
                    </a:cubicBezTo>
                    <a:cubicBezTo>
                      <a:pt x="30" y="22"/>
                      <a:pt x="15" y="27"/>
                      <a:pt x="0" y="2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" y="0"/>
                      <a:pt x="4" y="1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16" name="Freeform 66"/>
              <p:cNvSpPr>
                <a:spLocks noChangeAspect="1"/>
              </p:cNvSpPr>
              <p:nvPr userDrawn="1"/>
            </p:nvSpPr>
            <p:spPr bwMode="auto">
              <a:xfrm>
                <a:off x="2870" y="172"/>
                <a:ext cx="94" cy="65"/>
              </a:xfrm>
              <a:custGeom>
                <a:avLst/>
                <a:gdLst>
                  <a:gd name="T0" fmla="*/ 47 w 47"/>
                  <a:gd name="T1" fmla="*/ 30 h 32"/>
                  <a:gd name="T2" fmla="*/ 12 w 47"/>
                  <a:gd name="T3" fmla="*/ 28 h 32"/>
                  <a:gd name="T4" fmla="*/ 1 w 47"/>
                  <a:gd name="T5" fmla="*/ 25 h 32"/>
                  <a:gd name="T6" fmla="*/ 2 w 47"/>
                  <a:gd name="T7" fmla="*/ 21 h 32"/>
                  <a:gd name="T8" fmla="*/ 9 w 47"/>
                  <a:gd name="T9" fmla="*/ 23 h 32"/>
                  <a:gd name="T10" fmla="*/ 11 w 47"/>
                  <a:gd name="T11" fmla="*/ 18 h 32"/>
                  <a:gd name="T12" fmla="*/ 18 w 47"/>
                  <a:gd name="T13" fmla="*/ 20 h 32"/>
                  <a:gd name="T14" fmla="*/ 19 w 47"/>
                  <a:gd name="T15" fmla="*/ 25 h 32"/>
                  <a:gd name="T16" fmla="*/ 44 w 47"/>
                  <a:gd name="T17" fmla="*/ 26 h 32"/>
                  <a:gd name="T18" fmla="*/ 44 w 47"/>
                  <a:gd name="T19" fmla="*/ 26 h 32"/>
                  <a:gd name="T20" fmla="*/ 44 w 47"/>
                  <a:gd name="T21" fmla="*/ 19 h 32"/>
                  <a:gd name="T22" fmla="*/ 38 w 47"/>
                  <a:gd name="T23" fmla="*/ 19 h 32"/>
                  <a:gd name="T24" fmla="*/ 37 w 47"/>
                  <a:gd name="T25" fmla="*/ 15 h 32"/>
                  <a:gd name="T26" fmla="*/ 41 w 47"/>
                  <a:gd name="T27" fmla="*/ 10 h 32"/>
                  <a:gd name="T28" fmla="*/ 44 w 47"/>
                  <a:gd name="T29" fmla="*/ 10 h 32"/>
                  <a:gd name="T30" fmla="*/ 43 w 47"/>
                  <a:gd name="T31" fmla="*/ 3 h 32"/>
                  <a:gd name="T32" fmla="*/ 47 w 47"/>
                  <a:gd name="T33" fmla="*/ 0 h 32"/>
                  <a:gd name="T34" fmla="*/ 47 w 47"/>
                  <a:gd name="T35" fmla="*/ 30 h 32"/>
                  <a:gd name="T36" fmla="*/ 47 w 47"/>
                  <a:gd name="T37" fmla="*/ 30 h 32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47" h="32">
                    <a:moveTo>
                      <a:pt x="47" y="30"/>
                    </a:moveTo>
                    <a:cubicBezTo>
                      <a:pt x="35" y="32"/>
                      <a:pt x="22" y="31"/>
                      <a:pt x="12" y="28"/>
                    </a:cubicBezTo>
                    <a:cubicBezTo>
                      <a:pt x="1" y="25"/>
                      <a:pt x="1" y="25"/>
                      <a:pt x="1" y="25"/>
                    </a:cubicBezTo>
                    <a:cubicBezTo>
                      <a:pt x="1" y="23"/>
                      <a:pt x="0" y="22"/>
                      <a:pt x="2" y="21"/>
                    </a:cubicBezTo>
                    <a:cubicBezTo>
                      <a:pt x="5" y="20"/>
                      <a:pt x="7" y="22"/>
                      <a:pt x="9" y="23"/>
                    </a:cubicBezTo>
                    <a:cubicBezTo>
                      <a:pt x="9" y="21"/>
                      <a:pt x="9" y="19"/>
                      <a:pt x="11" y="18"/>
                    </a:cubicBezTo>
                    <a:cubicBezTo>
                      <a:pt x="14" y="17"/>
                      <a:pt x="16" y="18"/>
                      <a:pt x="18" y="20"/>
                    </a:cubicBezTo>
                    <a:cubicBezTo>
                      <a:pt x="19" y="22"/>
                      <a:pt x="19" y="23"/>
                      <a:pt x="19" y="25"/>
                    </a:cubicBezTo>
                    <a:cubicBezTo>
                      <a:pt x="27" y="27"/>
                      <a:pt x="36" y="27"/>
                      <a:pt x="44" y="26"/>
                    </a:cubicBezTo>
                    <a:cubicBezTo>
                      <a:pt x="44" y="26"/>
                      <a:pt x="44" y="26"/>
                      <a:pt x="44" y="26"/>
                    </a:cubicBezTo>
                    <a:cubicBezTo>
                      <a:pt x="44" y="24"/>
                      <a:pt x="44" y="21"/>
                      <a:pt x="44" y="19"/>
                    </a:cubicBezTo>
                    <a:cubicBezTo>
                      <a:pt x="42" y="20"/>
                      <a:pt x="40" y="20"/>
                      <a:pt x="38" y="19"/>
                    </a:cubicBezTo>
                    <a:cubicBezTo>
                      <a:pt x="37" y="18"/>
                      <a:pt x="37" y="17"/>
                      <a:pt x="37" y="15"/>
                    </a:cubicBezTo>
                    <a:cubicBezTo>
                      <a:pt x="37" y="13"/>
                      <a:pt x="39" y="11"/>
                      <a:pt x="41" y="10"/>
                    </a:cubicBezTo>
                    <a:cubicBezTo>
                      <a:pt x="42" y="10"/>
                      <a:pt x="43" y="10"/>
                      <a:pt x="44" y="10"/>
                    </a:cubicBezTo>
                    <a:cubicBezTo>
                      <a:pt x="42" y="8"/>
                      <a:pt x="42" y="5"/>
                      <a:pt x="43" y="3"/>
                    </a:cubicBezTo>
                    <a:cubicBezTo>
                      <a:pt x="44" y="2"/>
                      <a:pt x="45" y="1"/>
                      <a:pt x="47" y="0"/>
                    </a:cubicBezTo>
                    <a:cubicBezTo>
                      <a:pt x="47" y="30"/>
                      <a:pt x="47" y="30"/>
                      <a:pt x="47" y="30"/>
                    </a:cubicBezTo>
                    <a:cubicBezTo>
                      <a:pt x="47" y="30"/>
                      <a:pt x="47" y="30"/>
                      <a:pt x="47" y="30"/>
                    </a:cubicBezTo>
                    <a:close/>
                  </a:path>
                </a:pathLst>
              </a:custGeom>
              <a:solidFill>
                <a:srgbClr val="E13A3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17" name="Freeform 67"/>
              <p:cNvSpPr>
                <a:spLocks noChangeAspect="1"/>
              </p:cNvSpPr>
              <p:nvPr userDrawn="1"/>
            </p:nvSpPr>
            <p:spPr bwMode="auto">
              <a:xfrm>
                <a:off x="2718" y="174"/>
                <a:ext cx="31" cy="18"/>
              </a:xfrm>
              <a:custGeom>
                <a:avLst/>
                <a:gdLst>
                  <a:gd name="T0" fmla="*/ 16 w 16"/>
                  <a:gd name="T1" fmla="*/ 9 h 9"/>
                  <a:gd name="T2" fmla="*/ 0 w 16"/>
                  <a:gd name="T3" fmla="*/ 2 h 9"/>
                  <a:gd name="T4" fmla="*/ 16 w 16"/>
                  <a:gd name="T5" fmla="*/ 0 h 9"/>
                  <a:gd name="T6" fmla="*/ 16 w 16"/>
                  <a:gd name="T7" fmla="*/ 9 h 9"/>
                  <a:gd name="T8" fmla="*/ 16 w 16"/>
                  <a:gd name="T9" fmla="*/ 9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6" h="9">
                    <a:moveTo>
                      <a:pt x="16" y="9"/>
                    </a:moveTo>
                    <a:cubicBezTo>
                      <a:pt x="10" y="7"/>
                      <a:pt x="5" y="5"/>
                      <a:pt x="0" y="2"/>
                    </a:cubicBezTo>
                    <a:cubicBezTo>
                      <a:pt x="6" y="2"/>
                      <a:pt x="11" y="1"/>
                      <a:pt x="16" y="0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6" y="9"/>
                      <a:pt x="16" y="9"/>
                      <a:pt x="16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18" name="Freeform 68"/>
              <p:cNvSpPr>
                <a:spLocks noChangeAspect="1"/>
              </p:cNvSpPr>
              <p:nvPr userDrawn="1"/>
            </p:nvSpPr>
            <p:spPr bwMode="auto">
              <a:xfrm>
                <a:off x="2687" y="174"/>
                <a:ext cx="31" cy="47"/>
              </a:xfrm>
              <a:custGeom>
                <a:avLst/>
                <a:gdLst>
                  <a:gd name="T0" fmla="*/ 15 w 15"/>
                  <a:gd name="T1" fmla="*/ 2 h 23"/>
                  <a:gd name="T2" fmla="*/ 15 w 15"/>
                  <a:gd name="T3" fmla="*/ 23 h 23"/>
                  <a:gd name="T4" fmla="*/ 0 w 15"/>
                  <a:gd name="T5" fmla="*/ 12 h 23"/>
                  <a:gd name="T6" fmla="*/ 0 w 15"/>
                  <a:gd name="T7" fmla="*/ 0 h 23"/>
                  <a:gd name="T8" fmla="*/ 15 w 15"/>
                  <a:gd name="T9" fmla="*/ 2 h 23"/>
                  <a:gd name="T10" fmla="*/ 15 w 15"/>
                  <a:gd name="T11" fmla="*/ 2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" h="23">
                    <a:moveTo>
                      <a:pt x="15" y="2"/>
                    </a:moveTo>
                    <a:cubicBezTo>
                      <a:pt x="15" y="23"/>
                      <a:pt x="15" y="23"/>
                      <a:pt x="15" y="23"/>
                    </a:cubicBezTo>
                    <a:cubicBezTo>
                      <a:pt x="9" y="20"/>
                      <a:pt x="4" y="16"/>
                      <a:pt x="0" y="12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" y="1"/>
                      <a:pt x="9" y="2"/>
                      <a:pt x="15" y="2"/>
                    </a:cubicBezTo>
                    <a:cubicBezTo>
                      <a:pt x="15" y="2"/>
                      <a:pt x="15" y="2"/>
                      <a:pt x="15" y="2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19" name="Freeform 69"/>
              <p:cNvSpPr>
                <a:spLocks noChangeAspect="1"/>
              </p:cNvSpPr>
              <p:nvPr userDrawn="1"/>
            </p:nvSpPr>
            <p:spPr bwMode="auto">
              <a:xfrm>
                <a:off x="2718" y="179"/>
                <a:ext cx="31" cy="56"/>
              </a:xfrm>
              <a:custGeom>
                <a:avLst/>
                <a:gdLst>
                  <a:gd name="T0" fmla="*/ 15 w 16"/>
                  <a:gd name="T1" fmla="*/ 7 h 28"/>
                  <a:gd name="T2" fmla="*/ 16 w 16"/>
                  <a:gd name="T3" fmla="*/ 28 h 28"/>
                  <a:gd name="T4" fmla="*/ 0 w 16"/>
                  <a:gd name="T5" fmla="*/ 21 h 28"/>
                  <a:gd name="T6" fmla="*/ 0 w 16"/>
                  <a:gd name="T7" fmla="*/ 0 h 28"/>
                  <a:gd name="T8" fmla="*/ 15 w 16"/>
                  <a:gd name="T9" fmla="*/ 7 h 28"/>
                  <a:gd name="T10" fmla="*/ 15 w 16"/>
                  <a:gd name="T11" fmla="*/ 7 h 2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6" h="28">
                    <a:moveTo>
                      <a:pt x="15" y="7"/>
                    </a:moveTo>
                    <a:cubicBezTo>
                      <a:pt x="16" y="28"/>
                      <a:pt x="16" y="28"/>
                      <a:pt x="16" y="28"/>
                    </a:cubicBezTo>
                    <a:cubicBezTo>
                      <a:pt x="10" y="26"/>
                      <a:pt x="5" y="24"/>
                      <a:pt x="0" y="2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" y="3"/>
                      <a:pt x="10" y="5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lose/>
                  </a:path>
                </a:pathLst>
              </a:custGeom>
              <a:solidFill>
                <a:srgbClr val="FEBF5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20" name="Freeform 70"/>
              <p:cNvSpPr>
                <a:spLocks noChangeAspect="1"/>
              </p:cNvSpPr>
              <p:nvPr userDrawn="1"/>
            </p:nvSpPr>
            <p:spPr bwMode="auto">
              <a:xfrm>
                <a:off x="2749" y="192"/>
                <a:ext cx="29" cy="54"/>
              </a:xfrm>
              <a:custGeom>
                <a:avLst/>
                <a:gdLst>
                  <a:gd name="T0" fmla="*/ 15 w 15"/>
                  <a:gd name="T1" fmla="*/ 5 h 26"/>
                  <a:gd name="T2" fmla="*/ 15 w 15"/>
                  <a:gd name="T3" fmla="*/ 26 h 26"/>
                  <a:gd name="T4" fmla="*/ 0 w 15"/>
                  <a:gd name="T5" fmla="*/ 21 h 26"/>
                  <a:gd name="T6" fmla="*/ 0 w 15"/>
                  <a:gd name="T7" fmla="*/ 0 h 26"/>
                  <a:gd name="T8" fmla="*/ 15 w 15"/>
                  <a:gd name="T9" fmla="*/ 5 h 26"/>
                  <a:gd name="T10" fmla="*/ 15 w 15"/>
                  <a:gd name="T11" fmla="*/ 5 h 2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" h="26">
                    <a:moveTo>
                      <a:pt x="15" y="5"/>
                    </a:moveTo>
                    <a:cubicBezTo>
                      <a:pt x="15" y="26"/>
                      <a:pt x="15" y="26"/>
                      <a:pt x="15" y="26"/>
                    </a:cubicBezTo>
                    <a:cubicBezTo>
                      <a:pt x="10" y="24"/>
                      <a:pt x="5" y="23"/>
                      <a:pt x="0" y="2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" y="2"/>
                      <a:pt x="10" y="3"/>
                      <a:pt x="15" y="5"/>
                    </a:cubicBezTo>
                    <a:cubicBezTo>
                      <a:pt x="15" y="5"/>
                      <a:pt x="15" y="5"/>
                      <a:pt x="15" y="5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21" name="Freeform 71"/>
              <p:cNvSpPr>
                <a:spLocks noChangeAspect="1"/>
              </p:cNvSpPr>
              <p:nvPr userDrawn="1"/>
            </p:nvSpPr>
            <p:spPr bwMode="auto">
              <a:xfrm>
                <a:off x="2687" y="201"/>
                <a:ext cx="31" cy="96"/>
              </a:xfrm>
              <a:custGeom>
                <a:avLst/>
                <a:gdLst>
                  <a:gd name="T0" fmla="*/ 15 w 15"/>
                  <a:gd name="T1" fmla="*/ 10 h 48"/>
                  <a:gd name="T2" fmla="*/ 15 w 15"/>
                  <a:gd name="T3" fmla="*/ 48 h 48"/>
                  <a:gd name="T4" fmla="*/ 0 w 15"/>
                  <a:gd name="T5" fmla="*/ 46 h 48"/>
                  <a:gd name="T6" fmla="*/ 0 w 15"/>
                  <a:gd name="T7" fmla="*/ 0 h 48"/>
                  <a:gd name="T8" fmla="*/ 15 w 15"/>
                  <a:gd name="T9" fmla="*/ 10 h 48"/>
                  <a:gd name="T10" fmla="*/ 15 w 15"/>
                  <a:gd name="T11" fmla="*/ 10 h 4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" h="48">
                    <a:moveTo>
                      <a:pt x="15" y="10"/>
                    </a:moveTo>
                    <a:cubicBezTo>
                      <a:pt x="15" y="48"/>
                      <a:pt x="15" y="48"/>
                      <a:pt x="15" y="48"/>
                    </a:cubicBezTo>
                    <a:cubicBezTo>
                      <a:pt x="9" y="48"/>
                      <a:pt x="4" y="47"/>
                      <a:pt x="0" y="4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" y="4"/>
                      <a:pt x="9" y="7"/>
                      <a:pt x="15" y="10"/>
                    </a:cubicBezTo>
                    <a:cubicBezTo>
                      <a:pt x="15" y="10"/>
                      <a:pt x="15" y="10"/>
                      <a:pt x="15" y="10"/>
                    </a:cubicBezTo>
                    <a:close/>
                  </a:path>
                </a:pathLst>
              </a:custGeom>
              <a:solidFill>
                <a:srgbClr val="FEBF5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22" name="Freeform 72"/>
              <p:cNvSpPr>
                <a:spLocks noChangeAspect="1"/>
              </p:cNvSpPr>
              <p:nvPr userDrawn="1"/>
            </p:nvSpPr>
            <p:spPr bwMode="auto">
              <a:xfrm>
                <a:off x="2778" y="203"/>
                <a:ext cx="31" cy="51"/>
              </a:xfrm>
              <a:custGeom>
                <a:avLst/>
                <a:gdLst>
                  <a:gd name="T0" fmla="*/ 15 w 15"/>
                  <a:gd name="T1" fmla="*/ 5 h 26"/>
                  <a:gd name="T2" fmla="*/ 15 w 15"/>
                  <a:gd name="T3" fmla="*/ 26 h 26"/>
                  <a:gd name="T4" fmla="*/ 0 w 15"/>
                  <a:gd name="T5" fmla="*/ 21 h 26"/>
                  <a:gd name="T6" fmla="*/ 0 w 15"/>
                  <a:gd name="T7" fmla="*/ 0 h 26"/>
                  <a:gd name="T8" fmla="*/ 15 w 15"/>
                  <a:gd name="T9" fmla="*/ 5 h 26"/>
                  <a:gd name="T10" fmla="*/ 15 w 15"/>
                  <a:gd name="T11" fmla="*/ 5 h 2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" h="26">
                    <a:moveTo>
                      <a:pt x="15" y="5"/>
                    </a:moveTo>
                    <a:cubicBezTo>
                      <a:pt x="15" y="26"/>
                      <a:pt x="15" y="26"/>
                      <a:pt x="15" y="26"/>
                    </a:cubicBezTo>
                    <a:cubicBezTo>
                      <a:pt x="10" y="24"/>
                      <a:pt x="5" y="22"/>
                      <a:pt x="0" y="2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" y="1"/>
                      <a:pt x="10" y="3"/>
                      <a:pt x="15" y="5"/>
                    </a:cubicBezTo>
                    <a:cubicBezTo>
                      <a:pt x="15" y="5"/>
                      <a:pt x="15" y="5"/>
                      <a:pt x="15" y="5"/>
                    </a:cubicBezTo>
                    <a:close/>
                  </a:path>
                </a:pathLst>
              </a:custGeom>
              <a:solidFill>
                <a:srgbClr val="FEBF5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23" name="Freeform 73"/>
              <p:cNvSpPr>
                <a:spLocks noChangeAspect="1"/>
              </p:cNvSpPr>
              <p:nvPr userDrawn="1"/>
            </p:nvSpPr>
            <p:spPr bwMode="auto">
              <a:xfrm>
                <a:off x="2810" y="212"/>
                <a:ext cx="31" cy="62"/>
              </a:xfrm>
              <a:custGeom>
                <a:avLst/>
                <a:gdLst>
                  <a:gd name="T0" fmla="*/ 16 w 16"/>
                  <a:gd name="T1" fmla="*/ 9 h 31"/>
                  <a:gd name="T2" fmla="*/ 16 w 16"/>
                  <a:gd name="T3" fmla="*/ 31 h 31"/>
                  <a:gd name="T4" fmla="*/ 1 w 16"/>
                  <a:gd name="T5" fmla="*/ 21 h 31"/>
                  <a:gd name="T6" fmla="*/ 0 w 16"/>
                  <a:gd name="T7" fmla="*/ 0 h 31"/>
                  <a:gd name="T8" fmla="*/ 16 w 16"/>
                  <a:gd name="T9" fmla="*/ 9 h 31"/>
                  <a:gd name="T10" fmla="*/ 16 w 16"/>
                  <a:gd name="T11" fmla="*/ 9 h 3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6" h="31">
                    <a:moveTo>
                      <a:pt x="16" y="9"/>
                    </a:moveTo>
                    <a:cubicBezTo>
                      <a:pt x="16" y="31"/>
                      <a:pt x="16" y="31"/>
                      <a:pt x="16" y="31"/>
                    </a:cubicBezTo>
                    <a:cubicBezTo>
                      <a:pt x="11" y="27"/>
                      <a:pt x="6" y="24"/>
                      <a:pt x="1" y="2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6" y="3"/>
                      <a:pt x="11" y="6"/>
                      <a:pt x="16" y="9"/>
                    </a:cubicBezTo>
                    <a:cubicBezTo>
                      <a:pt x="16" y="9"/>
                      <a:pt x="16" y="9"/>
                      <a:pt x="16" y="9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24" name="Freeform 74"/>
              <p:cNvSpPr>
                <a:spLocks noChangeAspect="1"/>
              </p:cNvSpPr>
              <p:nvPr userDrawn="1"/>
            </p:nvSpPr>
            <p:spPr bwMode="auto">
              <a:xfrm>
                <a:off x="2963" y="216"/>
                <a:ext cx="94" cy="74"/>
              </a:xfrm>
              <a:custGeom>
                <a:avLst/>
                <a:gdLst>
                  <a:gd name="T0" fmla="*/ 46 w 46"/>
                  <a:gd name="T1" fmla="*/ 2 h 37"/>
                  <a:gd name="T2" fmla="*/ 45 w 46"/>
                  <a:gd name="T3" fmla="*/ 6 h 37"/>
                  <a:gd name="T4" fmla="*/ 41 w 46"/>
                  <a:gd name="T5" fmla="*/ 6 h 37"/>
                  <a:gd name="T6" fmla="*/ 38 w 46"/>
                  <a:gd name="T7" fmla="*/ 5 h 37"/>
                  <a:gd name="T8" fmla="*/ 38 w 46"/>
                  <a:gd name="T9" fmla="*/ 5 h 37"/>
                  <a:gd name="T10" fmla="*/ 36 w 46"/>
                  <a:gd name="T11" fmla="*/ 12 h 37"/>
                  <a:gd name="T12" fmla="*/ 29 w 46"/>
                  <a:gd name="T13" fmla="*/ 12 h 37"/>
                  <a:gd name="T14" fmla="*/ 28 w 46"/>
                  <a:gd name="T15" fmla="*/ 6 h 37"/>
                  <a:gd name="T16" fmla="*/ 19 w 46"/>
                  <a:gd name="T17" fmla="*/ 8 h 37"/>
                  <a:gd name="T18" fmla="*/ 3 w 46"/>
                  <a:gd name="T19" fmla="*/ 11 h 37"/>
                  <a:gd name="T20" fmla="*/ 3 w 46"/>
                  <a:gd name="T21" fmla="*/ 12 h 37"/>
                  <a:gd name="T22" fmla="*/ 3 w 46"/>
                  <a:gd name="T23" fmla="*/ 19 h 37"/>
                  <a:gd name="T24" fmla="*/ 3 w 46"/>
                  <a:gd name="T25" fmla="*/ 19 h 37"/>
                  <a:gd name="T26" fmla="*/ 9 w 46"/>
                  <a:gd name="T27" fmla="*/ 18 h 37"/>
                  <a:gd name="T28" fmla="*/ 10 w 46"/>
                  <a:gd name="T29" fmla="*/ 22 h 37"/>
                  <a:gd name="T30" fmla="*/ 6 w 46"/>
                  <a:gd name="T31" fmla="*/ 27 h 37"/>
                  <a:gd name="T32" fmla="*/ 4 w 46"/>
                  <a:gd name="T33" fmla="*/ 28 h 37"/>
                  <a:gd name="T34" fmla="*/ 5 w 46"/>
                  <a:gd name="T35" fmla="*/ 30 h 37"/>
                  <a:gd name="T36" fmla="*/ 3 w 46"/>
                  <a:gd name="T37" fmla="*/ 35 h 37"/>
                  <a:gd name="T38" fmla="*/ 0 w 46"/>
                  <a:gd name="T39" fmla="*/ 37 h 37"/>
                  <a:gd name="T40" fmla="*/ 0 w 46"/>
                  <a:gd name="T41" fmla="*/ 8 h 37"/>
                  <a:gd name="T42" fmla="*/ 46 w 46"/>
                  <a:gd name="T43" fmla="*/ 1 h 37"/>
                  <a:gd name="T44" fmla="*/ 46 w 46"/>
                  <a:gd name="T45" fmla="*/ 2 h 37"/>
                  <a:gd name="T46" fmla="*/ 46 w 46"/>
                  <a:gd name="T47" fmla="*/ 2 h 37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46" h="37">
                    <a:moveTo>
                      <a:pt x="46" y="2"/>
                    </a:moveTo>
                    <a:cubicBezTo>
                      <a:pt x="46" y="3"/>
                      <a:pt x="46" y="5"/>
                      <a:pt x="45" y="6"/>
                    </a:cubicBezTo>
                    <a:cubicBezTo>
                      <a:pt x="44" y="7"/>
                      <a:pt x="42" y="7"/>
                      <a:pt x="41" y="6"/>
                    </a:cubicBezTo>
                    <a:cubicBezTo>
                      <a:pt x="40" y="6"/>
                      <a:pt x="39" y="6"/>
                      <a:pt x="38" y="5"/>
                    </a:cubicBezTo>
                    <a:cubicBezTo>
                      <a:pt x="38" y="5"/>
                      <a:pt x="38" y="5"/>
                      <a:pt x="38" y="5"/>
                    </a:cubicBezTo>
                    <a:cubicBezTo>
                      <a:pt x="38" y="8"/>
                      <a:pt x="38" y="10"/>
                      <a:pt x="36" y="12"/>
                    </a:cubicBezTo>
                    <a:cubicBezTo>
                      <a:pt x="34" y="13"/>
                      <a:pt x="31" y="13"/>
                      <a:pt x="29" y="12"/>
                    </a:cubicBezTo>
                    <a:cubicBezTo>
                      <a:pt x="28" y="10"/>
                      <a:pt x="28" y="8"/>
                      <a:pt x="28" y="6"/>
                    </a:cubicBezTo>
                    <a:cubicBezTo>
                      <a:pt x="25" y="7"/>
                      <a:pt x="22" y="7"/>
                      <a:pt x="19" y="8"/>
                    </a:cubicBezTo>
                    <a:cubicBezTo>
                      <a:pt x="14" y="9"/>
                      <a:pt x="8" y="10"/>
                      <a:pt x="3" y="11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19"/>
                      <a:pt x="3" y="19"/>
                      <a:pt x="3" y="19"/>
                    </a:cubicBezTo>
                    <a:cubicBezTo>
                      <a:pt x="3" y="19"/>
                      <a:pt x="3" y="19"/>
                      <a:pt x="3" y="19"/>
                    </a:cubicBezTo>
                    <a:cubicBezTo>
                      <a:pt x="5" y="18"/>
                      <a:pt x="7" y="17"/>
                      <a:pt x="9" y="18"/>
                    </a:cubicBezTo>
                    <a:cubicBezTo>
                      <a:pt x="10" y="19"/>
                      <a:pt x="10" y="20"/>
                      <a:pt x="10" y="22"/>
                    </a:cubicBezTo>
                    <a:cubicBezTo>
                      <a:pt x="10" y="24"/>
                      <a:pt x="8" y="26"/>
                      <a:pt x="6" y="27"/>
                    </a:cubicBezTo>
                    <a:cubicBezTo>
                      <a:pt x="5" y="27"/>
                      <a:pt x="4" y="28"/>
                      <a:pt x="4" y="28"/>
                    </a:cubicBezTo>
                    <a:cubicBezTo>
                      <a:pt x="4" y="29"/>
                      <a:pt x="4" y="29"/>
                      <a:pt x="5" y="30"/>
                    </a:cubicBezTo>
                    <a:cubicBezTo>
                      <a:pt x="5" y="32"/>
                      <a:pt x="5" y="34"/>
                      <a:pt x="3" y="35"/>
                    </a:cubicBezTo>
                    <a:cubicBezTo>
                      <a:pt x="2" y="36"/>
                      <a:pt x="1" y="37"/>
                      <a:pt x="0" y="37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15" y="5"/>
                      <a:pt x="30" y="0"/>
                      <a:pt x="46" y="1"/>
                    </a:cubicBezTo>
                    <a:cubicBezTo>
                      <a:pt x="46" y="2"/>
                      <a:pt x="46" y="2"/>
                      <a:pt x="46" y="2"/>
                    </a:cubicBezTo>
                    <a:cubicBezTo>
                      <a:pt x="46" y="2"/>
                      <a:pt x="46" y="2"/>
                      <a:pt x="46" y="2"/>
                    </a:cubicBezTo>
                    <a:close/>
                  </a:path>
                </a:pathLst>
              </a:custGeom>
              <a:solidFill>
                <a:srgbClr val="E13A3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25" name="Freeform 75"/>
              <p:cNvSpPr>
                <a:spLocks noChangeAspect="1"/>
              </p:cNvSpPr>
              <p:nvPr userDrawn="1"/>
            </p:nvSpPr>
            <p:spPr bwMode="auto">
              <a:xfrm>
                <a:off x="2718" y="223"/>
                <a:ext cx="31" cy="74"/>
              </a:xfrm>
              <a:custGeom>
                <a:avLst/>
                <a:gdLst>
                  <a:gd name="T0" fmla="*/ 16 w 16"/>
                  <a:gd name="T1" fmla="*/ 7 h 37"/>
                  <a:gd name="T2" fmla="*/ 16 w 16"/>
                  <a:gd name="T3" fmla="*/ 34 h 37"/>
                  <a:gd name="T4" fmla="*/ 0 w 16"/>
                  <a:gd name="T5" fmla="*/ 37 h 37"/>
                  <a:gd name="T6" fmla="*/ 0 w 16"/>
                  <a:gd name="T7" fmla="*/ 0 h 37"/>
                  <a:gd name="T8" fmla="*/ 16 w 16"/>
                  <a:gd name="T9" fmla="*/ 7 h 37"/>
                  <a:gd name="T10" fmla="*/ 16 w 16"/>
                  <a:gd name="T11" fmla="*/ 7 h 3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6" h="37">
                    <a:moveTo>
                      <a:pt x="16" y="7"/>
                    </a:moveTo>
                    <a:cubicBezTo>
                      <a:pt x="16" y="34"/>
                      <a:pt x="16" y="34"/>
                      <a:pt x="16" y="34"/>
                    </a:cubicBezTo>
                    <a:cubicBezTo>
                      <a:pt x="11" y="36"/>
                      <a:pt x="5" y="37"/>
                      <a:pt x="0" y="3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" y="3"/>
                      <a:pt x="10" y="5"/>
                      <a:pt x="16" y="7"/>
                    </a:cubicBezTo>
                    <a:cubicBezTo>
                      <a:pt x="16" y="7"/>
                      <a:pt x="16" y="7"/>
                      <a:pt x="16" y="7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26" name="Freeform 76"/>
              <p:cNvSpPr>
                <a:spLocks noChangeAspect="1"/>
              </p:cNvSpPr>
              <p:nvPr userDrawn="1"/>
            </p:nvSpPr>
            <p:spPr bwMode="auto">
              <a:xfrm>
                <a:off x="2872" y="223"/>
                <a:ext cx="91" cy="67"/>
              </a:xfrm>
              <a:custGeom>
                <a:avLst/>
                <a:gdLst>
                  <a:gd name="T0" fmla="*/ 46 w 46"/>
                  <a:gd name="T1" fmla="*/ 5 h 34"/>
                  <a:gd name="T2" fmla="*/ 46 w 46"/>
                  <a:gd name="T3" fmla="*/ 34 h 34"/>
                  <a:gd name="T4" fmla="*/ 41 w 46"/>
                  <a:gd name="T5" fmla="*/ 32 h 34"/>
                  <a:gd name="T6" fmla="*/ 43 w 46"/>
                  <a:gd name="T7" fmla="*/ 26 h 34"/>
                  <a:gd name="T8" fmla="*/ 39 w 46"/>
                  <a:gd name="T9" fmla="*/ 26 h 34"/>
                  <a:gd name="T10" fmla="*/ 36 w 46"/>
                  <a:gd name="T11" fmla="*/ 21 h 34"/>
                  <a:gd name="T12" fmla="*/ 38 w 46"/>
                  <a:gd name="T13" fmla="*/ 17 h 34"/>
                  <a:gd name="T14" fmla="*/ 43 w 46"/>
                  <a:gd name="T15" fmla="*/ 17 h 34"/>
                  <a:gd name="T16" fmla="*/ 43 w 46"/>
                  <a:gd name="T17" fmla="*/ 17 h 34"/>
                  <a:gd name="T18" fmla="*/ 43 w 46"/>
                  <a:gd name="T19" fmla="*/ 10 h 34"/>
                  <a:gd name="T20" fmla="*/ 43 w 46"/>
                  <a:gd name="T21" fmla="*/ 9 h 34"/>
                  <a:gd name="T22" fmla="*/ 18 w 46"/>
                  <a:gd name="T23" fmla="*/ 9 h 34"/>
                  <a:gd name="T24" fmla="*/ 18 w 46"/>
                  <a:gd name="T25" fmla="*/ 9 h 34"/>
                  <a:gd name="T26" fmla="*/ 16 w 46"/>
                  <a:gd name="T27" fmla="*/ 14 h 34"/>
                  <a:gd name="T28" fmla="*/ 11 w 46"/>
                  <a:gd name="T29" fmla="*/ 13 h 34"/>
                  <a:gd name="T30" fmla="*/ 8 w 46"/>
                  <a:gd name="T31" fmla="*/ 6 h 34"/>
                  <a:gd name="T32" fmla="*/ 5 w 46"/>
                  <a:gd name="T33" fmla="*/ 7 h 34"/>
                  <a:gd name="T34" fmla="*/ 0 w 46"/>
                  <a:gd name="T35" fmla="*/ 3 h 34"/>
                  <a:gd name="T36" fmla="*/ 0 w 46"/>
                  <a:gd name="T37" fmla="*/ 0 h 34"/>
                  <a:gd name="T38" fmla="*/ 46 w 46"/>
                  <a:gd name="T39" fmla="*/ 5 h 34"/>
                  <a:gd name="T40" fmla="*/ 46 w 46"/>
                  <a:gd name="T41" fmla="*/ 5 h 34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46" h="34">
                    <a:moveTo>
                      <a:pt x="46" y="5"/>
                    </a:moveTo>
                    <a:cubicBezTo>
                      <a:pt x="46" y="34"/>
                      <a:pt x="46" y="34"/>
                      <a:pt x="46" y="34"/>
                    </a:cubicBezTo>
                    <a:cubicBezTo>
                      <a:pt x="44" y="34"/>
                      <a:pt x="42" y="34"/>
                      <a:pt x="41" y="32"/>
                    </a:cubicBezTo>
                    <a:cubicBezTo>
                      <a:pt x="41" y="30"/>
                      <a:pt x="42" y="28"/>
                      <a:pt x="43" y="26"/>
                    </a:cubicBezTo>
                    <a:cubicBezTo>
                      <a:pt x="41" y="26"/>
                      <a:pt x="40" y="26"/>
                      <a:pt x="39" y="26"/>
                    </a:cubicBezTo>
                    <a:cubicBezTo>
                      <a:pt x="37" y="25"/>
                      <a:pt x="36" y="23"/>
                      <a:pt x="36" y="21"/>
                    </a:cubicBezTo>
                    <a:cubicBezTo>
                      <a:pt x="36" y="19"/>
                      <a:pt x="37" y="18"/>
                      <a:pt x="38" y="17"/>
                    </a:cubicBezTo>
                    <a:cubicBezTo>
                      <a:pt x="39" y="16"/>
                      <a:pt x="41" y="16"/>
                      <a:pt x="43" y="17"/>
                    </a:cubicBezTo>
                    <a:cubicBezTo>
                      <a:pt x="43" y="17"/>
                      <a:pt x="43" y="17"/>
                      <a:pt x="43" y="17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35" y="11"/>
                      <a:pt x="26" y="10"/>
                      <a:pt x="18" y="9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8" y="11"/>
                      <a:pt x="18" y="13"/>
                      <a:pt x="16" y="14"/>
                    </a:cubicBezTo>
                    <a:cubicBezTo>
                      <a:pt x="15" y="15"/>
                      <a:pt x="12" y="15"/>
                      <a:pt x="11" y="13"/>
                    </a:cubicBezTo>
                    <a:cubicBezTo>
                      <a:pt x="9" y="12"/>
                      <a:pt x="8" y="9"/>
                      <a:pt x="8" y="6"/>
                    </a:cubicBezTo>
                    <a:cubicBezTo>
                      <a:pt x="7" y="7"/>
                      <a:pt x="6" y="7"/>
                      <a:pt x="5" y="7"/>
                    </a:cubicBezTo>
                    <a:cubicBezTo>
                      <a:pt x="3" y="6"/>
                      <a:pt x="1" y="5"/>
                      <a:pt x="0" y="3"/>
                    </a:cubicBezTo>
                    <a:cubicBezTo>
                      <a:pt x="0" y="2"/>
                      <a:pt x="0" y="1"/>
                      <a:pt x="0" y="0"/>
                    </a:cubicBezTo>
                    <a:cubicBezTo>
                      <a:pt x="14" y="5"/>
                      <a:pt x="30" y="8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27" name="Freeform 77"/>
              <p:cNvSpPr>
                <a:spLocks noChangeAspect="1"/>
              </p:cNvSpPr>
              <p:nvPr userDrawn="1"/>
            </p:nvSpPr>
            <p:spPr bwMode="auto">
              <a:xfrm>
                <a:off x="2968" y="228"/>
                <a:ext cx="89" cy="62"/>
              </a:xfrm>
              <a:custGeom>
                <a:avLst/>
                <a:gdLst>
                  <a:gd name="T0" fmla="*/ 44 w 44"/>
                  <a:gd name="T1" fmla="*/ 26 h 32"/>
                  <a:gd name="T2" fmla="*/ 17 w 44"/>
                  <a:gd name="T3" fmla="*/ 28 h 32"/>
                  <a:gd name="T4" fmla="*/ 1 w 44"/>
                  <a:gd name="T5" fmla="*/ 32 h 32"/>
                  <a:gd name="T6" fmla="*/ 0 w 44"/>
                  <a:gd name="T7" fmla="*/ 32 h 32"/>
                  <a:gd name="T8" fmla="*/ 3 w 44"/>
                  <a:gd name="T9" fmla="*/ 28 h 32"/>
                  <a:gd name="T10" fmla="*/ 2 w 44"/>
                  <a:gd name="T11" fmla="*/ 23 h 32"/>
                  <a:gd name="T12" fmla="*/ 8 w 44"/>
                  <a:gd name="T13" fmla="*/ 18 h 32"/>
                  <a:gd name="T14" fmla="*/ 8 w 44"/>
                  <a:gd name="T15" fmla="*/ 14 h 32"/>
                  <a:gd name="T16" fmla="*/ 6 w 44"/>
                  <a:gd name="T17" fmla="*/ 12 h 32"/>
                  <a:gd name="T18" fmla="*/ 1 w 44"/>
                  <a:gd name="T19" fmla="*/ 13 h 32"/>
                  <a:gd name="T20" fmla="*/ 1 w 44"/>
                  <a:gd name="T21" fmla="*/ 7 h 32"/>
                  <a:gd name="T22" fmla="*/ 19 w 44"/>
                  <a:gd name="T23" fmla="*/ 3 h 32"/>
                  <a:gd name="T24" fmla="*/ 26 w 44"/>
                  <a:gd name="T25" fmla="*/ 2 h 32"/>
                  <a:gd name="T26" fmla="*/ 28 w 44"/>
                  <a:gd name="T27" fmla="*/ 7 h 32"/>
                  <a:gd name="T28" fmla="*/ 34 w 44"/>
                  <a:gd name="T29" fmla="*/ 7 h 32"/>
                  <a:gd name="T30" fmla="*/ 36 w 44"/>
                  <a:gd name="T31" fmla="*/ 1 h 32"/>
                  <a:gd name="T32" fmla="*/ 43 w 44"/>
                  <a:gd name="T33" fmla="*/ 1 h 32"/>
                  <a:gd name="T34" fmla="*/ 44 w 44"/>
                  <a:gd name="T35" fmla="*/ 0 h 32"/>
                  <a:gd name="T36" fmla="*/ 44 w 44"/>
                  <a:gd name="T37" fmla="*/ 26 h 32"/>
                  <a:gd name="T38" fmla="*/ 44 w 44"/>
                  <a:gd name="T39" fmla="*/ 26 h 32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44" h="32">
                    <a:moveTo>
                      <a:pt x="44" y="26"/>
                    </a:moveTo>
                    <a:cubicBezTo>
                      <a:pt x="35" y="25"/>
                      <a:pt x="26" y="26"/>
                      <a:pt x="17" y="28"/>
                    </a:cubicBezTo>
                    <a:cubicBezTo>
                      <a:pt x="1" y="32"/>
                      <a:pt x="1" y="32"/>
                      <a:pt x="1" y="32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1" y="31"/>
                      <a:pt x="3" y="29"/>
                      <a:pt x="3" y="28"/>
                    </a:cubicBezTo>
                    <a:cubicBezTo>
                      <a:pt x="3" y="26"/>
                      <a:pt x="3" y="24"/>
                      <a:pt x="2" y="23"/>
                    </a:cubicBezTo>
                    <a:cubicBezTo>
                      <a:pt x="5" y="23"/>
                      <a:pt x="7" y="21"/>
                      <a:pt x="8" y="18"/>
                    </a:cubicBezTo>
                    <a:cubicBezTo>
                      <a:pt x="8" y="17"/>
                      <a:pt x="8" y="16"/>
                      <a:pt x="8" y="14"/>
                    </a:cubicBezTo>
                    <a:cubicBezTo>
                      <a:pt x="8" y="13"/>
                      <a:pt x="7" y="12"/>
                      <a:pt x="6" y="12"/>
                    </a:cubicBezTo>
                    <a:cubicBezTo>
                      <a:pt x="4" y="12"/>
                      <a:pt x="3" y="12"/>
                      <a:pt x="1" y="13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2"/>
                      <a:pt x="23" y="2"/>
                      <a:pt x="26" y="2"/>
                    </a:cubicBezTo>
                    <a:cubicBezTo>
                      <a:pt x="26" y="4"/>
                      <a:pt x="26" y="6"/>
                      <a:pt x="28" y="7"/>
                    </a:cubicBezTo>
                    <a:cubicBezTo>
                      <a:pt x="30" y="8"/>
                      <a:pt x="33" y="8"/>
                      <a:pt x="34" y="7"/>
                    </a:cubicBezTo>
                    <a:cubicBezTo>
                      <a:pt x="36" y="5"/>
                      <a:pt x="36" y="3"/>
                      <a:pt x="36" y="1"/>
                    </a:cubicBezTo>
                    <a:cubicBezTo>
                      <a:pt x="38" y="2"/>
                      <a:pt x="41" y="3"/>
                      <a:pt x="43" y="1"/>
                    </a:cubicBezTo>
                    <a:cubicBezTo>
                      <a:pt x="44" y="1"/>
                      <a:pt x="44" y="0"/>
                      <a:pt x="44" y="0"/>
                    </a:cubicBezTo>
                    <a:cubicBezTo>
                      <a:pt x="44" y="26"/>
                      <a:pt x="44" y="26"/>
                      <a:pt x="44" y="26"/>
                    </a:cubicBezTo>
                    <a:cubicBezTo>
                      <a:pt x="44" y="26"/>
                      <a:pt x="44" y="26"/>
                      <a:pt x="44" y="2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28" name="Freeform 78"/>
              <p:cNvSpPr>
                <a:spLocks noChangeAspect="1"/>
              </p:cNvSpPr>
              <p:nvPr userDrawn="1"/>
            </p:nvSpPr>
            <p:spPr bwMode="auto">
              <a:xfrm>
                <a:off x="2872" y="230"/>
                <a:ext cx="89" cy="67"/>
              </a:xfrm>
              <a:custGeom>
                <a:avLst/>
                <a:gdLst>
                  <a:gd name="T0" fmla="*/ 5 w 44"/>
                  <a:gd name="T1" fmla="*/ 4 h 34"/>
                  <a:gd name="T2" fmla="*/ 8 w 44"/>
                  <a:gd name="T3" fmla="*/ 4 h 34"/>
                  <a:gd name="T4" fmla="*/ 11 w 44"/>
                  <a:gd name="T5" fmla="*/ 11 h 34"/>
                  <a:gd name="T6" fmla="*/ 17 w 44"/>
                  <a:gd name="T7" fmla="*/ 12 h 34"/>
                  <a:gd name="T8" fmla="*/ 18 w 44"/>
                  <a:gd name="T9" fmla="*/ 6 h 34"/>
                  <a:gd name="T10" fmla="*/ 43 w 44"/>
                  <a:gd name="T11" fmla="*/ 7 h 34"/>
                  <a:gd name="T12" fmla="*/ 43 w 44"/>
                  <a:gd name="T13" fmla="*/ 13 h 34"/>
                  <a:gd name="T14" fmla="*/ 38 w 44"/>
                  <a:gd name="T15" fmla="*/ 14 h 34"/>
                  <a:gd name="T16" fmla="*/ 36 w 44"/>
                  <a:gd name="T17" fmla="*/ 16 h 34"/>
                  <a:gd name="T18" fmla="*/ 38 w 44"/>
                  <a:gd name="T19" fmla="*/ 23 h 34"/>
                  <a:gd name="T20" fmla="*/ 42 w 44"/>
                  <a:gd name="T21" fmla="*/ 23 h 34"/>
                  <a:gd name="T22" fmla="*/ 41 w 44"/>
                  <a:gd name="T23" fmla="*/ 30 h 34"/>
                  <a:gd name="T24" fmla="*/ 44 w 44"/>
                  <a:gd name="T25" fmla="*/ 31 h 34"/>
                  <a:gd name="T26" fmla="*/ 0 w 44"/>
                  <a:gd name="T27" fmla="*/ 26 h 34"/>
                  <a:gd name="T28" fmla="*/ 0 w 44"/>
                  <a:gd name="T29" fmla="*/ 0 h 34"/>
                  <a:gd name="T30" fmla="*/ 5 w 44"/>
                  <a:gd name="T31" fmla="*/ 4 h 34"/>
                  <a:gd name="T32" fmla="*/ 5 w 44"/>
                  <a:gd name="T33" fmla="*/ 4 h 3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44" h="34">
                    <a:moveTo>
                      <a:pt x="5" y="4"/>
                    </a:moveTo>
                    <a:cubicBezTo>
                      <a:pt x="6" y="4"/>
                      <a:pt x="7" y="4"/>
                      <a:pt x="8" y="4"/>
                    </a:cubicBezTo>
                    <a:cubicBezTo>
                      <a:pt x="8" y="7"/>
                      <a:pt x="9" y="9"/>
                      <a:pt x="11" y="11"/>
                    </a:cubicBezTo>
                    <a:cubicBezTo>
                      <a:pt x="12" y="12"/>
                      <a:pt x="15" y="13"/>
                      <a:pt x="17" y="12"/>
                    </a:cubicBezTo>
                    <a:cubicBezTo>
                      <a:pt x="18" y="10"/>
                      <a:pt x="19" y="8"/>
                      <a:pt x="18" y="6"/>
                    </a:cubicBezTo>
                    <a:cubicBezTo>
                      <a:pt x="26" y="8"/>
                      <a:pt x="35" y="8"/>
                      <a:pt x="43" y="7"/>
                    </a:cubicBezTo>
                    <a:cubicBezTo>
                      <a:pt x="43" y="13"/>
                      <a:pt x="43" y="13"/>
                      <a:pt x="43" y="13"/>
                    </a:cubicBezTo>
                    <a:cubicBezTo>
                      <a:pt x="41" y="13"/>
                      <a:pt x="40" y="13"/>
                      <a:pt x="38" y="14"/>
                    </a:cubicBezTo>
                    <a:cubicBezTo>
                      <a:pt x="37" y="14"/>
                      <a:pt x="36" y="15"/>
                      <a:pt x="36" y="16"/>
                    </a:cubicBezTo>
                    <a:cubicBezTo>
                      <a:pt x="36" y="19"/>
                      <a:pt x="36" y="21"/>
                      <a:pt x="38" y="23"/>
                    </a:cubicBezTo>
                    <a:cubicBezTo>
                      <a:pt x="39" y="24"/>
                      <a:pt x="41" y="24"/>
                      <a:pt x="42" y="23"/>
                    </a:cubicBezTo>
                    <a:cubicBezTo>
                      <a:pt x="41" y="25"/>
                      <a:pt x="40" y="28"/>
                      <a:pt x="41" y="30"/>
                    </a:cubicBezTo>
                    <a:cubicBezTo>
                      <a:pt x="42" y="31"/>
                      <a:pt x="43" y="31"/>
                      <a:pt x="44" y="31"/>
                    </a:cubicBezTo>
                    <a:cubicBezTo>
                      <a:pt x="29" y="34"/>
                      <a:pt x="14" y="31"/>
                      <a:pt x="0" y="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3"/>
                      <a:pt x="3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close/>
                  </a:path>
                </a:pathLst>
              </a:custGeom>
              <a:solidFill>
                <a:srgbClr val="E13A3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29" name="Freeform 79"/>
              <p:cNvSpPr>
                <a:spLocks noChangeAspect="1"/>
              </p:cNvSpPr>
              <p:nvPr userDrawn="1"/>
            </p:nvSpPr>
            <p:spPr bwMode="auto">
              <a:xfrm>
                <a:off x="2841" y="232"/>
                <a:ext cx="29" cy="47"/>
              </a:xfrm>
              <a:custGeom>
                <a:avLst/>
                <a:gdLst>
                  <a:gd name="T0" fmla="*/ 15 w 15"/>
                  <a:gd name="T1" fmla="*/ 12 h 24"/>
                  <a:gd name="T2" fmla="*/ 15 w 15"/>
                  <a:gd name="T3" fmla="*/ 24 h 24"/>
                  <a:gd name="T4" fmla="*/ 0 w 15"/>
                  <a:gd name="T5" fmla="*/ 21 h 24"/>
                  <a:gd name="T6" fmla="*/ 0 w 15"/>
                  <a:gd name="T7" fmla="*/ 0 h 24"/>
                  <a:gd name="T8" fmla="*/ 15 w 15"/>
                  <a:gd name="T9" fmla="*/ 12 h 24"/>
                  <a:gd name="T10" fmla="*/ 15 w 15"/>
                  <a:gd name="T11" fmla="*/ 12 h 2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" h="24">
                    <a:moveTo>
                      <a:pt x="15" y="12"/>
                    </a:moveTo>
                    <a:cubicBezTo>
                      <a:pt x="15" y="24"/>
                      <a:pt x="15" y="24"/>
                      <a:pt x="15" y="24"/>
                    </a:cubicBezTo>
                    <a:cubicBezTo>
                      <a:pt x="10" y="23"/>
                      <a:pt x="6" y="22"/>
                      <a:pt x="0" y="2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" y="4"/>
                      <a:pt x="10" y="8"/>
                      <a:pt x="15" y="12"/>
                    </a:cubicBezTo>
                    <a:cubicBezTo>
                      <a:pt x="15" y="12"/>
                      <a:pt x="15" y="12"/>
                      <a:pt x="15" y="12"/>
                    </a:cubicBezTo>
                    <a:close/>
                  </a:path>
                </a:pathLst>
              </a:custGeom>
              <a:solidFill>
                <a:srgbClr val="FEBF5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30" name="Freeform 80"/>
              <p:cNvSpPr>
                <a:spLocks noChangeAspect="1"/>
              </p:cNvSpPr>
              <p:nvPr userDrawn="1"/>
            </p:nvSpPr>
            <p:spPr bwMode="auto">
              <a:xfrm>
                <a:off x="2749" y="237"/>
                <a:ext cx="29" cy="54"/>
              </a:xfrm>
              <a:custGeom>
                <a:avLst/>
                <a:gdLst>
                  <a:gd name="T0" fmla="*/ 15 w 15"/>
                  <a:gd name="T1" fmla="*/ 4 h 27"/>
                  <a:gd name="T2" fmla="*/ 15 w 15"/>
                  <a:gd name="T3" fmla="*/ 23 h 27"/>
                  <a:gd name="T4" fmla="*/ 0 w 15"/>
                  <a:gd name="T5" fmla="*/ 27 h 27"/>
                  <a:gd name="T6" fmla="*/ 0 w 15"/>
                  <a:gd name="T7" fmla="*/ 0 h 27"/>
                  <a:gd name="T8" fmla="*/ 0 w 15"/>
                  <a:gd name="T9" fmla="*/ 0 h 27"/>
                  <a:gd name="T10" fmla="*/ 15 w 15"/>
                  <a:gd name="T11" fmla="*/ 4 h 27"/>
                  <a:gd name="T12" fmla="*/ 15 w 15"/>
                  <a:gd name="T13" fmla="*/ 4 h 2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5" h="27">
                    <a:moveTo>
                      <a:pt x="15" y="4"/>
                    </a:moveTo>
                    <a:cubicBezTo>
                      <a:pt x="15" y="23"/>
                      <a:pt x="15" y="23"/>
                      <a:pt x="15" y="23"/>
                    </a:cubicBezTo>
                    <a:cubicBezTo>
                      <a:pt x="10" y="25"/>
                      <a:pt x="5" y="26"/>
                      <a:pt x="0" y="2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" y="1"/>
                      <a:pt x="10" y="3"/>
                      <a:pt x="15" y="4"/>
                    </a:cubicBezTo>
                    <a:cubicBezTo>
                      <a:pt x="15" y="4"/>
                      <a:pt x="15" y="4"/>
                      <a:pt x="15" y="4"/>
                    </a:cubicBezTo>
                    <a:close/>
                  </a:path>
                </a:pathLst>
              </a:custGeom>
              <a:solidFill>
                <a:srgbClr val="FEBF5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31" name="Freeform 81"/>
              <p:cNvSpPr>
                <a:spLocks noChangeAspect="1"/>
              </p:cNvSpPr>
              <p:nvPr userDrawn="1"/>
            </p:nvSpPr>
            <p:spPr bwMode="auto">
              <a:xfrm>
                <a:off x="2778" y="245"/>
                <a:ext cx="31" cy="36"/>
              </a:xfrm>
              <a:custGeom>
                <a:avLst/>
                <a:gdLst>
                  <a:gd name="T0" fmla="*/ 15 w 15"/>
                  <a:gd name="T1" fmla="*/ 6 h 19"/>
                  <a:gd name="T2" fmla="*/ 15 w 15"/>
                  <a:gd name="T3" fmla="*/ 15 h 19"/>
                  <a:gd name="T4" fmla="*/ 0 w 15"/>
                  <a:gd name="T5" fmla="*/ 19 h 19"/>
                  <a:gd name="T6" fmla="*/ 0 w 15"/>
                  <a:gd name="T7" fmla="*/ 0 h 19"/>
                  <a:gd name="T8" fmla="*/ 15 w 15"/>
                  <a:gd name="T9" fmla="*/ 6 h 19"/>
                  <a:gd name="T10" fmla="*/ 15 w 15"/>
                  <a:gd name="T11" fmla="*/ 6 h 1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" h="19">
                    <a:moveTo>
                      <a:pt x="15" y="6"/>
                    </a:moveTo>
                    <a:cubicBezTo>
                      <a:pt x="15" y="15"/>
                      <a:pt x="15" y="15"/>
                      <a:pt x="15" y="15"/>
                    </a:cubicBezTo>
                    <a:cubicBezTo>
                      <a:pt x="10" y="16"/>
                      <a:pt x="5" y="17"/>
                      <a:pt x="0" y="1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" y="2"/>
                      <a:pt x="10" y="4"/>
                      <a:pt x="15" y="6"/>
                    </a:cubicBezTo>
                    <a:cubicBezTo>
                      <a:pt x="15" y="6"/>
                      <a:pt x="15" y="6"/>
                      <a:pt x="15" y="6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32" name="Freeform 82"/>
              <p:cNvSpPr>
                <a:spLocks noChangeAspect="1"/>
              </p:cNvSpPr>
              <p:nvPr userDrawn="1"/>
            </p:nvSpPr>
            <p:spPr bwMode="auto">
              <a:xfrm>
                <a:off x="2810" y="257"/>
                <a:ext cx="29" cy="18"/>
              </a:xfrm>
              <a:custGeom>
                <a:avLst/>
                <a:gdLst>
                  <a:gd name="T0" fmla="*/ 15 w 15"/>
                  <a:gd name="T1" fmla="*/ 9 h 9"/>
                  <a:gd name="T2" fmla="*/ 1 w 15"/>
                  <a:gd name="T3" fmla="*/ 9 h 9"/>
                  <a:gd name="T4" fmla="*/ 0 w 15"/>
                  <a:gd name="T5" fmla="*/ 0 h 9"/>
                  <a:gd name="T6" fmla="*/ 15 w 15"/>
                  <a:gd name="T7" fmla="*/ 9 h 9"/>
                  <a:gd name="T8" fmla="*/ 15 w 15"/>
                  <a:gd name="T9" fmla="*/ 9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5" h="9">
                    <a:moveTo>
                      <a:pt x="15" y="9"/>
                    </a:moveTo>
                    <a:cubicBezTo>
                      <a:pt x="11" y="8"/>
                      <a:pt x="5" y="9"/>
                      <a:pt x="1" y="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6" y="2"/>
                      <a:pt x="11" y="5"/>
                      <a:pt x="15" y="9"/>
                    </a:cubicBezTo>
                    <a:cubicBezTo>
                      <a:pt x="15" y="9"/>
                      <a:pt x="15" y="9"/>
                      <a:pt x="15" y="9"/>
                    </a:cubicBezTo>
                    <a:close/>
                  </a:path>
                </a:pathLst>
              </a:custGeom>
              <a:solidFill>
                <a:srgbClr val="FEBF5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33" name="Freeform 83"/>
              <p:cNvSpPr>
                <a:spLocks noChangeAspect="1"/>
              </p:cNvSpPr>
              <p:nvPr userDrawn="1"/>
            </p:nvSpPr>
            <p:spPr bwMode="auto">
              <a:xfrm>
                <a:off x="2783" y="272"/>
                <a:ext cx="87" cy="62"/>
              </a:xfrm>
              <a:custGeom>
                <a:avLst/>
                <a:gdLst>
                  <a:gd name="T0" fmla="*/ 44 w 44"/>
                  <a:gd name="T1" fmla="*/ 5 h 31"/>
                  <a:gd name="T2" fmla="*/ 44 w 44"/>
                  <a:gd name="T3" fmla="*/ 31 h 31"/>
                  <a:gd name="T4" fmla="*/ 38 w 44"/>
                  <a:gd name="T5" fmla="*/ 27 h 31"/>
                  <a:gd name="T6" fmla="*/ 36 w 44"/>
                  <a:gd name="T7" fmla="*/ 27 h 31"/>
                  <a:gd name="T8" fmla="*/ 34 w 44"/>
                  <a:gd name="T9" fmla="*/ 21 h 31"/>
                  <a:gd name="T10" fmla="*/ 28 w 44"/>
                  <a:gd name="T11" fmla="*/ 20 h 31"/>
                  <a:gd name="T12" fmla="*/ 25 w 44"/>
                  <a:gd name="T13" fmla="*/ 26 h 31"/>
                  <a:gd name="T14" fmla="*/ 1 w 44"/>
                  <a:gd name="T15" fmla="*/ 29 h 31"/>
                  <a:gd name="T16" fmla="*/ 1 w 44"/>
                  <a:gd name="T17" fmla="*/ 23 h 31"/>
                  <a:gd name="T18" fmla="*/ 7 w 44"/>
                  <a:gd name="T19" fmla="*/ 20 h 31"/>
                  <a:gd name="T20" fmla="*/ 8 w 44"/>
                  <a:gd name="T21" fmla="*/ 14 h 31"/>
                  <a:gd name="T22" fmla="*/ 5 w 44"/>
                  <a:gd name="T23" fmla="*/ 12 h 31"/>
                  <a:gd name="T24" fmla="*/ 2 w 44"/>
                  <a:gd name="T25" fmla="*/ 12 h 31"/>
                  <a:gd name="T26" fmla="*/ 2 w 44"/>
                  <a:gd name="T27" fmla="*/ 6 h 31"/>
                  <a:gd name="T28" fmla="*/ 0 w 44"/>
                  <a:gd name="T29" fmla="*/ 5 h 31"/>
                  <a:gd name="T30" fmla="*/ 34 w 44"/>
                  <a:gd name="T31" fmla="*/ 2 h 31"/>
                  <a:gd name="T32" fmla="*/ 44 w 44"/>
                  <a:gd name="T33" fmla="*/ 5 h 31"/>
                  <a:gd name="T34" fmla="*/ 44 w 44"/>
                  <a:gd name="T35" fmla="*/ 5 h 31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44" h="31">
                    <a:moveTo>
                      <a:pt x="44" y="5"/>
                    </a:moveTo>
                    <a:cubicBezTo>
                      <a:pt x="44" y="31"/>
                      <a:pt x="44" y="31"/>
                      <a:pt x="44" y="31"/>
                    </a:cubicBezTo>
                    <a:cubicBezTo>
                      <a:pt x="43" y="28"/>
                      <a:pt x="41" y="27"/>
                      <a:pt x="38" y="27"/>
                    </a:cubicBezTo>
                    <a:cubicBezTo>
                      <a:pt x="37" y="27"/>
                      <a:pt x="37" y="27"/>
                      <a:pt x="36" y="27"/>
                    </a:cubicBezTo>
                    <a:cubicBezTo>
                      <a:pt x="36" y="25"/>
                      <a:pt x="36" y="22"/>
                      <a:pt x="34" y="21"/>
                    </a:cubicBezTo>
                    <a:cubicBezTo>
                      <a:pt x="32" y="19"/>
                      <a:pt x="29" y="19"/>
                      <a:pt x="28" y="20"/>
                    </a:cubicBezTo>
                    <a:cubicBezTo>
                      <a:pt x="26" y="21"/>
                      <a:pt x="25" y="24"/>
                      <a:pt x="25" y="26"/>
                    </a:cubicBezTo>
                    <a:cubicBezTo>
                      <a:pt x="17" y="25"/>
                      <a:pt x="9" y="27"/>
                      <a:pt x="1" y="29"/>
                    </a:cubicBezTo>
                    <a:cubicBezTo>
                      <a:pt x="1" y="27"/>
                      <a:pt x="1" y="25"/>
                      <a:pt x="1" y="23"/>
                    </a:cubicBezTo>
                    <a:cubicBezTo>
                      <a:pt x="4" y="23"/>
                      <a:pt x="6" y="22"/>
                      <a:pt x="7" y="20"/>
                    </a:cubicBezTo>
                    <a:cubicBezTo>
                      <a:pt x="9" y="19"/>
                      <a:pt x="8" y="16"/>
                      <a:pt x="8" y="14"/>
                    </a:cubicBezTo>
                    <a:cubicBezTo>
                      <a:pt x="7" y="13"/>
                      <a:pt x="6" y="12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3" y="11"/>
                      <a:pt x="4" y="8"/>
                      <a:pt x="2" y="6"/>
                    </a:cubicBezTo>
                    <a:cubicBezTo>
                      <a:pt x="2" y="5"/>
                      <a:pt x="1" y="5"/>
                      <a:pt x="0" y="5"/>
                    </a:cubicBezTo>
                    <a:cubicBezTo>
                      <a:pt x="10" y="1"/>
                      <a:pt x="23" y="0"/>
                      <a:pt x="34" y="2"/>
                    </a:cubicBezTo>
                    <a:cubicBezTo>
                      <a:pt x="37" y="3"/>
                      <a:pt x="41" y="4"/>
                      <a:pt x="44" y="5"/>
                    </a:cubicBezTo>
                    <a:cubicBezTo>
                      <a:pt x="44" y="5"/>
                      <a:pt x="44" y="5"/>
                      <a:pt x="44" y="5"/>
                    </a:cubicBezTo>
                    <a:close/>
                  </a:path>
                </a:pathLst>
              </a:custGeom>
              <a:solidFill>
                <a:srgbClr val="E13A3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34" name="Freeform 84"/>
              <p:cNvSpPr>
                <a:spLocks noChangeAspect="1"/>
              </p:cNvSpPr>
              <p:nvPr userDrawn="1"/>
            </p:nvSpPr>
            <p:spPr bwMode="auto">
              <a:xfrm>
                <a:off x="3026" y="279"/>
                <a:ext cx="31" cy="91"/>
              </a:xfrm>
              <a:custGeom>
                <a:avLst/>
                <a:gdLst>
                  <a:gd name="T0" fmla="*/ 15 w 15"/>
                  <a:gd name="T1" fmla="*/ 0 h 46"/>
                  <a:gd name="T2" fmla="*/ 15 w 15"/>
                  <a:gd name="T3" fmla="*/ 46 h 46"/>
                  <a:gd name="T4" fmla="*/ 0 w 15"/>
                  <a:gd name="T5" fmla="*/ 38 h 46"/>
                  <a:gd name="T6" fmla="*/ 0 w 15"/>
                  <a:gd name="T7" fmla="*/ 0 h 46"/>
                  <a:gd name="T8" fmla="*/ 15 w 15"/>
                  <a:gd name="T9" fmla="*/ 0 h 46"/>
                  <a:gd name="T10" fmla="*/ 15 w 15"/>
                  <a:gd name="T11" fmla="*/ 0 h 4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" h="46">
                    <a:moveTo>
                      <a:pt x="15" y="0"/>
                    </a:moveTo>
                    <a:cubicBezTo>
                      <a:pt x="15" y="46"/>
                      <a:pt x="15" y="46"/>
                      <a:pt x="15" y="46"/>
                    </a:cubicBezTo>
                    <a:cubicBezTo>
                      <a:pt x="11" y="43"/>
                      <a:pt x="6" y="40"/>
                      <a:pt x="0" y="38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" y="0"/>
                      <a:pt x="10" y="0"/>
                      <a:pt x="15" y="0"/>
                    </a:cubicBezTo>
                    <a:cubicBezTo>
                      <a:pt x="15" y="0"/>
                      <a:pt x="15" y="0"/>
                      <a:pt x="15" y="0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35" name="Freeform 85"/>
              <p:cNvSpPr>
                <a:spLocks noChangeAspect="1"/>
              </p:cNvSpPr>
              <p:nvPr userDrawn="1"/>
            </p:nvSpPr>
            <p:spPr bwMode="auto">
              <a:xfrm>
                <a:off x="2997" y="279"/>
                <a:ext cx="29" cy="74"/>
              </a:xfrm>
              <a:custGeom>
                <a:avLst/>
                <a:gdLst>
                  <a:gd name="T0" fmla="*/ 15 w 15"/>
                  <a:gd name="T1" fmla="*/ 37 h 37"/>
                  <a:gd name="T2" fmla="*/ 0 w 15"/>
                  <a:gd name="T3" fmla="*/ 31 h 37"/>
                  <a:gd name="T4" fmla="*/ 0 w 15"/>
                  <a:gd name="T5" fmla="*/ 3 h 37"/>
                  <a:gd name="T6" fmla="*/ 15 w 15"/>
                  <a:gd name="T7" fmla="*/ 0 h 37"/>
                  <a:gd name="T8" fmla="*/ 15 w 15"/>
                  <a:gd name="T9" fmla="*/ 37 h 37"/>
                  <a:gd name="T10" fmla="*/ 15 w 15"/>
                  <a:gd name="T11" fmla="*/ 37 h 3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" h="37">
                    <a:moveTo>
                      <a:pt x="15" y="37"/>
                    </a:moveTo>
                    <a:cubicBezTo>
                      <a:pt x="10" y="35"/>
                      <a:pt x="5" y="33"/>
                      <a:pt x="0" y="31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5" y="2"/>
                      <a:pt x="10" y="1"/>
                      <a:pt x="15" y="0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5" y="37"/>
                      <a:pt x="15" y="37"/>
                      <a:pt x="15" y="37"/>
                    </a:cubicBezTo>
                    <a:close/>
                  </a:path>
                </a:pathLst>
              </a:custGeom>
              <a:solidFill>
                <a:srgbClr val="FEBF5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36" name="Freeform 86"/>
              <p:cNvSpPr>
                <a:spLocks noChangeAspect="1"/>
              </p:cNvSpPr>
              <p:nvPr userDrawn="1"/>
            </p:nvSpPr>
            <p:spPr bwMode="auto">
              <a:xfrm>
                <a:off x="2872" y="281"/>
                <a:ext cx="29" cy="51"/>
              </a:xfrm>
              <a:custGeom>
                <a:avLst/>
                <a:gdLst>
                  <a:gd name="T0" fmla="*/ 15 w 15"/>
                  <a:gd name="T1" fmla="*/ 4 h 25"/>
                  <a:gd name="T2" fmla="*/ 15 w 15"/>
                  <a:gd name="T3" fmla="*/ 25 h 25"/>
                  <a:gd name="T4" fmla="*/ 0 w 15"/>
                  <a:gd name="T5" fmla="*/ 12 h 25"/>
                  <a:gd name="T6" fmla="*/ 0 w 15"/>
                  <a:gd name="T7" fmla="*/ 0 h 25"/>
                  <a:gd name="T8" fmla="*/ 15 w 15"/>
                  <a:gd name="T9" fmla="*/ 4 h 25"/>
                  <a:gd name="T10" fmla="*/ 15 w 15"/>
                  <a:gd name="T11" fmla="*/ 4 h 2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" h="25">
                    <a:moveTo>
                      <a:pt x="15" y="4"/>
                    </a:moveTo>
                    <a:cubicBezTo>
                      <a:pt x="15" y="25"/>
                      <a:pt x="15" y="25"/>
                      <a:pt x="15" y="25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" y="1"/>
                      <a:pt x="10" y="3"/>
                      <a:pt x="15" y="4"/>
                    </a:cubicBezTo>
                    <a:cubicBezTo>
                      <a:pt x="15" y="4"/>
                      <a:pt x="15" y="4"/>
                      <a:pt x="15" y="4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37" name="Freeform 87"/>
              <p:cNvSpPr>
                <a:spLocks noChangeAspect="1"/>
              </p:cNvSpPr>
              <p:nvPr userDrawn="1"/>
            </p:nvSpPr>
            <p:spPr bwMode="auto">
              <a:xfrm>
                <a:off x="2778" y="281"/>
                <a:ext cx="91" cy="58"/>
              </a:xfrm>
              <a:custGeom>
                <a:avLst/>
                <a:gdLst>
                  <a:gd name="T0" fmla="*/ 4 w 46"/>
                  <a:gd name="T1" fmla="*/ 2 h 29"/>
                  <a:gd name="T2" fmla="*/ 3 w 46"/>
                  <a:gd name="T3" fmla="*/ 8 h 29"/>
                  <a:gd name="T4" fmla="*/ 4 w 46"/>
                  <a:gd name="T5" fmla="*/ 8 h 29"/>
                  <a:gd name="T6" fmla="*/ 8 w 46"/>
                  <a:gd name="T7" fmla="*/ 8 h 29"/>
                  <a:gd name="T8" fmla="*/ 10 w 46"/>
                  <a:gd name="T9" fmla="*/ 14 h 29"/>
                  <a:gd name="T10" fmla="*/ 5 w 46"/>
                  <a:gd name="T11" fmla="*/ 17 h 29"/>
                  <a:gd name="T12" fmla="*/ 3 w 46"/>
                  <a:gd name="T13" fmla="*/ 17 h 29"/>
                  <a:gd name="T14" fmla="*/ 3 w 46"/>
                  <a:gd name="T15" fmla="*/ 24 h 29"/>
                  <a:gd name="T16" fmla="*/ 7 w 46"/>
                  <a:gd name="T17" fmla="*/ 23 h 29"/>
                  <a:gd name="T18" fmla="*/ 28 w 46"/>
                  <a:gd name="T19" fmla="*/ 21 h 29"/>
                  <a:gd name="T20" fmla="*/ 30 w 46"/>
                  <a:gd name="T21" fmla="*/ 15 h 29"/>
                  <a:gd name="T22" fmla="*/ 36 w 46"/>
                  <a:gd name="T23" fmla="*/ 16 h 29"/>
                  <a:gd name="T24" fmla="*/ 38 w 46"/>
                  <a:gd name="T25" fmla="*/ 23 h 29"/>
                  <a:gd name="T26" fmla="*/ 41 w 46"/>
                  <a:gd name="T27" fmla="*/ 22 h 29"/>
                  <a:gd name="T28" fmla="*/ 46 w 46"/>
                  <a:gd name="T29" fmla="*/ 26 h 29"/>
                  <a:gd name="T30" fmla="*/ 46 w 46"/>
                  <a:gd name="T31" fmla="*/ 29 h 29"/>
                  <a:gd name="T32" fmla="*/ 42 w 46"/>
                  <a:gd name="T33" fmla="*/ 28 h 29"/>
                  <a:gd name="T34" fmla="*/ 8 w 46"/>
                  <a:gd name="T35" fmla="*/ 27 h 29"/>
                  <a:gd name="T36" fmla="*/ 0 w 46"/>
                  <a:gd name="T37" fmla="*/ 29 h 29"/>
                  <a:gd name="T38" fmla="*/ 0 w 46"/>
                  <a:gd name="T39" fmla="*/ 0 h 29"/>
                  <a:gd name="T40" fmla="*/ 2 w 46"/>
                  <a:gd name="T41" fmla="*/ 0 h 29"/>
                  <a:gd name="T42" fmla="*/ 4 w 46"/>
                  <a:gd name="T43" fmla="*/ 2 h 29"/>
                  <a:gd name="T44" fmla="*/ 4 w 46"/>
                  <a:gd name="T45" fmla="*/ 2 h 2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46" h="29">
                    <a:moveTo>
                      <a:pt x="4" y="2"/>
                    </a:moveTo>
                    <a:cubicBezTo>
                      <a:pt x="5" y="4"/>
                      <a:pt x="4" y="6"/>
                      <a:pt x="3" y="8"/>
                    </a:cubicBezTo>
                    <a:cubicBezTo>
                      <a:pt x="3" y="8"/>
                      <a:pt x="4" y="8"/>
                      <a:pt x="4" y="8"/>
                    </a:cubicBezTo>
                    <a:cubicBezTo>
                      <a:pt x="5" y="7"/>
                      <a:pt x="7" y="7"/>
                      <a:pt x="8" y="8"/>
                    </a:cubicBezTo>
                    <a:cubicBezTo>
                      <a:pt x="10" y="9"/>
                      <a:pt x="10" y="12"/>
                      <a:pt x="10" y="14"/>
                    </a:cubicBezTo>
                    <a:cubicBezTo>
                      <a:pt x="9" y="15"/>
                      <a:pt x="7" y="17"/>
                      <a:pt x="5" y="17"/>
                    </a:cubicBezTo>
                    <a:cubicBezTo>
                      <a:pt x="3" y="17"/>
                      <a:pt x="3" y="17"/>
                      <a:pt x="3" y="17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4" y="24"/>
                      <a:pt x="5" y="24"/>
                      <a:pt x="7" y="23"/>
                    </a:cubicBezTo>
                    <a:cubicBezTo>
                      <a:pt x="13" y="22"/>
                      <a:pt x="20" y="21"/>
                      <a:pt x="28" y="21"/>
                    </a:cubicBezTo>
                    <a:cubicBezTo>
                      <a:pt x="28" y="19"/>
                      <a:pt x="28" y="16"/>
                      <a:pt x="30" y="15"/>
                    </a:cubicBezTo>
                    <a:cubicBezTo>
                      <a:pt x="32" y="14"/>
                      <a:pt x="34" y="15"/>
                      <a:pt x="36" y="16"/>
                    </a:cubicBezTo>
                    <a:cubicBezTo>
                      <a:pt x="38" y="18"/>
                      <a:pt x="38" y="20"/>
                      <a:pt x="38" y="23"/>
                    </a:cubicBezTo>
                    <a:cubicBezTo>
                      <a:pt x="39" y="23"/>
                      <a:pt x="40" y="22"/>
                      <a:pt x="41" y="22"/>
                    </a:cubicBezTo>
                    <a:cubicBezTo>
                      <a:pt x="43" y="22"/>
                      <a:pt x="45" y="24"/>
                      <a:pt x="46" y="26"/>
                    </a:cubicBezTo>
                    <a:cubicBezTo>
                      <a:pt x="46" y="27"/>
                      <a:pt x="46" y="28"/>
                      <a:pt x="46" y="29"/>
                    </a:cubicBezTo>
                    <a:cubicBezTo>
                      <a:pt x="45" y="28"/>
                      <a:pt x="43" y="28"/>
                      <a:pt x="42" y="28"/>
                    </a:cubicBezTo>
                    <a:cubicBezTo>
                      <a:pt x="31" y="25"/>
                      <a:pt x="18" y="24"/>
                      <a:pt x="8" y="27"/>
                    </a:cubicBezTo>
                    <a:cubicBezTo>
                      <a:pt x="5" y="28"/>
                      <a:pt x="3" y="29"/>
                      <a:pt x="0" y="2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3" y="1"/>
                      <a:pt x="4" y="1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38" name="Freeform 88"/>
              <p:cNvSpPr>
                <a:spLocks noChangeAspect="1"/>
              </p:cNvSpPr>
              <p:nvPr userDrawn="1"/>
            </p:nvSpPr>
            <p:spPr bwMode="auto">
              <a:xfrm>
                <a:off x="2685" y="281"/>
                <a:ext cx="94" cy="78"/>
              </a:xfrm>
              <a:custGeom>
                <a:avLst/>
                <a:gdLst>
                  <a:gd name="T0" fmla="*/ 47 w 47"/>
                  <a:gd name="T1" fmla="*/ 29 h 39"/>
                  <a:gd name="T2" fmla="*/ 3 w 47"/>
                  <a:gd name="T3" fmla="*/ 35 h 39"/>
                  <a:gd name="T4" fmla="*/ 1 w 47"/>
                  <a:gd name="T5" fmla="*/ 34 h 39"/>
                  <a:gd name="T6" fmla="*/ 2 w 47"/>
                  <a:gd name="T7" fmla="*/ 30 h 39"/>
                  <a:gd name="T8" fmla="*/ 9 w 47"/>
                  <a:gd name="T9" fmla="*/ 32 h 39"/>
                  <a:gd name="T10" fmla="*/ 9 w 47"/>
                  <a:gd name="T11" fmla="*/ 32 h 39"/>
                  <a:gd name="T12" fmla="*/ 11 w 47"/>
                  <a:gd name="T13" fmla="*/ 26 h 39"/>
                  <a:gd name="T14" fmla="*/ 17 w 47"/>
                  <a:gd name="T15" fmla="*/ 27 h 39"/>
                  <a:gd name="T16" fmla="*/ 19 w 47"/>
                  <a:gd name="T17" fmla="*/ 32 h 39"/>
                  <a:gd name="T18" fmla="*/ 19 w 47"/>
                  <a:gd name="T19" fmla="*/ 32 h 39"/>
                  <a:gd name="T20" fmla="*/ 44 w 47"/>
                  <a:gd name="T21" fmla="*/ 26 h 39"/>
                  <a:gd name="T22" fmla="*/ 44 w 47"/>
                  <a:gd name="T23" fmla="*/ 19 h 39"/>
                  <a:gd name="T24" fmla="*/ 42 w 47"/>
                  <a:gd name="T25" fmla="*/ 20 h 39"/>
                  <a:gd name="T26" fmla="*/ 38 w 47"/>
                  <a:gd name="T27" fmla="*/ 21 h 39"/>
                  <a:gd name="T28" fmla="*/ 37 w 47"/>
                  <a:gd name="T29" fmla="*/ 19 h 39"/>
                  <a:gd name="T30" fmla="*/ 41 w 47"/>
                  <a:gd name="T31" fmla="*/ 11 h 39"/>
                  <a:gd name="T32" fmla="*/ 43 w 47"/>
                  <a:gd name="T33" fmla="*/ 10 h 39"/>
                  <a:gd name="T34" fmla="*/ 43 w 47"/>
                  <a:gd name="T35" fmla="*/ 10 h 39"/>
                  <a:gd name="T36" fmla="*/ 42 w 47"/>
                  <a:gd name="T37" fmla="*/ 5 h 39"/>
                  <a:gd name="T38" fmla="*/ 47 w 47"/>
                  <a:gd name="T39" fmla="*/ 0 h 39"/>
                  <a:gd name="T40" fmla="*/ 47 w 47"/>
                  <a:gd name="T41" fmla="*/ 29 h 39"/>
                  <a:gd name="T42" fmla="*/ 47 w 47"/>
                  <a:gd name="T43" fmla="*/ 29 h 39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47" h="39">
                    <a:moveTo>
                      <a:pt x="47" y="29"/>
                    </a:moveTo>
                    <a:cubicBezTo>
                      <a:pt x="33" y="34"/>
                      <a:pt x="18" y="39"/>
                      <a:pt x="3" y="35"/>
                    </a:cubicBezTo>
                    <a:cubicBezTo>
                      <a:pt x="1" y="34"/>
                      <a:pt x="1" y="34"/>
                      <a:pt x="1" y="34"/>
                    </a:cubicBezTo>
                    <a:cubicBezTo>
                      <a:pt x="1" y="33"/>
                      <a:pt x="0" y="31"/>
                      <a:pt x="2" y="30"/>
                    </a:cubicBezTo>
                    <a:cubicBezTo>
                      <a:pt x="4" y="29"/>
                      <a:pt x="7" y="30"/>
                      <a:pt x="9" y="32"/>
                    </a:cubicBezTo>
                    <a:cubicBezTo>
                      <a:pt x="9" y="32"/>
                      <a:pt x="9" y="32"/>
                      <a:pt x="9" y="32"/>
                    </a:cubicBezTo>
                    <a:cubicBezTo>
                      <a:pt x="9" y="29"/>
                      <a:pt x="9" y="27"/>
                      <a:pt x="11" y="26"/>
                    </a:cubicBezTo>
                    <a:cubicBezTo>
                      <a:pt x="13" y="25"/>
                      <a:pt x="16" y="25"/>
                      <a:pt x="17" y="27"/>
                    </a:cubicBezTo>
                    <a:cubicBezTo>
                      <a:pt x="19" y="28"/>
                      <a:pt x="19" y="30"/>
                      <a:pt x="19" y="32"/>
                    </a:cubicBezTo>
                    <a:cubicBezTo>
                      <a:pt x="19" y="32"/>
                      <a:pt x="19" y="32"/>
                      <a:pt x="19" y="32"/>
                    </a:cubicBezTo>
                    <a:cubicBezTo>
                      <a:pt x="28" y="31"/>
                      <a:pt x="36" y="29"/>
                      <a:pt x="44" y="26"/>
                    </a:cubicBezTo>
                    <a:cubicBezTo>
                      <a:pt x="44" y="19"/>
                      <a:pt x="44" y="19"/>
                      <a:pt x="44" y="19"/>
                    </a:cubicBezTo>
                    <a:cubicBezTo>
                      <a:pt x="43" y="19"/>
                      <a:pt x="43" y="20"/>
                      <a:pt x="42" y="20"/>
                    </a:cubicBezTo>
                    <a:cubicBezTo>
                      <a:pt x="41" y="21"/>
                      <a:pt x="40" y="21"/>
                      <a:pt x="38" y="21"/>
                    </a:cubicBezTo>
                    <a:cubicBezTo>
                      <a:pt x="38" y="20"/>
                      <a:pt x="37" y="20"/>
                      <a:pt x="37" y="19"/>
                    </a:cubicBezTo>
                    <a:cubicBezTo>
                      <a:pt x="37" y="16"/>
                      <a:pt x="38" y="13"/>
                      <a:pt x="41" y="11"/>
                    </a:cubicBezTo>
                    <a:cubicBezTo>
                      <a:pt x="41" y="11"/>
                      <a:pt x="42" y="10"/>
                      <a:pt x="43" y="10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2" y="9"/>
                      <a:pt x="42" y="7"/>
                      <a:pt x="42" y="5"/>
                    </a:cubicBezTo>
                    <a:cubicBezTo>
                      <a:pt x="43" y="3"/>
                      <a:pt x="45" y="1"/>
                      <a:pt x="47" y="0"/>
                    </a:cubicBezTo>
                    <a:cubicBezTo>
                      <a:pt x="47" y="29"/>
                      <a:pt x="47" y="29"/>
                      <a:pt x="47" y="29"/>
                    </a:cubicBezTo>
                    <a:cubicBezTo>
                      <a:pt x="47" y="29"/>
                      <a:pt x="47" y="29"/>
                      <a:pt x="47" y="29"/>
                    </a:cubicBezTo>
                    <a:close/>
                  </a:path>
                </a:pathLst>
              </a:custGeom>
              <a:solidFill>
                <a:srgbClr val="E13A3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39" name="Freeform 89"/>
              <p:cNvSpPr>
                <a:spLocks noChangeAspect="1"/>
              </p:cNvSpPr>
              <p:nvPr userDrawn="1"/>
            </p:nvSpPr>
            <p:spPr bwMode="auto">
              <a:xfrm>
                <a:off x="2687" y="283"/>
                <a:ext cx="89" cy="62"/>
              </a:xfrm>
              <a:custGeom>
                <a:avLst/>
                <a:gdLst>
                  <a:gd name="T0" fmla="*/ 41 w 44"/>
                  <a:gd name="T1" fmla="*/ 6 h 31"/>
                  <a:gd name="T2" fmla="*/ 42 w 44"/>
                  <a:gd name="T3" fmla="*/ 9 h 31"/>
                  <a:gd name="T4" fmla="*/ 36 w 44"/>
                  <a:gd name="T5" fmla="*/ 14 h 31"/>
                  <a:gd name="T6" fmla="*/ 36 w 44"/>
                  <a:gd name="T7" fmla="*/ 19 h 31"/>
                  <a:gd name="T8" fmla="*/ 40 w 44"/>
                  <a:gd name="T9" fmla="*/ 20 h 31"/>
                  <a:gd name="T10" fmla="*/ 43 w 44"/>
                  <a:gd name="T11" fmla="*/ 19 h 31"/>
                  <a:gd name="T12" fmla="*/ 43 w 44"/>
                  <a:gd name="T13" fmla="*/ 25 h 31"/>
                  <a:gd name="T14" fmla="*/ 18 w 44"/>
                  <a:gd name="T15" fmla="*/ 31 h 31"/>
                  <a:gd name="T16" fmla="*/ 16 w 44"/>
                  <a:gd name="T17" fmla="*/ 25 h 31"/>
                  <a:gd name="T18" fmla="*/ 10 w 44"/>
                  <a:gd name="T19" fmla="*/ 25 h 31"/>
                  <a:gd name="T20" fmla="*/ 8 w 44"/>
                  <a:gd name="T21" fmla="*/ 30 h 31"/>
                  <a:gd name="T22" fmla="*/ 0 w 44"/>
                  <a:gd name="T23" fmla="*/ 29 h 31"/>
                  <a:gd name="T24" fmla="*/ 0 w 44"/>
                  <a:gd name="T25" fmla="*/ 30 h 31"/>
                  <a:gd name="T26" fmla="*/ 0 w 44"/>
                  <a:gd name="T27" fmla="*/ 4 h 31"/>
                  <a:gd name="T28" fmla="*/ 31 w 44"/>
                  <a:gd name="T29" fmla="*/ 4 h 31"/>
                  <a:gd name="T30" fmla="*/ 44 w 44"/>
                  <a:gd name="T31" fmla="*/ 0 h 31"/>
                  <a:gd name="T32" fmla="*/ 41 w 44"/>
                  <a:gd name="T33" fmla="*/ 6 h 31"/>
                  <a:gd name="T34" fmla="*/ 41 w 44"/>
                  <a:gd name="T35" fmla="*/ 6 h 31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44" h="31">
                    <a:moveTo>
                      <a:pt x="41" y="6"/>
                    </a:moveTo>
                    <a:cubicBezTo>
                      <a:pt x="41" y="7"/>
                      <a:pt x="41" y="8"/>
                      <a:pt x="42" y="9"/>
                    </a:cubicBezTo>
                    <a:cubicBezTo>
                      <a:pt x="39" y="9"/>
                      <a:pt x="37" y="11"/>
                      <a:pt x="36" y="14"/>
                    </a:cubicBezTo>
                    <a:cubicBezTo>
                      <a:pt x="36" y="16"/>
                      <a:pt x="35" y="18"/>
                      <a:pt x="36" y="19"/>
                    </a:cubicBezTo>
                    <a:cubicBezTo>
                      <a:pt x="37" y="20"/>
                      <a:pt x="38" y="20"/>
                      <a:pt x="40" y="20"/>
                    </a:cubicBezTo>
                    <a:cubicBezTo>
                      <a:pt x="41" y="20"/>
                      <a:pt x="42" y="19"/>
                      <a:pt x="43" y="19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35" y="28"/>
                      <a:pt x="27" y="30"/>
                      <a:pt x="18" y="31"/>
                    </a:cubicBezTo>
                    <a:cubicBezTo>
                      <a:pt x="18" y="28"/>
                      <a:pt x="18" y="26"/>
                      <a:pt x="16" y="25"/>
                    </a:cubicBezTo>
                    <a:cubicBezTo>
                      <a:pt x="14" y="24"/>
                      <a:pt x="12" y="23"/>
                      <a:pt x="10" y="25"/>
                    </a:cubicBezTo>
                    <a:cubicBezTo>
                      <a:pt x="8" y="26"/>
                      <a:pt x="7" y="28"/>
                      <a:pt x="8" y="30"/>
                    </a:cubicBezTo>
                    <a:cubicBezTo>
                      <a:pt x="6" y="29"/>
                      <a:pt x="3" y="28"/>
                      <a:pt x="0" y="29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9" y="7"/>
                      <a:pt x="21" y="7"/>
                      <a:pt x="31" y="4"/>
                    </a:cubicBezTo>
                    <a:cubicBezTo>
                      <a:pt x="35" y="3"/>
                      <a:pt x="39" y="1"/>
                      <a:pt x="44" y="0"/>
                    </a:cubicBezTo>
                    <a:cubicBezTo>
                      <a:pt x="42" y="1"/>
                      <a:pt x="40" y="4"/>
                      <a:pt x="41" y="6"/>
                    </a:cubicBezTo>
                    <a:cubicBezTo>
                      <a:pt x="41" y="6"/>
                      <a:pt x="41" y="6"/>
                      <a:pt x="41" y="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40" name="Freeform 90"/>
              <p:cNvSpPr>
                <a:spLocks noChangeAspect="1"/>
              </p:cNvSpPr>
              <p:nvPr userDrawn="1"/>
            </p:nvSpPr>
            <p:spPr bwMode="auto">
              <a:xfrm>
                <a:off x="2963" y="283"/>
                <a:ext cx="31" cy="56"/>
              </a:xfrm>
              <a:custGeom>
                <a:avLst/>
                <a:gdLst>
                  <a:gd name="T0" fmla="*/ 15 w 15"/>
                  <a:gd name="T1" fmla="*/ 28 h 28"/>
                  <a:gd name="T2" fmla="*/ 0 w 15"/>
                  <a:gd name="T3" fmla="*/ 22 h 28"/>
                  <a:gd name="T4" fmla="*/ 0 w 15"/>
                  <a:gd name="T5" fmla="*/ 4 h 28"/>
                  <a:gd name="T6" fmla="*/ 15 w 15"/>
                  <a:gd name="T7" fmla="*/ 0 h 28"/>
                  <a:gd name="T8" fmla="*/ 15 w 15"/>
                  <a:gd name="T9" fmla="*/ 28 h 28"/>
                  <a:gd name="T10" fmla="*/ 15 w 15"/>
                  <a:gd name="T11" fmla="*/ 28 h 2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" h="28">
                    <a:moveTo>
                      <a:pt x="15" y="28"/>
                    </a:moveTo>
                    <a:cubicBezTo>
                      <a:pt x="10" y="26"/>
                      <a:pt x="5" y="24"/>
                      <a:pt x="0" y="2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5" y="3"/>
                      <a:pt x="10" y="1"/>
                      <a:pt x="15" y="0"/>
                    </a:cubicBezTo>
                    <a:cubicBezTo>
                      <a:pt x="15" y="28"/>
                      <a:pt x="15" y="28"/>
                      <a:pt x="15" y="28"/>
                    </a:cubicBezTo>
                    <a:cubicBezTo>
                      <a:pt x="15" y="28"/>
                      <a:pt x="15" y="28"/>
                      <a:pt x="15" y="28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41" name="Freeform 91"/>
              <p:cNvSpPr>
                <a:spLocks noChangeAspect="1"/>
              </p:cNvSpPr>
              <p:nvPr userDrawn="1"/>
            </p:nvSpPr>
            <p:spPr bwMode="auto">
              <a:xfrm>
                <a:off x="2903" y="290"/>
                <a:ext cx="29" cy="22"/>
              </a:xfrm>
              <a:custGeom>
                <a:avLst/>
                <a:gdLst>
                  <a:gd name="T0" fmla="*/ 14 w 14"/>
                  <a:gd name="T1" fmla="*/ 2 h 11"/>
                  <a:gd name="T2" fmla="*/ 14 w 14"/>
                  <a:gd name="T3" fmla="*/ 11 h 11"/>
                  <a:gd name="T4" fmla="*/ 0 w 14"/>
                  <a:gd name="T5" fmla="*/ 0 h 11"/>
                  <a:gd name="T6" fmla="*/ 14 w 14"/>
                  <a:gd name="T7" fmla="*/ 2 h 11"/>
                  <a:gd name="T8" fmla="*/ 14 w 14"/>
                  <a:gd name="T9" fmla="*/ 2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4" h="11">
                    <a:moveTo>
                      <a:pt x="14" y="2"/>
                    </a:moveTo>
                    <a:cubicBezTo>
                      <a:pt x="14" y="5"/>
                      <a:pt x="14" y="8"/>
                      <a:pt x="14" y="11"/>
                    </a:cubicBezTo>
                    <a:cubicBezTo>
                      <a:pt x="9" y="8"/>
                      <a:pt x="4" y="4"/>
                      <a:pt x="0" y="0"/>
                    </a:cubicBezTo>
                    <a:cubicBezTo>
                      <a:pt x="4" y="1"/>
                      <a:pt x="9" y="2"/>
                      <a:pt x="14" y="2"/>
                    </a:cubicBezTo>
                    <a:cubicBezTo>
                      <a:pt x="14" y="2"/>
                      <a:pt x="14" y="2"/>
                      <a:pt x="14" y="2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42" name="Freeform 92"/>
              <p:cNvSpPr>
                <a:spLocks noChangeAspect="1"/>
              </p:cNvSpPr>
              <p:nvPr userDrawn="1"/>
            </p:nvSpPr>
            <p:spPr bwMode="auto">
              <a:xfrm>
                <a:off x="2901" y="290"/>
                <a:ext cx="31" cy="65"/>
              </a:xfrm>
              <a:custGeom>
                <a:avLst/>
                <a:gdLst>
                  <a:gd name="T0" fmla="*/ 15 w 15"/>
                  <a:gd name="T1" fmla="*/ 11 h 32"/>
                  <a:gd name="T2" fmla="*/ 15 w 15"/>
                  <a:gd name="T3" fmla="*/ 32 h 32"/>
                  <a:gd name="T4" fmla="*/ 0 w 15"/>
                  <a:gd name="T5" fmla="*/ 21 h 32"/>
                  <a:gd name="T6" fmla="*/ 0 w 15"/>
                  <a:gd name="T7" fmla="*/ 0 h 32"/>
                  <a:gd name="T8" fmla="*/ 15 w 15"/>
                  <a:gd name="T9" fmla="*/ 11 h 32"/>
                  <a:gd name="T10" fmla="*/ 15 w 15"/>
                  <a:gd name="T11" fmla="*/ 11 h 3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" h="32">
                    <a:moveTo>
                      <a:pt x="15" y="11"/>
                    </a:moveTo>
                    <a:cubicBezTo>
                      <a:pt x="15" y="32"/>
                      <a:pt x="15" y="32"/>
                      <a:pt x="15" y="32"/>
                    </a:cubicBezTo>
                    <a:cubicBezTo>
                      <a:pt x="10" y="29"/>
                      <a:pt x="5" y="25"/>
                      <a:pt x="0" y="2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" y="4"/>
                      <a:pt x="10" y="8"/>
                      <a:pt x="15" y="11"/>
                    </a:cubicBezTo>
                    <a:cubicBezTo>
                      <a:pt x="15" y="11"/>
                      <a:pt x="15" y="11"/>
                      <a:pt x="15" y="11"/>
                    </a:cubicBezTo>
                    <a:close/>
                  </a:path>
                </a:pathLst>
              </a:custGeom>
              <a:solidFill>
                <a:srgbClr val="FEBF5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43" name="Freeform 93"/>
              <p:cNvSpPr>
                <a:spLocks noChangeAspect="1"/>
              </p:cNvSpPr>
              <p:nvPr userDrawn="1"/>
            </p:nvSpPr>
            <p:spPr bwMode="auto">
              <a:xfrm>
                <a:off x="2934" y="292"/>
                <a:ext cx="29" cy="36"/>
              </a:xfrm>
              <a:custGeom>
                <a:avLst/>
                <a:gdLst>
                  <a:gd name="T0" fmla="*/ 15 w 15"/>
                  <a:gd name="T1" fmla="*/ 18 h 18"/>
                  <a:gd name="T2" fmla="*/ 0 w 15"/>
                  <a:gd name="T3" fmla="*/ 10 h 18"/>
                  <a:gd name="T4" fmla="*/ 0 w 15"/>
                  <a:gd name="T5" fmla="*/ 1 h 18"/>
                  <a:gd name="T6" fmla="*/ 15 w 15"/>
                  <a:gd name="T7" fmla="*/ 0 h 18"/>
                  <a:gd name="T8" fmla="*/ 15 w 15"/>
                  <a:gd name="T9" fmla="*/ 18 h 18"/>
                  <a:gd name="T10" fmla="*/ 15 w 15"/>
                  <a:gd name="T11" fmla="*/ 18 h 1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" h="18">
                    <a:moveTo>
                      <a:pt x="15" y="18"/>
                    </a:moveTo>
                    <a:cubicBezTo>
                      <a:pt x="10" y="16"/>
                      <a:pt x="5" y="13"/>
                      <a:pt x="0" y="1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5" y="1"/>
                      <a:pt x="10" y="0"/>
                      <a:pt x="15" y="0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5" y="18"/>
                      <a:pt x="15" y="18"/>
                      <a:pt x="15" y="18"/>
                    </a:cubicBezTo>
                    <a:close/>
                  </a:path>
                </a:pathLst>
              </a:custGeom>
              <a:solidFill>
                <a:srgbClr val="FEBF5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44" name="Freeform 94"/>
              <p:cNvSpPr>
                <a:spLocks noChangeAspect="1"/>
              </p:cNvSpPr>
              <p:nvPr userDrawn="1"/>
            </p:nvSpPr>
            <p:spPr bwMode="auto">
              <a:xfrm>
                <a:off x="2872" y="306"/>
                <a:ext cx="29" cy="103"/>
              </a:xfrm>
              <a:custGeom>
                <a:avLst/>
                <a:gdLst>
                  <a:gd name="T0" fmla="*/ 15 w 15"/>
                  <a:gd name="T1" fmla="*/ 51 h 51"/>
                  <a:gd name="T2" fmla="*/ 0 w 15"/>
                  <a:gd name="T3" fmla="*/ 47 h 51"/>
                  <a:gd name="T4" fmla="*/ 0 w 15"/>
                  <a:gd name="T5" fmla="*/ 0 h 51"/>
                  <a:gd name="T6" fmla="*/ 15 w 15"/>
                  <a:gd name="T7" fmla="*/ 13 h 51"/>
                  <a:gd name="T8" fmla="*/ 15 w 15"/>
                  <a:gd name="T9" fmla="*/ 51 h 51"/>
                  <a:gd name="T10" fmla="*/ 15 w 15"/>
                  <a:gd name="T11" fmla="*/ 51 h 5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" h="51">
                    <a:moveTo>
                      <a:pt x="15" y="51"/>
                    </a:moveTo>
                    <a:cubicBezTo>
                      <a:pt x="10" y="49"/>
                      <a:pt x="5" y="48"/>
                      <a:pt x="0" y="4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51"/>
                      <a:pt x="15" y="51"/>
                      <a:pt x="15" y="51"/>
                    </a:cubicBezTo>
                    <a:cubicBezTo>
                      <a:pt x="15" y="51"/>
                      <a:pt x="15" y="51"/>
                      <a:pt x="15" y="51"/>
                    </a:cubicBezTo>
                    <a:close/>
                  </a:path>
                </a:pathLst>
              </a:custGeom>
              <a:solidFill>
                <a:srgbClr val="FEBF5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45" name="Freeform 95"/>
              <p:cNvSpPr>
                <a:spLocks noChangeAspect="1"/>
              </p:cNvSpPr>
              <p:nvPr userDrawn="1"/>
            </p:nvSpPr>
            <p:spPr bwMode="auto">
              <a:xfrm>
                <a:off x="2934" y="312"/>
                <a:ext cx="29" cy="58"/>
              </a:xfrm>
              <a:custGeom>
                <a:avLst/>
                <a:gdLst>
                  <a:gd name="T0" fmla="*/ 15 w 15"/>
                  <a:gd name="T1" fmla="*/ 8 h 29"/>
                  <a:gd name="T2" fmla="*/ 15 w 15"/>
                  <a:gd name="T3" fmla="*/ 29 h 29"/>
                  <a:gd name="T4" fmla="*/ 15 w 15"/>
                  <a:gd name="T5" fmla="*/ 29 h 29"/>
                  <a:gd name="T6" fmla="*/ 0 w 15"/>
                  <a:gd name="T7" fmla="*/ 21 h 29"/>
                  <a:gd name="T8" fmla="*/ 0 w 15"/>
                  <a:gd name="T9" fmla="*/ 0 h 29"/>
                  <a:gd name="T10" fmla="*/ 15 w 15"/>
                  <a:gd name="T11" fmla="*/ 8 h 29"/>
                  <a:gd name="T12" fmla="*/ 15 w 15"/>
                  <a:gd name="T13" fmla="*/ 8 h 2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5" h="29">
                    <a:moveTo>
                      <a:pt x="15" y="8"/>
                    </a:moveTo>
                    <a:cubicBezTo>
                      <a:pt x="15" y="29"/>
                      <a:pt x="15" y="29"/>
                      <a:pt x="15" y="29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9" y="27"/>
                      <a:pt x="5" y="24"/>
                      <a:pt x="0" y="2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" y="4"/>
                      <a:pt x="10" y="6"/>
                      <a:pt x="15" y="8"/>
                    </a:cubicBezTo>
                    <a:cubicBezTo>
                      <a:pt x="15" y="8"/>
                      <a:pt x="15" y="8"/>
                      <a:pt x="15" y="8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46" name="Freeform 96"/>
              <p:cNvSpPr>
                <a:spLocks noChangeAspect="1"/>
              </p:cNvSpPr>
              <p:nvPr userDrawn="1"/>
            </p:nvSpPr>
            <p:spPr bwMode="auto">
              <a:xfrm>
                <a:off x="2963" y="328"/>
                <a:ext cx="31" cy="56"/>
              </a:xfrm>
              <a:custGeom>
                <a:avLst/>
                <a:gdLst>
                  <a:gd name="T0" fmla="*/ 15 w 15"/>
                  <a:gd name="T1" fmla="*/ 6 h 28"/>
                  <a:gd name="T2" fmla="*/ 15 w 15"/>
                  <a:gd name="T3" fmla="*/ 28 h 28"/>
                  <a:gd name="T4" fmla="*/ 0 w 15"/>
                  <a:gd name="T5" fmla="*/ 22 h 28"/>
                  <a:gd name="T6" fmla="*/ 0 w 15"/>
                  <a:gd name="T7" fmla="*/ 0 h 28"/>
                  <a:gd name="T8" fmla="*/ 15 w 15"/>
                  <a:gd name="T9" fmla="*/ 6 h 28"/>
                  <a:gd name="T10" fmla="*/ 15 w 15"/>
                  <a:gd name="T11" fmla="*/ 6 h 2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" h="28">
                    <a:moveTo>
                      <a:pt x="15" y="6"/>
                    </a:moveTo>
                    <a:cubicBezTo>
                      <a:pt x="15" y="28"/>
                      <a:pt x="15" y="28"/>
                      <a:pt x="15" y="28"/>
                    </a:cubicBezTo>
                    <a:cubicBezTo>
                      <a:pt x="10" y="26"/>
                      <a:pt x="5" y="24"/>
                      <a:pt x="0" y="22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" y="2"/>
                      <a:pt x="10" y="4"/>
                      <a:pt x="15" y="6"/>
                    </a:cubicBezTo>
                    <a:cubicBezTo>
                      <a:pt x="15" y="6"/>
                      <a:pt x="15" y="6"/>
                      <a:pt x="15" y="6"/>
                    </a:cubicBezTo>
                    <a:close/>
                  </a:path>
                </a:pathLst>
              </a:custGeom>
              <a:solidFill>
                <a:srgbClr val="FEBF5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47" name="Freeform 97"/>
              <p:cNvSpPr>
                <a:spLocks noChangeAspect="1"/>
              </p:cNvSpPr>
              <p:nvPr userDrawn="1"/>
            </p:nvSpPr>
            <p:spPr bwMode="auto">
              <a:xfrm>
                <a:off x="2778" y="330"/>
                <a:ext cx="91" cy="69"/>
              </a:xfrm>
              <a:custGeom>
                <a:avLst/>
                <a:gdLst>
                  <a:gd name="T0" fmla="*/ 46 w 46"/>
                  <a:gd name="T1" fmla="*/ 5 h 35"/>
                  <a:gd name="T2" fmla="*/ 45 w 46"/>
                  <a:gd name="T3" fmla="*/ 9 h 35"/>
                  <a:gd name="T4" fmla="*/ 38 w 46"/>
                  <a:gd name="T5" fmla="*/ 7 h 35"/>
                  <a:gd name="T6" fmla="*/ 38 w 46"/>
                  <a:gd name="T7" fmla="*/ 7 h 35"/>
                  <a:gd name="T8" fmla="*/ 36 w 46"/>
                  <a:gd name="T9" fmla="*/ 13 h 35"/>
                  <a:gd name="T10" fmla="*/ 29 w 46"/>
                  <a:gd name="T11" fmla="*/ 11 h 35"/>
                  <a:gd name="T12" fmla="*/ 28 w 46"/>
                  <a:gd name="T13" fmla="*/ 6 h 35"/>
                  <a:gd name="T14" fmla="*/ 28 w 46"/>
                  <a:gd name="T15" fmla="*/ 6 h 35"/>
                  <a:gd name="T16" fmla="*/ 3 w 46"/>
                  <a:gd name="T17" fmla="*/ 9 h 35"/>
                  <a:gd name="T18" fmla="*/ 3 w 46"/>
                  <a:gd name="T19" fmla="*/ 9 h 35"/>
                  <a:gd name="T20" fmla="*/ 3 w 46"/>
                  <a:gd name="T21" fmla="*/ 16 h 35"/>
                  <a:gd name="T22" fmla="*/ 5 w 46"/>
                  <a:gd name="T23" fmla="*/ 15 h 35"/>
                  <a:gd name="T24" fmla="*/ 9 w 46"/>
                  <a:gd name="T25" fmla="*/ 15 h 35"/>
                  <a:gd name="T26" fmla="*/ 10 w 46"/>
                  <a:gd name="T27" fmla="*/ 19 h 35"/>
                  <a:gd name="T28" fmla="*/ 5 w 46"/>
                  <a:gd name="T29" fmla="*/ 25 h 35"/>
                  <a:gd name="T30" fmla="*/ 3 w 46"/>
                  <a:gd name="T31" fmla="*/ 25 h 35"/>
                  <a:gd name="T32" fmla="*/ 4 w 46"/>
                  <a:gd name="T33" fmla="*/ 32 h 35"/>
                  <a:gd name="T34" fmla="*/ 0 w 46"/>
                  <a:gd name="T35" fmla="*/ 35 h 35"/>
                  <a:gd name="T36" fmla="*/ 0 w 46"/>
                  <a:gd name="T37" fmla="*/ 6 h 35"/>
                  <a:gd name="T38" fmla="*/ 38 w 46"/>
                  <a:gd name="T39" fmla="*/ 3 h 35"/>
                  <a:gd name="T40" fmla="*/ 46 w 46"/>
                  <a:gd name="T41" fmla="*/ 5 h 35"/>
                  <a:gd name="T42" fmla="*/ 46 w 46"/>
                  <a:gd name="T43" fmla="*/ 5 h 35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46" h="35">
                    <a:moveTo>
                      <a:pt x="46" y="5"/>
                    </a:moveTo>
                    <a:cubicBezTo>
                      <a:pt x="46" y="7"/>
                      <a:pt x="46" y="8"/>
                      <a:pt x="45" y="9"/>
                    </a:cubicBezTo>
                    <a:cubicBezTo>
                      <a:pt x="42" y="10"/>
                      <a:pt x="40" y="8"/>
                      <a:pt x="38" y="7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8" y="9"/>
                      <a:pt x="38" y="11"/>
                      <a:pt x="36" y="13"/>
                    </a:cubicBezTo>
                    <a:cubicBezTo>
                      <a:pt x="34" y="14"/>
                      <a:pt x="31" y="13"/>
                      <a:pt x="29" y="11"/>
                    </a:cubicBezTo>
                    <a:cubicBezTo>
                      <a:pt x="28" y="10"/>
                      <a:pt x="28" y="8"/>
                      <a:pt x="28" y="6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19" y="5"/>
                      <a:pt x="11" y="7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3" y="16"/>
                      <a:pt x="4" y="16"/>
                      <a:pt x="5" y="15"/>
                    </a:cubicBezTo>
                    <a:cubicBezTo>
                      <a:pt x="6" y="15"/>
                      <a:pt x="8" y="14"/>
                      <a:pt x="9" y="15"/>
                    </a:cubicBezTo>
                    <a:cubicBezTo>
                      <a:pt x="10" y="16"/>
                      <a:pt x="10" y="18"/>
                      <a:pt x="10" y="19"/>
                    </a:cubicBezTo>
                    <a:cubicBezTo>
                      <a:pt x="10" y="22"/>
                      <a:pt x="7" y="24"/>
                      <a:pt x="5" y="25"/>
                    </a:cubicBezTo>
                    <a:cubicBezTo>
                      <a:pt x="4" y="25"/>
                      <a:pt x="4" y="25"/>
                      <a:pt x="3" y="25"/>
                    </a:cubicBezTo>
                    <a:cubicBezTo>
                      <a:pt x="4" y="27"/>
                      <a:pt x="5" y="30"/>
                      <a:pt x="4" y="32"/>
                    </a:cubicBezTo>
                    <a:cubicBezTo>
                      <a:pt x="3" y="33"/>
                      <a:pt x="1" y="34"/>
                      <a:pt x="0" y="35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11" y="2"/>
                      <a:pt x="26" y="0"/>
                      <a:pt x="38" y="3"/>
                    </a:cubicBezTo>
                    <a:cubicBezTo>
                      <a:pt x="41" y="4"/>
                      <a:pt x="44" y="4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lose/>
                  </a:path>
                </a:pathLst>
              </a:custGeom>
              <a:solidFill>
                <a:srgbClr val="E13A3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48" name="Freeform 98"/>
              <p:cNvSpPr>
                <a:spLocks noChangeAspect="1"/>
              </p:cNvSpPr>
              <p:nvPr userDrawn="1"/>
            </p:nvSpPr>
            <p:spPr bwMode="auto">
              <a:xfrm>
                <a:off x="2901" y="335"/>
                <a:ext cx="31" cy="78"/>
              </a:xfrm>
              <a:custGeom>
                <a:avLst/>
                <a:gdLst>
                  <a:gd name="T0" fmla="*/ 15 w 15"/>
                  <a:gd name="T1" fmla="*/ 11 h 39"/>
                  <a:gd name="T2" fmla="*/ 15 w 15"/>
                  <a:gd name="T3" fmla="*/ 39 h 39"/>
                  <a:gd name="T4" fmla="*/ 0 w 15"/>
                  <a:gd name="T5" fmla="*/ 37 h 39"/>
                  <a:gd name="T6" fmla="*/ 0 w 15"/>
                  <a:gd name="T7" fmla="*/ 0 h 39"/>
                  <a:gd name="T8" fmla="*/ 15 w 15"/>
                  <a:gd name="T9" fmla="*/ 11 h 39"/>
                  <a:gd name="T10" fmla="*/ 15 w 15"/>
                  <a:gd name="T11" fmla="*/ 11 h 3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" h="39">
                    <a:moveTo>
                      <a:pt x="15" y="11"/>
                    </a:moveTo>
                    <a:cubicBezTo>
                      <a:pt x="15" y="39"/>
                      <a:pt x="15" y="39"/>
                      <a:pt x="15" y="39"/>
                    </a:cubicBezTo>
                    <a:cubicBezTo>
                      <a:pt x="10" y="39"/>
                      <a:pt x="5" y="38"/>
                      <a:pt x="0" y="3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" y="4"/>
                      <a:pt x="10" y="7"/>
                      <a:pt x="15" y="11"/>
                    </a:cubicBezTo>
                    <a:cubicBezTo>
                      <a:pt x="15" y="11"/>
                      <a:pt x="15" y="11"/>
                      <a:pt x="15" y="11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49" name="Freeform 99"/>
              <p:cNvSpPr>
                <a:spLocks noChangeAspect="1"/>
              </p:cNvSpPr>
              <p:nvPr userDrawn="1"/>
            </p:nvSpPr>
            <p:spPr bwMode="auto">
              <a:xfrm>
                <a:off x="2997" y="339"/>
                <a:ext cx="29" cy="56"/>
              </a:xfrm>
              <a:custGeom>
                <a:avLst/>
                <a:gdLst>
                  <a:gd name="T0" fmla="*/ 15 w 15"/>
                  <a:gd name="T1" fmla="*/ 7 h 28"/>
                  <a:gd name="T2" fmla="*/ 15 w 15"/>
                  <a:gd name="T3" fmla="*/ 28 h 28"/>
                  <a:gd name="T4" fmla="*/ 0 w 15"/>
                  <a:gd name="T5" fmla="*/ 22 h 28"/>
                  <a:gd name="T6" fmla="*/ 0 w 15"/>
                  <a:gd name="T7" fmla="*/ 0 h 28"/>
                  <a:gd name="T8" fmla="*/ 15 w 15"/>
                  <a:gd name="T9" fmla="*/ 7 h 28"/>
                  <a:gd name="T10" fmla="*/ 15 w 15"/>
                  <a:gd name="T11" fmla="*/ 7 h 2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" h="28">
                    <a:moveTo>
                      <a:pt x="15" y="7"/>
                    </a:moveTo>
                    <a:cubicBezTo>
                      <a:pt x="15" y="28"/>
                      <a:pt x="15" y="28"/>
                      <a:pt x="15" y="28"/>
                    </a:cubicBezTo>
                    <a:cubicBezTo>
                      <a:pt x="10" y="26"/>
                      <a:pt x="5" y="24"/>
                      <a:pt x="0" y="22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" y="2"/>
                      <a:pt x="10" y="4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50" name="Freeform 100"/>
              <p:cNvSpPr>
                <a:spLocks noChangeAspect="1"/>
              </p:cNvSpPr>
              <p:nvPr userDrawn="1"/>
            </p:nvSpPr>
            <p:spPr bwMode="auto">
              <a:xfrm>
                <a:off x="2685" y="341"/>
                <a:ext cx="94" cy="58"/>
              </a:xfrm>
              <a:custGeom>
                <a:avLst/>
                <a:gdLst>
                  <a:gd name="T0" fmla="*/ 47 w 47"/>
                  <a:gd name="T1" fmla="*/ 29 h 29"/>
                  <a:gd name="T2" fmla="*/ 43 w 47"/>
                  <a:gd name="T3" fmla="*/ 28 h 29"/>
                  <a:gd name="T4" fmla="*/ 43 w 47"/>
                  <a:gd name="T5" fmla="*/ 21 h 29"/>
                  <a:gd name="T6" fmla="*/ 40 w 47"/>
                  <a:gd name="T7" fmla="*/ 22 h 29"/>
                  <a:gd name="T8" fmla="*/ 37 w 47"/>
                  <a:gd name="T9" fmla="*/ 20 h 29"/>
                  <a:gd name="T10" fmla="*/ 38 w 47"/>
                  <a:gd name="T11" fmla="*/ 15 h 29"/>
                  <a:gd name="T12" fmla="*/ 44 w 47"/>
                  <a:gd name="T13" fmla="*/ 12 h 29"/>
                  <a:gd name="T14" fmla="*/ 44 w 47"/>
                  <a:gd name="T15" fmla="*/ 12 h 29"/>
                  <a:gd name="T16" fmla="*/ 44 w 47"/>
                  <a:gd name="T17" fmla="*/ 5 h 29"/>
                  <a:gd name="T18" fmla="*/ 43 w 47"/>
                  <a:gd name="T19" fmla="*/ 5 h 29"/>
                  <a:gd name="T20" fmla="*/ 19 w 47"/>
                  <a:gd name="T21" fmla="*/ 10 h 29"/>
                  <a:gd name="T22" fmla="*/ 17 w 47"/>
                  <a:gd name="T23" fmla="*/ 17 h 29"/>
                  <a:gd name="T24" fmla="*/ 11 w 47"/>
                  <a:gd name="T25" fmla="*/ 17 h 29"/>
                  <a:gd name="T26" fmla="*/ 9 w 47"/>
                  <a:gd name="T27" fmla="*/ 10 h 29"/>
                  <a:gd name="T28" fmla="*/ 8 w 47"/>
                  <a:gd name="T29" fmla="*/ 10 h 29"/>
                  <a:gd name="T30" fmla="*/ 2 w 47"/>
                  <a:gd name="T31" fmla="*/ 9 h 29"/>
                  <a:gd name="T32" fmla="*/ 1 w 47"/>
                  <a:gd name="T33" fmla="*/ 5 h 29"/>
                  <a:gd name="T34" fmla="*/ 33 w 47"/>
                  <a:gd name="T35" fmla="*/ 4 h 29"/>
                  <a:gd name="T36" fmla="*/ 47 w 47"/>
                  <a:gd name="T37" fmla="*/ 0 h 29"/>
                  <a:gd name="T38" fmla="*/ 47 w 47"/>
                  <a:gd name="T39" fmla="*/ 29 h 29"/>
                  <a:gd name="T40" fmla="*/ 47 w 47"/>
                  <a:gd name="T41" fmla="*/ 29 h 29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47" h="29">
                    <a:moveTo>
                      <a:pt x="47" y="29"/>
                    </a:moveTo>
                    <a:cubicBezTo>
                      <a:pt x="45" y="29"/>
                      <a:pt x="44" y="29"/>
                      <a:pt x="43" y="28"/>
                    </a:cubicBezTo>
                    <a:cubicBezTo>
                      <a:pt x="41" y="26"/>
                      <a:pt x="43" y="23"/>
                      <a:pt x="43" y="21"/>
                    </a:cubicBezTo>
                    <a:cubicBezTo>
                      <a:pt x="42" y="22"/>
                      <a:pt x="41" y="22"/>
                      <a:pt x="40" y="22"/>
                    </a:cubicBezTo>
                    <a:cubicBezTo>
                      <a:pt x="39" y="22"/>
                      <a:pt x="38" y="21"/>
                      <a:pt x="37" y="20"/>
                    </a:cubicBezTo>
                    <a:cubicBezTo>
                      <a:pt x="37" y="19"/>
                      <a:pt x="36" y="16"/>
                      <a:pt x="38" y="15"/>
                    </a:cubicBezTo>
                    <a:cubicBezTo>
                      <a:pt x="39" y="13"/>
                      <a:pt x="41" y="12"/>
                      <a:pt x="44" y="12"/>
                    </a:cubicBezTo>
                    <a:cubicBezTo>
                      <a:pt x="44" y="12"/>
                      <a:pt x="44" y="12"/>
                      <a:pt x="44" y="12"/>
                    </a:cubicBezTo>
                    <a:cubicBezTo>
                      <a:pt x="44" y="5"/>
                      <a:pt x="44" y="5"/>
                      <a:pt x="44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36" y="7"/>
                      <a:pt x="28" y="10"/>
                      <a:pt x="19" y="10"/>
                    </a:cubicBezTo>
                    <a:cubicBezTo>
                      <a:pt x="19" y="13"/>
                      <a:pt x="19" y="15"/>
                      <a:pt x="17" y="17"/>
                    </a:cubicBezTo>
                    <a:cubicBezTo>
                      <a:pt x="15" y="18"/>
                      <a:pt x="13" y="18"/>
                      <a:pt x="11" y="17"/>
                    </a:cubicBezTo>
                    <a:cubicBezTo>
                      <a:pt x="9" y="15"/>
                      <a:pt x="9" y="13"/>
                      <a:pt x="9" y="10"/>
                    </a:cubicBezTo>
                    <a:cubicBezTo>
                      <a:pt x="9" y="10"/>
                      <a:pt x="8" y="10"/>
                      <a:pt x="8" y="10"/>
                    </a:cubicBezTo>
                    <a:cubicBezTo>
                      <a:pt x="6" y="11"/>
                      <a:pt x="3" y="11"/>
                      <a:pt x="2" y="9"/>
                    </a:cubicBezTo>
                    <a:cubicBezTo>
                      <a:pt x="0" y="8"/>
                      <a:pt x="1" y="6"/>
                      <a:pt x="1" y="5"/>
                    </a:cubicBezTo>
                    <a:cubicBezTo>
                      <a:pt x="11" y="7"/>
                      <a:pt x="23" y="7"/>
                      <a:pt x="33" y="4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7" y="29"/>
                      <a:pt x="47" y="29"/>
                      <a:pt x="47" y="29"/>
                    </a:cubicBezTo>
                    <a:cubicBezTo>
                      <a:pt x="47" y="29"/>
                      <a:pt x="47" y="29"/>
                      <a:pt x="47" y="29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51" name="Freeform 101"/>
              <p:cNvSpPr>
                <a:spLocks noChangeAspect="1"/>
              </p:cNvSpPr>
              <p:nvPr userDrawn="1"/>
            </p:nvSpPr>
            <p:spPr bwMode="auto">
              <a:xfrm>
                <a:off x="2781" y="339"/>
                <a:ext cx="89" cy="60"/>
              </a:xfrm>
              <a:custGeom>
                <a:avLst/>
                <a:gdLst>
                  <a:gd name="T0" fmla="*/ 26 w 45"/>
                  <a:gd name="T1" fmla="*/ 1 h 30"/>
                  <a:gd name="T2" fmla="*/ 28 w 45"/>
                  <a:gd name="T3" fmla="*/ 7 h 30"/>
                  <a:gd name="T4" fmla="*/ 35 w 45"/>
                  <a:gd name="T5" fmla="*/ 8 h 30"/>
                  <a:gd name="T6" fmla="*/ 37 w 45"/>
                  <a:gd name="T7" fmla="*/ 3 h 30"/>
                  <a:gd name="T8" fmla="*/ 45 w 45"/>
                  <a:gd name="T9" fmla="*/ 4 h 30"/>
                  <a:gd name="T10" fmla="*/ 45 w 45"/>
                  <a:gd name="T11" fmla="*/ 3 h 30"/>
                  <a:gd name="T12" fmla="*/ 45 w 45"/>
                  <a:gd name="T13" fmla="*/ 29 h 30"/>
                  <a:gd name="T14" fmla="*/ 7 w 45"/>
                  <a:gd name="T15" fmla="*/ 28 h 30"/>
                  <a:gd name="T16" fmla="*/ 0 w 45"/>
                  <a:gd name="T17" fmla="*/ 30 h 30"/>
                  <a:gd name="T18" fmla="*/ 4 w 45"/>
                  <a:gd name="T19" fmla="*/ 24 h 30"/>
                  <a:gd name="T20" fmla="*/ 3 w 45"/>
                  <a:gd name="T21" fmla="*/ 21 h 30"/>
                  <a:gd name="T22" fmla="*/ 9 w 45"/>
                  <a:gd name="T23" fmla="*/ 16 h 30"/>
                  <a:gd name="T24" fmla="*/ 9 w 45"/>
                  <a:gd name="T25" fmla="*/ 11 h 30"/>
                  <a:gd name="T26" fmla="*/ 7 w 45"/>
                  <a:gd name="T27" fmla="*/ 9 h 30"/>
                  <a:gd name="T28" fmla="*/ 2 w 45"/>
                  <a:gd name="T29" fmla="*/ 11 h 30"/>
                  <a:gd name="T30" fmla="*/ 2 w 45"/>
                  <a:gd name="T31" fmla="*/ 4 h 30"/>
                  <a:gd name="T32" fmla="*/ 26 w 45"/>
                  <a:gd name="T33" fmla="*/ 1 h 30"/>
                  <a:gd name="T34" fmla="*/ 26 w 45"/>
                  <a:gd name="T35" fmla="*/ 1 h 30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45" h="30">
                    <a:moveTo>
                      <a:pt x="26" y="1"/>
                    </a:moveTo>
                    <a:cubicBezTo>
                      <a:pt x="26" y="3"/>
                      <a:pt x="26" y="5"/>
                      <a:pt x="28" y="7"/>
                    </a:cubicBezTo>
                    <a:cubicBezTo>
                      <a:pt x="30" y="8"/>
                      <a:pt x="33" y="9"/>
                      <a:pt x="35" y="8"/>
                    </a:cubicBezTo>
                    <a:cubicBezTo>
                      <a:pt x="37" y="7"/>
                      <a:pt x="37" y="5"/>
                      <a:pt x="37" y="3"/>
                    </a:cubicBezTo>
                    <a:cubicBezTo>
                      <a:pt x="39" y="4"/>
                      <a:pt x="42" y="6"/>
                      <a:pt x="45" y="4"/>
                    </a:cubicBezTo>
                    <a:cubicBezTo>
                      <a:pt x="45" y="3"/>
                      <a:pt x="45" y="3"/>
                      <a:pt x="45" y="3"/>
                    </a:cubicBezTo>
                    <a:cubicBezTo>
                      <a:pt x="45" y="29"/>
                      <a:pt x="45" y="29"/>
                      <a:pt x="45" y="29"/>
                    </a:cubicBezTo>
                    <a:cubicBezTo>
                      <a:pt x="34" y="26"/>
                      <a:pt x="19" y="24"/>
                      <a:pt x="7" y="28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2" y="28"/>
                      <a:pt x="4" y="26"/>
                      <a:pt x="4" y="24"/>
                    </a:cubicBezTo>
                    <a:cubicBezTo>
                      <a:pt x="4" y="23"/>
                      <a:pt x="4" y="21"/>
                      <a:pt x="3" y="21"/>
                    </a:cubicBezTo>
                    <a:cubicBezTo>
                      <a:pt x="5" y="20"/>
                      <a:pt x="8" y="18"/>
                      <a:pt x="9" y="16"/>
                    </a:cubicBezTo>
                    <a:cubicBezTo>
                      <a:pt x="9" y="14"/>
                      <a:pt x="9" y="13"/>
                      <a:pt x="9" y="11"/>
                    </a:cubicBezTo>
                    <a:cubicBezTo>
                      <a:pt x="9" y="10"/>
                      <a:pt x="8" y="9"/>
                      <a:pt x="7" y="9"/>
                    </a:cubicBezTo>
                    <a:cubicBezTo>
                      <a:pt x="5" y="9"/>
                      <a:pt x="3" y="10"/>
                      <a:pt x="2" y="11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0" y="2"/>
                      <a:pt x="18" y="0"/>
                      <a:pt x="26" y="1"/>
                    </a:cubicBezTo>
                    <a:cubicBezTo>
                      <a:pt x="26" y="1"/>
                      <a:pt x="26" y="1"/>
                      <a:pt x="26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52" name="Freeform 102"/>
              <p:cNvSpPr>
                <a:spLocks noChangeAspect="1"/>
              </p:cNvSpPr>
              <p:nvPr userDrawn="1"/>
            </p:nvSpPr>
            <p:spPr bwMode="auto">
              <a:xfrm>
                <a:off x="2687" y="353"/>
                <a:ext cx="89" cy="65"/>
              </a:xfrm>
              <a:custGeom>
                <a:avLst/>
                <a:gdLst>
                  <a:gd name="T0" fmla="*/ 43 w 44"/>
                  <a:gd name="T1" fmla="*/ 7 h 33"/>
                  <a:gd name="T2" fmla="*/ 36 w 44"/>
                  <a:gd name="T3" fmla="*/ 10 h 33"/>
                  <a:gd name="T4" fmla="*/ 36 w 44"/>
                  <a:gd name="T5" fmla="*/ 15 h 33"/>
                  <a:gd name="T6" fmla="*/ 38 w 44"/>
                  <a:gd name="T7" fmla="*/ 17 h 33"/>
                  <a:gd name="T8" fmla="*/ 42 w 44"/>
                  <a:gd name="T9" fmla="*/ 17 h 33"/>
                  <a:gd name="T10" fmla="*/ 41 w 44"/>
                  <a:gd name="T11" fmla="*/ 23 h 33"/>
                  <a:gd name="T12" fmla="*/ 44 w 44"/>
                  <a:gd name="T13" fmla="*/ 25 h 33"/>
                  <a:gd name="T14" fmla="*/ 2 w 44"/>
                  <a:gd name="T15" fmla="*/ 29 h 33"/>
                  <a:gd name="T16" fmla="*/ 0 w 44"/>
                  <a:gd name="T17" fmla="*/ 29 h 33"/>
                  <a:gd name="T18" fmla="*/ 0 w 44"/>
                  <a:gd name="T19" fmla="*/ 3 h 33"/>
                  <a:gd name="T20" fmla="*/ 6 w 44"/>
                  <a:gd name="T21" fmla="*/ 6 h 33"/>
                  <a:gd name="T22" fmla="*/ 8 w 44"/>
                  <a:gd name="T23" fmla="*/ 6 h 33"/>
                  <a:gd name="T24" fmla="*/ 10 w 44"/>
                  <a:gd name="T25" fmla="*/ 12 h 33"/>
                  <a:gd name="T26" fmla="*/ 16 w 44"/>
                  <a:gd name="T27" fmla="*/ 12 h 33"/>
                  <a:gd name="T28" fmla="*/ 18 w 44"/>
                  <a:gd name="T29" fmla="*/ 6 h 33"/>
                  <a:gd name="T30" fmla="*/ 43 w 44"/>
                  <a:gd name="T31" fmla="*/ 0 h 33"/>
                  <a:gd name="T32" fmla="*/ 43 w 44"/>
                  <a:gd name="T33" fmla="*/ 7 h 33"/>
                  <a:gd name="T34" fmla="*/ 43 w 44"/>
                  <a:gd name="T35" fmla="*/ 7 h 33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44" h="33">
                    <a:moveTo>
                      <a:pt x="43" y="7"/>
                    </a:moveTo>
                    <a:cubicBezTo>
                      <a:pt x="40" y="6"/>
                      <a:pt x="38" y="7"/>
                      <a:pt x="36" y="10"/>
                    </a:cubicBezTo>
                    <a:cubicBezTo>
                      <a:pt x="35" y="11"/>
                      <a:pt x="35" y="14"/>
                      <a:pt x="36" y="15"/>
                    </a:cubicBezTo>
                    <a:cubicBezTo>
                      <a:pt x="36" y="16"/>
                      <a:pt x="37" y="17"/>
                      <a:pt x="38" y="17"/>
                    </a:cubicBezTo>
                    <a:cubicBezTo>
                      <a:pt x="39" y="18"/>
                      <a:pt x="41" y="17"/>
                      <a:pt x="42" y="17"/>
                    </a:cubicBezTo>
                    <a:cubicBezTo>
                      <a:pt x="41" y="19"/>
                      <a:pt x="40" y="21"/>
                      <a:pt x="41" y="23"/>
                    </a:cubicBezTo>
                    <a:cubicBezTo>
                      <a:pt x="42" y="24"/>
                      <a:pt x="43" y="24"/>
                      <a:pt x="44" y="25"/>
                    </a:cubicBezTo>
                    <a:cubicBezTo>
                      <a:pt x="31" y="29"/>
                      <a:pt x="17" y="33"/>
                      <a:pt x="2" y="29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1" y="5"/>
                      <a:pt x="3" y="7"/>
                      <a:pt x="6" y="6"/>
                    </a:cubicBezTo>
                    <a:cubicBezTo>
                      <a:pt x="6" y="6"/>
                      <a:pt x="7" y="6"/>
                      <a:pt x="8" y="6"/>
                    </a:cubicBezTo>
                    <a:cubicBezTo>
                      <a:pt x="7" y="8"/>
                      <a:pt x="8" y="10"/>
                      <a:pt x="10" y="12"/>
                    </a:cubicBezTo>
                    <a:cubicBezTo>
                      <a:pt x="12" y="13"/>
                      <a:pt x="14" y="13"/>
                      <a:pt x="16" y="12"/>
                    </a:cubicBezTo>
                    <a:cubicBezTo>
                      <a:pt x="18" y="11"/>
                      <a:pt x="18" y="8"/>
                      <a:pt x="18" y="6"/>
                    </a:cubicBezTo>
                    <a:cubicBezTo>
                      <a:pt x="27" y="5"/>
                      <a:pt x="35" y="3"/>
                      <a:pt x="43" y="0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3" y="7"/>
                      <a:pt x="43" y="7"/>
                      <a:pt x="43" y="7"/>
                    </a:cubicBezTo>
                    <a:close/>
                  </a:path>
                </a:pathLst>
              </a:custGeom>
              <a:solidFill>
                <a:srgbClr val="E13A3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53" name="Freeform 103"/>
              <p:cNvSpPr>
                <a:spLocks noChangeAspect="1"/>
              </p:cNvSpPr>
              <p:nvPr userDrawn="1"/>
            </p:nvSpPr>
            <p:spPr bwMode="auto">
              <a:xfrm>
                <a:off x="3026" y="355"/>
                <a:ext cx="31" cy="40"/>
              </a:xfrm>
              <a:custGeom>
                <a:avLst/>
                <a:gdLst>
                  <a:gd name="T0" fmla="*/ 15 w 15"/>
                  <a:gd name="T1" fmla="*/ 9 h 21"/>
                  <a:gd name="T2" fmla="*/ 15 w 15"/>
                  <a:gd name="T3" fmla="*/ 21 h 21"/>
                  <a:gd name="T4" fmla="*/ 0 w 15"/>
                  <a:gd name="T5" fmla="*/ 21 h 21"/>
                  <a:gd name="T6" fmla="*/ 0 w 15"/>
                  <a:gd name="T7" fmla="*/ 0 h 21"/>
                  <a:gd name="T8" fmla="*/ 15 w 15"/>
                  <a:gd name="T9" fmla="*/ 9 h 21"/>
                  <a:gd name="T10" fmla="*/ 15 w 15"/>
                  <a:gd name="T11" fmla="*/ 9 h 2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" h="21">
                    <a:moveTo>
                      <a:pt x="15" y="9"/>
                    </a:moveTo>
                    <a:cubicBezTo>
                      <a:pt x="15" y="21"/>
                      <a:pt x="15" y="21"/>
                      <a:pt x="15" y="21"/>
                    </a:cubicBezTo>
                    <a:cubicBezTo>
                      <a:pt x="10" y="21"/>
                      <a:pt x="5" y="21"/>
                      <a:pt x="0" y="2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6" y="3"/>
                      <a:pt x="11" y="6"/>
                      <a:pt x="15" y="9"/>
                    </a:cubicBezTo>
                    <a:cubicBezTo>
                      <a:pt x="15" y="9"/>
                      <a:pt x="15" y="9"/>
                      <a:pt x="15" y="9"/>
                    </a:cubicBezTo>
                    <a:close/>
                  </a:path>
                </a:pathLst>
              </a:custGeom>
              <a:solidFill>
                <a:srgbClr val="FEBF5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54" name="Freeform 104"/>
              <p:cNvSpPr>
                <a:spLocks noChangeAspect="1"/>
              </p:cNvSpPr>
              <p:nvPr userDrawn="1"/>
            </p:nvSpPr>
            <p:spPr bwMode="auto">
              <a:xfrm>
                <a:off x="2934" y="355"/>
                <a:ext cx="29" cy="58"/>
              </a:xfrm>
              <a:custGeom>
                <a:avLst/>
                <a:gdLst>
                  <a:gd name="T0" fmla="*/ 15 w 15"/>
                  <a:gd name="T1" fmla="*/ 8 h 28"/>
                  <a:gd name="T2" fmla="*/ 15 w 15"/>
                  <a:gd name="T3" fmla="*/ 26 h 28"/>
                  <a:gd name="T4" fmla="*/ 0 w 15"/>
                  <a:gd name="T5" fmla="*/ 28 h 28"/>
                  <a:gd name="T6" fmla="*/ 0 w 15"/>
                  <a:gd name="T7" fmla="*/ 0 h 28"/>
                  <a:gd name="T8" fmla="*/ 15 w 15"/>
                  <a:gd name="T9" fmla="*/ 8 h 28"/>
                  <a:gd name="T10" fmla="*/ 15 w 15"/>
                  <a:gd name="T11" fmla="*/ 8 h 2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" h="28">
                    <a:moveTo>
                      <a:pt x="15" y="8"/>
                    </a:moveTo>
                    <a:cubicBezTo>
                      <a:pt x="15" y="26"/>
                      <a:pt x="15" y="26"/>
                      <a:pt x="15" y="26"/>
                    </a:cubicBezTo>
                    <a:cubicBezTo>
                      <a:pt x="10" y="27"/>
                      <a:pt x="5" y="28"/>
                      <a:pt x="0" y="28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" y="3"/>
                      <a:pt x="10" y="6"/>
                      <a:pt x="15" y="8"/>
                    </a:cubicBezTo>
                    <a:cubicBezTo>
                      <a:pt x="15" y="8"/>
                      <a:pt x="15" y="8"/>
                      <a:pt x="15" y="8"/>
                    </a:cubicBezTo>
                    <a:close/>
                  </a:path>
                </a:pathLst>
              </a:custGeom>
              <a:solidFill>
                <a:srgbClr val="FEBF5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55" name="Freeform 105"/>
              <p:cNvSpPr>
                <a:spLocks noChangeAspect="1"/>
              </p:cNvSpPr>
              <p:nvPr userDrawn="1"/>
            </p:nvSpPr>
            <p:spPr bwMode="auto">
              <a:xfrm>
                <a:off x="2963" y="373"/>
                <a:ext cx="31" cy="36"/>
              </a:xfrm>
              <a:custGeom>
                <a:avLst/>
                <a:gdLst>
                  <a:gd name="T0" fmla="*/ 15 w 15"/>
                  <a:gd name="T1" fmla="*/ 6 h 18"/>
                  <a:gd name="T2" fmla="*/ 15 w 15"/>
                  <a:gd name="T3" fmla="*/ 15 h 18"/>
                  <a:gd name="T4" fmla="*/ 0 w 15"/>
                  <a:gd name="T5" fmla="*/ 18 h 18"/>
                  <a:gd name="T6" fmla="*/ 0 w 15"/>
                  <a:gd name="T7" fmla="*/ 0 h 18"/>
                  <a:gd name="T8" fmla="*/ 15 w 15"/>
                  <a:gd name="T9" fmla="*/ 6 h 18"/>
                  <a:gd name="T10" fmla="*/ 15 w 15"/>
                  <a:gd name="T11" fmla="*/ 6 h 1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" h="18">
                    <a:moveTo>
                      <a:pt x="15" y="6"/>
                    </a:moveTo>
                    <a:cubicBezTo>
                      <a:pt x="15" y="15"/>
                      <a:pt x="15" y="15"/>
                      <a:pt x="15" y="15"/>
                    </a:cubicBezTo>
                    <a:cubicBezTo>
                      <a:pt x="10" y="16"/>
                      <a:pt x="5" y="18"/>
                      <a:pt x="0" y="18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" y="2"/>
                      <a:pt x="10" y="4"/>
                      <a:pt x="15" y="6"/>
                    </a:cubicBezTo>
                    <a:cubicBezTo>
                      <a:pt x="15" y="6"/>
                      <a:pt x="15" y="6"/>
                      <a:pt x="15" y="6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56" name="Freeform 106"/>
              <p:cNvSpPr>
                <a:spLocks noChangeAspect="1"/>
              </p:cNvSpPr>
              <p:nvPr userDrawn="1"/>
            </p:nvSpPr>
            <p:spPr bwMode="auto">
              <a:xfrm>
                <a:off x="2997" y="384"/>
                <a:ext cx="27" cy="18"/>
              </a:xfrm>
              <a:custGeom>
                <a:avLst/>
                <a:gdLst>
                  <a:gd name="T0" fmla="*/ 14 w 14"/>
                  <a:gd name="T1" fmla="*/ 6 h 9"/>
                  <a:gd name="T2" fmla="*/ 0 w 14"/>
                  <a:gd name="T3" fmla="*/ 9 h 9"/>
                  <a:gd name="T4" fmla="*/ 0 w 14"/>
                  <a:gd name="T5" fmla="*/ 0 h 9"/>
                  <a:gd name="T6" fmla="*/ 14 w 14"/>
                  <a:gd name="T7" fmla="*/ 6 h 9"/>
                  <a:gd name="T8" fmla="*/ 14 w 14"/>
                  <a:gd name="T9" fmla="*/ 6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4" h="9">
                    <a:moveTo>
                      <a:pt x="14" y="6"/>
                    </a:moveTo>
                    <a:cubicBezTo>
                      <a:pt x="9" y="7"/>
                      <a:pt x="4" y="8"/>
                      <a:pt x="0" y="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" y="2"/>
                      <a:pt x="10" y="4"/>
                      <a:pt x="14" y="6"/>
                    </a:cubicBezTo>
                    <a:cubicBezTo>
                      <a:pt x="14" y="6"/>
                      <a:pt x="14" y="6"/>
                      <a:pt x="14" y="6"/>
                    </a:cubicBezTo>
                    <a:close/>
                  </a:path>
                </a:pathLst>
              </a:custGeom>
              <a:solidFill>
                <a:srgbClr val="FEBF5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1033" name="Freeform 107"/>
            <p:cNvSpPr>
              <a:spLocks noChangeAspect="1" noEditPoints="1"/>
            </p:cNvSpPr>
            <p:nvPr userDrawn="1"/>
          </p:nvSpPr>
          <p:spPr bwMode="auto">
            <a:xfrm>
              <a:off x="2059" y="791"/>
              <a:ext cx="85" cy="94"/>
            </a:xfrm>
            <a:custGeom>
              <a:avLst/>
              <a:gdLst>
                <a:gd name="T0" fmla="*/ 0 w 42"/>
                <a:gd name="T1" fmla="*/ 47 h 47"/>
                <a:gd name="T2" fmla="*/ 0 w 42"/>
                <a:gd name="T3" fmla="*/ 46 h 47"/>
                <a:gd name="T4" fmla="*/ 1 w 42"/>
                <a:gd name="T5" fmla="*/ 46 h 47"/>
                <a:gd name="T6" fmla="*/ 4 w 42"/>
                <a:gd name="T7" fmla="*/ 45 h 47"/>
                <a:gd name="T8" fmla="*/ 5 w 42"/>
                <a:gd name="T9" fmla="*/ 44 h 47"/>
                <a:gd name="T10" fmla="*/ 6 w 42"/>
                <a:gd name="T11" fmla="*/ 39 h 47"/>
                <a:gd name="T12" fmla="*/ 6 w 42"/>
                <a:gd name="T13" fmla="*/ 8 h 47"/>
                <a:gd name="T14" fmla="*/ 5 w 42"/>
                <a:gd name="T15" fmla="*/ 3 h 47"/>
                <a:gd name="T16" fmla="*/ 4 w 42"/>
                <a:gd name="T17" fmla="*/ 2 h 47"/>
                <a:gd name="T18" fmla="*/ 1 w 42"/>
                <a:gd name="T19" fmla="*/ 1 h 47"/>
                <a:gd name="T20" fmla="*/ 0 w 42"/>
                <a:gd name="T21" fmla="*/ 1 h 47"/>
                <a:gd name="T22" fmla="*/ 0 w 42"/>
                <a:gd name="T23" fmla="*/ 0 h 47"/>
                <a:gd name="T24" fmla="*/ 18 w 42"/>
                <a:gd name="T25" fmla="*/ 0 h 47"/>
                <a:gd name="T26" fmla="*/ 31 w 42"/>
                <a:gd name="T27" fmla="*/ 2 h 47"/>
                <a:gd name="T28" fmla="*/ 39 w 42"/>
                <a:gd name="T29" fmla="*/ 11 h 47"/>
                <a:gd name="T30" fmla="*/ 42 w 42"/>
                <a:gd name="T31" fmla="*/ 24 h 47"/>
                <a:gd name="T32" fmla="*/ 41 w 42"/>
                <a:gd name="T33" fmla="*/ 33 h 47"/>
                <a:gd name="T34" fmla="*/ 37 w 42"/>
                <a:gd name="T35" fmla="*/ 40 h 47"/>
                <a:gd name="T36" fmla="*/ 32 w 42"/>
                <a:gd name="T37" fmla="*/ 44 h 47"/>
                <a:gd name="T38" fmla="*/ 24 w 42"/>
                <a:gd name="T39" fmla="*/ 47 h 47"/>
                <a:gd name="T40" fmla="*/ 18 w 42"/>
                <a:gd name="T41" fmla="*/ 47 h 47"/>
                <a:gd name="T42" fmla="*/ 0 w 42"/>
                <a:gd name="T43" fmla="*/ 47 h 47"/>
                <a:gd name="T44" fmla="*/ 16 w 42"/>
                <a:gd name="T45" fmla="*/ 3 h 47"/>
                <a:gd name="T46" fmla="*/ 16 w 42"/>
                <a:gd name="T47" fmla="*/ 40 h 47"/>
                <a:gd name="T48" fmla="*/ 16 w 42"/>
                <a:gd name="T49" fmla="*/ 43 h 47"/>
                <a:gd name="T50" fmla="*/ 17 w 42"/>
                <a:gd name="T51" fmla="*/ 44 h 47"/>
                <a:gd name="T52" fmla="*/ 19 w 42"/>
                <a:gd name="T53" fmla="*/ 45 h 47"/>
                <a:gd name="T54" fmla="*/ 27 w 42"/>
                <a:gd name="T55" fmla="*/ 41 h 47"/>
                <a:gd name="T56" fmla="*/ 31 w 42"/>
                <a:gd name="T57" fmla="*/ 24 h 47"/>
                <a:gd name="T58" fmla="*/ 28 w 42"/>
                <a:gd name="T59" fmla="*/ 9 h 47"/>
                <a:gd name="T60" fmla="*/ 23 w 42"/>
                <a:gd name="T61" fmla="*/ 4 h 47"/>
                <a:gd name="T62" fmla="*/ 16 w 42"/>
                <a:gd name="T63" fmla="*/ 3 h 47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42" h="47">
                  <a:moveTo>
                    <a:pt x="0" y="47"/>
                  </a:moveTo>
                  <a:cubicBezTo>
                    <a:pt x="0" y="46"/>
                    <a:pt x="0" y="46"/>
                    <a:pt x="0" y="46"/>
                  </a:cubicBezTo>
                  <a:cubicBezTo>
                    <a:pt x="1" y="46"/>
                    <a:pt x="1" y="46"/>
                    <a:pt x="1" y="46"/>
                  </a:cubicBezTo>
                  <a:cubicBezTo>
                    <a:pt x="2" y="46"/>
                    <a:pt x="3" y="46"/>
                    <a:pt x="4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6" y="43"/>
                    <a:pt x="6" y="42"/>
                    <a:pt x="6" y="39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6"/>
                    <a:pt x="5" y="4"/>
                    <a:pt x="5" y="3"/>
                  </a:cubicBezTo>
                  <a:cubicBezTo>
                    <a:pt x="5" y="3"/>
                    <a:pt x="5" y="2"/>
                    <a:pt x="4" y="2"/>
                  </a:cubicBezTo>
                  <a:cubicBezTo>
                    <a:pt x="3" y="1"/>
                    <a:pt x="2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23" y="0"/>
                    <a:pt x="28" y="1"/>
                    <a:pt x="31" y="2"/>
                  </a:cubicBezTo>
                  <a:cubicBezTo>
                    <a:pt x="34" y="4"/>
                    <a:pt x="37" y="7"/>
                    <a:pt x="39" y="11"/>
                  </a:cubicBezTo>
                  <a:cubicBezTo>
                    <a:pt x="41" y="15"/>
                    <a:pt x="42" y="19"/>
                    <a:pt x="42" y="24"/>
                  </a:cubicBezTo>
                  <a:cubicBezTo>
                    <a:pt x="42" y="27"/>
                    <a:pt x="41" y="30"/>
                    <a:pt x="41" y="33"/>
                  </a:cubicBezTo>
                  <a:cubicBezTo>
                    <a:pt x="40" y="36"/>
                    <a:pt x="38" y="38"/>
                    <a:pt x="37" y="40"/>
                  </a:cubicBezTo>
                  <a:cubicBezTo>
                    <a:pt x="35" y="42"/>
                    <a:pt x="34" y="43"/>
                    <a:pt x="32" y="44"/>
                  </a:cubicBezTo>
                  <a:cubicBezTo>
                    <a:pt x="30" y="45"/>
                    <a:pt x="27" y="46"/>
                    <a:pt x="24" y="47"/>
                  </a:cubicBezTo>
                  <a:cubicBezTo>
                    <a:pt x="23" y="47"/>
                    <a:pt x="21" y="47"/>
                    <a:pt x="18" y="47"/>
                  </a:cubicBezTo>
                  <a:lnTo>
                    <a:pt x="0" y="47"/>
                  </a:lnTo>
                  <a:close/>
                  <a:moveTo>
                    <a:pt x="16" y="3"/>
                  </a:moveTo>
                  <a:cubicBezTo>
                    <a:pt x="16" y="40"/>
                    <a:pt x="16" y="40"/>
                    <a:pt x="16" y="40"/>
                  </a:cubicBezTo>
                  <a:cubicBezTo>
                    <a:pt x="16" y="41"/>
                    <a:pt x="16" y="43"/>
                    <a:pt x="16" y="43"/>
                  </a:cubicBezTo>
                  <a:cubicBezTo>
                    <a:pt x="16" y="44"/>
                    <a:pt x="16" y="44"/>
                    <a:pt x="17" y="44"/>
                  </a:cubicBezTo>
                  <a:cubicBezTo>
                    <a:pt x="17" y="44"/>
                    <a:pt x="18" y="45"/>
                    <a:pt x="19" y="45"/>
                  </a:cubicBezTo>
                  <a:cubicBezTo>
                    <a:pt x="23" y="45"/>
                    <a:pt x="25" y="43"/>
                    <a:pt x="27" y="41"/>
                  </a:cubicBezTo>
                  <a:cubicBezTo>
                    <a:pt x="30" y="37"/>
                    <a:pt x="31" y="32"/>
                    <a:pt x="31" y="24"/>
                  </a:cubicBezTo>
                  <a:cubicBezTo>
                    <a:pt x="31" y="18"/>
                    <a:pt x="30" y="13"/>
                    <a:pt x="28" y="9"/>
                  </a:cubicBezTo>
                  <a:cubicBezTo>
                    <a:pt x="27" y="7"/>
                    <a:pt x="25" y="5"/>
                    <a:pt x="23" y="4"/>
                  </a:cubicBezTo>
                  <a:cubicBezTo>
                    <a:pt x="22" y="3"/>
                    <a:pt x="19" y="3"/>
                    <a:pt x="16" y="3"/>
                  </a:cubicBez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34" name="Freeform 108"/>
            <p:cNvSpPr>
              <a:spLocks noChangeAspect="1"/>
            </p:cNvSpPr>
            <p:nvPr userDrawn="1"/>
          </p:nvSpPr>
          <p:spPr bwMode="auto">
            <a:xfrm>
              <a:off x="2146" y="820"/>
              <a:ext cx="54" cy="65"/>
            </a:xfrm>
            <a:custGeom>
              <a:avLst/>
              <a:gdLst>
                <a:gd name="T0" fmla="*/ 12 w 27"/>
                <a:gd name="T1" fmla="*/ 2 h 33"/>
                <a:gd name="T2" fmla="*/ 12 w 27"/>
                <a:gd name="T3" fmla="*/ 15 h 33"/>
                <a:gd name="T4" fmla="*/ 12 w 27"/>
                <a:gd name="T5" fmla="*/ 15 h 33"/>
                <a:gd name="T6" fmla="*/ 16 w 27"/>
                <a:gd name="T7" fmla="*/ 13 h 33"/>
                <a:gd name="T8" fmla="*/ 18 w 27"/>
                <a:gd name="T9" fmla="*/ 7 h 33"/>
                <a:gd name="T10" fmla="*/ 19 w 27"/>
                <a:gd name="T11" fmla="*/ 7 h 33"/>
                <a:gd name="T12" fmla="*/ 19 w 27"/>
                <a:gd name="T13" fmla="*/ 25 h 33"/>
                <a:gd name="T14" fmla="*/ 18 w 27"/>
                <a:gd name="T15" fmla="*/ 25 h 33"/>
                <a:gd name="T16" fmla="*/ 17 w 27"/>
                <a:gd name="T17" fmla="*/ 20 h 33"/>
                <a:gd name="T18" fmla="*/ 15 w 27"/>
                <a:gd name="T19" fmla="*/ 18 h 33"/>
                <a:gd name="T20" fmla="*/ 12 w 27"/>
                <a:gd name="T21" fmla="*/ 17 h 33"/>
                <a:gd name="T22" fmla="*/ 12 w 27"/>
                <a:gd name="T23" fmla="*/ 27 h 33"/>
                <a:gd name="T24" fmla="*/ 12 w 27"/>
                <a:gd name="T25" fmla="*/ 30 h 33"/>
                <a:gd name="T26" fmla="*/ 13 w 27"/>
                <a:gd name="T27" fmla="*/ 31 h 33"/>
                <a:gd name="T28" fmla="*/ 14 w 27"/>
                <a:gd name="T29" fmla="*/ 31 h 33"/>
                <a:gd name="T30" fmla="*/ 16 w 27"/>
                <a:gd name="T31" fmla="*/ 31 h 33"/>
                <a:gd name="T32" fmla="*/ 23 w 27"/>
                <a:gd name="T33" fmla="*/ 29 h 33"/>
                <a:gd name="T34" fmla="*/ 26 w 27"/>
                <a:gd name="T35" fmla="*/ 23 h 33"/>
                <a:gd name="T36" fmla="*/ 27 w 27"/>
                <a:gd name="T37" fmla="*/ 23 h 33"/>
                <a:gd name="T38" fmla="*/ 26 w 27"/>
                <a:gd name="T39" fmla="*/ 33 h 33"/>
                <a:gd name="T40" fmla="*/ 0 w 27"/>
                <a:gd name="T41" fmla="*/ 33 h 33"/>
                <a:gd name="T42" fmla="*/ 0 w 27"/>
                <a:gd name="T43" fmla="*/ 32 h 33"/>
                <a:gd name="T44" fmla="*/ 1 w 27"/>
                <a:gd name="T45" fmla="*/ 32 h 33"/>
                <a:gd name="T46" fmla="*/ 3 w 27"/>
                <a:gd name="T47" fmla="*/ 32 h 33"/>
                <a:gd name="T48" fmla="*/ 4 w 27"/>
                <a:gd name="T49" fmla="*/ 31 h 33"/>
                <a:gd name="T50" fmla="*/ 4 w 27"/>
                <a:gd name="T51" fmla="*/ 28 h 33"/>
                <a:gd name="T52" fmla="*/ 4 w 27"/>
                <a:gd name="T53" fmla="*/ 6 h 33"/>
                <a:gd name="T54" fmla="*/ 4 w 27"/>
                <a:gd name="T55" fmla="*/ 3 h 33"/>
                <a:gd name="T56" fmla="*/ 4 w 27"/>
                <a:gd name="T57" fmla="*/ 1 h 33"/>
                <a:gd name="T58" fmla="*/ 1 w 27"/>
                <a:gd name="T59" fmla="*/ 1 h 33"/>
                <a:gd name="T60" fmla="*/ 0 w 27"/>
                <a:gd name="T61" fmla="*/ 1 h 33"/>
                <a:gd name="T62" fmla="*/ 0 w 27"/>
                <a:gd name="T63" fmla="*/ 0 h 33"/>
                <a:gd name="T64" fmla="*/ 25 w 27"/>
                <a:gd name="T65" fmla="*/ 0 h 33"/>
                <a:gd name="T66" fmla="*/ 25 w 27"/>
                <a:gd name="T67" fmla="*/ 10 h 33"/>
                <a:gd name="T68" fmla="*/ 24 w 27"/>
                <a:gd name="T69" fmla="*/ 10 h 33"/>
                <a:gd name="T70" fmla="*/ 22 w 27"/>
                <a:gd name="T71" fmla="*/ 4 h 33"/>
                <a:gd name="T72" fmla="*/ 19 w 27"/>
                <a:gd name="T73" fmla="*/ 2 h 33"/>
                <a:gd name="T74" fmla="*/ 15 w 27"/>
                <a:gd name="T75" fmla="*/ 2 h 33"/>
                <a:gd name="T76" fmla="*/ 12 w 27"/>
                <a:gd name="T77" fmla="*/ 2 h 33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27" h="33">
                  <a:moveTo>
                    <a:pt x="12" y="2"/>
                  </a:moveTo>
                  <a:cubicBezTo>
                    <a:pt x="12" y="15"/>
                    <a:pt x="12" y="15"/>
                    <a:pt x="12" y="15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4" y="15"/>
                    <a:pt x="15" y="15"/>
                    <a:pt x="16" y="13"/>
                  </a:cubicBezTo>
                  <a:cubicBezTo>
                    <a:pt x="17" y="12"/>
                    <a:pt x="18" y="10"/>
                    <a:pt x="18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23"/>
                    <a:pt x="17" y="21"/>
                    <a:pt x="17" y="20"/>
                  </a:cubicBezTo>
                  <a:cubicBezTo>
                    <a:pt x="16" y="19"/>
                    <a:pt x="16" y="18"/>
                    <a:pt x="15" y="18"/>
                  </a:cubicBezTo>
                  <a:cubicBezTo>
                    <a:pt x="14" y="17"/>
                    <a:pt x="13" y="17"/>
                    <a:pt x="12" y="17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2" y="28"/>
                    <a:pt x="12" y="30"/>
                    <a:pt x="12" y="30"/>
                  </a:cubicBezTo>
                  <a:cubicBezTo>
                    <a:pt x="12" y="30"/>
                    <a:pt x="12" y="31"/>
                    <a:pt x="13" y="31"/>
                  </a:cubicBezTo>
                  <a:cubicBezTo>
                    <a:pt x="13" y="31"/>
                    <a:pt x="14" y="31"/>
                    <a:pt x="14" y="31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9" y="31"/>
                    <a:pt x="21" y="31"/>
                    <a:pt x="23" y="29"/>
                  </a:cubicBezTo>
                  <a:cubicBezTo>
                    <a:pt x="24" y="28"/>
                    <a:pt x="26" y="26"/>
                    <a:pt x="26" y="23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1" y="32"/>
                    <a:pt x="1" y="32"/>
                    <a:pt x="1" y="32"/>
                  </a:cubicBezTo>
                  <a:cubicBezTo>
                    <a:pt x="2" y="32"/>
                    <a:pt x="3" y="32"/>
                    <a:pt x="3" y="32"/>
                  </a:cubicBezTo>
                  <a:cubicBezTo>
                    <a:pt x="4" y="32"/>
                    <a:pt x="4" y="31"/>
                    <a:pt x="4" y="31"/>
                  </a:cubicBezTo>
                  <a:cubicBezTo>
                    <a:pt x="4" y="30"/>
                    <a:pt x="4" y="29"/>
                    <a:pt x="4" y="28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4"/>
                    <a:pt x="4" y="3"/>
                    <a:pt x="4" y="3"/>
                  </a:cubicBezTo>
                  <a:cubicBezTo>
                    <a:pt x="4" y="2"/>
                    <a:pt x="4" y="2"/>
                    <a:pt x="4" y="1"/>
                  </a:cubicBezTo>
                  <a:cubicBezTo>
                    <a:pt x="3" y="1"/>
                    <a:pt x="2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5" y="10"/>
                    <a:pt x="25" y="10"/>
                    <a:pt x="25" y="10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7"/>
                    <a:pt x="23" y="6"/>
                    <a:pt x="22" y="4"/>
                  </a:cubicBezTo>
                  <a:cubicBezTo>
                    <a:pt x="22" y="3"/>
                    <a:pt x="21" y="3"/>
                    <a:pt x="19" y="2"/>
                  </a:cubicBezTo>
                  <a:cubicBezTo>
                    <a:pt x="18" y="2"/>
                    <a:pt x="17" y="2"/>
                    <a:pt x="15" y="2"/>
                  </a:cubicBezTo>
                  <a:lnTo>
                    <a:pt x="12" y="2"/>
                  </a:ln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35" name="Freeform 109"/>
            <p:cNvSpPr>
              <a:spLocks noChangeAspect="1" noEditPoints="1"/>
            </p:cNvSpPr>
            <p:nvPr userDrawn="1"/>
          </p:nvSpPr>
          <p:spPr bwMode="auto">
            <a:xfrm>
              <a:off x="2204" y="820"/>
              <a:ext cx="49" cy="65"/>
            </a:xfrm>
            <a:custGeom>
              <a:avLst/>
              <a:gdLst>
                <a:gd name="T0" fmla="*/ 11 w 25"/>
                <a:gd name="T1" fmla="*/ 18 h 33"/>
                <a:gd name="T2" fmla="*/ 11 w 25"/>
                <a:gd name="T3" fmla="*/ 27 h 33"/>
                <a:gd name="T4" fmla="*/ 11 w 25"/>
                <a:gd name="T5" fmla="*/ 31 h 33"/>
                <a:gd name="T6" fmla="*/ 12 w 25"/>
                <a:gd name="T7" fmla="*/ 32 h 33"/>
                <a:gd name="T8" fmla="*/ 15 w 25"/>
                <a:gd name="T9" fmla="*/ 32 h 33"/>
                <a:gd name="T10" fmla="*/ 15 w 25"/>
                <a:gd name="T11" fmla="*/ 33 h 33"/>
                <a:gd name="T12" fmla="*/ 0 w 25"/>
                <a:gd name="T13" fmla="*/ 33 h 33"/>
                <a:gd name="T14" fmla="*/ 0 w 25"/>
                <a:gd name="T15" fmla="*/ 32 h 33"/>
                <a:gd name="T16" fmla="*/ 3 w 25"/>
                <a:gd name="T17" fmla="*/ 32 h 33"/>
                <a:gd name="T18" fmla="*/ 4 w 25"/>
                <a:gd name="T19" fmla="*/ 31 h 33"/>
                <a:gd name="T20" fmla="*/ 4 w 25"/>
                <a:gd name="T21" fmla="*/ 27 h 33"/>
                <a:gd name="T22" fmla="*/ 4 w 25"/>
                <a:gd name="T23" fmla="*/ 6 h 33"/>
                <a:gd name="T24" fmla="*/ 4 w 25"/>
                <a:gd name="T25" fmla="*/ 2 h 33"/>
                <a:gd name="T26" fmla="*/ 3 w 25"/>
                <a:gd name="T27" fmla="*/ 1 h 33"/>
                <a:gd name="T28" fmla="*/ 0 w 25"/>
                <a:gd name="T29" fmla="*/ 1 h 33"/>
                <a:gd name="T30" fmla="*/ 0 w 25"/>
                <a:gd name="T31" fmla="*/ 0 h 33"/>
                <a:gd name="T32" fmla="*/ 13 w 25"/>
                <a:gd name="T33" fmla="*/ 0 h 33"/>
                <a:gd name="T34" fmla="*/ 22 w 25"/>
                <a:gd name="T35" fmla="*/ 2 h 33"/>
                <a:gd name="T36" fmla="*/ 25 w 25"/>
                <a:gd name="T37" fmla="*/ 9 h 33"/>
                <a:gd name="T38" fmla="*/ 23 w 25"/>
                <a:gd name="T39" fmla="*/ 14 h 33"/>
                <a:gd name="T40" fmla="*/ 18 w 25"/>
                <a:gd name="T41" fmla="*/ 18 h 33"/>
                <a:gd name="T42" fmla="*/ 11 w 25"/>
                <a:gd name="T43" fmla="*/ 18 h 33"/>
                <a:gd name="T44" fmla="*/ 11 w 25"/>
                <a:gd name="T45" fmla="*/ 2 h 33"/>
                <a:gd name="T46" fmla="*/ 11 w 25"/>
                <a:gd name="T47" fmla="*/ 16 h 33"/>
                <a:gd name="T48" fmla="*/ 12 w 25"/>
                <a:gd name="T49" fmla="*/ 16 h 33"/>
                <a:gd name="T50" fmla="*/ 16 w 25"/>
                <a:gd name="T51" fmla="*/ 14 h 33"/>
                <a:gd name="T52" fmla="*/ 17 w 25"/>
                <a:gd name="T53" fmla="*/ 9 h 33"/>
                <a:gd name="T54" fmla="*/ 16 w 25"/>
                <a:gd name="T55" fmla="*/ 3 h 33"/>
                <a:gd name="T56" fmla="*/ 12 w 25"/>
                <a:gd name="T57" fmla="*/ 2 h 33"/>
                <a:gd name="T58" fmla="*/ 11 w 25"/>
                <a:gd name="T59" fmla="*/ 2 h 33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25" h="33">
                  <a:moveTo>
                    <a:pt x="11" y="18"/>
                  </a:move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1" y="30"/>
                    <a:pt x="11" y="31"/>
                  </a:cubicBezTo>
                  <a:cubicBezTo>
                    <a:pt x="11" y="31"/>
                    <a:pt x="12" y="32"/>
                    <a:pt x="12" y="32"/>
                  </a:cubicBezTo>
                  <a:cubicBezTo>
                    <a:pt x="13" y="32"/>
                    <a:pt x="13" y="32"/>
                    <a:pt x="15" y="32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1" y="32"/>
                    <a:pt x="2" y="32"/>
                    <a:pt x="3" y="32"/>
                  </a:cubicBezTo>
                  <a:cubicBezTo>
                    <a:pt x="3" y="32"/>
                    <a:pt x="3" y="31"/>
                    <a:pt x="4" y="31"/>
                  </a:cubicBezTo>
                  <a:cubicBezTo>
                    <a:pt x="4" y="30"/>
                    <a:pt x="4" y="29"/>
                    <a:pt x="4" y="2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4"/>
                    <a:pt x="4" y="3"/>
                    <a:pt x="4" y="2"/>
                  </a:cubicBezTo>
                  <a:cubicBezTo>
                    <a:pt x="3" y="2"/>
                    <a:pt x="3" y="1"/>
                    <a:pt x="3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7" y="0"/>
                    <a:pt x="20" y="1"/>
                    <a:pt x="22" y="2"/>
                  </a:cubicBezTo>
                  <a:cubicBezTo>
                    <a:pt x="24" y="4"/>
                    <a:pt x="25" y="6"/>
                    <a:pt x="25" y="9"/>
                  </a:cubicBezTo>
                  <a:cubicBezTo>
                    <a:pt x="25" y="11"/>
                    <a:pt x="24" y="13"/>
                    <a:pt x="23" y="14"/>
                  </a:cubicBezTo>
                  <a:cubicBezTo>
                    <a:pt x="22" y="16"/>
                    <a:pt x="20" y="17"/>
                    <a:pt x="18" y="18"/>
                  </a:cubicBezTo>
                  <a:cubicBezTo>
                    <a:pt x="16" y="18"/>
                    <a:pt x="14" y="18"/>
                    <a:pt x="11" y="18"/>
                  </a:cubicBezTo>
                  <a:close/>
                  <a:moveTo>
                    <a:pt x="11" y="2"/>
                  </a:moveTo>
                  <a:cubicBezTo>
                    <a:pt x="11" y="16"/>
                    <a:pt x="11" y="16"/>
                    <a:pt x="11" y="16"/>
                  </a:cubicBezTo>
                  <a:cubicBezTo>
                    <a:pt x="11" y="16"/>
                    <a:pt x="12" y="16"/>
                    <a:pt x="12" y="16"/>
                  </a:cubicBezTo>
                  <a:cubicBezTo>
                    <a:pt x="14" y="16"/>
                    <a:pt x="15" y="16"/>
                    <a:pt x="16" y="14"/>
                  </a:cubicBezTo>
                  <a:cubicBezTo>
                    <a:pt x="17" y="13"/>
                    <a:pt x="17" y="11"/>
                    <a:pt x="17" y="9"/>
                  </a:cubicBezTo>
                  <a:cubicBezTo>
                    <a:pt x="17" y="6"/>
                    <a:pt x="17" y="5"/>
                    <a:pt x="16" y="3"/>
                  </a:cubicBezTo>
                  <a:cubicBezTo>
                    <a:pt x="15" y="2"/>
                    <a:pt x="14" y="2"/>
                    <a:pt x="12" y="2"/>
                  </a:cubicBezTo>
                  <a:lnTo>
                    <a:pt x="11" y="2"/>
                  </a:ln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36" name="Freeform 110"/>
            <p:cNvSpPr>
              <a:spLocks noChangeAspect="1" noEditPoints="1"/>
            </p:cNvSpPr>
            <p:nvPr userDrawn="1"/>
          </p:nvSpPr>
          <p:spPr bwMode="auto">
            <a:xfrm>
              <a:off x="2247" y="818"/>
              <a:ext cx="63" cy="67"/>
            </a:xfrm>
            <a:custGeom>
              <a:avLst/>
              <a:gdLst>
                <a:gd name="T0" fmla="*/ 19 w 32"/>
                <a:gd name="T1" fmla="*/ 25 h 34"/>
                <a:gd name="T2" fmla="*/ 8 w 32"/>
                <a:gd name="T3" fmla="*/ 25 h 34"/>
                <a:gd name="T4" fmla="*/ 7 w 32"/>
                <a:gd name="T5" fmla="*/ 28 h 34"/>
                <a:gd name="T6" fmla="*/ 6 w 32"/>
                <a:gd name="T7" fmla="*/ 31 h 34"/>
                <a:gd name="T8" fmla="*/ 7 w 32"/>
                <a:gd name="T9" fmla="*/ 33 h 34"/>
                <a:gd name="T10" fmla="*/ 10 w 32"/>
                <a:gd name="T11" fmla="*/ 33 h 34"/>
                <a:gd name="T12" fmla="*/ 10 w 32"/>
                <a:gd name="T13" fmla="*/ 34 h 34"/>
                <a:gd name="T14" fmla="*/ 0 w 32"/>
                <a:gd name="T15" fmla="*/ 34 h 34"/>
                <a:gd name="T16" fmla="*/ 0 w 32"/>
                <a:gd name="T17" fmla="*/ 33 h 34"/>
                <a:gd name="T18" fmla="*/ 3 w 32"/>
                <a:gd name="T19" fmla="*/ 32 h 34"/>
                <a:gd name="T20" fmla="*/ 6 w 32"/>
                <a:gd name="T21" fmla="*/ 27 h 34"/>
                <a:gd name="T22" fmla="*/ 16 w 32"/>
                <a:gd name="T23" fmla="*/ 0 h 34"/>
                <a:gd name="T24" fmla="*/ 17 w 32"/>
                <a:gd name="T25" fmla="*/ 0 h 34"/>
                <a:gd name="T26" fmla="*/ 27 w 32"/>
                <a:gd name="T27" fmla="*/ 28 h 34"/>
                <a:gd name="T28" fmla="*/ 30 w 32"/>
                <a:gd name="T29" fmla="*/ 32 h 34"/>
                <a:gd name="T30" fmla="*/ 32 w 32"/>
                <a:gd name="T31" fmla="*/ 33 h 34"/>
                <a:gd name="T32" fmla="*/ 32 w 32"/>
                <a:gd name="T33" fmla="*/ 34 h 34"/>
                <a:gd name="T34" fmla="*/ 18 w 32"/>
                <a:gd name="T35" fmla="*/ 34 h 34"/>
                <a:gd name="T36" fmla="*/ 18 w 32"/>
                <a:gd name="T37" fmla="*/ 33 h 34"/>
                <a:gd name="T38" fmla="*/ 18 w 32"/>
                <a:gd name="T39" fmla="*/ 33 h 34"/>
                <a:gd name="T40" fmla="*/ 21 w 32"/>
                <a:gd name="T41" fmla="*/ 33 h 34"/>
                <a:gd name="T42" fmla="*/ 21 w 32"/>
                <a:gd name="T43" fmla="*/ 32 h 34"/>
                <a:gd name="T44" fmla="*/ 21 w 32"/>
                <a:gd name="T45" fmla="*/ 31 h 34"/>
                <a:gd name="T46" fmla="*/ 20 w 32"/>
                <a:gd name="T47" fmla="*/ 29 h 34"/>
                <a:gd name="T48" fmla="*/ 19 w 32"/>
                <a:gd name="T49" fmla="*/ 25 h 34"/>
                <a:gd name="T50" fmla="*/ 18 w 32"/>
                <a:gd name="T51" fmla="*/ 23 h 34"/>
                <a:gd name="T52" fmla="*/ 14 w 32"/>
                <a:gd name="T53" fmla="*/ 11 h 34"/>
                <a:gd name="T54" fmla="*/ 9 w 32"/>
                <a:gd name="T55" fmla="*/ 23 h 34"/>
                <a:gd name="T56" fmla="*/ 18 w 32"/>
                <a:gd name="T57" fmla="*/ 23 h 34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32" h="34">
                  <a:moveTo>
                    <a:pt x="19" y="25"/>
                  </a:moveTo>
                  <a:cubicBezTo>
                    <a:pt x="8" y="25"/>
                    <a:pt x="8" y="25"/>
                    <a:pt x="8" y="25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7" y="29"/>
                    <a:pt x="6" y="30"/>
                    <a:pt x="6" y="31"/>
                  </a:cubicBezTo>
                  <a:cubicBezTo>
                    <a:pt x="6" y="32"/>
                    <a:pt x="7" y="32"/>
                    <a:pt x="7" y="33"/>
                  </a:cubicBezTo>
                  <a:cubicBezTo>
                    <a:pt x="8" y="33"/>
                    <a:pt x="9" y="33"/>
                    <a:pt x="10" y="33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1" y="33"/>
                    <a:pt x="2" y="33"/>
                    <a:pt x="3" y="32"/>
                  </a:cubicBezTo>
                  <a:cubicBezTo>
                    <a:pt x="4" y="31"/>
                    <a:pt x="5" y="29"/>
                    <a:pt x="6" y="27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28" y="30"/>
                    <a:pt x="29" y="32"/>
                    <a:pt x="30" y="32"/>
                  </a:cubicBezTo>
                  <a:cubicBezTo>
                    <a:pt x="30" y="33"/>
                    <a:pt x="31" y="33"/>
                    <a:pt x="32" y="33"/>
                  </a:cubicBezTo>
                  <a:cubicBezTo>
                    <a:pt x="32" y="34"/>
                    <a:pt x="32" y="34"/>
                    <a:pt x="32" y="34"/>
                  </a:cubicBezTo>
                  <a:cubicBezTo>
                    <a:pt x="18" y="34"/>
                    <a:pt x="18" y="34"/>
                    <a:pt x="18" y="34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9" y="33"/>
                    <a:pt x="20" y="33"/>
                    <a:pt x="21" y="33"/>
                  </a:cubicBezTo>
                  <a:cubicBezTo>
                    <a:pt x="21" y="33"/>
                    <a:pt x="21" y="32"/>
                    <a:pt x="21" y="32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21" y="31"/>
                    <a:pt x="21" y="30"/>
                    <a:pt x="20" y="29"/>
                  </a:cubicBezTo>
                  <a:lnTo>
                    <a:pt x="19" y="25"/>
                  </a:lnTo>
                  <a:close/>
                  <a:moveTo>
                    <a:pt x="18" y="23"/>
                  </a:moveTo>
                  <a:cubicBezTo>
                    <a:pt x="14" y="11"/>
                    <a:pt x="14" y="11"/>
                    <a:pt x="14" y="11"/>
                  </a:cubicBezTo>
                  <a:cubicBezTo>
                    <a:pt x="9" y="23"/>
                    <a:pt x="9" y="23"/>
                    <a:pt x="9" y="23"/>
                  </a:cubicBezTo>
                  <a:lnTo>
                    <a:pt x="18" y="23"/>
                  </a:ln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37" name="Freeform 111"/>
            <p:cNvSpPr>
              <a:spLocks noChangeAspect="1" noEditPoints="1"/>
            </p:cNvSpPr>
            <p:nvPr userDrawn="1"/>
          </p:nvSpPr>
          <p:spPr bwMode="auto">
            <a:xfrm>
              <a:off x="2309" y="820"/>
              <a:ext cx="63" cy="65"/>
            </a:xfrm>
            <a:custGeom>
              <a:avLst/>
              <a:gdLst>
                <a:gd name="T0" fmla="*/ 11 w 31"/>
                <a:gd name="T1" fmla="*/ 18 h 33"/>
                <a:gd name="T2" fmla="*/ 11 w 31"/>
                <a:gd name="T3" fmla="*/ 27 h 33"/>
                <a:gd name="T4" fmla="*/ 11 w 31"/>
                <a:gd name="T5" fmla="*/ 31 h 33"/>
                <a:gd name="T6" fmla="*/ 12 w 31"/>
                <a:gd name="T7" fmla="*/ 32 h 33"/>
                <a:gd name="T8" fmla="*/ 15 w 31"/>
                <a:gd name="T9" fmla="*/ 32 h 33"/>
                <a:gd name="T10" fmla="*/ 15 w 31"/>
                <a:gd name="T11" fmla="*/ 33 h 33"/>
                <a:gd name="T12" fmla="*/ 0 w 31"/>
                <a:gd name="T13" fmla="*/ 33 h 33"/>
                <a:gd name="T14" fmla="*/ 0 w 31"/>
                <a:gd name="T15" fmla="*/ 32 h 33"/>
                <a:gd name="T16" fmla="*/ 2 w 31"/>
                <a:gd name="T17" fmla="*/ 32 h 33"/>
                <a:gd name="T18" fmla="*/ 3 w 31"/>
                <a:gd name="T19" fmla="*/ 31 h 33"/>
                <a:gd name="T20" fmla="*/ 4 w 31"/>
                <a:gd name="T21" fmla="*/ 27 h 33"/>
                <a:gd name="T22" fmla="*/ 4 w 31"/>
                <a:gd name="T23" fmla="*/ 6 h 33"/>
                <a:gd name="T24" fmla="*/ 3 w 31"/>
                <a:gd name="T25" fmla="*/ 2 h 33"/>
                <a:gd name="T26" fmla="*/ 2 w 31"/>
                <a:gd name="T27" fmla="*/ 1 h 33"/>
                <a:gd name="T28" fmla="*/ 0 w 31"/>
                <a:gd name="T29" fmla="*/ 1 h 33"/>
                <a:gd name="T30" fmla="*/ 0 w 31"/>
                <a:gd name="T31" fmla="*/ 0 h 33"/>
                <a:gd name="T32" fmla="*/ 13 w 31"/>
                <a:gd name="T33" fmla="*/ 0 h 33"/>
                <a:gd name="T34" fmla="*/ 21 w 31"/>
                <a:gd name="T35" fmla="*/ 1 h 33"/>
                <a:gd name="T36" fmla="*/ 25 w 31"/>
                <a:gd name="T37" fmla="*/ 4 h 33"/>
                <a:gd name="T38" fmla="*/ 27 w 31"/>
                <a:gd name="T39" fmla="*/ 9 h 33"/>
                <a:gd name="T40" fmla="*/ 24 w 31"/>
                <a:gd name="T41" fmla="*/ 15 h 33"/>
                <a:gd name="T42" fmla="*/ 20 w 31"/>
                <a:gd name="T43" fmla="*/ 17 h 33"/>
                <a:gd name="T44" fmla="*/ 27 w 31"/>
                <a:gd name="T45" fmla="*/ 29 h 33"/>
                <a:gd name="T46" fmla="*/ 29 w 31"/>
                <a:gd name="T47" fmla="*/ 31 h 33"/>
                <a:gd name="T48" fmla="*/ 31 w 31"/>
                <a:gd name="T49" fmla="*/ 32 h 33"/>
                <a:gd name="T50" fmla="*/ 31 w 31"/>
                <a:gd name="T51" fmla="*/ 33 h 33"/>
                <a:gd name="T52" fmla="*/ 22 w 31"/>
                <a:gd name="T53" fmla="*/ 33 h 33"/>
                <a:gd name="T54" fmla="*/ 13 w 31"/>
                <a:gd name="T55" fmla="*/ 18 h 33"/>
                <a:gd name="T56" fmla="*/ 11 w 31"/>
                <a:gd name="T57" fmla="*/ 18 h 33"/>
                <a:gd name="T58" fmla="*/ 11 w 31"/>
                <a:gd name="T59" fmla="*/ 2 h 33"/>
                <a:gd name="T60" fmla="*/ 11 w 31"/>
                <a:gd name="T61" fmla="*/ 16 h 33"/>
                <a:gd name="T62" fmla="*/ 12 w 31"/>
                <a:gd name="T63" fmla="*/ 16 h 33"/>
                <a:gd name="T64" fmla="*/ 16 w 31"/>
                <a:gd name="T65" fmla="*/ 16 h 33"/>
                <a:gd name="T66" fmla="*/ 19 w 31"/>
                <a:gd name="T67" fmla="*/ 13 h 33"/>
                <a:gd name="T68" fmla="*/ 20 w 31"/>
                <a:gd name="T69" fmla="*/ 9 h 33"/>
                <a:gd name="T70" fmla="*/ 18 w 31"/>
                <a:gd name="T71" fmla="*/ 3 h 33"/>
                <a:gd name="T72" fmla="*/ 13 w 31"/>
                <a:gd name="T73" fmla="*/ 2 h 33"/>
                <a:gd name="T74" fmla="*/ 11 w 31"/>
                <a:gd name="T75" fmla="*/ 2 h 3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31" h="33">
                  <a:moveTo>
                    <a:pt x="11" y="18"/>
                  </a:move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1" y="30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2"/>
                    <a:pt x="13" y="32"/>
                    <a:pt x="15" y="32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1" y="32"/>
                    <a:pt x="2" y="32"/>
                    <a:pt x="2" y="32"/>
                  </a:cubicBezTo>
                  <a:cubicBezTo>
                    <a:pt x="3" y="32"/>
                    <a:pt x="3" y="31"/>
                    <a:pt x="3" y="31"/>
                  </a:cubicBezTo>
                  <a:cubicBezTo>
                    <a:pt x="4" y="30"/>
                    <a:pt x="4" y="29"/>
                    <a:pt x="4" y="2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4"/>
                    <a:pt x="4" y="3"/>
                    <a:pt x="3" y="2"/>
                  </a:cubicBezTo>
                  <a:cubicBezTo>
                    <a:pt x="3" y="2"/>
                    <a:pt x="3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7" y="0"/>
                    <a:pt x="20" y="0"/>
                    <a:pt x="21" y="1"/>
                  </a:cubicBezTo>
                  <a:cubicBezTo>
                    <a:pt x="23" y="1"/>
                    <a:pt x="24" y="2"/>
                    <a:pt x="25" y="4"/>
                  </a:cubicBezTo>
                  <a:cubicBezTo>
                    <a:pt x="26" y="5"/>
                    <a:pt x="27" y="7"/>
                    <a:pt x="27" y="9"/>
                  </a:cubicBezTo>
                  <a:cubicBezTo>
                    <a:pt x="27" y="11"/>
                    <a:pt x="26" y="14"/>
                    <a:pt x="24" y="15"/>
                  </a:cubicBezTo>
                  <a:cubicBezTo>
                    <a:pt x="23" y="16"/>
                    <a:pt x="22" y="17"/>
                    <a:pt x="20" y="17"/>
                  </a:cubicBezTo>
                  <a:cubicBezTo>
                    <a:pt x="27" y="29"/>
                    <a:pt x="27" y="29"/>
                    <a:pt x="27" y="29"/>
                  </a:cubicBezTo>
                  <a:cubicBezTo>
                    <a:pt x="28" y="30"/>
                    <a:pt x="29" y="31"/>
                    <a:pt x="29" y="31"/>
                  </a:cubicBezTo>
                  <a:cubicBezTo>
                    <a:pt x="30" y="32"/>
                    <a:pt x="31" y="32"/>
                    <a:pt x="31" y="32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13" y="18"/>
                    <a:pt x="13" y="18"/>
                    <a:pt x="13" y="18"/>
                  </a:cubicBezTo>
                  <a:lnTo>
                    <a:pt x="11" y="18"/>
                  </a:lnTo>
                  <a:close/>
                  <a:moveTo>
                    <a:pt x="11" y="2"/>
                  </a:moveTo>
                  <a:cubicBezTo>
                    <a:pt x="11" y="16"/>
                    <a:pt x="11" y="16"/>
                    <a:pt x="11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4" y="16"/>
                    <a:pt x="15" y="16"/>
                    <a:pt x="16" y="16"/>
                  </a:cubicBezTo>
                  <a:cubicBezTo>
                    <a:pt x="17" y="15"/>
                    <a:pt x="18" y="14"/>
                    <a:pt x="19" y="13"/>
                  </a:cubicBezTo>
                  <a:cubicBezTo>
                    <a:pt x="19" y="12"/>
                    <a:pt x="20" y="11"/>
                    <a:pt x="20" y="9"/>
                  </a:cubicBezTo>
                  <a:cubicBezTo>
                    <a:pt x="20" y="7"/>
                    <a:pt x="19" y="5"/>
                    <a:pt x="18" y="3"/>
                  </a:cubicBezTo>
                  <a:cubicBezTo>
                    <a:pt x="17" y="2"/>
                    <a:pt x="15" y="2"/>
                    <a:pt x="13" y="2"/>
                  </a:cubicBezTo>
                  <a:lnTo>
                    <a:pt x="11" y="2"/>
                  </a:ln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38" name="Freeform 112"/>
            <p:cNvSpPr>
              <a:spLocks noChangeAspect="1"/>
            </p:cNvSpPr>
            <p:nvPr userDrawn="1"/>
          </p:nvSpPr>
          <p:spPr bwMode="auto">
            <a:xfrm>
              <a:off x="2370" y="820"/>
              <a:ext cx="51" cy="65"/>
            </a:xfrm>
            <a:custGeom>
              <a:avLst/>
              <a:gdLst>
                <a:gd name="T0" fmla="*/ 26 w 26"/>
                <a:gd name="T1" fmla="*/ 0 h 33"/>
                <a:gd name="T2" fmla="*/ 26 w 26"/>
                <a:gd name="T3" fmla="*/ 9 h 33"/>
                <a:gd name="T4" fmla="*/ 25 w 26"/>
                <a:gd name="T5" fmla="*/ 9 h 33"/>
                <a:gd name="T6" fmla="*/ 24 w 26"/>
                <a:gd name="T7" fmla="*/ 4 h 33"/>
                <a:gd name="T8" fmla="*/ 21 w 26"/>
                <a:gd name="T9" fmla="*/ 2 h 33"/>
                <a:gd name="T10" fmla="*/ 19 w 26"/>
                <a:gd name="T11" fmla="*/ 2 h 33"/>
                <a:gd name="T12" fmla="*/ 16 w 26"/>
                <a:gd name="T13" fmla="*/ 2 h 33"/>
                <a:gd name="T14" fmla="*/ 16 w 26"/>
                <a:gd name="T15" fmla="*/ 28 h 33"/>
                <a:gd name="T16" fmla="*/ 17 w 26"/>
                <a:gd name="T17" fmla="*/ 31 h 33"/>
                <a:gd name="T18" fmla="*/ 18 w 26"/>
                <a:gd name="T19" fmla="*/ 32 h 33"/>
                <a:gd name="T20" fmla="*/ 20 w 26"/>
                <a:gd name="T21" fmla="*/ 32 h 33"/>
                <a:gd name="T22" fmla="*/ 21 w 26"/>
                <a:gd name="T23" fmla="*/ 32 h 33"/>
                <a:gd name="T24" fmla="*/ 21 w 26"/>
                <a:gd name="T25" fmla="*/ 33 h 33"/>
                <a:gd name="T26" fmla="*/ 5 w 26"/>
                <a:gd name="T27" fmla="*/ 33 h 33"/>
                <a:gd name="T28" fmla="*/ 5 w 26"/>
                <a:gd name="T29" fmla="*/ 32 h 33"/>
                <a:gd name="T30" fmla="*/ 6 w 26"/>
                <a:gd name="T31" fmla="*/ 32 h 33"/>
                <a:gd name="T32" fmla="*/ 8 w 26"/>
                <a:gd name="T33" fmla="*/ 32 h 33"/>
                <a:gd name="T34" fmla="*/ 9 w 26"/>
                <a:gd name="T35" fmla="*/ 31 h 33"/>
                <a:gd name="T36" fmla="*/ 9 w 26"/>
                <a:gd name="T37" fmla="*/ 28 h 33"/>
                <a:gd name="T38" fmla="*/ 9 w 26"/>
                <a:gd name="T39" fmla="*/ 2 h 33"/>
                <a:gd name="T40" fmla="*/ 7 w 26"/>
                <a:gd name="T41" fmla="*/ 2 h 33"/>
                <a:gd name="T42" fmla="*/ 3 w 26"/>
                <a:gd name="T43" fmla="*/ 3 h 33"/>
                <a:gd name="T44" fmla="*/ 0 w 26"/>
                <a:gd name="T45" fmla="*/ 9 h 33"/>
                <a:gd name="T46" fmla="*/ 0 w 26"/>
                <a:gd name="T47" fmla="*/ 9 h 33"/>
                <a:gd name="T48" fmla="*/ 0 w 26"/>
                <a:gd name="T49" fmla="*/ 0 h 33"/>
                <a:gd name="T50" fmla="*/ 26 w 26"/>
                <a:gd name="T51" fmla="*/ 0 h 33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26" h="33">
                  <a:moveTo>
                    <a:pt x="26" y="0"/>
                  </a:moveTo>
                  <a:cubicBezTo>
                    <a:pt x="26" y="9"/>
                    <a:pt x="26" y="9"/>
                    <a:pt x="26" y="9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5" y="7"/>
                    <a:pt x="24" y="5"/>
                    <a:pt x="24" y="4"/>
                  </a:cubicBezTo>
                  <a:cubicBezTo>
                    <a:pt x="23" y="3"/>
                    <a:pt x="22" y="3"/>
                    <a:pt x="21" y="2"/>
                  </a:cubicBezTo>
                  <a:cubicBezTo>
                    <a:pt x="21" y="2"/>
                    <a:pt x="20" y="2"/>
                    <a:pt x="19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6" y="29"/>
                    <a:pt x="16" y="30"/>
                    <a:pt x="17" y="31"/>
                  </a:cubicBezTo>
                  <a:cubicBezTo>
                    <a:pt x="17" y="31"/>
                    <a:pt x="17" y="32"/>
                    <a:pt x="18" y="32"/>
                  </a:cubicBezTo>
                  <a:cubicBezTo>
                    <a:pt x="18" y="32"/>
                    <a:pt x="19" y="32"/>
                    <a:pt x="2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5" y="32"/>
                    <a:pt x="5" y="32"/>
                    <a:pt x="5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7" y="32"/>
                    <a:pt x="8" y="32"/>
                    <a:pt x="8" y="32"/>
                  </a:cubicBezTo>
                  <a:cubicBezTo>
                    <a:pt x="9" y="32"/>
                    <a:pt x="9" y="31"/>
                    <a:pt x="9" y="31"/>
                  </a:cubicBezTo>
                  <a:cubicBezTo>
                    <a:pt x="9" y="30"/>
                    <a:pt x="9" y="29"/>
                    <a:pt x="9" y="28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5" y="2"/>
                    <a:pt x="4" y="2"/>
                    <a:pt x="3" y="3"/>
                  </a:cubicBezTo>
                  <a:cubicBezTo>
                    <a:pt x="2" y="4"/>
                    <a:pt x="1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26" y="0"/>
                  </a:ln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39" name="Freeform 113"/>
            <p:cNvSpPr>
              <a:spLocks noChangeAspect="1"/>
            </p:cNvSpPr>
            <p:nvPr userDrawn="1"/>
          </p:nvSpPr>
          <p:spPr bwMode="auto">
            <a:xfrm>
              <a:off x="2423" y="820"/>
              <a:ext cx="83" cy="65"/>
            </a:xfrm>
            <a:custGeom>
              <a:avLst/>
              <a:gdLst>
                <a:gd name="T0" fmla="*/ 20 w 41"/>
                <a:gd name="T1" fmla="*/ 22 h 33"/>
                <a:gd name="T2" fmla="*/ 29 w 41"/>
                <a:gd name="T3" fmla="*/ 0 h 33"/>
                <a:gd name="T4" fmla="*/ 41 w 41"/>
                <a:gd name="T5" fmla="*/ 0 h 33"/>
                <a:gd name="T6" fmla="*/ 41 w 41"/>
                <a:gd name="T7" fmla="*/ 1 h 33"/>
                <a:gd name="T8" fmla="*/ 40 w 41"/>
                <a:gd name="T9" fmla="*/ 1 h 33"/>
                <a:gd name="T10" fmla="*/ 38 w 41"/>
                <a:gd name="T11" fmla="*/ 1 h 33"/>
                <a:gd name="T12" fmla="*/ 37 w 41"/>
                <a:gd name="T13" fmla="*/ 2 h 33"/>
                <a:gd name="T14" fmla="*/ 36 w 41"/>
                <a:gd name="T15" fmla="*/ 5 h 33"/>
                <a:gd name="T16" fmla="*/ 36 w 41"/>
                <a:gd name="T17" fmla="*/ 28 h 33"/>
                <a:gd name="T18" fmla="*/ 37 w 41"/>
                <a:gd name="T19" fmla="*/ 31 h 33"/>
                <a:gd name="T20" fmla="*/ 38 w 41"/>
                <a:gd name="T21" fmla="*/ 32 h 33"/>
                <a:gd name="T22" fmla="*/ 40 w 41"/>
                <a:gd name="T23" fmla="*/ 32 h 33"/>
                <a:gd name="T24" fmla="*/ 41 w 41"/>
                <a:gd name="T25" fmla="*/ 32 h 33"/>
                <a:gd name="T26" fmla="*/ 41 w 41"/>
                <a:gd name="T27" fmla="*/ 33 h 33"/>
                <a:gd name="T28" fmla="*/ 25 w 41"/>
                <a:gd name="T29" fmla="*/ 33 h 33"/>
                <a:gd name="T30" fmla="*/ 25 w 41"/>
                <a:gd name="T31" fmla="*/ 32 h 33"/>
                <a:gd name="T32" fmla="*/ 26 w 41"/>
                <a:gd name="T33" fmla="*/ 32 h 33"/>
                <a:gd name="T34" fmla="*/ 28 w 41"/>
                <a:gd name="T35" fmla="*/ 32 h 33"/>
                <a:gd name="T36" fmla="*/ 29 w 41"/>
                <a:gd name="T37" fmla="*/ 31 h 33"/>
                <a:gd name="T38" fmla="*/ 29 w 41"/>
                <a:gd name="T39" fmla="*/ 28 h 33"/>
                <a:gd name="T40" fmla="*/ 29 w 41"/>
                <a:gd name="T41" fmla="*/ 3 h 33"/>
                <a:gd name="T42" fmla="*/ 18 w 41"/>
                <a:gd name="T43" fmla="*/ 33 h 33"/>
                <a:gd name="T44" fmla="*/ 17 w 41"/>
                <a:gd name="T45" fmla="*/ 33 h 33"/>
                <a:gd name="T46" fmla="*/ 6 w 41"/>
                <a:gd name="T47" fmla="*/ 3 h 33"/>
                <a:gd name="T48" fmla="*/ 6 w 41"/>
                <a:gd name="T49" fmla="*/ 27 h 33"/>
                <a:gd name="T50" fmla="*/ 6 w 41"/>
                <a:gd name="T51" fmla="*/ 30 h 33"/>
                <a:gd name="T52" fmla="*/ 7 w 41"/>
                <a:gd name="T53" fmla="*/ 32 h 33"/>
                <a:gd name="T54" fmla="*/ 10 w 41"/>
                <a:gd name="T55" fmla="*/ 32 h 33"/>
                <a:gd name="T56" fmla="*/ 10 w 41"/>
                <a:gd name="T57" fmla="*/ 33 h 33"/>
                <a:gd name="T58" fmla="*/ 0 w 41"/>
                <a:gd name="T59" fmla="*/ 33 h 33"/>
                <a:gd name="T60" fmla="*/ 0 w 41"/>
                <a:gd name="T61" fmla="*/ 32 h 33"/>
                <a:gd name="T62" fmla="*/ 0 w 41"/>
                <a:gd name="T63" fmla="*/ 32 h 33"/>
                <a:gd name="T64" fmla="*/ 2 w 41"/>
                <a:gd name="T65" fmla="*/ 32 h 33"/>
                <a:gd name="T66" fmla="*/ 4 w 41"/>
                <a:gd name="T67" fmla="*/ 31 h 33"/>
                <a:gd name="T68" fmla="*/ 4 w 41"/>
                <a:gd name="T69" fmla="*/ 29 h 33"/>
                <a:gd name="T70" fmla="*/ 4 w 41"/>
                <a:gd name="T71" fmla="*/ 27 h 33"/>
                <a:gd name="T72" fmla="*/ 4 w 41"/>
                <a:gd name="T73" fmla="*/ 5 h 33"/>
                <a:gd name="T74" fmla="*/ 4 w 41"/>
                <a:gd name="T75" fmla="*/ 2 h 33"/>
                <a:gd name="T76" fmla="*/ 3 w 41"/>
                <a:gd name="T77" fmla="*/ 1 h 33"/>
                <a:gd name="T78" fmla="*/ 1 w 41"/>
                <a:gd name="T79" fmla="*/ 1 h 33"/>
                <a:gd name="T80" fmla="*/ 0 w 41"/>
                <a:gd name="T81" fmla="*/ 1 h 33"/>
                <a:gd name="T82" fmla="*/ 0 w 41"/>
                <a:gd name="T83" fmla="*/ 0 h 33"/>
                <a:gd name="T84" fmla="*/ 12 w 41"/>
                <a:gd name="T85" fmla="*/ 0 h 33"/>
                <a:gd name="T86" fmla="*/ 20 w 41"/>
                <a:gd name="T87" fmla="*/ 22 h 33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41" h="33">
                  <a:moveTo>
                    <a:pt x="20" y="22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1" y="1"/>
                    <a:pt x="41" y="1"/>
                    <a:pt x="41" y="1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39" y="1"/>
                    <a:pt x="38" y="1"/>
                    <a:pt x="38" y="1"/>
                  </a:cubicBezTo>
                  <a:cubicBezTo>
                    <a:pt x="37" y="1"/>
                    <a:pt x="37" y="2"/>
                    <a:pt x="37" y="2"/>
                  </a:cubicBezTo>
                  <a:cubicBezTo>
                    <a:pt x="36" y="3"/>
                    <a:pt x="36" y="4"/>
                    <a:pt x="36" y="5"/>
                  </a:cubicBezTo>
                  <a:cubicBezTo>
                    <a:pt x="36" y="28"/>
                    <a:pt x="36" y="28"/>
                    <a:pt x="36" y="28"/>
                  </a:cubicBezTo>
                  <a:cubicBezTo>
                    <a:pt x="36" y="29"/>
                    <a:pt x="36" y="30"/>
                    <a:pt x="37" y="31"/>
                  </a:cubicBezTo>
                  <a:cubicBezTo>
                    <a:pt x="37" y="31"/>
                    <a:pt x="37" y="32"/>
                    <a:pt x="38" y="32"/>
                  </a:cubicBezTo>
                  <a:cubicBezTo>
                    <a:pt x="38" y="32"/>
                    <a:pt x="39" y="32"/>
                    <a:pt x="40" y="32"/>
                  </a:cubicBezTo>
                  <a:cubicBezTo>
                    <a:pt x="41" y="32"/>
                    <a:pt x="41" y="32"/>
                    <a:pt x="41" y="32"/>
                  </a:cubicBezTo>
                  <a:cubicBezTo>
                    <a:pt x="41" y="33"/>
                    <a:pt x="41" y="33"/>
                    <a:pt x="41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7" y="32"/>
                    <a:pt x="28" y="32"/>
                    <a:pt x="28" y="32"/>
                  </a:cubicBezTo>
                  <a:cubicBezTo>
                    <a:pt x="29" y="32"/>
                    <a:pt x="29" y="31"/>
                    <a:pt x="29" y="31"/>
                  </a:cubicBezTo>
                  <a:cubicBezTo>
                    <a:pt x="29" y="30"/>
                    <a:pt x="29" y="29"/>
                    <a:pt x="29" y="28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8"/>
                    <a:pt x="6" y="29"/>
                    <a:pt x="6" y="30"/>
                  </a:cubicBezTo>
                  <a:cubicBezTo>
                    <a:pt x="6" y="30"/>
                    <a:pt x="7" y="31"/>
                    <a:pt x="7" y="32"/>
                  </a:cubicBezTo>
                  <a:cubicBezTo>
                    <a:pt x="8" y="32"/>
                    <a:pt x="9" y="32"/>
                    <a:pt x="10" y="32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1" y="32"/>
                    <a:pt x="2" y="32"/>
                    <a:pt x="2" y="32"/>
                  </a:cubicBezTo>
                  <a:cubicBezTo>
                    <a:pt x="3" y="32"/>
                    <a:pt x="3" y="31"/>
                    <a:pt x="4" y="31"/>
                  </a:cubicBezTo>
                  <a:cubicBezTo>
                    <a:pt x="4" y="31"/>
                    <a:pt x="4" y="30"/>
                    <a:pt x="4" y="29"/>
                  </a:cubicBezTo>
                  <a:cubicBezTo>
                    <a:pt x="4" y="29"/>
                    <a:pt x="4" y="28"/>
                    <a:pt x="4" y="2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4"/>
                    <a:pt x="4" y="3"/>
                    <a:pt x="4" y="2"/>
                  </a:cubicBezTo>
                  <a:cubicBezTo>
                    <a:pt x="4" y="2"/>
                    <a:pt x="3" y="2"/>
                    <a:pt x="3" y="1"/>
                  </a:cubicBezTo>
                  <a:cubicBezTo>
                    <a:pt x="3" y="1"/>
                    <a:pt x="2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20" y="22"/>
                  </a:ln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40" name="Freeform 114"/>
            <p:cNvSpPr>
              <a:spLocks noChangeAspect="1"/>
            </p:cNvSpPr>
            <p:nvPr userDrawn="1"/>
          </p:nvSpPr>
          <p:spPr bwMode="auto">
            <a:xfrm>
              <a:off x="2506" y="820"/>
              <a:ext cx="54" cy="65"/>
            </a:xfrm>
            <a:custGeom>
              <a:avLst/>
              <a:gdLst>
                <a:gd name="T0" fmla="*/ 11 w 27"/>
                <a:gd name="T1" fmla="*/ 2 h 33"/>
                <a:gd name="T2" fmla="*/ 11 w 27"/>
                <a:gd name="T3" fmla="*/ 15 h 33"/>
                <a:gd name="T4" fmla="*/ 12 w 27"/>
                <a:gd name="T5" fmla="*/ 15 h 33"/>
                <a:gd name="T6" fmla="*/ 16 w 27"/>
                <a:gd name="T7" fmla="*/ 13 h 33"/>
                <a:gd name="T8" fmla="*/ 17 w 27"/>
                <a:gd name="T9" fmla="*/ 7 h 33"/>
                <a:gd name="T10" fmla="*/ 18 w 27"/>
                <a:gd name="T11" fmla="*/ 7 h 33"/>
                <a:gd name="T12" fmla="*/ 18 w 27"/>
                <a:gd name="T13" fmla="*/ 25 h 33"/>
                <a:gd name="T14" fmla="*/ 17 w 27"/>
                <a:gd name="T15" fmla="*/ 25 h 33"/>
                <a:gd name="T16" fmla="*/ 16 w 27"/>
                <a:gd name="T17" fmla="*/ 20 h 33"/>
                <a:gd name="T18" fmla="*/ 14 w 27"/>
                <a:gd name="T19" fmla="*/ 18 h 33"/>
                <a:gd name="T20" fmla="*/ 11 w 27"/>
                <a:gd name="T21" fmla="*/ 17 h 33"/>
                <a:gd name="T22" fmla="*/ 11 w 27"/>
                <a:gd name="T23" fmla="*/ 27 h 33"/>
                <a:gd name="T24" fmla="*/ 11 w 27"/>
                <a:gd name="T25" fmla="*/ 30 h 33"/>
                <a:gd name="T26" fmla="*/ 12 w 27"/>
                <a:gd name="T27" fmla="*/ 31 h 33"/>
                <a:gd name="T28" fmla="*/ 14 w 27"/>
                <a:gd name="T29" fmla="*/ 31 h 33"/>
                <a:gd name="T30" fmla="*/ 16 w 27"/>
                <a:gd name="T31" fmla="*/ 31 h 33"/>
                <a:gd name="T32" fmla="*/ 22 w 27"/>
                <a:gd name="T33" fmla="*/ 29 h 33"/>
                <a:gd name="T34" fmla="*/ 26 w 27"/>
                <a:gd name="T35" fmla="*/ 23 h 33"/>
                <a:gd name="T36" fmla="*/ 27 w 27"/>
                <a:gd name="T37" fmla="*/ 23 h 33"/>
                <a:gd name="T38" fmla="*/ 25 w 27"/>
                <a:gd name="T39" fmla="*/ 33 h 33"/>
                <a:gd name="T40" fmla="*/ 0 w 27"/>
                <a:gd name="T41" fmla="*/ 33 h 33"/>
                <a:gd name="T42" fmla="*/ 0 w 27"/>
                <a:gd name="T43" fmla="*/ 32 h 33"/>
                <a:gd name="T44" fmla="*/ 1 w 27"/>
                <a:gd name="T45" fmla="*/ 32 h 33"/>
                <a:gd name="T46" fmla="*/ 3 w 27"/>
                <a:gd name="T47" fmla="*/ 32 h 33"/>
                <a:gd name="T48" fmla="*/ 4 w 27"/>
                <a:gd name="T49" fmla="*/ 31 h 33"/>
                <a:gd name="T50" fmla="*/ 4 w 27"/>
                <a:gd name="T51" fmla="*/ 28 h 33"/>
                <a:gd name="T52" fmla="*/ 4 w 27"/>
                <a:gd name="T53" fmla="*/ 6 h 33"/>
                <a:gd name="T54" fmla="*/ 4 w 27"/>
                <a:gd name="T55" fmla="*/ 3 h 33"/>
                <a:gd name="T56" fmla="*/ 3 w 27"/>
                <a:gd name="T57" fmla="*/ 1 h 33"/>
                <a:gd name="T58" fmla="*/ 1 w 27"/>
                <a:gd name="T59" fmla="*/ 1 h 33"/>
                <a:gd name="T60" fmla="*/ 0 w 27"/>
                <a:gd name="T61" fmla="*/ 1 h 33"/>
                <a:gd name="T62" fmla="*/ 0 w 27"/>
                <a:gd name="T63" fmla="*/ 0 h 33"/>
                <a:gd name="T64" fmla="*/ 24 w 27"/>
                <a:gd name="T65" fmla="*/ 0 h 33"/>
                <a:gd name="T66" fmla="*/ 24 w 27"/>
                <a:gd name="T67" fmla="*/ 10 h 33"/>
                <a:gd name="T68" fmla="*/ 24 w 27"/>
                <a:gd name="T69" fmla="*/ 10 h 33"/>
                <a:gd name="T70" fmla="*/ 22 w 27"/>
                <a:gd name="T71" fmla="*/ 4 h 33"/>
                <a:gd name="T72" fmla="*/ 19 w 27"/>
                <a:gd name="T73" fmla="*/ 2 h 33"/>
                <a:gd name="T74" fmla="*/ 14 w 27"/>
                <a:gd name="T75" fmla="*/ 2 h 33"/>
                <a:gd name="T76" fmla="*/ 11 w 27"/>
                <a:gd name="T77" fmla="*/ 2 h 33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27" h="33">
                  <a:moveTo>
                    <a:pt x="11" y="2"/>
                  </a:moveTo>
                  <a:cubicBezTo>
                    <a:pt x="11" y="15"/>
                    <a:pt x="11" y="15"/>
                    <a:pt x="11" y="15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3" y="15"/>
                    <a:pt x="15" y="15"/>
                    <a:pt x="16" y="13"/>
                  </a:cubicBezTo>
                  <a:cubicBezTo>
                    <a:pt x="17" y="12"/>
                    <a:pt x="17" y="10"/>
                    <a:pt x="17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23"/>
                    <a:pt x="17" y="21"/>
                    <a:pt x="16" y="20"/>
                  </a:cubicBezTo>
                  <a:cubicBezTo>
                    <a:pt x="16" y="19"/>
                    <a:pt x="15" y="18"/>
                    <a:pt x="14" y="18"/>
                  </a:cubicBezTo>
                  <a:cubicBezTo>
                    <a:pt x="13" y="17"/>
                    <a:pt x="12" y="17"/>
                    <a:pt x="11" y="1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8"/>
                    <a:pt x="11" y="30"/>
                    <a:pt x="11" y="30"/>
                  </a:cubicBezTo>
                  <a:cubicBezTo>
                    <a:pt x="11" y="30"/>
                    <a:pt x="12" y="31"/>
                    <a:pt x="12" y="31"/>
                  </a:cubicBezTo>
                  <a:cubicBezTo>
                    <a:pt x="12" y="31"/>
                    <a:pt x="13" y="31"/>
                    <a:pt x="14" y="31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8" y="31"/>
                    <a:pt x="21" y="31"/>
                    <a:pt x="22" y="29"/>
                  </a:cubicBezTo>
                  <a:cubicBezTo>
                    <a:pt x="24" y="28"/>
                    <a:pt x="25" y="26"/>
                    <a:pt x="26" y="23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1" y="32"/>
                    <a:pt x="1" y="32"/>
                    <a:pt x="1" y="32"/>
                  </a:cubicBezTo>
                  <a:cubicBezTo>
                    <a:pt x="2" y="32"/>
                    <a:pt x="2" y="32"/>
                    <a:pt x="3" y="32"/>
                  </a:cubicBezTo>
                  <a:cubicBezTo>
                    <a:pt x="3" y="32"/>
                    <a:pt x="3" y="31"/>
                    <a:pt x="4" y="31"/>
                  </a:cubicBezTo>
                  <a:cubicBezTo>
                    <a:pt x="4" y="30"/>
                    <a:pt x="4" y="29"/>
                    <a:pt x="4" y="28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4"/>
                    <a:pt x="4" y="3"/>
                    <a:pt x="4" y="3"/>
                  </a:cubicBezTo>
                  <a:cubicBezTo>
                    <a:pt x="4" y="2"/>
                    <a:pt x="3" y="2"/>
                    <a:pt x="3" y="1"/>
                  </a:cubicBezTo>
                  <a:cubicBezTo>
                    <a:pt x="2" y="1"/>
                    <a:pt x="2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3" y="7"/>
                    <a:pt x="23" y="6"/>
                    <a:pt x="22" y="4"/>
                  </a:cubicBezTo>
                  <a:cubicBezTo>
                    <a:pt x="21" y="3"/>
                    <a:pt x="20" y="3"/>
                    <a:pt x="19" y="2"/>
                  </a:cubicBezTo>
                  <a:cubicBezTo>
                    <a:pt x="18" y="2"/>
                    <a:pt x="16" y="2"/>
                    <a:pt x="14" y="2"/>
                  </a:cubicBezTo>
                  <a:lnTo>
                    <a:pt x="11" y="2"/>
                  </a:ln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41" name="Freeform 115"/>
            <p:cNvSpPr>
              <a:spLocks noChangeAspect="1"/>
            </p:cNvSpPr>
            <p:nvPr userDrawn="1"/>
          </p:nvSpPr>
          <p:spPr bwMode="auto">
            <a:xfrm>
              <a:off x="2562" y="820"/>
              <a:ext cx="60" cy="67"/>
            </a:xfrm>
            <a:custGeom>
              <a:avLst/>
              <a:gdLst>
                <a:gd name="T0" fmla="*/ 10 w 30"/>
                <a:gd name="T1" fmla="*/ 0 h 34"/>
                <a:gd name="T2" fmla="*/ 25 w 30"/>
                <a:gd name="T3" fmla="*/ 21 h 34"/>
                <a:gd name="T4" fmla="*/ 25 w 30"/>
                <a:gd name="T5" fmla="*/ 6 h 34"/>
                <a:gd name="T6" fmla="*/ 24 w 30"/>
                <a:gd name="T7" fmla="*/ 2 h 34"/>
                <a:gd name="T8" fmla="*/ 21 w 30"/>
                <a:gd name="T9" fmla="*/ 1 h 34"/>
                <a:gd name="T10" fmla="*/ 21 w 30"/>
                <a:gd name="T11" fmla="*/ 0 h 34"/>
                <a:gd name="T12" fmla="*/ 30 w 30"/>
                <a:gd name="T13" fmla="*/ 0 h 34"/>
                <a:gd name="T14" fmla="*/ 30 w 30"/>
                <a:gd name="T15" fmla="*/ 1 h 34"/>
                <a:gd name="T16" fmla="*/ 28 w 30"/>
                <a:gd name="T17" fmla="*/ 1 h 34"/>
                <a:gd name="T18" fmla="*/ 27 w 30"/>
                <a:gd name="T19" fmla="*/ 3 h 34"/>
                <a:gd name="T20" fmla="*/ 26 w 30"/>
                <a:gd name="T21" fmla="*/ 6 h 34"/>
                <a:gd name="T22" fmla="*/ 26 w 30"/>
                <a:gd name="T23" fmla="*/ 34 h 34"/>
                <a:gd name="T24" fmla="*/ 26 w 30"/>
                <a:gd name="T25" fmla="*/ 34 h 34"/>
                <a:gd name="T26" fmla="*/ 6 w 30"/>
                <a:gd name="T27" fmla="*/ 6 h 34"/>
                <a:gd name="T28" fmla="*/ 6 w 30"/>
                <a:gd name="T29" fmla="*/ 27 h 34"/>
                <a:gd name="T30" fmla="*/ 7 w 30"/>
                <a:gd name="T31" fmla="*/ 31 h 34"/>
                <a:gd name="T32" fmla="*/ 9 w 30"/>
                <a:gd name="T33" fmla="*/ 32 h 34"/>
                <a:gd name="T34" fmla="*/ 10 w 30"/>
                <a:gd name="T35" fmla="*/ 32 h 34"/>
                <a:gd name="T36" fmla="*/ 10 w 30"/>
                <a:gd name="T37" fmla="*/ 33 h 34"/>
                <a:gd name="T38" fmla="*/ 0 w 30"/>
                <a:gd name="T39" fmla="*/ 33 h 34"/>
                <a:gd name="T40" fmla="*/ 0 w 30"/>
                <a:gd name="T41" fmla="*/ 32 h 34"/>
                <a:gd name="T42" fmla="*/ 3 w 30"/>
                <a:gd name="T43" fmla="*/ 31 h 34"/>
                <a:gd name="T44" fmla="*/ 4 w 30"/>
                <a:gd name="T45" fmla="*/ 27 h 34"/>
                <a:gd name="T46" fmla="*/ 4 w 30"/>
                <a:gd name="T47" fmla="*/ 4 h 34"/>
                <a:gd name="T48" fmla="*/ 3 w 30"/>
                <a:gd name="T49" fmla="*/ 3 h 34"/>
                <a:gd name="T50" fmla="*/ 2 w 30"/>
                <a:gd name="T51" fmla="*/ 1 h 34"/>
                <a:gd name="T52" fmla="*/ 0 w 30"/>
                <a:gd name="T53" fmla="*/ 1 h 34"/>
                <a:gd name="T54" fmla="*/ 0 w 30"/>
                <a:gd name="T55" fmla="*/ 0 h 34"/>
                <a:gd name="T56" fmla="*/ 10 w 30"/>
                <a:gd name="T57" fmla="*/ 0 h 34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30" h="34">
                  <a:moveTo>
                    <a:pt x="10" y="0"/>
                  </a:moveTo>
                  <a:cubicBezTo>
                    <a:pt x="25" y="21"/>
                    <a:pt x="25" y="21"/>
                    <a:pt x="25" y="21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4"/>
                    <a:pt x="25" y="3"/>
                    <a:pt x="24" y="2"/>
                  </a:cubicBezTo>
                  <a:cubicBezTo>
                    <a:pt x="23" y="1"/>
                    <a:pt x="22" y="1"/>
                    <a:pt x="21" y="1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29" y="1"/>
                    <a:pt x="28" y="1"/>
                    <a:pt x="28" y="1"/>
                  </a:cubicBezTo>
                  <a:cubicBezTo>
                    <a:pt x="27" y="2"/>
                    <a:pt x="27" y="2"/>
                    <a:pt x="27" y="3"/>
                  </a:cubicBezTo>
                  <a:cubicBezTo>
                    <a:pt x="27" y="3"/>
                    <a:pt x="26" y="5"/>
                    <a:pt x="26" y="6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9"/>
                    <a:pt x="6" y="31"/>
                    <a:pt x="7" y="31"/>
                  </a:cubicBezTo>
                  <a:cubicBezTo>
                    <a:pt x="8" y="32"/>
                    <a:pt x="8" y="32"/>
                    <a:pt x="9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1" y="32"/>
                    <a:pt x="2" y="32"/>
                    <a:pt x="3" y="31"/>
                  </a:cubicBezTo>
                  <a:cubicBezTo>
                    <a:pt x="4" y="30"/>
                    <a:pt x="4" y="29"/>
                    <a:pt x="4" y="27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2"/>
                    <a:pt x="2" y="1"/>
                    <a:pt x="2" y="1"/>
                  </a:cubicBezTo>
                  <a:cubicBezTo>
                    <a:pt x="1" y="1"/>
                    <a:pt x="1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0" y="0"/>
                  </a:ln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42" name="Freeform 116"/>
            <p:cNvSpPr>
              <a:spLocks noChangeAspect="1"/>
            </p:cNvSpPr>
            <p:nvPr userDrawn="1"/>
          </p:nvSpPr>
          <p:spPr bwMode="auto">
            <a:xfrm>
              <a:off x="2622" y="820"/>
              <a:ext cx="56" cy="65"/>
            </a:xfrm>
            <a:custGeom>
              <a:avLst/>
              <a:gdLst>
                <a:gd name="T0" fmla="*/ 27 w 27"/>
                <a:gd name="T1" fmla="*/ 0 h 33"/>
                <a:gd name="T2" fmla="*/ 27 w 27"/>
                <a:gd name="T3" fmla="*/ 9 h 33"/>
                <a:gd name="T4" fmla="*/ 26 w 27"/>
                <a:gd name="T5" fmla="*/ 9 h 33"/>
                <a:gd name="T6" fmla="*/ 25 w 27"/>
                <a:gd name="T7" fmla="*/ 4 h 33"/>
                <a:gd name="T8" fmla="*/ 22 w 27"/>
                <a:gd name="T9" fmla="*/ 2 h 33"/>
                <a:gd name="T10" fmla="*/ 19 w 27"/>
                <a:gd name="T11" fmla="*/ 2 h 33"/>
                <a:gd name="T12" fmla="*/ 17 w 27"/>
                <a:gd name="T13" fmla="*/ 2 h 33"/>
                <a:gd name="T14" fmla="*/ 17 w 27"/>
                <a:gd name="T15" fmla="*/ 28 h 33"/>
                <a:gd name="T16" fmla="*/ 17 w 27"/>
                <a:gd name="T17" fmla="*/ 31 h 33"/>
                <a:gd name="T18" fmla="*/ 18 w 27"/>
                <a:gd name="T19" fmla="*/ 32 h 33"/>
                <a:gd name="T20" fmla="*/ 20 w 27"/>
                <a:gd name="T21" fmla="*/ 32 h 33"/>
                <a:gd name="T22" fmla="*/ 21 w 27"/>
                <a:gd name="T23" fmla="*/ 32 h 33"/>
                <a:gd name="T24" fmla="*/ 21 w 27"/>
                <a:gd name="T25" fmla="*/ 33 h 33"/>
                <a:gd name="T26" fmla="*/ 6 w 27"/>
                <a:gd name="T27" fmla="*/ 33 h 33"/>
                <a:gd name="T28" fmla="*/ 6 w 27"/>
                <a:gd name="T29" fmla="*/ 32 h 33"/>
                <a:gd name="T30" fmla="*/ 7 w 27"/>
                <a:gd name="T31" fmla="*/ 32 h 33"/>
                <a:gd name="T32" fmla="*/ 9 w 27"/>
                <a:gd name="T33" fmla="*/ 32 h 33"/>
                <a:gd name="T34" fmla="*/ 10 w 27"/>
                <a:gd name="T35" fmla="*/ 31 h 33"/>
                <a:gd name="T36" fmla="*/ 10 w 27"/>
                <a:gd name="T37" fmla="*/ 28 h 33"/>
                <a:gd name="T38" fmla="*/ 10 w 27"/>
                <a:gd name="T39" fmla="*/ 2 h 33"/>
                <a:gd name="T40" fmla="*/ 8 w 27"/>
                <a:gd name="T41" fmla="*/ 2 h 33"/>
                <a:gd name="T42" fmla="*/ 4 w 27"/>
                <a:gd name="T43" fmla="*/ 3 h 33"/>
                <a:gd name="T44" fmla="*/ 1 w 27"/>
                <a:gd name="T45" fmla="*/ 9 h 33"/>
                <a:gd name="T46" fmla="*/ 0 w 27"/>
                <a:gd name="T47" fmla="*/ 9 h 33"/>
                <a:gd name="T48" fmla="*/ 0 w 27"/>
                <a:gd name="T49" fmla="*/ 0 h 33"/>
                <a:gd name="T50" fmla="*/ 27 w 27"/>
                <a:gd name="T51" fmla="*/ 0 h 33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27" h="33">
                  <a:moveTo>
                    <a:pt x="27" y="0"/>
                  </a:moveTo>
                  <a:cubicBezTo>
                    <a:pt x="27" y="9"/>
                    <a:pt x="27" y="9"/>
                    <a:pt x="27" y="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6" y="7"/>
                    <a:pt x="25" y="5"/>
                    <a:pt x="25" y="4"/>
                  </a:cubicBezTo>
                  <a:cubicBezTo>
                    <a:pt x="24" y="3"/>
                    <a:pt x="23" y="3"/>
                    <a:pt x="22" y="2"/>
                  </a:cubicBezTo>
                  <a:cubicBezTo>
                    <a:pt x="22" y="2"/>
                    <a:pt x="21" y="2"/>
                    <a:pt x="19" y="2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7" y="29"/>
                    <a:pt x="17" y="30"/>
                    <a:pt x="17" y="31"/>
                  </a:cubicBezTo>
                  <a:cubicBezTo>
                    <a:pt x="18" y="31"/>
                    <a:pt x="18" y="32"/>
                    <a:pt x="18" y="32"/>
                  </a:cubicBezTo>
                  <a:cubicBezTo>
                    <a:pt x="19" y="32"/>
                    <a:pt x="20" y="32"/>
                    <a:pt x="2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6" y="33"/>
                    <a:pt x="6" y="33"/>
                    <a:pt x="6" y="33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8" y="32"/>
                    <a:pt x="8" y="32"/>
                    <a:pt x="9" y="32"/>
                  </a:cubicBezTo>
                  <a:cubicBezTo>
                    <a:pt x="9" y="32"/>
                    <a:pt x="10" y="31"/>
                    <a:pt x="10" y="31"/>
                  </a:cubicBezTo>
                  <a:cubicBezTo>
                    <a:pt x="10" y="30"/>
                    <a:pt x="10" y="29"/>
                    <a:pt x="10" y="28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6" y="2"/>
                    <a:pt x="5" y="2"/>
                    <a:pt x="4" y="3"/>
                  </a:cubicBezTo>
                  <a:cubicBezTo>
                    <a:pt x="2" y="4"/>
                    <a:pt x="2" y="6"/>
                    <a:pt x="1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27" y="0"/>
                  </a:ln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43" name="Freeform 117"/>
            <p:cNvSpPr>
              <a:spLocks noChangeAspect="1" noEditPoints="1"/>
            </p:cNvSpPr>
            <p:nvPr userDrawn="1"/>
          </p:nvSpPr>
          <p:spPr bwMode="auto">
            <a:xfrm>
              <a:off x="2698" y="818"/>
              <a:ext cx="63" cy="69"/>
            </a:xfrm>
            <a:custGeom>
              <a:avLst/>
              <a:gdLst>
                <a:gd name="T0" fmla="*/ 15 w 31"/>
                <a:gd name="T1" fmla="*/ 0 h 35"/>
                <a:gd name="T2" fmla="*/ 27 w 31"/>
                <a:gd name="T3" fmla="*/ 5 h 35"/>
                <a:gd name="T4" fmla="*/ 31 w 31"/>
                <a:gd name="T5" fmla="*/ 17 h 35"/>
                <a:gd name="T6" fmla="*/ 28 w 31"/>
                <a:gd name="T7" fmla="*/ 29 h 35"/>
                <a:gd name="T8" fmla="*/ 15 w 31"/>
                <a:gd name="T9" fmla="*/ 35 h 35"/>
                <a:gd name="T10" fmla="*/ 3 w 31"/>
                <a:gd name="T11" fmla="*/ 29 h 35"/>
                <a:gd name="T12" fmla="*/ 0 w 31"/>
                <a:gd name="T13" fmla="*/ 17 h 35"/>
                <a:gd name="T14" fmla="*/ 4 w 31"/>
                <a:gd name="T15" fmla="*/ 5 h 35"/>
                <a:gd name="T16" fmla="*/ 15 w 31"/>
                <a:gd name="T17" fmla="*/ 0 h 35"/>
                <a:gd name="T18" fmla="*/ 15 w 31"/>
                <a:gd name="T19" fmla="*/ 2 h 35"/>
                <a:gd name="T20" fmla="*/ 9 w 31"/>
                <a:gd name="T21" fmla="*/ 7 h 35"/>
                <a:gd name="T22" fmla="*/ 7 w 31"/>
                <a:gd name="T23" fmla="*/ 18 h 35"/>
                <a:gd name="T24" fmla="*/ 10 w 31"/>
                <a:gd name="T25" fmla="*/ 30 h 35"/>
                <a:gd name="T26" fmla="*/ 15 w 31"/>
                <a:gd name="T27" fmla="*/ 33 h 35"/>
                <a:gd name="T28" fmla="*/ 19 w 31"/>
                <a:gd name="T29" fmla="*/ 32 h 35"/>
                <a:gd name="T30" fmla="*/ 22 w 31"/>
                <a:gd name="T31" fmla="*/ 27 h 35"/>
                <a:gd name="T32" fmla="*/ 23 w 31"/>
                <a:gd name="T33" fmla="*/ 18 h 35"/>
                <a:gd name="T34" fmla="*/ 22 w 31"/>
                <a:gd name="T35" fmla="*/ 8 h 35"/>
                <a:gd name="T36" fmla="*/ 19 w 31"/>
                <a:gd name="T37" fmla="*/ 3 h 35"/>
                <a:gd name="T38" fmla="*/ 15 w 31"/>
                <a:gd name="T39" fmla="*/ 2 h 35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" h="35">
                  <a:moveTo>
                    <a:pt x="15" y="0"/>
                  </a:moveTo>
                  <a:cubicBezTo>
                    <a:pt x="20" y="0"/>
                    <a:pt x="24" y="2"/>
                    <a:pt x="27" y="5"/>
                  </a:cubicBezTo>
                  <a:cubicBezTo>
                    <a:pt x="30" y="8"/>
                    <a:pt x="31" y="12"/>
                    <a:pt x="31" y="17"/>
                  </a:cubicBezTo>
                  <a:cubicBezTo>
                    <a:pt x="31" y="22"/>
                    <a:pt x="30" y="25"/>
                    <a:pt x="28" y="29"/>
                  </a:cubicBezTo>
                  <a:cubicBezTo>
                    <a:pt x="25" y="33"/>
                    <a:pt x="21" y="35"/>
                    <a:pt x="15" y="35"/>
                  </a:cubicBezTo>
                  <a:cubicBezTo>
                    <a:pt x="10" y="35"/>
                    <a:pt x="6" y="33"/>
                    <a:pt x="3" y="29"/>
                  </a:cubicBezTo>
                  <a:cubicBezTo>
                    <a:pt x="1" y="26"/>
                    <a:pt x="0" y="22"/>
                    <a:pt x="0" y="17"/>
                  </a:cubicBezTo>
                  <a:cubicBezTo>
                    <a:pt x="0" y="12"/>
                    <a:pt x="1" y="8"/>
                    <a:pt x="4" y="5"/>
                  </a:cubicBezTo>
                  <a:cubicBezTo>
                    <a:pt x="7" y="2"/>
                    <a:pt x="11" y="0"/>
                    <a:pt x="15" y="0"/>
                  </a:cubicBezTo>
                  <a:close/>
                  <a:moveTo>
                    <a:pt x="15" y="2"/>
                  </a:moveTo>
                  <a:cubicBezTo>
                    <a:pt x="13" y="2"/>
                    <a:pt x="11" y="3"/>
                    <a:pt x="9" y="7"/>
                  </a:cubicBezTo>
                  <a:cubicBezTo>
                    <a:pt x="8" y="9"/>
                    <a:pt x="7" y="13"/>
                    <a:pt x="7" y="18"/>
                  </a:cubicBezTo>
                  <a:cubicBezTo>
                    <a:pt x="7" y="23"/>
                    <a:pt x="8" y="28"/>
                    <a:pt x="10" y="30"/>
                  </a:cubicBezTo>
                  <a:cubicBezTo>
                    <a:pt x="11" y="32"/>
                    <a:pt x="13" y="33"/>
                    <a:pt x="15" y="33"/>
                  </a:cubicBezTo>
                  <a:cubicBezTo>
                    <a:pt x="17" y="33"/>
                    <a:pt x="18" y="33"/>
                    <a:pt x="19" y="32"/>
                  </a:cubicBezTo>
                  <a:cubicBezTo>
                    <a:pt x="20" y="31"/>
                    <a:pt x="21" y="29"/>
                    <a:pt x="22" y="27"/>
                  </a:cubicBezTo>
                  <a:cubicBezTo>
                    <a:pt x="23" y="25"/>
                    <a:pt x="23" y="22"/>
                    <a:pt x="23" y="18"/>
                  </a:cubicBezTo>
                  <a:cubicBezTo>
                    <a:pt x="23" y="13"/>
                    <a:pt x="23" y="10"/>
                    <a:pt x="22" y="8"/>
                  </a:cubicBezTo>
                  <a:cubicBezTo>
                    <a:pt x="21" y="6"/>
                    <a:pt x="20" y="4"/>
                    <a:pt x="19" y="3"/>
                  </a:cubicBezTo>
                  <a:cubicBezTo>
                    <a:pt x="18" y="2"/>
                    <a:pt x="17" y="2"/>
                    <a:pt x="15" y="2"/>
                  </a:cubicBez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44" name="Freeform 118"/>
            <p:cNvSpPr>
              <a:spLocks noChangeAspect="1"/>
            </p:cNvSpPr>
            <p:nvPr userDrawn="1"/>
          </p:nvSpPr>
          <p:spPr bwMode="auto">
            <a:xfrm>
              <a:off x="2763" y="820"/>
              <a:ext cx="51" cy="65"/>
            </a:xfrm>
            <a:custGeom>
              <a:avLst/>
              <a:gdLst>
                <a:gd name="T0" fmla="*/ 11 w 25"/>
                <a:gd name="T1" fmla="*/ 2 h 33"/>
                <a:gd name="T2" fmla="*/ 11 w 25"/>
                <a:gd name="T3" fmla="*/ 15 h 33"/>
                <a:gd name="T4" fmla="*/ 12 w 25"/>
                <a:gd name="T5" fmla="*/ 15 h 33"/>
                <a:gd name="T6" fmla="*/ 15 w 25"/>
                <a:gd name="T7" fmla="*/ 15 h 33"/>
                <a:gd name="T8" fmla="*/ 18 w 25"/>
                <a:gd name="T9" fmla="*/ 13 h 33"/>
                <a:gd name="T10" fmla="*/ 19 w 25"/>
                <a:gd name="T11" fmla="*/ 8 h 33"/>
                <a:gd name="T12" fmla="*/ 19 w 25"/>
                <a:gd name="T13" fmla="*/ 8 h 33"/>
                <a:gd name="T14" fmla="*/ 19 w 25"/>
                <a:gd name="T15" fmla="*/ 25 h 33"/>
                <a:gd name="T16" fmla="*/ 19 w 25"/>
                <a:gd name="T17" fmla="*/ 25 h 33"/>
                <a:gd name="T18" fmla="*/ 16 w 25"/>
                <a:gd name="T19" fmla="*/ 19 h 33"/>
                <a:gd name="T20" fmla="*/ 12 w 25"/>
                <a:gd name="T21" fmla="*/ 17 h 33"/>
                <a:gd name="T22" fmla="*/ 11 w 25"/>
                <a:gd name="T23" fmla="*/ 17 h 33"/>
                <a:gd name="T24" fmla="*/ 11 w 25"/>
                <a:gd name="T25" fmla="*/ 28 h 33"/>
                <a:gd name="T26" fmla="*/ 12 w 25"/>
                <a:gd name="T27" fmla="*/ 31 h 33"/>
                <a:gd name="T28" fmla="*/ 13 w 25"/>
                <a:gd name="T29" fmla="*/ 32 h 33"/>
                <a:gd name="T30" fmla="*/ 15 w 25"/>
                <a:gd name="T31" fmla="*/ 32 h 33"/>
                <a:gd name="T32" fmla="*/ 16 w 25"/>
                <a:gd name="T33" fmla="*/ 32 h 33"/>
                <a:gd name="T34" fmla="*/ 16 w 25"/>
                <a:gd name="T35" fmla="*/ 33 h 33"/>
                <a:gd name="T36" fmla="*/ 0 w 25"/>
                <a:gd name="T37" fmla="*/ 33 h 33"/>
                <a:gd name="T38" fmla="*/ 0 w 25"/>
                <a:gd name="T39" fmla="*/ 32 h 33"/>
                <a:gd name="T40" fmla="*/ 1 w 25"/>
                <a:gd name="T41" fmla="*/ 32 h 33"/>
                <a:gd name="T42" fmla="*/ 3 w 25"/>
                <a:gd name="T43" fmla="*/ 32 h 33"/>
                <a:gd name="T44" fmla="*/ 4 w 25"/>
                <a:gd name="T45" fmla="*/ 31 h 33"/>
                <a:gd name="T46" fmla="*/ 4 w 25"/>
                <a:gd name="T47" fmla="*/ 28 h 33"/>
                <a:gd name="T48" fmla="*/ 4 w 25"/>
                <a:gd name="T49" fmla="*/ 6 h 33"/>
                <a:gd name="T50" fmla="*/ 4 w 25"/>
                <a:gd name="T51" fmla="*/ 2 h 33"/>
                <a:gd name="T52" fmla="*/ 3 w 25"/>
                <a:gd name="T53" fmla="*/ 1 h 33"/>
                <a:gd name="T54" fmla="*/ 1 w 25"/>
                <a:gd name="T55" fmla="*/ 1 h 33"/>
                <a:gd name="T56" fmla="*/ 0 w 25"/>
                <a:gd name="T57" fmla="*/ 1 h 33"/>
                <a:gd name="T58" fmla="*/ 0 w 25"/>
                <a:gd name="T59" fmla="*/ 0 h 33"/>
                <a:gd name="T60" fmla="*/ 25 w 25"/>
                <a:gd name="T61" fmla="*/ 0 h 33"/>
                <a:gd name="T62" fmla="*/ 25 w 25"/>
                <a:gd name="T63" fmla="*/ 9 h 33"/>
                <a:gd name="T64" fmla="*/ 24 w 25"/>
                <a:gd name="T65" fmla="*/ 9 h 33"/>
                <a:gd name="T66" fmla="*/ 23 w 25"/>
                <a:gd name="T67" fmla="*/ 4 h 33"/>
                <a:gd name="T68" fmla="*/ 19 w 25"/>
                <a:gd name="T69" fmla="*/ 2 h 33"/>
                <a:gd name="T70" fmla="*/ 14 w 25"/>
                <a:gd name="T71" fmla="*/ 2 h 33"/>
                <a:gd name="T72" fmla="*/ 11 w 25"/>
                <a:gd name="T73" fmla="*/ 2 h 33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5" h="33">
                  <a:moveTo>
                    <a:pt x="11" y="2"/>
                  </a:moveTo>
                  <a:cubicBezTo>
                    <a:pt x="11" y="15"/>
                    <a:pt x="11" y="15"/>
                    <a:pt x="11" y="15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3" y="15"/>
                    <a:pt x="15" y="15"/>
                    <a:pt x="15" y="15"/>
                  </a:cubicBezTo>
                  <a:cubicBezTo>
                    <a:pt x="16" y="14"/>
                    <a:pt x="17" y="14"/>
                    <a:pt x="18" y="13"/>
                  </a:cubicBezTo>
                  <a:cubicBezTo>
                    <a:pt x="18" y="11"/>
                    <a:pt x="18" y="10"/>
                    <a:pt x="19" y="8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8" y="22"/>
                    <a:pt x="18" y="20"/>
                    <a:pt x="16" y="19"/>
                  </a:cubicBezTo>
                  <a:cubicBezTo>
                    <a:pt x="15" y="18"/>
                    <a:pt x="14" y="17"/>
                    <a:pt x="12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9"/>
                    <a:pt x="11" y="30"/>
                    <a:pt x="12" y="31"/>
                  </a:cubicBezTo>
                  <a:cubicBezTo>
                    <a:pt x="12" y="31"/>
                    <a:pt x="12" y="32"/>
                    <a:pt x="13" y="32"/>
                  </a:cubicBezTo>
                  <a:cubicBezTo>
                    <a:pt x="13" y="32"/>
                    <a:pt x="14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1" y="32"/>
                    <a:pt x="1" y="32"/>
                    <a:pt x="1" y="32"/>
                  </a:cubicBezTo>
                  <a:cubicBezTo>
                    <a:pt x="2" y="32"/>
                    <a:pt x="3" y="32"/>
                    <a:pt x="3" y="32"/>
                  </a:cubicBezTo>
                  <a:cubicBezTo>
                    <a:pt x="3" y="32"/>
                    <a:pt x="4" y="31"/>
                    <a:pt x="4" y="31"/>
                  </a:cubicBezTo>
                  <a:cubicBezTo>
                    <a:pt x="4" y="30"/>
                    <a:pt x="4" y="29"/>
                    <a:pt x="4" y="28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4"/>
                    <a:pt x="4" y="3"/>
                    <a:pt x="4" y="2"/>
                  </a:cubicBezTo>
                  <a:cubicBezTo>
                    <a:pt x="4" y="2"/>
                    <a:pt x="3" y="2"/>
                    <a:pt x="3" y="1"/>
                  </a:cubicBezTo>
                  <a:cubicBezTo>
                    <a:pt x="3" y="1"/>
                    <a:pt x="2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7"/>
                    <a:pt x="23" y="5"/>
                    <a:pt x="23" y="4"/>
                  </a:cubicBezTo>
                  <a:cubicBezTo>
                    <a:pt x="22" y="3"/>
                    <a:pt x="21" y="3"/>
                    <a:pt x="19" y="2"/>
                  </a:cubicBezTo>
                  <a:cubicBezTo>
                    <a:pt x="18" y="2"/>
                    <a:pt x="16" y="2"/>
                    <a:pt x="14" y="2"/>
                  </a:cubicBezTo>
                  <a:lnTo>
                    <a:pt x="11" y="2"/>
                  </a:ln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45" name="Freeform 119"/>
            <p:cNvSpPr>
              <a:spLocks noChangeAspect="1"/>
            </p:cNvSpPr>
            <p:nvPr userDrawn="1"/>
          </p:nvSpPr>
          <p:spPr bwMode="auto">
            <a:xfrm>
              <a:off x="2832" y="820"/>
              <a:ext cx="49" cy="65"/>
            </a:xfrm>
            <a:custGeom>
              <a:avLst/>
              <a:gdLst>
                <a:gd name="T0" fmla="*/ 26 w 26"/>
                <a:gd name="T1" fmla="*/ 0 h 33"/>
                <a:gd name="T2" fmla="*/ 26 w 26"/>
                <a:gd name="T3" fmla="*/ 9 h 33"/>
                <a:gd name="T4" fmla="*/ 25 w 26"/>
                <a:gd name="T5" fmla="*/ 9 h 33"/>
                <a:gd name="T6" fmla="*/ 24 w 26"/>
                <a:gd name="T7" fmla="*/ 4 h 33"/>
                <a:gd name="T8" fmla="*/ 21 w 26"/>
                <a:gd name="T9" fmla="*/ 2 h 33"/>
                <a:gd name="T10" fmla="*/ 19 w 26"/>
                <a:gd name="T11" fmla="*/ 2 h 33"/>
                <a:gd name="T12" fmla="*/ 16 w 26"/>
                <a:gd name="T13" fmla="*/ 2 h 33"/>
                <a:gd name="T14" fmla="*/ 16 w 26"/>
                <a:gd name="T15" fmla="*/ 28 h 33"/>
                <a:gd name="T16" fmla="*/ 17 w 26"/>
                <a:gd name="T17" fmla="*/ 31 h 33"/>
                <a:gd name="T18" fmla="*/ 18 w 26"/>
                <a:gd name="T19" fmla="*/ 32 h 33"/>
                <a:gd name="T20" fmla="*/ 20 w 26"/>
                <a:gd name="T21" fmla="*/ 32 h 33"/>
                <a:gd name="T22" fmla="*/ 21 w 26"/>
                <a:gd name="T23" fmla="*/ 32 h 33"/>
                <a:gd name="T24" fmla="*/ 21 w 26"/>
                <a:gd name="T25" fmla="*/ 33 h 33"/>
                <a:gd name="T26" fmla="*/ 5 w 26"/>
                <a:gd name="T27" fmla="*/ 33 h 33"/>
                <a:gd name="T28" fmla="*/ 5 w 26"/>
                <a:gd name="T29" fmla="*/ 32 h 33"/>
                <a:gd name="T30" fmla="*/ 6 w 26"/>
                <a:gd name="T31" fmla="*/ 32 h 33"/>
                <a:gd name="T32" fmla="*/ 8 w 26"/>
                <a:gd name="T33" fmla="*/ 32 h 33"/>
                <a:gd name="T34" fmla="*/ 9 w 26"/>
                <a:gd name="T35" fmla="*/ 31 h 33"/>
                <a:gd name="T36" fmla="*/ 9 w 26"/>
                <a:gd name="T37" fmla="*/ 28 h 33"/>
                <a:gd name="T38" fmla="*/ 9 w 26"/>
                <a:gd name="T39" fmla="*/ 2 h 33"/>
                <a:gd name="T40" fmla="*/ 7 w 26"/>
                <a:gd name="T41" fmla="*/ 2 h 33"/>
                <a:gd name="T42" fmla="*/ 3 w 26"/>
                <a:gd name="T43" fmla="*/ 3 h 33"/>
                <a:gd name="T44" fmla="*/ 0 w 26"/>
                <a:gd name="T45" fmla="*/ 9 h 33"/>
                <a:gd name="T46" fmla="*/ 0 w 26"/>
                <a:gd name="T47" fmla="*/ 9 h 33"/>
                <a:gd name="T48" fmla="*/ 0 w 26"/>
                <a:gd name="T49" fmla="*/ 0 h 33"/>
                <a:gd name="T50" fmla="*/ 26 w 26"/>
                <a:gd name="T51" fmla="*/ 0 h 33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26" h="33">
                  <a:moveTo>
                    <a:pt x="26" y="0"/>
                  </a:moveTo>
                  <a:cubicBezTo>
                    <a:pt x="26" y="9"/>
                    <a:pt x="26" y="9"/>
                    <a:pt x="26" y="9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5" y="7"/>
                    <a:pt x="24" y="5"/>
                    <a:pt x="24" y="4"/>
                  </a:cubicBezTo>
                  <a:cubicBezTo>
                    <a:pt x="23" y="3"/>
                    <a:pt x="22" y="3"/>
                    <a:pt x="21" y="2"/>
                  </a:cubicBezTo>
                  <a:cubicBezTo>
                    <a:pt x="21" y="2"/>
                    <a:pt x="20" y="2"/>
                    <a:pt x="19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6" y="29"/>
                    <a:pt x="16" y="30"/>
                    <a:pt x="17" y="31"/>
                  </a:cubicBezTo>
                  <a:cubicBezTo>
                    <a:pt x="17" y="31"/>
                    <a:pt x="17" y="32"/>
                    <a:pt x="18" y="32"/>
                  </a:cubicBezTo>
                  <a:cubicBezTo>
                    <a:pt x="18" y="32"/>
                    <a:pt x="19" y="32"/>
                    <a:pt x="2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5" y="32"/>
                    <a:pt x="5" y="32"/>
                    <a:pt x="5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7" y="32"/>
                    <a:pt x="8" y="32"/>
                    <a:pt x="8" y="32"/>
                  </a:cubicBezTo>
                  <a:cubicBezTo>
                    <a:pt x="9" y="32"/>
                    <a:pt x="9" y="31"/>
                    <a:pt x="9" y="31"/>
                  </a:cubicBezTo>
                  <a:cubicBezTo>
                    <a:pt x="9" y="30"/>
                    <a:pt x="9" y="29"/>
                    <a:pt x="9" y="28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5" y="2"/>
                    <a:pt x="4" y="2"/>
                    <a:pt x="3" y="3"/>
                  </a:cubicBezTo>
                  <a:cubicBezTo>
                    <a:pt x="2" y="4"/>
                    <a:pt x="1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26" y="0"/>
                  </a:ln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46" name="Freeform 120"/>
            <p:cNvSpPr>
              <a:spLocks noChangeAspect="1"/>
            </p:cNvSpPr>
            <p:nvPr userDrawn="1"/>
          </p:nvSpPr>
          <p:spPr bwMode="auto">
            <a:xfrm>
              <a:off x="2883" y="820"/>
              <a:ext cx="67" cy="65"/>
            </a:xfrm>
            <a:custGeom>
              <a:avLst/>
              <a:gdLst>
                <a:gd name="T0" fmla="*/ 11 w 33"/>
                <a:gd name="T1" fmla="*/ 17 h 33"/>
                <a:gd name="T2" fmla="*/ 11 w 33"/>
                <a:gd name="T3" fmla="*/ 28 h 33"/>
                <a:gd name="T4" fmla="*/ 12 w 33"/>
                <a:gd name="T5" fmla="*/ 31 h 33"/>
                <a:gd name="T6" fmla="*/ 13 w 33"/>
                <a:gd name="T7" fmla="*/ 32 h 33"/>
                <a:gd name="T8" fmla="*/ 15 w 33"/>
                <a:gd name="T9" fmla="*/ 32 h 33"/>
                <a:gd name="T10" fmla="*/ 16 w 33"/>
                <a:gd name="T11" fmla="*/ 32 h 33"/>
                <a:gd name="T12" fmla="*/ 16 w 33"/>
                <a:gd name="T13" fmla="*/ 33 h 33"/>
                <a:gd name="T14" fmla="*/ 0 w 33"/>
                <a:gd name="T15" fmla="*/ 33 h 33"/>
                <a:gd name="T16" fmla="*/ 0 w 33"/>
                <a:gd name="T17" fmla="*/ 32 h 33"/>
                <a:gd name="T18" fmla="*/ 1 w 33"/>
                <a:gd name="T19" fmla="*/ 32 h 33"/>
                <a:gd name="T20" fmla="*/ 3 w 33"/>
                <a:gd name="T21" fmla="*/ 32 h 33"/>
                <a:gd name="T22" fmla="*/ 4 w 33"/>
                <a:gd name="T23" fmla="*/ 31 h 33"/>
                <a:gd name="T24" fmla="*/ 4 w 33"/>
                <a:gd name="T25" fmla="*/ 28 h 33"/>
                <a:gd name="T26" fmla="*/ 4 w 33"/>
                <a:gd name="T27" fmla="*/ 6 h 33"/>
                <a:gd name="T28" fmla="*/ 4 w 33"/>
                <a:gd name="T29" fmla="*/ 2 h 33"/>
                <a:gd name="T30" fmla="*/ 3 w 33"/>
                <a:gd name="T31" fmla="*/ 1 h 33"/>
                <a:gd name="T32" fmla="*/ 1 w 33"/>
                <a:gd name="T33" fmla="*/ 1 h 33"/>
                <a:gd name="T34" fmla="*/ 0 w 33"/>
                <a:gd name="T35" fmla="*/ 1 h 33"/>
                <a:gd name="T36" fmla="*/ 0 w 33"/>
                <a:gd name="T37" fmla="*/ 0 h 33"/>
                <a:gd name="T38" fmla="*/ 16 w 33"/>
                <a:gd name="T39" fmla="*/ 0 h 33"/>
                <a:gd name="T40" fmla="*/ 16 w 33"/>
                <a:gd name="T41" fmla="*/ 1 h 33"/>
                <a:gd name="T42" fmla="*/ 15 w 33"/>
                <a:gd name="T43" fmla="*/ 1 h 33"/>
                <a:gd name="T44" fmla="*/ 13 w 33"/>
                <a:gd name="T45" fmla="*/ 1 h 33"/>
                <a:gd name="T46" fmla="*/ 12 w 33"/>
                <a:gd name="T47" fmla="*/ 2 h 33"/>
                <a:gd name="T48" fmla="*/ 11 w 33"/>
                <a:gd name="T49" fmla="*/ 6 h 33"/>
                <a:gd name="T50" fmla="*/ 11 w 33"/>
                <a:gd name="T51" fmla="*/ 15 h 33"/>
                <a:gd name="T52" fmla="*/ 22 w 33"/>
                <a:gd name="T53" fmla="*/ 15 h 33"/>
                <a:gd name="T54" fmla="*/ 22 w 33"/>
                <a:gd name="T55" fmla="*/ 6 h 33"/>
                <a:gd name="T56" fmla="*/ 22 w 33"/>
                <a:gd name="T57" fmla="*/ 2 h 33"/>
                <a:gd name="T58" fmla="*/ 21 w 33"/>
                <a:gd name="T59" fmla="*/ 1 h 33"/>
                <a:gd name="T60" fmla="*/ 19 w 33"/>
                <a:gd name="T61" fmla="*/ 1 h 33"/>
                <a:gd name="T62" fmla="*/ 18 w 33"/>
                <a:gd name="T63" fmla="*/ 1 h 33"/>
                <a:gd name="T64" fmla="*/ 18 w 33"/>
                <a:gd name="T65" fmla="*/ 0 h 33"/>
                <a:gd name="T66" fmla="*/ 33 w 33"/>
                <a:gd name="T67" fmla="*/ 0 h 33"/>
                <a:gd name="T68" fmla="*/ 33 w 33"/>
                <a:gd name="T69" fmla="*/ 1 h 33"/>
                <a:gd name="T70" fmla="*/ 32 w 33"/>
                <a:gd name="T71" fmla="*/ 1 h 33"/>
                <a:gd name="T72" fmla="*/ 30 w 33"/>
                <a:gd name="T73" fmla="*/ 1 h 33"/>
                <a:gd name="T74" fmla="*/ 29 w 33"/>
                <a:gd name="T75" fmla="*/ 2 h 33"/>
                <a:gd name="T76" fmla="*/ 29 w 33"/>
                <a:gd name="T77" fmla="*/ 6 h 33"/>
                <a:gd name="T78" fmla="*/ 29 w 33"/>
                <a:gd name="T79" fmla="*/ 28 h 33"/>
                <a:gd name="T80" fmla="*/ 29 w 33"/>
                <a:gd name="T81" fmla="*/ 31 h 33"/>
                <a:gd name="T82" fmla="*/ 30 w 33"/>
                <a:gd name="T83" fmla="*/ 32 h 33"/>
                <a:gd name="T84" fmla="*/ 32 w 33"/>
                <a:gd name="T85" fmla="*/ 32 h 33"/>
                <a:gd name="T86" fmla="*/ 33 w 33"/>
                <a:gd name="T87" fmla="*/ 32 h 33"/>
                <a:gd name="T88" fmla="*/ 33 w 33"/>
                <a:gd name="T89" fmla="*/ 33 h 33"/>
                <a:gd name="T90" fmla="*/ 18 w 33"/>
                <a:gd name="T91" fmla="*/ 33 h 33"/>
                <a:gd name="T92" fmla="*/ 18 w 33"/>
                <a:gd name="T93" fmla="*/ 32 h 33"/>
                <a:gd name="T94" fmla="*/ 19 w 33"/>
                <a:gd name="T95" fmla="*/ 32 h 33"/>
                <a:gd name="T96" fmla="*/ 21 w 33"/>
                <a:gd name="T97" fmla="*/ 32 h 33"/>
                <a:gd name="T98" fmla="*/ 22 w 33"/>
                <a:gd name="T99" fmla="*/ 31 h 33"/>
                <a:gd name="T100" fmla="*/ 22 w 33"/>
                <a:gd name="T101" fmla="*/ 28 h 33"/>
                <a:gd name="T102" fmla="*/ 22 w 33"/>
                <a:gd name="T103" fmla="*/ 17 h 33"/>
                <a:gd name="T104" fmla="*/ 11 w 33"/>
                <a:gd name="T105" fmla="*/ 17 h 33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33" h="33">
                  <a:moveTo>
                    <a:pt x="11" y="17"/>
                  </a:moveTo>
                  <a:cubicBezTo>
                    <a:pt x="11" y="28"/>
                    <a:pt x="11" y="28"/>
                    <a:pt x="11" y="28"/>
                  </a:cubicBezTo>
                  <a:cubicBezTo>
                    <a:pt x="11" y="29"/>
                    <a:pt x="11" y="30"/>
                    <a:pt x="12" y="31"/>
                  </a:cubicBezTo>
                  <a:cubicBezTo>
                    <a:pt x="12" y="31"/>
                    <a:pt x="12" y="32"/>
                    <a:pt x="13" y="32"/>
                  </a:cubicBezTo>
                  <a:cubicBezTo>
                    <a:pt x="13" y="32"/>
                    <a:pt x="14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1" y="32"/>
                    <a:pt x="1" y="32"/>
                    <a:pt x="1" y="32"/>
                  </a:cubicBezTo>
                  <a:cubicBezTo>
                    <a:pt x="2" y="32"/>
                    <a:pt x="3" y="32"/>
                    <a:pt x="3" y="32"/>
                  </a:cubicBezTo>
                  <a:cubicBezTo>
                    <a:pt x="4" y="32"/>
                    <a:pt x="4" y="31"/>
                    <a:pt x="4" y="31"/>
                  </a:cubicBezTo>
                  <a:cubicBezTo>
                    <a:pt x="4" y="30"/>
                    <a:pt x="4" y="29"/>
                    <a:pt x="4" y="28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4"/>
                    <a:pt x="4" y="3"/>
                    <a:pt x="4" y="2"/>
                  </a:cubicBezTo>
                  <a:cubicBezTo>
                    <a:pt x="4" y="2"/>
                    <a:pt x="4" y="2"/>
                    <a:pt x="3" y="1"/>
                  </a:cubicBezTo>
                  <a:cubicBezTo>
                    <a:pt x="3" y="1"/>
                    <a:pt x="2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1"/>
                    <a:pt x="13" y="1"/>
                    <a:pt x="13" y="1"/>
                  </a:cubicBezTo>
                  <a:cubicBezTo>
                    <a:pt x="12" y="1"/>
                    <a:pt x="12" y="2"/>
                    <a:pt x="12" y="2"/>
                  </a:cubicBezTo>
                  <a:cubicBezTo>
                    <a:pt x="11" y="3"/>
                    <a:pt x="11" y="4"/>
                    <a:pt x="11" y="6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2" y="4"/>
                    <a:pt x="22" y="3"/>
                    <a:pt x="22" y="2"/>
                  </a:cubicBezTo>
                  <a:cubicBezTo>
                    <a:pt x="21" y="2"/>
                    <a:pt x="21" y="2"/>
                    <a:pt x="21" y="1"/>
                  </a:cubicBezTo>
                  <a:cubicBezTo>
                    <a:pt x="20" y="1"/>
                    <a:pt x="19" y="1"/>
                    <a:pt x="19" y="1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"/>
                    <a:pt x="33" y="1"/>
                    <a:pt x="33" y="1"/>
                  </a:cubicBezTo>
                  <a:cubicBezTo>
                    <a:pt x="32" y="1"/>
                    <a:pt x="32" y="1"/>
                    <a:pt x="32" y="1"/>
                  </a:cubicBezTo>
                  <a:cubicBezTo>
                    <a:pt x="31" y="1"/>
                    <a:pt x="31" y="1"/>
                    <a:pt x="30" y="1"/>
                  </a:cubicBezTo>
                  <a:cubicBezTo>
                    <a:pt x="30" y="1"/>
                    <a:pt x="29" y="2"/>
                    <a:pt x="29" y="2"/>
                  </a:cubicBezTo>
                  <a:cubicBezTo>
                    <a:pt x="29" y="3"/>
                    <a:pt x="29" y="4"/>
                    <a:pt x="29" y="6"/>
                  </a:cubicBezTo>
                  <a:cubicBezTo>
                    <a:pt x="29" y="28"/>
                    <a:pt x="29" y="28"/>
                    <a:pt x="29" y="28"/>
                  </a:cubicBezTo>
                  <a:cubicBezTo>
                    <a:pt x="29" y="29"/>
                    <a:pt x="29" y="30"/>
                    <a:pt x="29" y="31"/>
                  </a:cubicBezTo>
                  <a:cubicBezTo>
                    <a:pt x="29" y="31"/>
                    <a:pt x="30" y="32"/>
                    <a:pt x="30" y="32"/>
                  </a:cubicBezTo>
                  <a:cubicBezTo>
                    <a:pt x="31" y="32"/>
                    <a:pt x="31" y="32"/>
                    <a:pt x="32" y="32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19" y="32"/>
                    <a:pt x="19" y="32"/>
                    <a:pt x="19" y="32"/>
                  </a:cubicBezTo>
                  <a:cubicBezTo>
                    <a:pt x="20" y="32"/>
                    <a:pt x="20" y="32"/>
                    <a:pt x="21" y="32"/>
                  </a:cubicBezTo>
                  <a:cubicBezTo>
                    <a:pt x="21" y="32"/>
                    <a:pt x="21" y="31"/>
                    <a:pt x="22" y="31"/>
                  </a:cubicBezTo>
                  <a:cubicBezTo>
                    <a:pt x="22" y="30"/>
                    <a:pt x="22" y="29"/>
                    <a:pt x="22" y="28"/>
                  </a:cubicBezTo>
                  <a:cubicBezTo>
                    <a:pt x="22" y="17"/>
                    <a:pt x="22" y="17"/>
                    <a:pt x="22" y="17"/>
                  </a:cubicBezTo>
                  <a:lnTo>
                    <a:pt x="11" y="17"/>
                  </a:ln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47" name="Freeform 121"/>
            <p:cNvSpPr>
              <a:spLocks noChangeAspect="1"/>
            </p:cNvSpPr>
            <p:nvPr userDrawn="1"/>
          </p:nvSpPr>
          <p:spPr bwMode="auto">
            <a:xfrm>
              <a:off x="2950" y="820"/>
              <a:ext cx="54" cy="65"/>
            </a:xfrm>
            <a:custGeom>
              <a:avLst/>
              <a:gdLst>
                <a:gd name="T0" fmla="*/ 12 w 27"/>
                <a:gd name="T1" fmla="*/ 2 h 33"/>
                <a:gd name="T2" fmla="*/ 12 w 27"/>
                <a:gd name="T3" fmla="*/ 15 h 33"/>
                <a:gd name="T4" fmla="*/ 12 w 27"/>
                <a:gd name="T5" fmla="*/ 15 h 33"/>
                <a:gd name="T6" fmla="*/ 16 w 27"/>
                <a:gd name="T7" fmla="*/ 13 h 33"/>
                <a:gd name="T8" fmla="*/ 18 w 27"/>
                <a:gd name="T9" fmla="*/ 7 h 33"/>
                <a:gd name="T10" fmla="*/ 19 w 27"/>
                <a:gd name="T11" fmla="*/ 7 h 33"/>
                <a:gd name="T12" fmla="*/ 19 w 27"/>
                <a:gd name="T13" fmla="*/ 25 h 33"/>
                <a:gd name="T14" fmla="*/ 18 w 27"/>
                <a:gd name="T15" fmla="*/ 25 h 33"/>
                <a:gd name="T16" fmla="*/ 17 w 27"/>
                <a:gd name="T17" fmla="*/ 20 h 33"/>
                <a:gd name="T18" fmla="*/ 15 w 27"/>
                <a:gd name="T19" fmla="*/ 18 h 33"/>
                <a:gd name="T20" fmla="*/ 12 w 27"/>
                <a:gd name="T21" fmla="*/ 17 h 33"/>
                <a:gd name="T22" fmla="*/ 12 w 27"/>
                <a:gd name="T23" fmla="*/ 27 h 33"/>
                <a:gd name="T24" fmla="*/ 12 w 27"/>
                <a:gd name="T25" fmla="*/ 30 h 33"/>
                <a:gd name="T26" fmla="*/ 13 w 27"/>
                <a:gd name="T27" fmla="*/ 31 h 33"/>
                <a:gd name="T28" fmla="*/ 14 w 27"/>
                <a:gd name="T29" fmla="*/ 31 h 33"/>
                <a:gd name="T30" fmla="*/ 16 w 27"/>
                <a:gd name="T31" fmla="*/ 31 h 33"/>
                <a:gd name="T32" fmla="*/ 23 w 27"/>
                <a:gd name="T33" fmla="*/ 29 h 33"/>
                <a:gd name="T34" fmla="*/ 26 w 27"/>
                <a:gd name="T35" fmla="*/ 23 h 33"/>
                <a:gd name="T36" fmla="*/ 27 w 27"/>
                <a:gd name="T37" fmla="*/ 23 h 33"/>
                <a:gd name="T38" fmla="*/ 26 w 27"/>
                <a:gd name="T39" fmla="*/ 33 h 33"/>
                <a:gd name="T40" fmla="*/ 0 w 27"/>
                <a:gd name="T41" fmla="*/ 33 h 33"/>
                <a:gd name="T42" fmla="*/ 0 w 27"/>
                <a:gd name="T43" fmla="*/ 32 h 33"/>
                <a:gd name="T44" fmla="*/ 1 w 27"/>
                <a:gd name="T45" fmla="*/ 32 h 33"/>
                <a:gd name="T46" fmla="*/ 3 w 27"/>
                <a:gd name="T47" fmla="*/ 32 h 33"/>
                <a:gd name="T48" fmla="*/ 4 w 27"/>
                <a:gd name="T49" fmla="*/ 31 h 33"/>
                <a:gd name="T50" fmla="*/ 4 w 27"/>
                <a:gd name="T51" fmla="*/ 28 h 33"/>
                <a:gd name="T52" fmla="*/ 4 w 27"/>
                <a:gd name="T53" fmla="*/ 6 h 33"/>
                <a:gd name="T54" fmla="*/ 4 w 27"/>
                <a:gd name="T55" fmla="*/ 3 h 33"/>
                <a:gd name="T56" fmla="*/ 4 w 27"/>
                <a:gd name="T57" fmla="*/ 1 h 33"/>
                <a:gd name="T58" fmla="*/ 1 w 27"/>
                <a:gd name="T59" fmla="*/ 1 h 33"/>
                <a:gd name="T60" fmla="*/ 0 w 27"/>
                <a:gd name="T61" fmla="*/ 1 h 33"/>
                <a:gd name="T62" fmla="*/ 0 w 27"/>
                <a:gd name="T63" fmla="*/ 0 h 33"/>
                <a:gd name="T64" fmla="*/ 25 w 27"/>
                <a:gd name="T65" fmla="*/ 0 h 33"/>
                <a:gd name="T66" fmla="*/ 25 w 27"/>
                <a:gd name="T67" fmla="*/ 10 h 33"/>
                <a:gd name="T68" fmla="*/ 24 w 27"/>
                <a:gd name="T69" fmla="*/ 10 h 33"/>
                <a:gd name="T70" fmla="*/ 22 w 27"/>
                <a:gd name="T71" fmla="*/ 4 h 33"/>
                <a:gd name="T72" fmla="*/ 19 w 27"/>
                <a:gd name="T73" fmla="*/ 2 h 33"/>
                <a:gd name="T74" fmla="*/ 15 w 27"/>
                <a:gd name="T75" fmla="*/ 2 h 33"/>
                <a:gd name="T76" fmla="*/ 12 w 27"/>
                <a:gd name="T77" fmla="*/ 2 h 33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27" h="33">
                  <a:moveTo>
                    <a:pt x="12" y="2"/>
                  </a:moveTo>
                  <a:cubicBezTo>
                    <a:pt x="12" y="15"/>
                    <a:pt x="12" y="15"/>
                    <a:pt x="12" y="15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4" y="15"/>
                    <a:pt x="15" y="15"/>
                    <a:pt x="16" y="13"/>
                  </a:cubicBezTo>
                  <a:cubicBezTo>
                    <a:pt x="17" y="12"/>
                    <a:pt x="18" y="10"/>
                    <a:pt x="18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23"/>
                    <a:pt x="17" y="21"/>
                    <a:pt x="17" y="20"/>
                  </a:cubicBezTo>
                  <a:cubicBezTo>
                    <a:pt x="16" y="19"/>
                    <a:pt x="16" y="18"/>
                    <a:pt x="15" y="18"/>
                  </a:cubicBezTo>
                  <a:cubicBezTo>
                    <a:pt x="14" y="17"/>
                    <a:pt x="13" y="17"/>
                    <a:pt x="12" y="17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2" y="28"/>
                    <a:pt x="12" y="30"/>
                    <a:pt x="12" y="30"/>
                  </a:cubicBezTo>
                  <a:cubicBezTo>
                    <a:pt x="12" y="30"/>
                    <a:pt x="12" y="31"/>
                    <a:pt x="13" y="31"/>
                  </a:cubicBezTo>
                  <a:cubicBezTo>
                    <a:pt x="13" y="31"/>
                    <a:pt x="14" y="31"/>
                    <a:pt x="14" y="31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9" y="31"/>
                    <a:pt x="21" y="31"/>
                    <a:pt x="23" y="29"/>
                  </a:cubicBezTo>
                  <a:cubicBezTo>
                    <a:pt x="24" y="28"/>
                    <a:pt x="26" y="26"/>
                    <a:pt x="26" y="23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1" y="32"/>
                    <a:pt x="1" y="32"/>
                    <a:pt x="1" y="32"/>
                  </a:cubicBezTo>
                  <a:cubicBezTo>
                    <a:pt x="2" y="32"/>
                    <a:pt x="3" y="32"/>
                    <a:pt x="3" y="32"/>
                  </a:cubicBezTo>
                  <a:cubicBezTo>
                    <a:pt x="4" y="32"/>
                    <a:pt x="4" y="31"/>
                    <a:pt x="4" y="31"/>
                  </a:cubicBezTo>
                  <a:cubicBezTo>
                    <a:pt x="4" y="30"/>
                    <a:pt x="4" y="29"/>
                    <a:pt x="4" y="28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4"/>
                    <a:pt x="4" y="3"/>
                    <a:pt x="4" y="3"/>
                  </a:cubicBezTo>
                  <a:cubicBezTo>
                    <a:pt x="4" y="2"/>
                    <a:pt x="4" y="2"/>
                    <a:pt x="4" y="1"/>
                  </a:cubicBezTo>
                  <a:cubicBezTo>
                    <a:pt x="3" y="1"/>
                    <a:pt x="2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5" y="10"/>
                    <a:pt x="25" y="10"/>
                    <a:pt x="25" y="10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7"/>
                    <a:pt x="23" y="6"/>
                    <a:pt x="22" y="4"/>
                  </a:cubicBezTo>
                  <a:cubicBezTo>
                    <a:pt x="22" y="3"/>
                    <a:pt x="21" y="3"/>
                    <a:pt x="19" y="2"/>
                  </a:cubicBezTo>
                  <a:cubicBezTo>
                    <a:pt x="18" y="2"/>
                    <a:pt x="17" y="2"/>
                    <a:pt x="15" y="2"/>
                  </a:cubicBezTo>
                  <a:lnTo>
                    <a:pt x="12" y="2"/>
                  </a:ln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48" name="Freeform 122"/>
            <p:cNvSpPr>
              <a:spLocks noChangeAspect="1"/>
            </p:cNvSpPr>
            <p:nvPr userDrawn="1"/>
          </p:nvSpPr>
          <p:spPr bwMode="auto">
            <a:xfrm>
              <a:off x="3029" y="791"/>
              <a:ext cx="76" cy="94"/>
            </a:xfrm>
            <a:custGeom>
              <a:avLst/>
              <a:gdLst>
                <a:gd name="T0" fmla="*/ 16 w 38"/>
                <a:gd name="T1" fmla="*/ 3 h 47"/>
                <a:gd name="T2" fmla="*/ 16 w 38"/>
                <a:gd name="T3" fmla="*/ 22 h 47"/>
                <a:gd name="T4" fmla="*/ 16 w 38"/>
                <a:gd name="T5" fmla="*/ 22 h 47"/>
                <a:gd name="T6" fmla="*/ 22 w 38"/>
                <a:gd name="T7" fmla="*/ 19 h 47"/>
                <a:gd name="T8" fmla="*/ 24 w 38"/>
                <a:gd name="T9" fmla="*/ 11 h 47"/>
                <a:gd name="T10" fmla="*/ 26 w 38"/>
                <a:gd name="T11" fmla="*/ 11 h 47"/>
                <a:gd name="T12" fmla="*/ 26 w 38"/>
                <a:gd name="T13" fmla="*/ 35 h 47"/>
                <a:gd name="T14" fmla="*/ 24 w 38"/>
                <a:gd name="T15" fmla="*/ 35 h 47"/>
                <a:gd name="T16" fmla="*/ 23 w 38"/>
                <a:gd name="T17" fmla="*/ 29 h 47"/>
                <a:gd name="T18" fmla="*/ 20 w 38"/>
                <a:gd name="T19" fmla="*/ 25 h 47"/>
                <a:gd name="T20" fmla="*/ 16 w 38"/>
                <a:gd name="T21" fmla="*/ 24 h 47"/>
                <a:gd name="T22" fmla="*/ 16 w 38"/>
                <a:gd name="T23" fmla="*/ 38 h 47"/>
                <a:gd name="T24" fmla="*/ 16 w 38"/>
                <a:gd name="T25" fmla="*/ 43 h 47"/>
                <a:gd name="T26" fmla="*/ 17 w 38"/>
                <a:gd name="T27" fmla="*/ 44 h 47"/>
                <a:gd name="T28" fmla="*/ 20 w 38"/>
                <a:gd name="T29" fmla="*/ 45 h 47"/>
                <a:gd name="T30" fmla="*/ 22 w 38"/>
                <a:gd name="T31" fmla="*/ 45 h 47"/>
                <a:gd name="T32" fmla="*/ 31 w 38"/>
                <a:gd name="T33" fmla="*/ 42 h 47"/>
                <a:gd name="T34" fmla="*/ 37 w 38"/>
                <a:gd name="T35" fmla="*/ 32 h 47"/>
                <a:gd name="T36" fmla="*/ 38 w 38"/>
                <a:gd name="T37" fmla="*/ 32 h 47"/>
                <a:gd name="T38" fmla="*/ 36 w 38"/>
                <a:gd name="T39" fmla="*/ 47 h 47"/>
                <a:gd name="T40" fmla="*/ 0 w 38"/>
                <a:gd name="T41" fmla="*/ 47 h 47"/>
                <a:gd name="T42" fmla="*/ 0 w 38"/>
                <a:gd name="T43" fmla="*/ 46 h 47"/>
                <a:gd name="T44" fmla="*/ 1 w 38"/>
                <a:gd name="T45" fmla="*/ 46 h 47"/>
                <a:gd name="T46" fmla="*/ 4 w 38"/>
                <a:gd name="T47" fmla="*/ 45 h 47"/>
                <a:gd name="T48" fmla="*/ 5 w 38"/>
                <a:gd name="T49" fmla="*/ 44 h 47"/>
                <a:gd name="T50" fmla="*/ 5 w 38"/>
                <a:gd name="T51" fmla="*/ 39 h 47"/>
                <a:gd name="T52" fmla="*/ 5 w 38"/>
                <a:gd name="T53" fmla="*/ 8 h 47"/>
                <a:gd name="T54" fmla="*/ 5 w 38"/>
                <a:gd name="T55" fmla="*/ 4 h 47"/>
                <a:gd name="T56" fmla="*/ 4 w 38"/>
                <a:gd name="T57" fmla="*/ 2 h 47"/>
                <a:gd name="T58" fmla="*/ 1 w 38"/>
                <a:gd name="T59" fmla="*/ 1 h 47"/>
                <a:gd name="T60" fmla="*/ 0 w 38"/>
                <a:gd name="T61" fmla="*/ 1 h 47"/>
                <a:gd name="T62" fmla="*/ 0 w 38"/>
                <a:gd name="T63" fmla="*/ 0 h 47"/>
                <a:gd name="T64" fmla="*/ 35 w 38"/>
                <a:gd name="T65" fmla="*/ 0 h 47"/>
                <a:gd name="T66" fmla="*/ 35 w 38"/>
                <a:gd name="T67" fmla="*/ 14 h 47"/>
                <a:gd name="T68" fmla="*/ 33 w 38"/>
                <a:gd name="T69" fmla="*/ 14 h 47"/>
                <a:gd name="T70" fmla="*/ 31 w 38"/>
                <a:gd name="T71" fmla="*/ 6 h 47"/>
                <a:gd name="T72" fmla="*/ 26 w 38"/>
                <a:gd name="T73" fmla="*/ 3 h 47"/>
                <a:gd name="T74" fmla="*/ 20 w 38"/>
                <a:gd name="T75" fmla="*/ 3 h 47"/>
                <a:gd name="T76" fmla="*/ 16 w 38"/>
                <a:gd name="T77" fmla="*/ 3 h 47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38" h="47">
                  <a:moveTo>
                    <a:pt x="16" y="3"/>
                  </a:moveTo>
                  <a:cubicBezTo>
                    <a:pt x="16" y="22"/>
                    <a:pt x="16" y="22"/>
                    <a:pt x="16" y="22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9" y="22"/>
                    <a:pt x="21" y="21"/>
                    <a:pt x="22" y="19"/>
                  </a:cubicBezTo>
                  <a:cubicBezTo>
                    <a:pt x="23" y="17"/>
                    <a:pt x="24" y="14"/>
                    <a:pt x="24" y="11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4" y="33"/>
                    <a:pt x="24" y="31"/>
                    <a:pt x="23" y="29"/>
                  </a:cubicBezTo>
                  <a:cubicBezTo>
                    <a:pt x="22" y="27"/>
                    <a:pt x="21" y="26"/>
                    <a:pt x="20" y="25"/>
                  </a:cubicBezTo>
                  <a:cubicBezTo>
                    <a:pt x="19" y="25"/>
                    <a:pt x="18" y="24"/>
                    <a:pt x="16" y="24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40"/>
                    <a:pt x="16" y="42"/>
                    <a:pt x="16" y="43"/>
                  </a:cubicBezTo>
                  <a:cubicBezTo>
                    <a:pt x="16" y="43"/>
                    <a:pt x="16" y="44"/>
                    <a:pt x="17" y="44"/>
                  </a:cubicBezTo>
                  <a:cubicBezTo>
                    <a:pt x="17" y="44"/>
                    <a:pt x="18" y="45"/>
                    <a:pt x="20" y="45"/>
                  </a:cubicBezTo>
                  <a:cubicBezTo>
                    <a:pt x="22" y="45"/>
                    <a:pt x="22" y="45"/>
                    <a:pt x="22" y="45"/>
                  </a:cubicBezTo>
                  <a:cubicBezTo>
                    <a:pt x="26" y="45"/>
                    <a:pt x="29" y="44"/>
                    <a:pt x="31" y="42"/>
                  </a:cubicBezTo>
                  <a:cubicBezTo>
                    <a:pt x="34" y="39"/>
                    <a:pt x="35" y="36"/>
                    <a:pt x="3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1" y="46"/>
                    <a:pt x="1" y="46"/>
                    <a:pt x="1" y="46"/>
                  </a:cubicBezTo>
                  <a:cubicBezTo>
                    <a:pt x="2" y="46"/>
                    <a:pt x="3" y="46"/>
                    <a:pt x="4" y="45"/>
                  </a:cubicBezTo>
                  <a:cubicBezTo>
                    <a:pt x="4" y="45"/>
                    <a:pt x="5" y="44"/>
                    <a:pt x="5" y="44"/>
                  </a:cubicBezTo>
                  <a:cubicBezTo>
                    <a:pt x="5" y="43"/>
                    <a:pt x="5" y="42"/>
                    <a:pt x="5" y="39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6"/>
                    <a:pt x="5" y="5"/>
                    <a:pt x="5" y="4"/>
                  </a:cubicBezTo>
                  <a:cubicBezTo>
                    <a:pt x="5" y="3"/>
                    <a:pt x="5" y="3"/>
                    <a:pt x="4" y="2"/>
                  </a:cubicBezTo>
                  <a:cubicBezTo>
                    <a:pt x="3" y="1"/>
                    <a:pt x="2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0"/>
                    <a:pt x="32" y="8"/>
                    <a:pt x="31" y="6"/>
                  </a:cubicBezTo>
                  <a:cubicBezTo>
                    <a:pt x="30" y="5"/>
                    <a:pt x="28" y="4"/>
                    <a:pt x="26" y="3"/>
                  </a:cubicBezTo>
                  <a:cubicBezTo>
                    <a:pt x="25" y="3"/>
                    <a:pt x="23" y="3"/>
                    <a:pt x="20" y="3"/>
                  </a:cubicBezTo>
                  <a:lnTo>
                    <a:pt x="16" y="3"/>
                  </a:ln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49" name="Freeform 123"/>
            <p:cNvSpPr>
              <a:spLocks noChangeAspect="1"/>
            </p:cNvSpPr>
            <p:nvPr userDrawn="1"/>
          </p:nvSpPr>
          <p:spPr bwMode="auto">
            <a:xfrm>
              <a:off x="3107" y="820"/>
              <a:ext cx="60" cy="67"/>
            </a:xfrm>
            <a:custGeom>
              <a:avLst/>
              <a:gdLst>
                <a:gd name="T0" fmla="*/ 10 w 31"/>
                <a:gd name="T1" fmla="*/ 0 h 34"/>
                <a:gd name="T2" fmla="*/ 25 w 31"/>
                <a:gd name="T3" fmla="*/ 21 h 34"/>
                <a:gd name="T4" fmla="*/ 25 w 31"/>
                <a:gd name="T5" fmla="*/ 6 h 34"/>
                <a:gd name="T6" fmla="*/ 24 w 31"/>
                <a:gd name="T7" fmla="*/ 2 h 34"/>
                <a:gd name="T8" fmla="*/ 21 w 31"/>
                <a:gd name="T9" fmla="*/ 1 h 34"/>
                <a:gd name="T10" fmla="*/ 21 w 31"/>
                <a:gd name="T11" fmla="*/ 0 h 34"/>
                <a:gd name="T12" fmla="*/ 31 w 31"/>
                <a:gd name="T13" fmla="*/ 0 h 34"/>
                <a:gd name="T14" fmla="*/ 31 w 31"/>
                <a:gd name="T15" fmla="*/ 1 h 34"/>
                <a:gd name="T16" fmla="*/ 28 w 31"/>
                <a:gd name="T17" fmla="*/ 1 h 34"/>
                <a:gd name="T18" fmla="*/ 27 w 31"/>
                <a:gd name="T19" fmla="*/ 3 h 34"/>
                <a:gd name="T20" fmla="*/ 27 w 31"/>
                <a:gd name="T21" fmla="*/ 6 h 34"/>
                <a:gd name="T22" fmla="*/ 27 w 31"/>
                <a:gd name="T23" fmla="*/ 34 h 34"/>
                <a:gd name="T24" fmla="*/ 26 w 31"/>
                <a:gd name="T25" fmla="*/ 34 h 34"/>
                <a:gd name="T26" fmla="*/ 6 w 31"/>
                <a:gd name="T27" fmla="*/ 6 h 34"/>
                <a:gd name="T28" fmla="*/ 6 w 31"/>
                <a:gd name="T29" fmla="*/ 27 h 34"/>
                <a:gd name="T30" fmla="*/ 7 w 31"/>
                <a:gd name="T31" fmla="*/ 31 h 34"/>
                <a:gd name="T32" fmla="*/ 10 w 31"/>
                <a:gd name="T33" fmla="*/ 32 h 34"/>
                <a:gd name="T34" fmla="*/ 10 w 31"/>
                <a:gd name="T35" fmla="*/ 32 h 34"/>
                <a:gd name="T36" fmla="*/ 10 w 31"/>
                <a:gd name="T37" fmla="*/ 33 h 34"/>
                <a:gd name="T38" fmla="*/ 0 w 31"/>
                <a:gd name="T39" fmla="*/ 33 h 34"/>
                <a:gd name="T40" fmla="*/ 0 w 31"/>
                <a:gd name="T41" fmla="*/ 32 h 34"/>
                <a:gd name="T42" fmla="*/ 3 w 31"/>
                <a:gd name="T43" fmla="*/ 31 h 34"/>
                <a:gd name="T44" fmla="*/ 4 w 31"/>
                <a:gd name="T45" fmla="*/ 27 h 34"/>
                <a:gd name="T46" fmla="*/ 4 w 31"/>
                <a:gd name="T47" fmla="*/ 4 h 34"/>
                <a:gd name="T48" fmla="*/ 4 w 31"/>
                <a:gd name="T49" fmla="*/ 3 h 34"/>
                <a:gd name="T50" fmla="*/ 2 w 31"/>
                <a:gd name="T51" fmla="*/ 1 h 34"/>
                <a:gd name="T52" fmla="*/ 0 w 31"/>
                <a:gd name="T53" fmla="*/ 1 h 34"/>
                <a:gd name="T54" fmla="*/ 0 w 31"/>
                <a:gd name="T55" fmla="*/ 0 h 34"/>
                <a:gd name="T56" fmla="*/ 10 w 31"/>
                <a:gd name="T57" fmla="*/ 0 h 34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31" h="34">
                  <a:moveTo>
                    <a:pt x="10" y="0"/>
                  </a:moveTo>
                  <a:cubicBezTo>
                    <a:pt x="25" y="21"/>
                    <a:pt x="25" y="21"/>
                    <a:pt x="25" y="21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4"/>
                    <a:pt x="25" y="3"/>
                    <a:pt x="24" y="2"/>
                  </a:cubicBezTo>
                  <a:cubicBezTo>
                    <a:pt x="24" y="1"/>
                    <a:pt x="22" y="1"/>
                    <a:pt x="21" y="1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1" y="1"/>
                    <a:pt x="31" y="1"/>
                    <a:pt x="31" y="1"/>
                  </a:cubicBezTo>
                  <a:cubicBezTo>
                    <a:pt x="29" y="1"/>
                    <a:pt x="28" y="1"/>
                    <a:pt x="28" y="1"/>
                  </a:cubicBezTo>
                  <a:cubicBezTo>
                    <a:pt x="28" y="2"/>
                    <a:pt x="27" y="2"/>
                    <a:pt x="27" y="3"/>
                  </a:cubicBezTo>
                  <a:cubicBezTo>
                    <a:pt x="27" y="3"/>
                    <a:pt x="27" y="5"/>
                    <a:pt x="27" y="6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9"/>
                    <a:pt x="6" y="31"/>
                    <a:pt x="7" y="31"/>
                  </a:cubicBezTo>
                  <a:cubicBezTo>
                    <a:pt x="8" y="32"/>
                    <a:pt x="9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2" y="32"/>
                    <a:pt x="3" y="32"/>
                    <a:pt x="3" y="31"/>
                  </a:cubicBezTo>
                  <a:cubicBezTo>
                    <a:pt x="4" y="30"/>
                    <a:pt x="4" y="29"/>
                    <a:pt x="4" y="27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3" y="2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0" y="0"/>
                  </a:ln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50" name="Freeform 124"/>
            <p:cNvSpPr>
              <a:spLocks noChangeAspect="1"/>
            </p:cNvSpPr>
            <p:nvPr userDrawn="1"/>
          </p:nvSpPr>
          <p:spPr bwMode="auto">
            <a:xfrm>
              <a:off x="3167" y="820"/>
              <a:ext cx="63" cy="67"/>
            </a:xfrm>
            <a:custGeom>
              <a:avLst/>
              <a:gdLst>
                <a:gd name="T0" fmla="*/ 32 w 32"/>
                <a:gd name="T1" fmla="*/ 0 h 34"/>
                <a:gd name="T2" fmla="*/ 32 w 32"/>
                <a:gd name="T3" fmla="*/ 1 h 34"/>
                <a:gd name="T4" fmla="*/ 29 w 32"/>
                <a:gd name="T5" fmla="*/ 3 h 34"/>
                <a:gd name="T6" fmla="*/ 26 w 32"/>
                <a:gd name="T7" fmla="*/ 8 h 34"/>
                <a:gd name="T8" fmla="*/ 16 w 32"/>
                <a:gd name="T9" fmla="*/ 34 h 34"/>
                <a:gd name="T10" fmla="*/ 15 w 32"/>
                <a:gd name="T11" fmla="*/ 34 h 34"/>
                <a:gd name="T12" fmla="*/ 5 w 32"/>
                <a:gd name="T13" fmla="*/ 7 h 34"/>
                <a:gd name="T14" fmla="*/ 3 w 32"/>
                <a:gd name="T15" fmla="*/ 2 h 34"/>
                <a:gd name="T16" fmla="*/ 0 w 32"/>
                <a:gd name="T17" fmla="*/ 1 h 34"/>
                <a:gd name="T18" fmla="*/ 0 w 32"/>
                <a:gd name="T19" fmla="*/ 0 h 34"/>
                <a:gd name="T20" fmla="*/ 15 w 32"/>
                <a:gd name="T21" fmla="*/ 0 h 34"/>
                <a:gd name="T22" fmla="*/ 15 w 32"/>
                <a:gd name="T23" fmla="*/ 1 h 34"/>
                <a:gd name="T24" fmla="*/ 14 w 32"/>
                <a:gd name="T25" fmla="*/ 1 h 34"/>
                <a:gd name="T26" fmla="*/ 11 w 32"/>
                <a:gd name="T27" fmla="*/ 1 h 34"/>
                <a:gd name="T28" fmla="*/ 11 w 32"/>
                <a:gd name="T29" fmla="*/ 2 h 34"/>
                <a:gd name="T30" fmla="*/ 11 w 32"/>
                <a:gd name="T31" fmla="*/ 3 h 34"/>
                <a:gd name="T32" fmla="*/ 12 w 32"/>
                <a:gd name="T33" fmla="*/ 7 h 34"/>
                <a:gd name="T34" fmla="*/ 19 w 32"/>
                <a:gd name="T35" fmla="*/ 23 h 34"/>
                <a:gd name="T36" fmla="*/ 24 w 32"/>
                <a:gd name="T37" fmla="*/ 8 h 34"/>
                <a:gd name="T38" fmla="*/ 26 w 32"/>
                <a:gd name="T39" fmla="*/ 5 h 34"/>
                <a:gd name="T40" fmla="*/ 26 w 32"/>
                <a:gd name="T41" fmla="*/ 3 h 34"/>
                <a:gd name="T42" fmla="*/ 26 w 32"/>
                <a:gd name="T43" fmla="*/ 2 h 34"/>
                <a:gd name="T44" fmla="*/ 25 w 32"/>
                <a:gd name="T45" fmla="*/ 1 h 34"/>
                <a:gd name="T46" fmla="*/ 22 w 32"/>
                <a:gd name="T47" fmla="*/ 1 h 34"/>
                <a:gd name="T48" fmla="*/ 22 w 32"/>
                <a:gd name="T49" fmla="*/ 0 h 34"/>
                <a:gd name="T50" fmla="*/ 32 w 32"/>
                <a:gd name="T51" fmla="*/ 0 h 34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2" h="34">
                  <a:moveTo>
                    <a:pt x="32" y="0"/>
                  </a:moveTo>
                  <a:cubicBezTo>
                    <a:pt x="32" y="1"/>
                    <a:pt x="32" y="1"/>
                    <a:pt x="32" y="1"/>
                  </a:cubicBezTo>
                  <a:cubicBezTo>
                    <a:pt x="31" y="1"/>
                    <a:pt x="30" y="2"/>
                    <a:pt x="29" y="3"/>
                  </a:cubicBezTo>
                  <a:cubicBezTo>
                    <a:pt x="28" y="3"/>
                    <a:pt x="27" y="5"/>
                    <a:pt x="26" y="8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4"/>
                    <a:pt x="3" y="2"/>
                    <a:pt x="3" y="2"/>
                  </a:cubicBezTo>
                  <a:cubicBezTo>
                    <a:pt x="2" y="1"/>
                    <a:pt x="2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3" y="1"/>
                    <a:pt x="12" y="1"/>
                    <a:pt x="11" y="1"/>
                  </a:cubicBezTo>
                  <a:cubicBezTo>
                    <a:pt x="11" y="1"/>
                    <a:pt x="11" y="2"/>
                    <a:pt x="11" y="2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1" y="4"/>
                    <a:pt x="12" y="5"/>
                    <a:pt x="12" y="7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5" y="7"/>
                    <a:pt x="26" y="5"/>
                    <a:pt x="26" y="5"/>
                  </a:cubicBezTo>
                  <a:cubicBezTo>
                    <a:pt x="26" y="4"/>
                    <a:pt x="26" y="4"/>
                    <a:pt x="26" y="3"/>
                  </a:cubicBezTo>
                  <a:cubicBezTo>
                    <a:pt x="26" y="3"/>
                    <a:pt x="26" y="2"/>
                    <a:pt x="26" y="2"/>
                  </a:cubicBezTo>
                  <a:cubicBezTo>
                    <a:pt x="25" y="2"/>
                    <a:pt x="25" y="1"/>
                    <a:pt x="25" y="1"/>
                  </a:cubicBezTo>
                  <a:cubicBezTo>
                    <a:pt x="24" y="1"/>
                    <a:pt x="23" y="1"/>
                    <a:pt x="22" y="1"/>
                  </a:cubicBezTo>
                  <a:cubicBezTo>
                    <a:pt x="22" y="0"/>
                    <a:pt x="22" y="0"/>
                    <a:pt x="22" y="0"/>
                  </a:cubicBezTo>
                  <a:lnTo>
                    <a:pt x="32" y="0"/>
                  </a:ln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51" name="Freeform 125"/>
            <p:cNvSpPr>
              <a:spLocks noChangeAspect="1"/>
            </p:cNvSpPr>
            <p:nvPr userDrawn="1"/>
          </p:nvSpPr>
          <p:spPr bwMode="auto">
            <a:xfrm>
              <a:off x="3230" y="820"/>
              <a:ext cx="31" cy="65"/>
            </a:xfrm>
            <a:custGeom>
              <a:avLst/>
              <a:gdLst>
                <a:gd name="T0" fmla="*/ 15 w 15"/>
                <a:gd name="T1" fmla="*/ 32 h 33"/>
                <a:gd name="T2" fmla="*/ 15 w 15"/>
                <a:gd name="T3" fmla="*/ 33 h 33"/>
                <a:gd name="T4" fmla="*/ 0 w 15"/>
                <a:gd name="T5" fmla="*/ 33 h 33"/>
                <a:gd name="T6" fmla="*/ 0 w 15"/>
                <a:gd name="T7" fmla="*/ 32 h 33"/>
                <a:gd name="T8" fmla="*/ 1 w 15"/>
                <a:gd name="T9" fmla="*/ 32 h 33"/>
                <a:gd name="T10" fmla="*/ 3 w 15"/>
                <a:gd name="T11" fmla="*/ 32 h 33"/>
                <a:gd name="T12" fmla="*/ 4 w 15"/>
                <a:gd name="T13" fmla="*/ 31 h 33"/>
                <a:gd name="T14" fmla="*/ 4 w 15"/>
                <a:gd name="T15" fmla="*/ 28 h 33"/>
                <a:gd name="T16" fmla="*/ 4 w 15"/>
                <a:gd name="T17" fmla="*/ 6 h 33"/>
                <a:gd name="T18" fmla="*/ 4 w 15"/>
                <a:gd name="T19" fmla="*/ 2 h 33"/>
                <a:gd name="T20" fmla="*/ 3 w 15"/>
                <a:gd name="T21" fmla="*/ 1 h 33"/>
                <a:gd name="T22" fmla="*/ 1 w 15"/>
                <a:gd name="T23" fmla="*/ 1 h 33"/>
                <a:gd name="T24" fmla="*/ 0 w 15"/>
                <a:gd name="T25" fmla="*/ 1 h 33"/>
                <a:gd name="T26" fmla="*/ 0 w 15"/>
                <a:gd name="T27" fmla="*/ 0 h 33"/>
                <a:gd name="T28" fmla="*/ 15 w 15"/>
                <a:gd name="T29" fmla="*/ 0 h 33"/>
                <a:gd name="T30" fmla="*/ 15 w 15"/>
                <a:gd name="T31" fmla="*/ 1 h 33"/>
                <a:gd name="T32" fmla="*/ 14 w 15"/>
                <a:gd name="T33" fmla="*/ 1 h 33"/>
                <a:gd name="T34" fmla="*/ 12 w 15"/>
                <a:gd name="T35" fmla="*/ 1 h 33"/>
                <a:gd name="T36" fmla="*/ 11 w 15"/>
                <a:gd name="T37" fmla="*/ 2 h 33"/>
                <a:gd name="T38" fmla="*/ 11 w 15"/>
                <a:gd name="T39" fmla="*/ 6 h 33"/>
                <a:gd name="T40" fmla="*/ 11 w 15"/>
                <a:gd name="T41" fmla="*/ 28 h 33"/>
                <a:gd name="T42" fmla="*/ 11 w 15"/>
                <a:gd name="T43" fmla="*/ 31 h 33"/>
                <a:gd name="T44" fmla="*/ 12 w 15"/>
                <a:gd name="T45" fmla="*/ 32 h 33"/>
                <a:gd name="T46" fmla="*/ 14 w 15"/>
                <a:gd name="T47" fmla="*/ 32 h 33"/>
                <a:gd name="T48" fmla="*/ 15 w 15"/>
                <a:gd name="T49" fmla="*/ 32 h 33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5" h="33">
                  <a:moveTo>
                    <a:pt x="15" y="32"/>
                  </a:moveTo>
                  <a:cubicBezTo>
                    <a:pt x="15" y="33"/>
                    <a:pt x="15" y="33"/>
                    <a:pt x="15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1" y="32"/>
                    <a:pt x="1" y="32"/>
                    <a:pt x="1" y="32"/>
                  </a:cubicBezTo>
                  <a:cubicBezTo>
                    <a:pt x="1" y="32"/>
                    <a:pt x="2" y="32"/>
                    <a:pt x="3" y="32"/>
                  </a:cubicBezTo>
                  <a:cubicBezTo>
                    <a:pt x="3" y="32"/>
                    <a:pt x="3" y="31"/>
                    <a:pt x="4" y="31"/>
                  </a:cubicBezTo>
                  <a:cubicBezTo>
                    <a:pt x="4" y="30"/>
                    <a:pt x="4" y="29"/>
                    <a:pt x="4" y="28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4"/>
                    <a:pt x="4" y="3"/>
                    <a:pt x="4" y="2"/>
                  </a:cubicBezTo>
                  <a:cubicBezTo>
                    <a:pt x="3" y="2"/>
                    <a:pt x="3" y="2"/>
                    <a:pt x="3" y="1"/>
                  </a:cubicBezTo>
                  <a:cubicBezTo>
                    <a:pt x="2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3" y="1"/>
                    <a:pt x="13" y="1"/>
                    <a:pt x="12" y="1"/>
                  </a:cubicBezTo>
                  <a:cubicBezTo>
                    <a:pt x="12" y="1"/>
                    <a:pt x="11" y="2"/>
                    <a:pt x="11" y="2"/>
                  </a:cubicBezTo>
                  <a:cubicBezTo>
                    <a:pt x="11" y="3"/>
                    <a:pt x="11" y="4"/>
                    <a:pt x="11" y="6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9"/>
                    <a:pt x="11" y="30"/>
                    <a:pt x="11" y="31"/>
                  </a:cubicBezTo>
                  <a:cubicBezTo>
                    <a:pt x="11" y="31"/>
                    <a:pt x="12" y="32"/>
                    <a:pt x="12" y="32"/>
                  </a:cubicBezTo>
                  <a:cubicBezTo>
                    <a:pt x="13" y="32"/>
                    <a:pt x="13" y="32"/>
                    <a:pt x="14" y="32"/>
                  </a:cubicBezTo>
                  <a:lnTo>
                    <a:pt x="15" y="32"/>
                  </a:ln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52" name="Freeform 126"/>
            <p:cNvSpPr>
              <a:spLocks noChangeAspect="1" noEditPoints="1"/>
            </p:cNvSpPr>
            <p:nvPr userDrawn="1"/>
          </p:nvSpPr>
          <p:spPr bwMode="auto">
            <a:xfrm>
              <a:off x="3261" y="820"/>
              <a:ext cx="63" cy="65"/>
            </a:xfrm>
            <a:custGeom>
              <a:avLst/>
              <a:gdLst>
                <a:gd name="T0" fmla="*/ 11 w 32"/>
                <a:gd name="T1" fmla="*/ 18 h 33"/>
                <a:gd name="T2" fmla="*/ 11 w 32"/>
                <a:gd name="T3" fmla="*/ 27 h 33"/>
                <a:gd name="T4" fmla="*/ 12 w 32"/>
                <a:gd name="T5" fmla="*/ 31 h 33"/>
                <a:gd name="T6" fmla="*/ 13 w 32"/>
                <a:gd name="T7" fmla="*/ 32 h 33"/>
                <a:gd name="T8" fmla="*/ 16 w 32"/>
                <a:gd name="T9" fmla="*/ 32 h 33"/>
                <a:gd name="T10" fmla="*/ 16 w 32"/>
                <a:gd name="T11" fmla="*/ 33 h 33"/>
                <a:gd name="T12" fmla="*/ 0 w 32"/>
                <a:gd name="T13" fmla="*/ 33 h 33"/>
                <a:gd name="T14" fmla="*/ 0 w 32"/>
                <a:gd name="T15" fmla="*/ 32 h 33"/>
                <a:gd name="T16" fmla="*/ 3 w 32"/>
                <a:gd name="T17" fmla="*/ 32 h 33"/>
                <a:gd name="T18" fmla="*/ 4 w 32"/>
                <a:gd name="T19" fmla="*/ 31 h 33"/>
                <a:gd name="T20" fmla="*/ 4 w 32"/>
                <a:gd name="T21" fmla="*/ 27 h 33"/>
                <a:gd name="T22" fmla="*/ 4 w 32"/>
                <a:gd name="T23" fmla="*/ 6 h 33"/>
                <a:gd name="T24" fmla="*/ 4 w 32"/>
                <a:gd name="T25" fmla="*/ 2 h 33"/>
                <a:gd name="T26" fmla="*/ 3 w 32"/>
                <a:gd name="T27" fmla="*/ 1 h 33"/>
                <a:gd name="T28" fmla="*/ 0 w 32"/>
                <a:gd name="T29" fmla="*/ 1 h 33"/>
                <a:gd name="T30" fmla="*/ 0 w 32"/>
                <a:gd name="T31" fmla="*/ 0 h 33"/>
                <a:gd name="T32" fmla="*/ 14 w 32"/>
                <a:gd name="T33" fmla="*/ 0 h 33"/>
                <a:gd name="T34" fmla="*/ 22 w 32"/>
                <a:gd name="T35" fmla="*/ 1 h 33"/>
                <a:gd name="T36" fmla="*/ 26 w 32"/>
                <a:gd name="T37" fmla="*/ 4 h 33"/>
                <a:gd name="T38" fmla="*/ 28 w 32"/>
                <a:gd name="T39" fmla="*/ 9 h 33"/>
                <a:gd name="T40" fmla="*/ 25 w 32"/>
                <a:gd name="T41" fmla="*/ 15 h 33"/>
                <a:gd name="T42" fmla="*/ 21 w 32"/>
                <a:gd name="T43" fmla="*/ 17 h 33"/>
                <a:gd name="T44" fmla="*/ 28 w 32"/>
                <a:gd name="T45" fmla="*/ 29 h 33"/>
                <a:gd name="T46" fmla="*/ 30 w 32"/>
                <a:gd name="T47" fmla="*/ 31 h 33"/>
                <a:gd name="T48" fmla="*/ 32 w 32"/>
                <a:gd name="T49" fmla="*/ 32 h 33"/>
                <a:gd name="T50" fmla="*/ 32 w 32"/>
                <a:gd name="T51" fmla="*/ 33 h 33"/>
                <a:gd name="T52" fmla="*/ 23 w 32"/>
                <a:gd name="T53" fmla="*/ 33 h 33"/>
                <a:gd name="T54" fmla="*/ 13 w 32"/>
                <a:gd name="T55" fmla="*/ 18 h 33"/>
                <a:gd name="T56" fmla="*/ 11 w 32"/>
                <a:gd name="T57" fmla="*/ 18 h 33"/>
                <a:gd name="T58" fmla="*/ 11 w 32"/>
                <a:gd name="T59" fmla="*/ 2 h 33"/>
                <a:gd name="T60" fmla="*/ 11 w 32"/>
                <a:gd name="T61" fmla="*/ 16 h 33"/>
                <a:gd name="T62" fmla="*/ 13 w 32"/>
                <a:gd name="T63" fmla="*/ 16 h 33"/>
                <a:gd name="T64" fmla="*/ 17 w 32"/>
                <a:gd name="T65" fmla="*/ 16 h 33"/>
                <a:gd name="T66" fmla="*/ 20 w 32"/>
                <a:gd name="T67" fmla="*/ 13 h 33"/>
                <a:gd name="T68" fmla="*/ 20 w 32"/>
                <a:gd name="T69" fmla="*/ 9 h 33"/>
                <a:gd name="T70" fmla="*/ 19 w 32"/>
                <a:gd name="T71" fmla="*/ 3 h 33"/>
                <a:gd name="T72" fmla="*/ 14 w 32"/>
                <a:gd name="T73" fmla="*/ 2 h 33"/>
                <a:gd name="T74" fmla="*/ 11 w 32"/>
                <a:gd name="T75" fmla="*/ 2 h 3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32" h="33">
                  <a:moveTo>
                    <a:pt x="11" y="18"/>
                  </a:move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2" y="30"/>
                    <a:pt x="12" y="31"/>
                  </a:cubicBezTo>
                  <a:cubicBezTo>
                    <a:pt x="12" y="31"/>
                    <a:pt x="12" y="32"/>
                    <a:pt x="13" y="32"/>
                  </a:cubicBezTo>
                  <a:cubicBezTo>
                    <a:pt x="13" y="32"/>
                    <a:pt x="14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2" y="32"/>
                    <a:pt x="3" y="32"/>
                    <a:pt x="3" y="32"/>
                  </a:cubicBezTo>
                  <a:cubicBezTo>
                    <a:pt x="4" y="32"/>
                    <a:pt x="4" y="31"/>
                    <a:pt x="4" y="31"/>
                  </a:cubicBezTo>
                  <a:cubicBezTo>
                    <a:pt x="4" y="30"/>
                    <a:pt x="4" y="29"/>
                    <a:pt x="4" y="2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4"/>
                    <a:pt x="4" y="3"/>
                    <a:pt x="4" y="2"/>
                  </a:cubicBezTo>
                  <a:cubicBezTo>
                    <a:pt x="4" y="2"/>
                    <a:pt x="4" y="1"/>
                    <a:pt x="3" y="1"/>
                  </a:cubicBezTo>
                  <a:cubicBezTo>
                    <a:pt x="3" y="1"/>
                    <a:pt x="2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8" y="0"/>
                    <a:pt x="20" y="0"/>
                    <a:pt x="22" y="1"/>
                  </a:cubicBezTo>
                  <a:cubicBezTo>
                    <a:pt x="24" y="1"/>
                    <a:pt x="25" y="2"/>
                    <a:pt x="26" y="4"/>
                  </a:cubicBezTo>
                  <a:cubicBezTo>
                    <a:pt x="27" y="5"/>
                    <a:pt x="28" y="7"/>
                    <a:pt x="28" y="9"/>
                  </a:cubicBezTo>
                  <a:cubicBezTo>
                    <a:pt x="28" y="11"/>
                    <a:pt x="27" y="14"/>
                    <a:pt x="25" y="15"/>
                  </a:cubicBezTo>
                  <a:cubicBezTo>
                    <a:pt x="24" y="16"/>
                    <a:pt x="23" y="17"/>
                    <a:pt x="21" y="17"/>
                  </a:cubicBezTo>
                  <a:cubicBezTo>
                    <a:pt x="28" y="29"/>
                    <a:pt x="28" y="29"/>
                    <a:pt x="28" y="29"/>
                  </a:cubicBezTo>
                  <a:cubicBezTo>
                    <a:pt x="29" y="30"/>
                    <a:pt x="30" y="31"/>
                    <a:pt x="30" y="31"/>
                  </a:cubicBezTo>
                  <a:cubicBezTo>
                    <a:pt x="31" y="32"/>
                    <a:pt x="31" y="32"/>
                    <a:pt x="32" y="32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13" y="18"/>
                    <a:pt x="13" y="18"/>
                    <a:pt x="13" y="18"/>
                  </a:cubicBezTo>
                  <a:lnTo>
                    <a:pt x="11" y="18"/>
                  </a:lnTo>
                  <a:close/>
                  <a:moveTo>
                    <a:pt x="11" y="2"/>
                  </a:moveTo>
                  <a:cubicBezTo>
                    <a:pt x="11" y="16"/>
                    <a:pt x="11" y="16"/>
                    <a:pt x="11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5" y="16"/>
                    <a:pt x="16" y="16"/>
                    <a:pt x="17" y="16"/>
                  </a:cubicBezTo>
                  <a:cubicBezTo>
                    <a:pt x="18" y="15"/>
                    <a:pt x="19" y="14"/>
                    <a:pt x="20" y="13"/>
                  </a:cubicBezTo>
                  <a:cubicBezTo>
                    <a:pt x="20" y="12"/>
                    <a:pt x="20" y="11"/>
                    <a:pt x="20" y="9"/>
                  </a:cubicBezTo>
                  <a:cubicBezTo>
                    <a:pt x="20" y="7"/>
                    <a:pt x="20" y="5"/>
                    <a:pt x="19" y="3"/>
                  </a:cubicBezTo>
                  <a:cubicBezTo>
                    <a:pt x="18" y="2"/>
                    <a:pt x="16" y="2"/>
                    <a:pt x="14" y="2"/>
                  </a:cubicBezTo>
                  <a:lnTo>
                    <a:pt x="11" y="2"/>
                  </a:ln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53" name="Freeform 127"/>
            <p:cNvSpPr>
              <a:spLocks noChangeAspect="1" noEditPoints="1"/>
            </p:cNvSpPr>
            <p:nvPr userDrawn="1"/>
          </p:nvSpPr>
          <p:spPr bwMode="auto">
            <a:xfrm>
              <a:off x="3323" y="818"/>
              <a:ext cx="63" cy="69"/>
            </a:xfrm>
            <a:custGeom>
              <a:avLst/>
              <a:gdLst>
                <a:gd name="T0" fmla="*/ 16 w 31"/>
                <a:gd name="T1" fmla="*/ 0 h 35"/>
                <a:gd name="T2" fmla="*/ 27 w 31"/>
                <a:gd name="T3" fmla="*/ 5 h 35"/>
                <a:gd name="T4" fmla="*/ 31 w 31"/>
                <a:gd name="T5" fmla="*/ 17 h 35"/>
                <a:gd name="T6" fmla="*/ 28 w 31"/>
                <a:gd name="T7" fmla="*/ 29 h 35"/>
                <a:gd name="T8" fmla="*/ 16 w 31"/>
                <a:gd name="T9" fmla="*/ 35 h 35"/>
                <a:gd name="T10" fmla="*/ 3 w 31"/>
                <a:gd name="T11" fmla="*/ 29 h 35"/>
                <a:gd name="T12" fmla="*/ 0 w 31"/>
                <a:gd name="T13" fmla="*/ 17 h 35"/>
                <a:gd name="T14" fmla="*/ 4 w 31"/>
                <a:gd name="T15" fmla="*/ 5 h 35"/>
                <a:gd name="T16" fmla="*/ 16 w 31"/>
                <a:gd name="T17" fmla="*/ 0 h 35"/>
                <a:gd name="T18" fmla="*/ 16 w 31"/>
                <a:gd name="T19" fmla="*/ 2 h 35"/>
                <a:gd name="T20" fmla="*/ 10 w 31"/>
                <a:gd name="T21" fmla="*/ 7 h 35"/>
                <a:gd name="T22" fmla="*/ 8 w 31"/>
                <a:gd name="T23" fmla="*/ 18 h 35"/>
                <a:gd name="T24" fmla="*/ 11 w 31"/>
                <a:gd name="T25" fmla="*/ 30 h 35"/>
                <a:gd name="T26" fmla="*/ 16 w 31"/>
                <a:gd name="T27" fmla="*/ 33 h 35"/>
                <a:gd name="T28" fmla="*/ 20 w 31"/>
                <a:gd name="T29" fmla="*/ 32 h 35"/>
                <a:gd name="T30" fmla="*/ 23 w 31"/>
                <a:gd name="T31" fmla="*/ 27 h 35"/>
                <a:gd name="T32" fmla="*/ 24 w 31"/>
                <a:gd name="T33" fmla="*/ 18 h 35"/>
                <a:gd name="T34" fmla="*/ 22 w 31"/>
                <a:gd name="T35" fmla="*/ 8 h 35"/>
                <a:gd name="T36" fmla="*/ 20 w 31"/>
                <a:gd name="T37" fmla="*/ 3 h 35"/>
                <a:gd name="T38" fmla="*/ 16 w 31"/>
                <a:gd name="T39" fmla="*/ 2 h 35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" h="35">
                  <a:moveTo>
                    <a:pt x="16" y="0"/>
                  </a:moveTo>
                  <a:cubicBezTo>
                    <a:pt x="20" y="0"/>
                    <a:pt x="24" y="2"/>
                    <a:pt x="27" y="5"/>
                  </a:cubicBezTo>
                  <a:cubicBezTo>
                    <a:pt x="30" y="8"/>
                    <a:pt x="31" y="12"/>
                    <a:pt x="31" y="17"/>
                  </a:cubicBezTo>
                  <a:cubicBezTo>
                    <a:pt x="31" y="22"/>
                    <a:pt x="30" y="25"/>
                    <a:pt x="28" y="29"/>
                  </a:cubicBezTo>
                  <a:cubicBezTo>
                    <a:pt x="25" y="33"/>
                    <a:pt x="21" y="35"/>
                    <a:pt x="16" y="35"/>
                  </a:cubicBezTo>
                  <a:cubicBezTo>
                    <a:pt x="11" y="35"/>
                    <a:pt x="6" y="33"/>
                    <a:pt x="3" y="29"/>
                  </a:cubicBezTo>
                  <a:cubicBezTo>
                    <a:pt x="1" y="26"/>
                    <a:pt x="0" y="22"/>
                    <a:pt x="0" y="17"/>
                  </a:cubicBezTo>
                  <a:cubicBezTo>
                    <a:pt x="0" y="12"/>
                    <a:pt x="2" y="8"/>
                    <a:pt x="4" y="5"/>
                  </a:cubicBezTo>
                  <a:cubicBezTo>
                    <a:pt x="7" y="2"/>
                    <a:pt x="11" y="0"/>
                    <a:pt x="16" y="0"/>
                  </a:cubicBezTo>
                  <a:close/>
                  <a:moveTo>
                    <a:pt x="16" y="2"/>
                  </a:moveTo>
                  <a:cubicBezTo>
                    <a:pt x="13" y="2"/>
                    <a:pt x="11" y="3"/>
                    <a:pt x="10" y="7"/>
                  </a:cubicBezTo>
                  <a:cubicBezTo>
                    <a:pt x="8" y="9"/>
                    <a:pt x="8" y="13"/>
                    <a:pt x="8" y="18"/>
                  </a:cubicBezTo>
                  <a:cubicBezTo>
                    <a:pt x="8" y="23"/>
                    <a:pt x="9" y="28"/>
                    <a:pt x="11" y="30"/>
                  </a:cubicBezTo>
                  <a:cubicBezTo>
                    <a:pt x="12" y="32"/>
                    <a:pt x="14" y="33"/>
                    <a:pt x="16" y="33"/>
                  </a:cubicBezTo>
                  <a:cubicBezTo>
                    <a:pt x="17" y="33"/>
                    <a:pt x="19" y="33"/>
                    <a:pt x="20" y="32"/>
                  </a:cubicBezTo>
                  <a:cubicBezTo>
                    <a:pt x="21" y="31"/>
                    <a:pt x="22" y="29"/>
                    <a:pt x="23" y="27"/>
                  </a:cubicBezTo>
                  <a:cubicBezTo>
                    <a:pt x="23" y="25"/>
                    <a:pt x="24" y="22"/>
                    <a:pt x="24" y="18"/>
                  </a:cubicBezTo>
                  <a:cubicBezTo>
                    <a:pt x="24" y="13"/>
                    <a:pt x="23" y="10"/>
                    <a:pt x="22" y="8"/>
                  </a:cubicBezTo>
                  <a:cubicBezTo>
                    <a:pt x="22" y="6"/>
                    <a:pt x="21" y="4"/>
                    <a:pt x="20" y="3"/>
                  </a:cubicBezTo>
                  <a:cubicBezTo>
                    <a:pt x="19" y="2"/>
                    <a:pt x="17" y="2"/>
                    <a:pt x="16" y="2"/>
                  </a:cubicBez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54" name="Freeform 128"/>
            <p:cNvSpPr>
              <a:spLocks noChangeAspect="1"/>
            </p:cNvSpPr>
            <p:nvPr userDrawn="1"/>
          </p:nvSpPr>
          <p:spPr bwMode="auto">
            <a:xfrm>
              <a:off x="3388" y="820"/>
              <a:ext cx="60" cy="67"/>
            </a:xfrm>
            <a:custGeom>
              <a:avLst/>
              <a:gdLst>
                <a:gd name="T0" fmla="*/ 11 w 31"/>
                <a:gd name="T1" fmla="*/ 0 h 34"/>
                <a:gd name="T2" fmla="*/ 25 w 31"/>
                <a:gd name="T3" fmla="*/ 21 h 34"/>
                <a:gd name="T4" fmla="*/ 25 w 31"/>
                <a:gd name="T5" fmla="*/ 6 h 34"/>
                <a:gd name="T6" fmla="*/ 24 w 31"/>
                <a:gd name="T7" fmla="*/ 2 h 34"/>
                <a:gd name="T8" fmla="*/ 21 w 31"/>
                <a:gd name="T9" fmla="*/ 1 h 34"/>
                <a:gd name="T10" fmla="*/ 21 w 31"/>
                <a:gd name="T11" fmla="*/ 0 h 34"/>
                <a:gd name="T12" fmla="*/ 31 w 31"/>
                <a:gd name="T13" fmla="*/ 0 h 34"/>
                <a:gd name="T14" fmla="*/ 31 w 31"/>
                <a:gd name="T15" fmla="*/ 1 h 34"/>
                <a:gd name="T16" fmla="*/ 28 w 31"/>
                <a:gd name="T17" fmla="*/ 1 h 34"/>
                <a:gd name="T18" fmla="*/ 27 w 31"/>
                <a:gd name="T19" fmla="*/ 3 h 34"/>
                <a:gd name="T20" fmla="*/ 27 w 31"/>
                <a:gd name="T21" fmla="*/ 6 h 34"/>
                <a:gd name="T22" fmla="*/ 27 w 31"/>
                <a:gd name="T23" fmla="*/ 34 h 34"/>
                <a:gd name="T24" fmla="*/ 26 w 31"/>
                <a:gd name="T25" fmla="*/ 34 h 34"/>
                <a:gd name="T26" fmla="*/ 6 w 31"/>
                <a:gd name="T27" fmla="*/ 6 h 34"/>
                <a:gd name="T28" fmla="*/ 6 w 31"/>
                <a:gd name="T29" fmla="*/ 27 h 34"/>
                <a:gd name="T30" fmla="*/ 7 w 31"/>
                <a:gd name="T31" fmla="*/ 31 h 34"/>
                <a:gd name="T32" fmla="*/ 10 w 31"/>
                <a:gd name="T33" fmla="*/ 32 h 34"/>
                <a:gd name="T34" fmla="*/ 11 w 31"/>
                <a:gd name="T35" fmla="*/ 32 h 34"/>
                <a:gd name="T36" fmla="*/ 11 w 31"/>
                <a:gd name="T37" fmla="*/ 33 h 34"/>
                <a:gd name="T38" fmla="*/ 0 w 31"/>
                <a:gd name="T39" fmla="*/ 33 h 34"/>
                <a:gd name="T40" fmla="*/ 0 w 31"/>
                <a:gd name="T41" fmla="*/ 32 h 34"/>
                <a:gd name="T42" fmla="*/ 4 w 31"/>
                <a:gd name="T43" fmla="*/ 31 h 34"/>
                <a:gd name="T44" fmla="*/ 4 w 31"/>
                <a:gd name="T45" fmla="*/ 27 h 34"/>
                <a:gd name="T46" fmla="*/ 4 w 31"/>
                <a:gd name="T47" fmla="*/ 4 h 34"/>
                <a:gd name="T48" fmla="*/ 4 w 31"/>
                <a:gd name="T49" fmla="*/ 3 h 34"/>
                <a:gd name="T50" fmla="*/ 2 w 31"/>
                <a:gd name="T51" fmla="*/ 1 h 34"/>
                <a:gd name="T52" fmla="*/ 0 w 31"/>
                <a:gd name="T53" fmla="*/ 1 h 34"/>
                <a:gd name="T54" fmla="*/ 0 w 31"/>
                <a:gd name="T55" fmla="*/ 0 h 34"/>
                <a:gd name="T56" fmla="*/ 11 w 31"/>
                <a:gd name="T57" fmla="*/ 0 h 34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31" h="34">
                  <a:moveTo>
                    <a:pt x="11" y="0"/>
                  </a:moveTo>
                  <a:cubicBezTo>
                    <a:pt x="25" y="21"/>
                    <a:pt x="25" y="21"/>
                    <a:pt x="25" y="21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4"/>
                    <a:pt x="25" y="3"/>
                    <a:pt x="24" y="2"/>
                  </a:cubicBezTo>
                  <a:cubicBezTo>
                    <a:pt x="24" y="1"/>
                    <a:pt x="23" y="1"/>
                    <a:pt x="21" y="1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1" y="1"/>
                    <a:pt x="31" y="1"/>
                    <a:pt x="31" y="1"/>
                  </a:cubicBezTo>
                  <a:cubicBezTo>
                    <a:pt x="29" y="1"/>
                    <a:pt x="29" y="1"/>
                    <a:pt x="28" y="1"/>
                  </a:cubicBezTo>
                  <a:cubicBezTo>
                    <a:pt x="28" y="2"/>
                    <a:pt x="27" y="2"/>
                    <a:pt x="27" y="3"/>
                  </a:cubicBezTo>
                  <a:cubicBezTo>
                    <a:pt x="27" y="3"/>
                    <a:pt x="27" y="5"/>
                    <a:pt x="27" y="6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9"/>
                    <a:pt x="6" y="31"/>
                    <a:pt x="7" y="31"/>
                  </a:cubicBezTo>
                  <a:cubicBezTo>
                    <a:pt x="8" y="32"/>
                    <a:pt x="9" y="32"/>
                    <a:pt x="10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2" y="32"/>
                    <a:pt x="3" y="32"/>
                    <a:pt x="4" y="31"/>
                  </a:cubicBezTo>
                  <a:cubicBezTo>
                    <a:pt x="4" y="30"/>
                    <a:pt x="4" y="29"/>
                    <a:pt x="4" y="27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3" y="2"/>
                    <a:pt x="3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1" y="0"/>
                  </a:ln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55" name="Freeform 129"/>
            <p:cNvSpPr>
              <a:spLocks noChangeAspect="1"/>
            </p:cNvSpPr>
            <p:nvPr userDrawn="1"/>
          </p:nvSpPr>
          <p:spPr bwMode="auto">
            <a:xfrm>
              <a:off x="3448" y="820"/>
              <a:ext cx="83" cy="65"/>
            </a:xfrm>
            <a:custGeom>
              <a:avLst/>
              <a:gdLst>
                <a:gd name="T0" fmla="*/ 21 w 41"/>
                <a:gd name="T1" fmla="*/ 22 h 33"/>
                <a:gd name="T2" fmla="*/ 29 w 41"/>
                <a:gd name="T3" fmla="*/ 0 h 33"/>
                <a:gd name="T4" fmla="*/ 41 w 41"/>
                <a:gd name="T5" fmla="*/ 0 h 33"/>
                <a:gd name="T6" fmla="*/ 41 w 41"/>
                <a:gd name="T7" fmla="*/ 1 h 33"/>
                <a:gd name="T8" fmla="*/ 40 w 41"/>
                <a:gd name="T9" fmla="*/ 1 h 33"/>
                <a:gd name="T10" fmla="*/ 38 w 41"/>
                <a:gd name="T11" fmla="*/ 1 h 33"/>
                <a:gd name="T12" fmla="*/ 37 w 41"/>
                <a:gd name="T13" fmla="*/ 2 h 33"/>
                <a:gd name="T14" fmla="*/ 36 w 41"/>
                <a:gd name="T15" fmla="*/ 5 h 33"/>
                <a:gd name="T16" fmla="*/ 36 w 41"/>
                <a:gd name="T17" fmla="*/ 28 h 33"/>
                <a:gd name="T18" fmla="*/ 37 w 41"/>
                <a:gd name="T19" fmla="*/ 31 h 33"/>
                <a:gd name="T20" fmla="*/ 38 w 41"/>
                <a:gd name="T21" fmla="*/ 32 h 33"/>
                <a:gd name="T22" fmla="*/ 40 w 41"/>
                <a:gd name="T23" fmla="*/ 32 h 33"/>
                <a:gd name="T24" fmla="*/ 41 w 41"/>
                <a:gd name="T25" fmla="*/ 32 h 33"/>
                <a:gd name="T26" fmla="*/ 41 w 41"/>
                <a:gd name="T27" fmla="*/ 33 h 33"/>
                <a:gd name="T28" fmla="*/ 25 w 41"/>
                <a:gd name="T29" fmla="*/ 33 h 33"/>
                <a:gd name="T30" fmla="*/ 25 w 41"/>
                <a:gd name="T31" fmla="*/ 32 h 33"/>
                <a:gd name="T32" fmla="*/ 26 w 41"/>
                <a:gd name="T33" fmla="*/ 32 h 33"/>
                <a:gd name="T34" fmla="*/ 28 w 41"/>
                <a:gd name="T35" fmla="*/ 32 h 33"/>
                <a:gd name="T36" fmla="*/ 29 w 41"/>
                <a:gd name="T37" fmla="*/ 31 h 33"/>
                <a:gd name="T38" fmla="*/ 29 w 41"/>
                <a:gd name="T39" fmla="*/ 28 h 33"/>
                <a:gd name="T40" fmla="*/ 29 w 41"/>
                <a:gd name="T41" fmla="*/ 3 h 33"/>
                <a:gd name="T42" fmla="*/ 18 w 41"/>
                <a:gd name="T43" fmla="*/ 33 h 33"/>
                <a:gd name="T44" fmla="*/ 17 w 41"/>
                <a:gd name="T45" fmla="*/ 33 h 33"/>
                <a:gd name="T46" fmla="*/ 6 w 41"/>
                <a:gd name="T47" fmla="*/ 3 h 33"/>
                <a:gd name="T48" fmla="*/ 6 w 41"/>
                <a:gd name="T49" fmla="*/ 27 h 33"/>
                <a:gd name="T50" fmla="*/ 6 w 41"/>
                <a:gd name="T51" fmla="*/ 30 h 33"/>
                <a:gd name="T52" fmla="*/ 7 w 41"/>
                <a:gd name="T53" fmla="*/ 32 h 33"/>
                <a:gd name="T54" fmla="*/ 10 w 41"/>
                <a:gd name="T55" fmla="*/ 32 h 33"/>
                <a:gd name="T56" fmla="*/ 10 w 41"/>
                <a:gd name="T57" fmla="*/ 33 h 33"/>
                <a:gd name="T58" fmla="*/ 0 w 41"/>
                <a:gd name="T59" fmla="*/ 33 h 33"/>
                <a:gd name="T60" fmla="*/ 0 w 41"/>
                <a:gd name="T61" fmla="*/ 32 h 33"/>
                <a:gd name="T62" fmla="*/ 0 w 41"/>
                <a:gd name="T63" fmla="*/ 32 h 33"/>
                <a:gd name="T64" fmla="*/ 2 w 41"/>
                <a:gd name="T65" fmla="*/ 32 h 33"/>
                <a:gd name="T66" fmla="*/ 4 w 41"/>
                <a:gd name="T67" fmla="*/ 31 h 33"/>
                <a:gd name="T68" fmla="*/ 4 w 41"/>
                <a:gd name="T69" fmla="*/ 29 h 33"/>
                <a:gd name="T70" fmla="*/ 4 w 41"/>
                <a:gd name="T71" fmla="*/ 27 h 33"/>
                <a:gd name="T72" fmla="*/ 4 w 41"/>
                <a:gd name="T73" fmla="*/ 5 h 33"/>
                <a:gd name="T74" fmla="*/ 4 w 41"/>
                <a:gd name="T75" fmla="*/ 2 h 33"/>
                <a:gd name="T76" fmla="*/ 3 w 41"/>
                <a:gd name="T77" fmla="*/ 1 h 33"/>
                <a:gd name="T78" fmla="*/ 1 w 41"/>
                <a:gd name="T79" fmla="*/ 1 h 33"/>
                <a:gd name="T80" fmla="*/ 0 w 41"/>
                <a:gd name="T81" fmla="*/ 1 h 33"/>
                <a:gd name="T82" fmla="*/ 0 w 41"/>
                <a:gd name="T83" fmla="*/ 0 h 33"/>
                <a:gd name="T84" fmla="*/ 12 w 41"/>
                <a:gd name="T85" fmla="*/ 0 h 33"/>
                <a:gd name="T86" fmla="*/ 21 w 41"/>
                <a:gd name="T87" fmla="*/ 22 h 33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41" h="33">
                  <a:moveTo>
                    <a:pt x="21" y="22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1" y="1"/>
                    <a:pt x="41" y="1"/>
                    <a:pt x="41" y="1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39" y="1"/>
                    <a:pt x="38" y="1"/>
                    <a:pt x="38" y="1"/>
                  </a:cubicBezTo>
                  <a:cubicBezTo>
                    <a:pt x="37" y="1"/>
                    <a:pt x="37" y="2"/>
                    <a:pt x="37" y="2"/>
                  </a:cubicBezTo>
                  <a:cubicBezTo>
                    <a:pt x="36" y="3"/>
                    <a:pt x="36" y="4"/>
                    <a:pt x="36" y="5"/>
                  </a:cubicBezTo>
                  <a:cubicBezTo>
                    <a:pt x="36" y="28"/>
                    <a:pt x="36" y="28"/>
                    <a:pt x="36" y="28"/>
                  </a:cubicBezTo>
                  <a:cubicBezTo>
                    <a:pt x="36" y="29"/>
                    <a:pt x="36" y="30"/>
                    <a:pt x="37" y="31"/>
                  </a:cubicBezTo>
                  <a:cubicBezTo>
                    <a:pt x="37" y="31"/>
                    <a:pt x="37" y="32"/>
                    <a:pt x="38" y="32"/>
                  </a:cubicBezTo>
                  <a:cubicBezTo>
                    <a:pt x="38" y="32"/>
                    <a:pt x="39" y="32"/>
                    <a:pt x="40" y="32"/>
                  </a:cubicBezTo>
                  <a:cubicBezTo>
                    <a:pt x="41" y="32"/>
                    <a:pt x="41" y="32"/>
                    <a:pt x="41" y="32"/>
                  </a:cubicBezTo>
                  <a:cubicBezTo>
                    <a:pt x="41" y="33"/>
                    <a:pt x="41" y="33"/>
                    <a:pt x="41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7" y="32"/>
                    <a:pt x="28" y="32"/>
                    <a:pt x="28" y="32"/>
                  </a:cubicBezTo>
                  <a:cubicBezTo>
                    <a:pt x="29" y="32"/>
                    <a:pt x="29" y="31"/>
                    <a:pt x="29" y="31"/>
                  </a:cubicBezTo>
                  <a:cubicBezTo>
                    <a:pt x="29" y="30"/>
                    <a:pt x="29" y="29"/>
                    <a:pt x="29" y="28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8"/>
                    <a:pt x="6" y="29"/>
                    <a:pt x="6" y="30"/>
                  </a:cubicBezTo>
                  <a:cubicBezTo>
                    <a:pt x="6" y="30"/>
                    <a:pt x="7" y="31"/>
                    <a:pt x="7" y="32"/>
                  </a:cubicBezTo>
                  <a:cubicBezTo>
                    <a:pt x="8" y="32"/>
                    <a:pt x="9" y="32"/>
                    <a:pt x="10" y="32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1" y="32"/>
                    <a:pt x="2" y="32"/>
                    <a:pt x="2" y="32"/>
                  </a:cubicBezTo>
                  <a:cubicBezTo>
                    <a:pt x="3" y="32"/>
                    <a:pt x="3" y="31"/>
                    <a:pt x="4" y="31"/>
                  </a:cubicBezTo>
                  <a:cubicBezTo>
                    <a:pt x="4" y="31"/>
                    <a:pt x="4" y="30"/>
                    <a:pt x="4" y="29"/>
                  </a:cubicBezTo>
                  <a:cubicBezTo>
                    <a:pt x="4" y="29"/>
                    <a:pt x="4" y="28"/>
                    <a:pt x="4" y="2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4"/>
                    <a:pt x="4" y="3"/>
                    <a:pt x="4" y="2"/>
                  </a:cubicBezTo>
                  <a:cubicBezTo>
                    <a:pt x="4" y="2"/>
                    <a:pt x="4" y="2"/>
                    <a:pt x="3" y="1"/>
                  </a:cubicBezTo>
                  <a:cubicBezTo>
                    <a:pt x="3" y="1"/>
                    <a:pt x="2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21" y="22"/>
                  </a:ln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56" name="Freeform 130"/>
            <p:cNvSpPr>
              <a:spLocks noChangeAspect="1"/>
            </p:cNvSpPr>
            <p:nvPr userDrawn="1"/>
          </p:nvSpPr>
          <p:spPr bwMode="auto">
            <a:xfrm>
              <a:off x="3531" y="820"/>
              <a:ext cx="54" cy="65"/>
            </a:xfrm>
            <a:custGeom>
              <a:avLst/>
              <a:gdLst>
                <a:gd name="T0" fmla="*/ 11 w 27"/>
                <a:gd name="T1" fmla="*/ 2 h 33"/>
                <a:gd name="T2" fmla="*/ 11 w 27"/>
                <a:gd name="T3" fmla="*/ 15 h 33"/>
                <a:gd name="T4" fmla="*/ 12 w 27"/>
                <a:gd name="T5" fmla="*/ 15 h 33"/>
                <a:gd name="T6" fmla="*/ 16 w 27"/>
                <a:gd name="T7" fmla="*/ 13 h 33"/>
                <a:gd name="T8" fmla="*/ 17 w 27"/>
                <a:gd name="T9" fmla="*/ 7 h 33"/>
                <a:gd name="T10" fmla="*/ 18 w 27"/>
                <a:gd name="T11" fmla="*/ 7 h 33"/>
                <a:gd name="T12" fmla="*/ 18 w 27"/>
                <a:gd name="T13" fmla="*/ 25 h 33"/>
                <a:gd name="T14" fmla="*/ 17 w 27"/>
                <a:gd name="T15" fmla="*/ 25 h 33"/>
                <a:gd name="T16" fmla="*/ 16 w 27"/>
                <a:gd name="T17" fmla="*/ 20 h 33"/>
                <a:gd name="T18" fmla="*/ 14 w 27"/>
                <a:gd name="T19" fmla="*/ 18 h 33"/>
                <a:gd name="T20" fmla="*/ 11 w 27"/>
                <a:gd name="T21" fmla="*/ 17 h 33"/>
                <a:gd name="T22" fmla="*/ 11 w 27"/>
                <a:gd name="T23" fmla="*/ 27 h 33"/>
                <a:gd name="T24" fmla="*/ 11 w 27"/>
                <a:gd name="T25" fmla="*/ 30 h 33"/>
                <a:gd name="T26" fmla="*/ 12 w 27"/>
                <a:gd name="T27" fmla="*/ 31 h 33"/>
                <a:gd name="T28" fmla="*/ 14 w 27"/>
                <a:gd name="T29" fmla="*/ 31 h 33"/>
                <a:gd name="T30" fmla="*/ 16 w 27"/>
                <a:gd name="T31" fmla="*/ 31 h 33"/>
                <a:gd name="T32" fmla="*/ 22 w 27"/>
                <a:gd name="T33" fmla="*/ 29 h 33"/>
                <a:gd name="T34" fmla="*/ 26 w 27"/>
                <a:gd name="T35" fmla="*/ 23 h 33"/>
                <a:gd name="T36" fmla="*/ 27 w 27"/>
                <a:gd name="T37" fmla="*/ 23 h 33"/>
                <a:gd name="T38" fmla="*/ 25 w 27"/>
                <a:gd name="T39" fmla="*/ 33 h 33"/>
                <a:gd name="T40" fmla="*/ 0 w 27"/>
                <a:gd name="T41" fmla="*/ 33 h 33"/>
                <a:gd name="T42" fmla="*/ 0 w 27"/>
                <a:gd name="T43" fmla="*/ 32 h 33"/>
                <a:gd name="T44" fmla="*/ 1 w 27"/>
                <a:gd name="T45" fmla="*/ 32 h 33"/>
                <a:gd name="T46" fmla="*/ 3 w 27"/>
                <a:gd name="T47" fmla="*/ 32 h 33"/>
                <a:gd name="T48" fmla="*/ 4 w 27"/>
                <a:gd name="T49" fmla="*/ 31 h 33"/>
                <a:gd name="T50" fmla="*/ 4 w 27"/>
                <a:gd name="T51" fmla="*/ 28 h 33"/>
                <a:gd name="T52" fmla="*/ 4 w 27"/>
                <a:gd name="T53" fmla="*/ 6 h 33"/>
                <a:gd name="T54" fmla="*/ 4 w 27"/>
                <a:gd name="T55" fmla="*/ 3 h 33"/>
                <a:gd name="T56" fmla="*/ 3 w 27"/>
                <a:gd name="T57" fmla="*/ 1 h 33"/>
                <a:gd name="T58" fmla="*/ 1 w 27"/>
                <a:gd name="T59" fmla="*/ 1 h 33"/>
                <a:gd name="T60" fmla="*/ 0 w 27"/>
                <a:gd name="T61" fmla="*/ 1 h 33"/>
                <a:gd name="T62" fmla="*/ 0 w 27"/>
                <a:gd name="T63" fmla="*/ 0 h 33"/>
                <a:gd name="T64" fmla="*/ 25 w 27"/>
                <a:gd name="T65" fmla="*/ 0 h 33"/>
                <a:gd name="T66" fmla="*/ 25 w 27"/>
                <a:gd name="T67" fmla="*/ 10 h 33"/>
                <a:gd name="T68" fmla="*/ 24 w 27"/>
                <a:gd name="T69" fmla="*/ 10 h 33"/>
                <a:gd name="T70" fmla="*/ 22 w 27"/>
                <a:gd name="T71" fmla="*/ 4 h 33"/>
                <a:gd name="T72" fmla="*/ 19 w 27"/>
                <a:gd name="T73" fmla="*/ 2 h 33"/>
                <a:gd name="T74" fmla="*/ 14 w 27"/>
                <a:gd name="T75" fmla="*/ 2 h 33"/>
                <a:gd name="T76" fmla="*/ 11 w 27"/>
                <a:gd name="T77" fmla="*/ 2 h 33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27" h="33">
                  <a:moveTo>
                    <a:pt x="11" y="2"/>
                  </a:moveTo>
                  <a:cubicBezTo>
                    <a:pt x="11" y="15"/>
                    <a:pt x="11" y="15"/>
                    <a:pt x="11" y="15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3" y="15"/>
                    <a:pt x="15" y="15"/>
                    <a:pt x="16" y="13"/>
                  </a:cubicBezTo>
                  <a:cubicBezTo>
                    <a:pt x="17" y="12"/>
                    <a:pt x="17" y="10"/>
                    <a:pt x="17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23"/>
                    <a:pt x="17" y="21"/>
                    <a:pt x="16" y="20"/>
                  </a:cubicBezTo>
                  <a:cubicBezTo>
                    <a:pt x="16" y="19"/>
                    <a:pt x="15" y="18"/>
                    <a:pt x="14" y="18"/>
                  </a:cubicBezTo>
                  <a:cubicBezTo>
                    <a:pt x="13" y="17"/>
                    <a:pt x="12" y="17"/>
                    <a:pt x="11" y="1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8"/>
                    <a:pt x="11" y="30"/>
                    <a:pt x="11" y="30"/>
                  </a:cubicBezTo>
                  <a:cubicBezTo>
                    <a:pt x="11" y="30"/>
                    <a:pt x="12" y="31"/>
                    <a:pt x="12" y="31"/>
                  </a:cubicBezTo>
                  <a:cubicBezTo>
                    <a:pt x="12" y="31"/>
                    <a:pt x="13" y="31"/>
                    <a:pt x="14" y="31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8" y="31"/>
                    <a:pt x="21" y="31"/>
                    <a:pt x="22" y="29"/>
                  </a:cubicBezTo>
                  <a:cubicBezTo>
                    <a:pt x="24" y="28"/>
                    <a:pt x="25" y="26"/>
                    <a:pt x="26" y="23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1" y="32"/>
                    <a:pt x="1" y="32"/>
                    <a:pt x="1" y="32"/>
                  </a:cubicBezTo>
                  <a:cubicBezTo>
                    <a:pt x="2" y="32"/>
                    <a:pt x="2" y="32"/>
                    <a:pt x="3" y="32"/>
                  </a:cubicBezTo>
                  <a:cubicBezTo>
                    <a:pt x="3" y="32"/>
                    <a:pt x="3" y="31"/>
                    <a:pt x="4" y="31"/>
                  </a:cubicBezTo>
                  <a:cubicBezTo>
                    <a:pt x="4" y="30"/>
                    <a:pt x="4" y="29"/>
                    <a:pt x="4" y="28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4"/>
                    <a:pt x="4" y="3"/>
                    <a:pt x="4" y="3"/>
                  </a:cubicBezTo>
                  <a:cubicBezTo>
                    <a:pt x="4" y="2"/>
                    <a:pt x="3" y="2"/>
                    <a:pt x="3" y="1"/>
                  </a:cubicBezTo>
                  <a:cubicBezTo>
                    <a:pt x="2" y="1"/>
                    <a:pt x="2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5" y="10"/>
                    <a:pt x="25" y="10"/>
                    <a:pt x="25" y="10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3" y="7"/>
                    <a:pt x="23" y="6"/>
                    <a:pt x="22" y="4"/>
                  </a:cubicBezTo>
                  <a:cubicBezTo>
                    <a:pt x="21" y="3"/>
                    <a:pt x="20" y="3"/>
                    <a:pt x="19" y="2"/>
                  </a:cubicBezTo>
                  <a:cubicBezTo>
                    <a:pt x="18" y="2"/>
                    <a:pt x="16" y="2"/>
                    <a:pt x="14" y="2"/>
                  </a:cubicBezTo>
                  <a:lnTo>
                    <a:pt x="11" y="2"/>
                  </a:ln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57" name="Freeform 131"/>
            <p:cNvSpPr>
              <a:spLocks noChangeAspect="1"/>
            </p:cNvSpPr>
            <p:nvPr userDrawn="1"/>
          </p:nvSpPr>
          <p:spPr bwMode="auto">
            <a:xfrm>
              <a:off x="3587" y="820"/>
              <a:ext cx="60" cy="67"/>
            </a:xfrm>
            <a:custGeom>
              <a:avLst/>
              <a:gdLst>
                <a:gd name="T0" fmla="*/ 10 w 30"/>
                <a:gd name="T1" fmla="*/ 0 h 34"/>
                <a:gd name="T2" fmla="*/ 25 w 30"/>
                <a:gd name="T3" fmla="*/ 21 h 34"/>
                <a:gd name="T4" fmla="*/ 25 w 30"/>
                <a:gd name="T5" fmla="*/ 6 h 34"/>
                <a:gd name="T6" fmla="*/ 24 w 30"/>
                <a:gd name="T7" fmla="*/ 2 h 34"/>
                <a:gd name="T8" fmla="*/ 21 w 30"/>
                <a:gd name="T9" fmla="*/ 1 h 34"/>
                <a:gd name="T10" fmla="*/ 21 w 30"/>
                <a:gd name="T11" fmla="*/ 0 h 34"/>
                <a:gd name="T12" fmla="*/ 30 w 30"/>
                <a:gd name="T13" fmla="*/ 0 h 34"/>
                <a:gd name="T14" fmla="*/ 30 w 30"/>
                <a:gd name="T15" fmla="*/ 1 h 34"/>
                <a:gd name="T16" fmla="*/ 28 w 30"/>
                <a:gd name="T17" fmla="*/ 1 h 34"/>
                <a:gd name="T18" fmla="*/ 27 w 30"/>
                <a:gd name="T19" fmla="*/ 3 h 34"/>
                <a:gd name="T20" fmla="*/ 26 w 30"/>
                <a:gd name="T21" fmla="*/ 6 h 34"/>
                <a:gd name="T22" fmla="*/ 26 w 30"/>
                <a:gd name="T23" fmla="*/ 34 h 34"/>
                <a:gd name="T24" fmla="*/ 26 w 30"/>
                <a:gd name="T25" fmla="*/ 34 h 34"/>
                <a:gd name="T26" fmla="*/ 6 w 30"/>
                <a:gd name="T27" fmla="*/ 6 h 34"/>
                <a:gd name="T28" fmla="*/ 6 w 30"/>
                <a:gd name="T29" fmla="*/ 27 h 34"/>
                <a:gd name="T30" fmla="*/ 7 w 30"/>
                <a:gd name="T31" fmla="*/ 31 h 34"/>
                <a:gd name="T32" fmla="*/ 10 w 30"/>
                <a:gd name="T33" fmla="*/ 32 h 34"/>
                <a:gd name="T34" fmla="*/ 10 w 30"/>
                <a:gd name="T35" fmla="*/ 32 h 34"/>
                <a:gd name="T36" fmla="*/ 10 w 30"/>
                <a:gd name="T37" fmla="*/ 33 h 34"/>
                <a:gd name="T38" fmla="*/ 0 w 30"/>
                <a:gd name="T39" fmla="*/ 33 h 34"/>
                <a:gd name="T40" fmla="*/ 0 w 30"/>
                <a:gd name="T41" fmla="*/ 32 h 34"/>
                <a:gd name="T42" fmla="*/ 3 w 30"/>
                <a:gd name="T43" fmla="*/ 31 h 34"/>
                <a:gd name="T44" fmla="*/ 4 w 30"/>
                <a:gd name="T45" fmla="*/ 27 h 34"/>
                <a:gd name="T46" fmla="*/ 4 w 30"/>
                <a:gd name="T47" fmla="*/ 4 h 34"/>
                <a:gd name="T48" fmla="*/ 3 w 30"/>
                <a:gd name="T49" fmla="*/ 3 h 34"/>
                <a:gd name="T50" fmla="*/ 2 w 30"/>
                <a:gd name="T51" fmla="*/ 1 h 34"/>
                <a:gd name="T52" fmla="*/ 0 w 30"/>
                <a:gd name="T53" fmla="*/ 1 h 34"/>
                <a:gd name="T54" fmla="*/ 0 w 30"/>
                <a:gd name="T55" fmla="*/ 0 h 34"/>
                <a:gd name="T56" fmla="*/ 10 w 30"/>
                <a:gd name="T57" fmla="*/ 0 h 34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30" h="34">
                  <a:moveTo>
                    <a:pt x="10" y="0"/>
                  </a:moveTo>
                  <a:cubicBezTo>
                    <a:pt x="25" y="21"/>
                    <a:pt x="25" y="21"/>
                    <a:pt x="25" y="21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4"/>
                    <a:pt x="25" y="3"/>
                    <a:pt x="24" y="2"/>
                  </a:cubicBezTo>
                  <a:cubicBezTo>
                    <a:pt x="23" y="1"/>
                    <a:pt x="22" y="1"/>
                    <a:pt x="21" y="1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29" y="1"/>
                    <a:pt x="28" y="1"/>
                    <a:pt x="28" y="1"/>
                  </a:cubicBezTo>
                  <a:cubicBezTo>
                    <a:pt x="27" y="2"/>
                    <a:pt x="27" y="2"/>
                    <a:pt x="27" y="3"/>
                  </a:cubicBezTo>
                  <a:cubicBezTo>
                    <a:pt x="27" y="3"/>
                    <a:pt x="26" y="5"/>
                    <a:pt x="26" y="6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9"/>
                    <a:pt x="6" y="31"/>
                    <a:pt x="7" y="31"/>
                  </a:cubicBezTo>
                  <a:cubicBezTo>
                    <a:pt x="8" y="32"/>
                    <a:pt x="9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1" y="32"/>
                    <a:pt x="2" y="32"/>
                    <a:pt x="3" y="31"/>
                  </a:cubicBezTo>
                  <a:cubicBezTo>
                    <a:pt x="4" y="30"/>
                    <a:pt x="4" y="29"/>
                    <a:pt x="4" y="27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2"/>
                    <a:pt x="2" y="1"/>
                    <a:pt x="2" y="1"/>
                  </a:cubicBezTo>
                  <a:cubicBezTo>
                    <a:pt x="1" y="1"/>
                    <a:pt x="1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0" y="0"/>
                  </a:ln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58" name="Freeform 132"/>
            <p:cNvSpPr>
              <a:spLocks noChangeAspect="1"/>
            </p:cNvSpPr>
            <p:nvPr userDrawn="1"/>
          </p:nvSpPr>
          <p:spPr bwMode="auto">
            <a:xfrm>
              <a:off x="3649" y="820"/>
              <a:ext cx="54" cy="65"/>
            </a:xfrm>
            <a:custGeom>
              <a:avLst/>
              <a:gdLst>
                <a:gd name="T0" fmla="*/ 27 w 27"/>
                <a:gd name="T1" fmla="*/ 0 h 33"/>
                <a:gd name="T2" fmla="*/ 27 w 27"/>
                <a:gd name="T3" fmla="*/ 9 h 33"/>
                <a:gd name="T4" fmla="*/ 26 w 27"/>
                <a:gd name="T5" fmla="*/ 9 h 33"/>
                <a:gd name="T6" fmla="*/ 25 w 27"/>
                <a:gd name="T7" fmla="*/ 4 h 33"/>
                <a:gd name="T8" fmla="*/ 22 w 27"/>
                <a:gd name="T9" fmla="*/ 2 h 33"/>
                <a:gd name="T10" fmla="*/ 19 w 27"/>
                <a:gd name="T11" fmla="*/ 2 h 33"/>
                <a:gd name="T12" fmla="*/ 17 w 27"/>
                <a:gd name="T13" fmla="*/ 2 h 33"/>
                <a:gd name="T14" fmla="*/ 17 w 27"/>
                <a:gd name="T15" fmla="*/ 28 h 33"/>
                <a:gd name="T16" fmla="*/ 17 w 27"/>
                <a:gd name="T17" fmla="*/ 31 h 33"/>
                <a:gd name="T18" fmla="*/ 18 w 27"/>
                <a:gd name="T19" fmla="*/ 32 h 33"/>
                <a:gd name="T20" fmla="*/ 20 w 27"/>
                <a:gd name="T21" fmla="*/ 32 h 33"/>
                <a:gd name="T22" fmla="*/ 21 w 27"/>
                <a:gd name="T23" fmla="*/ 32 h 33"/>
                <a:gd name="T24" fmla="*/ 21 w 27"/>
                <a:gd name="T25" fmla="*/ 33 h 33"/>
                <a:gd name="T26" fmla="*/ 6 w 27"/>
                <a:gd name="T27" fmla="*/ 33 h 33"/>
                <a:gd name="T28" fmla="*/ 6 w 27"/>
                <a:gd name="T29" fmla="*/ 32 h 33"/>
                <a:gd name="T30" fmla="*/ 7 w 27"/>
                <a:gd name="T31" fmla="*/ 32 h 33"/>
                <a:gd name="T32" fmla="*/ 9 w 27"/>
                <a:gd name="T33" fmla="*/ 32 h 33"/>
                <a:gd name="T34" fmla="*/ 10 w 27"/>
                <a:gd name="T35" fmla="*/ 31 h 33"/>
                <a:gd name="T36" fmla="*/ 10 w 27"/>
                <a:gd name="T37" fmla="*/ 28 h 33"/>
                <a:gd name="T38" fmla="*/ 10 w 27"/>
                <a:gd name="T39" fmla="*/ 2 h 33"/>
                <a:gd name="T40" fmla="*/ 8 w 27"/>
                <a:gd name="T41" fmla="*/ 2 h 33"/>
                <a:gd name="T42" fmla="*/ 4 w 27"/>
                <a:gd name="T43" fmla="*/ 3 h 33"/>
                <a:gd name="T44" fmla="*/ 1 w 27"/>
                <a:gd name="T45" fmla="*/ 9 h 33"/>
                <a:gd name="T46" fmla="*/ 0 w 27"/>
                <a:gd name="T47" fmla="*/ 9 h 33"/>
                <a:gd name="T48" fmla="*/ 0 w 27"/>
                <a:gd name="T49" fmla="*/ 0 h 33"/>
                <a:gd name="T50" fmla="*/ 27 w 27"/>
                <a:gd name="T51" fmla="*/ 0 h 33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27" h="33">
                  <a:moveTo>
                    <a:pt x="27" y="0"/>
                  </a:moveTo>
                  <a:cubicBezTo>
                    <a:pt x="27" y="9"/>
                    <a:pt x="27" y="9"/>
                    <a:pt x="27" y="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6" y="7"/>
                    <a:pt x="25" y="5"/>
                    <a:pt x="25" y="4"/>
                  </a:cubicBezTo>
                  <a:cubicBezTo>
                    <a:pt x="24" y="3"/>
                    <a:pt x="23" y="3"/>
                    <a:pt x="22" y="2"/>
                  </a:cubicBezTo>
                  <a:cubicBezTo>
                    <a:pt x="22" y="2"/>
                    <a:pt x="21" y="2"/>
                    <a:pt x="19" y="2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7" y="29"/>
                    <a:pt x="17" y="30"/>
                    <a:pt x="17" y="31"/>
                  </a:cubicBezTo>
                  <a:cubicBezTo>
                    <a:pt x="18" y="31"/>
                    <a:pt x="18" y="32"/>
                    <a:pt x="18" y="32"/>
                  </a:cubicBezTo>
                  <a:cubicBezTo>
                    <a:pt x="19" y="32"/>
                    <a:pt x="20" y="32"/>
                    <a:pt x="2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6" y="33"/>
                    <a:pt x="6" y="33"/>
                    <a:pt x="6" y="33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8" y="32"/>
                    <a:pt x="8" y="32"/>
                    <a:pt x="9" y="32"/>
                  </a:cubicBezTo>
                  <a:cubicBezTo>
                    <a:pt x="9" y="32"/>
                    <a:pt x="10" y="31"/>
                    <a:pt x="10" y="31"/>
                  </a:cubicBezTo>
                  <a:cubicBezTo>
                    <a:pt x="10" y="30"/>
                    <a:pt x="10" y="29"/>
                    <a:pt x="10" y="28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6" y="2"/>
                    <a:pt x="5" y="2"/>
                    <a:pt x="4" y="3"/>
                  </a:cubicBezTo>
                  <a:cubicBezTo>
                    <a:pt x="2" y="4"/>
                    <a:pt x="2" y="6"/>
                    <a:pt x="1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27" y="0"/>
                  </a:ln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  <p:sldLayoutId id="2147483733" r:id="rId13"/>
    <p:sldLayoutId id="2147483734" r:id="rId14"/>
    <p:sldLayoutId id="2147483735" r:id="rId15"/>
    <p:sldLayoutId id="2147483736" r:id="rId16"/>
    <p:sldLayoutId id="2147483737" r:id="rId17"/>
    <p:sldLayoutId id="2147483738" r:id="rId18"/>
  </p:sldLayoutIdLst>
  <p:hf hdr="0" ftr="0" dt="0"/>
  <p:txStyles>
    <p:titleStyle>
      <a:lvl1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ＭＳ Ｐゴシック" charset="0"/>
          <a:cs typeface="+mj-cs"/>
        </a:defRPr>
      </a:lvl1pPr>
      <a:lvl2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  <a:ea typeface="ＭＳ Ｐゴシック" charset="0"/>
        </a:defRPr>
      </a:lvl2pPr>
      <a:lvl3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  <a:ea typeface="ＭＳ Ｐゴシック" charset="0"/>
        </a:defRPr>
      </a:lvl3pPr>
      <a:lvl4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  <a:ea typeface="ＭＳ Ｐゴシック" charset="0"/>
        </a:defRPr>
      </a:lvl4pPr>
      <a:lvl5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  <a:ea typeface="ＭＳ Ｐゴシック" charset="0"/>
        </a:defRPr>
      </a:lvl5pPr>
      <a:lvl6pPr marL="457200" algn="ctr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6pPr>
      <a:lvl7pPr marL="914400" algn="ctr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7pPr>
      <a:lvl8pPr marL="1371600" algn="ctr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8pPr>
      <a:lvl9pPr marL="1828800" algn="ctr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30000"/>
        </a:spcBef>
        <a:spcAft>
          <a:spcPct val="0"/>
        </a:spcAft>
        <a:buClr>
          <a:srgbClr val="034983"/>
        </a:buClr>
        <a:buChar char="•"/>
        <a:defRPr sz="3000">
          <a:solidFill>
            <a:srgbClr val="080808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0" fontAlgn="base" hangingPunct="0">
        <a:spcBef>
          <a:spcPct val="40000"/>
        </a:spcBef>
        <a:spcAft>
          <a:spcPct val="0"/>
        </a:spcAft>
        <a:buClr>
          <a:srgbClr val="0066AD"/>
        </a:buClr>
        <a:buChar char="•"/>
        <a:defRPr sz="2600">
          <a:solidFill>
            <a:srgbClr val="080808"/>
          </a:solidFill>
          <a:latin typeface="+mn-lt"/>
          <a:ea typeface="ＭＳ Ｐゴシック" charset="0"/>
        </a:defRPr>
      </a:lvl2pPr>
      <a:lvl3pPr marL="1143000" indent="-228600" algn="l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rgbClr val="2979D0"/>
        </a:buClr>
        <a:buChar char="•"/>
        <a:defRPr sz="2400">
          <a:solidFill>
            <a:srgbClr val="080808"/>
          </a:solidFill>
          <a:latin typeface="+mn-lt"/>
          <a:ea typeface="ＭＳ Ｐゴシック" charset="0"/>
        </a:defRPr>
      </a:lvl3pPr>
      <a:lvl4pPr marL="1600200" indent="-228600" algn="l" rtl="0" eaLnBrk="0" fontAlgn="base" hangingPunct="0">
        <a:lnSpc>
          <a:spcPct val="75000"/>
        </a:lnSpc>
        <a:spcBef>
          <a:spcPct val="30000"/>
        </a:spcBef>
        <a:spcAft>
          <a:spcPct val="0"/>
        </a:spcAft>
        <a:buClr>
          <a:srgbClr val="7598D9"/>
        </a:buClr>
        <a:buChar char="•"/>
        <a:defRPr sz="2000">
          <a:solidFill>
            <a:srgbClr val="080808"/>
          </a:solidFill>
          <a:latin typeface="+mn-lt"/>
          <a:ea typeface="ＭＳ Ｐゴシック" charset="0"/>
        </a:defRPr>
      </a:lvl4pPr>
      <a:lvl5pPr marL="2057400" indent="-228600" algn="l" rtl="0" eaLnBrk="0" fontAlgn="base" hangingPunct="0">
        <a:lnSpc>
          <a:spcPct val="75000"/>
        </a:lnSpc>
        <a:spcBef>
          <a:spcPct val="30000"/>
        </a:spcBef>
        <a:spcAft>
          <a:spcPct val="0"/>
        </a:spcAft>
        <a:buClr>
          <a:srgbClr val="525252"/>
        </a:buClr>
        <a:buChar char="•"/>
        <a:defRPr>
          <a:solidFill>
            <a:srgbClr val="080808"/>
          </a:solidFill>
          <a:latin typeface="+mn-lt"/>
          <a:ea typeface="ＭＳ Ｐゴシック" charset="0"/>
        </a:defRPr>
      </a:lvl5pPr>
      <a:lvl6pPr marL="2514600" indent="-228600" algn="l" rtl="0" fontAlgn="base">
        <a:lnSpc>
          <a:spcPct val="75000"/>
        </a:lnSpc>
        <a:spcBef>
          <a:spcPct val="30000"/>
        </a:spcBef>
        <a:spcAft>
          <a:spcPct val="0"/>
        </a:spcAft>
        <a:buClr>
          <a:srgbClr val="525252"/>
        </a:buClr>
        <a:buChar char="•"/>
        <a:defRPr>
          <a:solidFill>
            <a:srgbClr val="080808"/>
          </a:solidFill>
          <a:latin typeface="+mn-lt"/>
        </a:defRPr>
      </a:lvl6pPr>
      <a:lvl7pPr marL="2971800" indent="-228600" algn="l" rtl="0" fontAlgn="base">
        <a:lnSpc>
          <a:spcPct val="75000"/>
        </a:lnSpc>
        <a:spcBef>
          <a:spcPct val="30000"/>
        </a:spcBef>
        <a:spcAft>
          <a:spcPct val="0"/>
        </a:spcAft>
        <a:buClr>
          <a:srgbClr val="525252"/>
        </a:buClr>
        <a:buChar char="•"/>
        <a:defRPr>
          <a:solidFill>
            <a:srgbClr val="080808"/>
          </a:solidFill>
          <a:latin typeface="+mn-lt"/>
        </a:defRPr>
      </a:lvl7pPr>
      <a:lvl8pPr marL="3429000" indent="-228600" algn="l" rtl="0" fontAlgn="base">
        <a:lnSpc>
          <a:spcPct val="75000"/>
        </a:lnSpc>
        <a:spcBef>
          <a:spcPct val="30000"/>
        </a:spcBef>
        <a:spcAft>
          <a:spcPct val="0"/>
        </a:spcAft>
        <a:buClr>
          <a:srgbClr val="525252"/>
        </a:buClr>
        <a:buChar char="•"/>
        <a:defRPr>
          <a:solidFill>
            <a:srgbClr val="080808"/>
          </a:solidFill>
          <a:latin typeface="+mn-lt"/>
        </a:defRPr>
      </a:lvl8pPr>
      <a:lvl9pPr marL="3886200" indent="-228600" algn="l" rtl="0" fontAlgn="base">
        <a:lnSpc>
          <a:spcPct val="75000"/>
        </a:lnSpc>
        <a:spcBef>
          <a:spcPct val="30000"/>
        </a:spcBef>
        <a:spcAft>
          <a:spcPct val="0"/>
        </a:spcAft>
        <a:buClr>
          <a:srgbClr val="525252"/>
        </a:buClr>
        <a:buChar char="•"/>
        <a:defRPr>
          <a:solidFill>
            <a:srgbClr val="080808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battelle.org/Environment/publications/EnvUpdates/summer99/air_toxics.jpg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emf"/><Relationship Id="rId4" Type="http://schemas.openxmlformats.org/officeDocument/2006/relationships/image" Target="../media/image26.em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.google.com/imgres?imgurl=http://www.bigrigcharters.com/images/Big%20Rig%20Charters/Sunsets/sunset5.JPG&amp;imgrefurl=http://www.bigrigcharters.com/sunsets.php&amp;usg=__zVddDCTePPM-ltkF4hJnw5hi2HY=&amp;h=601&amp;w=893&amp;sz=55&amp;hl=en&amp;start=15&amp;zoom=1&amp;itbs=1&amp;tbnid=WNvWTEQLV4ycEM:&amp;tbnh=98&amp;tbnw=146&amp;prev=/images?q=sunsets+on+the+chesapeake+bay&amp;hl=en&amp;gbv=2&amp;tbs=isch:1" TargetMode="External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hyperlink" Target="http://images.google.com/imgres?imgurl=http://www.davidadam.net/images/540_bloody_sunset_silverbeach_va.jpg&amp;imgrefurl=http://www.davidadam.net/Frame-1-phototrekspage1.html?refresh=1187984973987&amp;h=278&amp;w=540&amp;sz=19&amp;hl=en&amp;start=53&amp;tbnid=TePixPCIJDF6nM:&amp;tbnh=68&amp;tbnw=132&amp;prev=/images?q=Chesapeake+Bay+Sunset&amp;start=40&amp;gbv=2&amp;ndsp=20&amp;svnum=10&amp;hl=en&amp;sa=N" TargetMode="Externa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674688" y="6145213"/>
            <a:ext cx="7924800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sz="2000" b="1" dirty="0">
              <a:solidFill>
                <a:srgbClr val="333399"/>
              </a:solidFill>
              <a:latin typeface="Tahoma" charset="0"/>
              <a:cs typeface="Times New Roman" pitchFamily="18" charset="0"/>
            </a:endParaRPr>
          </a:p>
        </p:txBody>
      </p:sp>
      <p:pic>
        <p:nvPicPr>
          <p:cNvPr id="6" name="Picture 5" descr="avg_max_8h_o3_7c_2b.png"/>
          <p:cNvPicPr>
            <a:picLocks noChangeAspect="1"/>
          </p:cNvPicPr>
          <p:nvPr/>
        </p:nvPicPr>
        <p:blipFill>
          <a:blip r:embed="rId3" cstate="print"/>
          <a:srcRect r="36905"/>
          <a:stretch>
            <a:fillRect/>
          </a:stretch>
        </p:blipFill>
        <p:spPr>
          <a:xfrm>
            <a:off x="3200400" y="3487946"/>
            <a:ext cx="2438400" cy="2760454"/>
          </a:xfrm>
          <a:prstGeom prst="rect">
            <a:avLst/>
          </a:prstGeom>
        </p:spPr>
      </p:pic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304800" y="1676400"/>
            <a:ext cx="85471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sz="2400" i="1" dirty="0">
              <a:solidFill>
                <a:srgbClr val="333399"/>
              </a:solidFill>
              <a:latin typeface="Tahoma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  <a:buClrTx/>
              <a:buSzTx/>
              <a:buNone/>
            </a:pPr>
            <a:r>
              <a:rPr lang="en-US" sz="3200" i="1" dirty="0" smtClean="0">
                <a:solidFill>
                  <a:srgbClr val="333399"/>
                </a:solidFill>
                <a:latin typeface="Tahoma" charset="0"/>
                <a:cs typeface="Times New Roman" pitchFamily="18" charset="0"/>
              </a:rPr>
              <a:t>Status </a:t>
            </a:r>
            <a:r>
              <a:rPr lang="en-US" sz="3200" i="1" dirty="0" smtClean="0">
                <a:solidFill>
                  <a:srgbClr val="333399"/>
                </a:solidFill>
                <a:latin typeface="Tahoma" charset="0"/>
                <a:cs typeface="Times New Roman" pitchFamily="18" charset="0"/>
              </a:rPr>
              <a:t>of Collaborative Solution to the </a:t>
            </a:r>
            <a:r>
              <a:rPr lang="en-US" sz="3200" i="1" dirty="0" smtClean="0">
                <a:solidFill>
                  <a:srgbClr val="333399"/>
                </a:solidFill>
                <a:latin typeface="Tahoma" charset="0"/>
                <a:cs typeface="Times New Roman" pitchFamily="18" charset="0"/>
              </a:rPr>
              <a:t>Ozone Transport </a:t>
            </a:r>
            <a:r>
              <a:rPr lang="en-US" sz="3200" i="1" dirty="0" smtClean="0">
                <a:solidFill>
                  <a:srgbClr val="333399"/>
                </a:solidFill>
                <a:latin typeface="Tahoma" charset="0"/>
                <a:cs typeface="Times New Roman" pitchFamily="18" charset="0"/>
              </a:rPr>
              <a:t>Problem </a:t>
            </a:r>
            <a:endParaRPr lang="en-US" sz="3200" i="1" dirty="0" smtClean="0">
              <a:solidFill>
                <a:srgbClr val="333399"/>
              </a:solidFill>
              <a:latin typeface="Tahoma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  <a:buClrTx/>
              <a:buSzTx/>
              <a:buNone/>
            </a:pPr>
            <a:r>
              <a:rPr lang="en-US" sz="3200" i="1" dirty="0" smtClean="0">
                <a:solidFill>
                  <a:srgbClr val="333399"/>
                </a:solidFill>
                <a:latin typeface="Tahoma" charset="0"/>
                <a:cs typeface="Times New Roman" pitchFamily="18" charset="0"/>
              </a:rPr>
              <a:t>and </a:t>
            </a:r>
            <a:endParaRPr lang="en-US" sz="3200" i="1" dirty="0" smtClean="0">
              <a:solidFill>
                <a:srgbClr val="333399"/>
              </a:solidFill>
              <a:latin typeface="Tahoma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3200" i="1" dirty="0" smtClean="0">
                <a:solidFill>
                  <a:srgbClr val="333399"/>
                </a:solidFill>
                <a:latin typeface="Tahoma" charset="0"/>
                <a:cs typeface="Times New Roman" pitchFamily="18" charset="0"/>
              </a:rPr>
              <a:t>Preliminary Attainment Modeling </a:t>
            </a:r>
            <a:r>
              <a:rPr lang="en-US" sz="3200" i="1" dirty="0" smtClean="0">
                <a:solidFill>
                  <a:srgbClr val="333399"/>
                </a:solidFill>
                <a:latin typeface="Tahoma" charset="0"/>
                <a:cs typeface="Times New Roman" pitchFamily="18" charset="0"/>
              </a:rPr>
              <a:t>Results</a:t>
            </a:r>
            <a:endParaRPr lang="en-US" sz="3200" i="1" dirty="0">
              <a:solidFill>
                <a:srgbClr val="333399"/>
              </a:solidFill>
              <a:latin typeface="Tahoma" charset="0"/>
              <a:cs typeface="Times New Roman" pitchFamily="18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685800" y="6019800"/>
            <a:ext cx="7924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333399"/>
                </a:solidFill>
                <a:latin typeface="Tahoma" charset="0"/>
                <a:cs typeface="Times New Roman" pitchFamily="18" charset="0"/>
              </a:rPr>
              <a:t>Tad </a:t>
            </a:r>
            <a:r>
              <a:rPr lang="en-US" sz="2000" dirty="0" err="1">
                <a:solidFill>
                  <a:srgbClr val="333399"/>
                </a:solidFill>
                <a:latin typeface="Tahoma" charset="0"/>
                <a:cs typeface="Times New Roman" pitchFamily="18" charset="0"/>
              </a:rPr>
              <a:t>Aburn</a:t>
            </a:r>
            <a:r>
              <a:rPr lang="en-US" sz="2000" dirty="0">
                <a:solidFill>
                  <a:srgbClr val="333399"/>
                </a:solidFill>
                <a:latin typeface="Tahoma" charset="0"/>
                <a:cs typeface="Times New Roman" pitchFamily="18" charset="0"/>
              </a:rPr>
              <a:t>, Air Director, </a:t>
            </a:r>
            <a:r>
              <a:rPr lang="en-US" sz="2000" dirty="0" smtClean="0">
                <a:solidFill>
                  <a:srgbClr val="333399"/>
                </a:solidFill>
                <a:latin typeface="Tahoma" charset="0"/>
                <a:cs typeface="Times New Roman" pitchFamily="18" charset="0"/>
              </a:rPr>
              <a:t>MDE</a:t>
            </a:r>
          </a:p>
          <a:p>
            <a:pPr algn="ctr">
              <a:spcBef>
                <a:spcPct val="0"/>
              </a:spcBef>
              <a:buClrTx/>
              <a:buSzTx/>
              <a:buNone/>
            </a:pPr>
            <a:r>
              <a:rPr lang="en-US" sz="2000" dirty="0" smtClean="0">
                <a:solidFill>
                  <a:srgbClr val="333399"/>
                </a:solidFill>
                <a:latin typeface="Tahoma" charset="0"/>
                <a:cs typeface="Times New Roman" pitchFamily="18" charset="0"/>
              </a:rPr>
              <a:t>MWAQC-Technical Advisory Committee Meeting – February 10, 2015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sz="2000" dirty="0">
              <a:solidFill>
                <a:srgbClr val="333399"/>
              </a:solidFill>
              <a:latin typeface="Tahoma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71600" y="6530218"/>
            <a:ext cx="6477000" cy="327782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371600"/>
            <a:ext cx="4800600" cy="51816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dirty="0" smtClean="0">
                <a:ea typeface="ＭＳ Ｐゴシック" pitchFamily="34" charset="-128"/>
              </a:rPr>
              <a:t>Background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smtClean="0">
                <a:ea typeface="ＭＳ Ｐゴシック" pitchFamily="34" charset="-128"/>
              </a:rPr>
              <a:t>Why is Maryland Pushing so Hard for “Good Neighbor” Partnerships?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smtClean="0">
                <a:ea typeface="ＭＳ Ｐゴシック" pitchFamily="34" charset="-128"/>
              </a:rPr>
              <a:t>Technical Analyses to Date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>
                <a:ea typeface="ＭＳ Ｐゴシック" pitchFamily="34" charset="-128"/>
              </a:rPr>
              <a:t>Maryland’s  Modeling and Analysis of EGU Emissions Data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smtClean="0">
                <a:ea typeface="ＭＳ Ｐゴシック" pitchFamily="34" charset="-128"/>
              </a:rPr>
              <a:t>Timing and Future Efforts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smtClean="0">
                <a:ea typeface="ＭＳ Ｐゴシック" pitchFamily="34" charset="-128"/>
              </a:rPr>
              <a:t>Discussion</a:t>
            </a:r>
          </a:p>
        </p:txBody>
      </p:sp>
      <p:pic>
        <p:nvPicPr>
          <p:cNvPr id="7171" name="Picture 4" descr="APSPlantZoom.JPG (36738 bytes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7121" y="1447800"/>
            <a:ext cx="2745879" cy="1828801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7172" name="Picture 5" descr="103InnerHarborNigh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3600" y="3629826"/>
            <a:ext cx="2928938" cy="1998248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7173" name="Rectangle 6"/>
          <p:cNvSpPr>
            <a:spLocks noGrp="1" noChangeArrowheads="1"/>
          </p:cNvSpPr>
          <p:nvPr>
            <p:ph type="title"/>
          </p:nvPr>
        </p:nvSpPr>
        <p:spPr>
          <a:xfrm>
            <a:off x="533400" y="73025"/>
            <a:ext cx="8026400" cy="688975"/>
          </a:xfrm>
        </p:spPr>
        <p:txBody>
          <a:bodyPr/>
          <a:lstStyle/>
          <a:p>
            <a:pPr eaLnBrk="1" hangingPunct="1"/>
            <a:r>
              <a:rPr lang="en-US" sz="4800" dirty="0" smtClean="0">
                <a:solidFill>
                  <a:srgbClr val="000099"/>
                </a:solidFill>
                <a:ea typeface="ＭＳ Ｐゴシック" pitchFamily="34" charset="-128"/>
              </a:rPr>
              <a:t>Topics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Page </a:t>
            </a:r>
            <a:fld id="{56EF77F4-7AB4-4EEF-B58D-A0FD852D251A}" type="slidenum">
              <a:rPr lang="en-US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203200" y="1150938"/>
            <a:ext cx="4583113" cy="4908550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en-US" sz="3200" smtClean="0">
                <a:ea typeface="ＭＳ Ｐゴシック" pitchFamily="34" charset="-128"/>
              </a:rPr>
              <a:t>  </a:t>
            </a:r>
          </a:p>
        </p:txBody>
      </p:sp>
      <p:sp>
        <p:nvSpPr>
          <p:cNvPr id="9219" name="Rectangle 4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57200" y="990600"/>
            <a:ext cx="8229600" cy="37004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000" dirty="0" smtClean="0">
                <a:solidFill>
                  <a:schemeClr val="tx1"/>
                </a:solidFill>
                <a:ea typeface="ＭＳ Ｐゴシック" pitchFamily="34" charset="-128"/>
              </a:rPr>
              <a:t>On August 6, 2013- Approximately 30 Air Directors participated in a call to begin a technical collaboration on ozone transport in the East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1600" dirty="0" smtClean="0">
                <a:ea typeface="ＭＳ Ｐゴシック" pitchFamily="34" charset="-128"/>
              </a:rPr>
              <a:t>Preliminary analysis was conducted that indicated that a collaborative solution for the 75 ppb ozone standard may be possible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1600" dirty="0" smtClean="0">
                <a:ea typeface="ＭＳ Ｐゴシック" pitchFamily="34" charset="-128"/>
              </a:rPr>
              <a:t>Additional calls held in 2013 and 2014</a:t>
            </a:r>
          </a:p>
          <a:p>
            <a:pPr eaLnBrk="1" hangingPunct="1">
              <a:lnSpc>
                <a:spcPct val="90000"/>
              </a:lnSpc>
            </a:pPr>
            <a:r>
              <a:rPr lang="en-US" altLang="ja-JP" sz="2000" dirty="0" smtClean="0">
                <a:ea typeface="ＭＳ Ｐゴシック" pitchFamily="34" charset="-128"/>
              </a:rPr>
              <a:t>In April 2014, preliminary discussions between Commissioners began</a:t>
            </a:r>
          </a:p>
          <a:p>
            <a:pPr eaLnBrk="1" hangingPunct="1">
              <a:lnSpc>
                <a:spcPct val="90000"/>
              </a:lnSpc>
            </a:pPr>
            <a:r>
              <a:rPr lang="en-US" altLang="ja-JP" sz="2000" dirty="0" smtClean="0">
                <a:ea typeface="ＭＳ Ｐゴシック" pitchFamily="34" charset="-128"/>
              </a:rPr>
              <a:t>As a result of these discussions, the “State Collaborative on Ozone Transport” (SCOOT ) was established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ja-JP" sz="1600" dirty="0" smtClean="0">
                <a:ea typeface="ＭＳ Ｐゴシック" pitchFamily="34" charset="-128"/>
              </a:rPr>
              <a:t>First meeting of SCOOT was on November 20, 2014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ja-JP" sz="1600" dirty="0" smtClean="0">
                <a:ea typeface="ＭＳ Ｐゴシック" pitchFamily="34" charset="-128"/>
              </a:rPr>
              <a:t>Action plan in several areas agreed </a:t>
            </a:r>
            <a:r>
              <a:rPr lang="en-US" altLang="ja-JP" sz="1600" dirty="0" smtClean="0">
                <a:ea typeface="ＭＳ Ｐゴシック" pitchFamily="34" charset="-128"/>
              </a:rPr>
              <a:t>upon</a:t>
            </a:r>
            <a:endParaRPr lang="en-US" altLang="ja-JP" sz="1600" dirty="0" smtClean="0">
              <a:ea typeface="ＭＳ Ｐゴシック" pitchFamily="34" charset="-128"/>
            </a:endParaRPr>
          </a:p>
        </p:txBody>
      </p:sp>
      <p:sp>
        <p:nvSpPr>
          <p:cNvPr id="9220" name="Text Box 5"/>
          <p:cNvSpPr txBox="1">
            <a:spLocks noChangeArrowheads="1"/>
          </p:cNvSpPr>
          <p:nvPr/>
        </p:nvSpPr>
        <p:spPr bwMode="auto">
          <a:xfrm>
            <a:off x="619125" y="1166813"/>
            <a:ext cx="3973513" cy="13366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sz="9600">
              <a:solidFill>
                <a:schemeClr val="tx2"/>
              </a:solidFill>
              <a:latin typeface="Arial" charset="0"/>
            </a:endParaRPr>
          </a:p>
        </p:txBody>
      </p:sp>
      <p:pic>
        <p:nvPicPr>
          <p:cNvPr id="9221" name="Picture 6" descr="air_toxic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90800" y="4724400"/>
            <a:ext cx="4297754" cy="1863725"/>
          </a:xfrm>
          <a:prstGeom prst="rect">
            <a:avLst/>
          </a:prstGeom>
          <a:noFill/>
          <a:ln w="38100">
            <a:solidFill>
              <a:srgbClr val="FF6600"/>
            </a:solidFill>
            <a:miter lim="800000"/>
            <a:headEnd/>
            <a:tailEnd/>
          </a:ln>
        </p:spPr>
      </p:pic>
      <p:sp>
        <p:nvSpPr>
          <p:cNvPr id="9222" name="Rectangle 7"/>
          <p:cNvSpPr>
            <a:spLocks noGrp="1" noChangeArrowheads="1"/>
          </p:cNvSpPr>
          <p:nvPr>
            <p:ph type="title" idx="4294967295"/>
          </p:nvPr>
        </p:nvSpPr>
        <p:spPr>
          <a:xfrm>
            <a:off x="685800" y="152400"/>
            <a:ext cx="8026400" cy="688975"/>
          </a:xfrm>
        </p:spPr>
        <p:txBody>
          <a:bodyPr/>
          <a:lstStyle/>
          <a:p>
            <a:pPr eaLnBrk="1" hangingPunct="1"/>
            <a:r>
              <a:rPr lang="en-US" sz="4000" dirty="0" smtClean="0">
                <a:solidFill>
                  <a:srgbClr val="000099"/>
                </a:solidFill>
                <a:ea typeface="ＭＳ Ｐゴシック" pitchFamily="34" charset="-128"/>
              </a:rPr>
              <a:t>Background – Collaboration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Page </a:t>
            </a:r>
            <a:fld id="{42343029-E20F-40E2-BCAE-3C19B8C28674}" type="slidenum">
              <a:rPr lang="en-US"/>
              <a:pPr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8"/>
          <p:cNvSpPr>
            <a:spLocks noGrp="1" noChangeArrowheads="1"/>
          </p:cNvSpPr>
          <p:nvPr>
            <p:ph type="title" idx="4294967295"/>
          </p:nvPr>
        </p:nvSpPr>
        <p:spPr>
          <a:xfrm>
            <a:off x="609600" y="149225"/>
            <a:ext cx="8391525" cy="688975"/>
          </a:xfrm>
        </p:spPr>
        <p:txBody>
          <a:bodyPr/>
          <a:lstStyle/>
          <a:p>
            <a:pPr eaLnBrk="1" hangingPunct="1"/>
            <a:r>
              <a:rPr lang="en-US" sz="4000" dirty="0" smtClean="0">
                <a:solidFill>
                  <a:srgbClr val="000099"/>
                </a:solidFill>
                <a:ea typeface="ＭＳ Ｐゴシック" pitchFamily="34" charset="-128"/>
              </a:rPr>
              <a:t>Why Is MD Pushing so Hard?</a:t>
            </a:r>
          </a:p>
        </p:txBody>
      </p:sp>
      <p:sp>
        <p:nvSpPr>
          <p:cNvPr id="44035" name="Content Placeholder 2"/>
          <p:cNvSpPr>
            <a:spLocks noGrp="1"/>
          </p:cNvSpPr>
          <p:nvPr>
            <p:ph sz="half" idx="4294967295"/>
          </p:nvPr>
        </p:nvSpPr>
        <p:spPr>
          <a:xfrm>
            <a:off x="152400" y="1066800"/>
            <a:ext cx="6096000" cy="5334000"/>
          </a:xfrm>
          <a:ln>
            <a:noFill/>
          </a:ln>
        </p:spPr>
        <p:txBody>
          <a:bodyPr/>
          <a:lstStyle/>
          <a:p>
            <a:pPr eaLnBrk="1" hangingPunct="1"/>
            <a:r>
              <a:rPr lang="en-US" sz="2400" dirty="0" smtClean="0">
                <a:ea typeface="ＭＳ Ｐゴシック" pitchFamily="34" charset="-128"/>
              </a:rPr>
              <a:t>Only state East of the Mississippi designated as a “Moderate” nonattainment area by EPA</a:t>
            </a:r>
          </a:p>
          <a:p>
            <a:pPr eaLnBrk="1" hangingPunct="1"/>
            <a:r>
              <a:rPr lang="en-US" sz="2400" dirty="0" smtClean="0">
                <a:ea typeface="ＭＳ Ｐゴシック" pitchFamily="34" charset="-128"/>
              </a:rPr>
              <a:t>Baltimore is the only nonattainment area in the East required to submit an “Attainment” SIP in 2015</a:t>
            </a:r>
          </a:p>
          <a:p>
            <a:pPr lvl="1" eaLnBrk="1" hangingPunct="1"/>
            <a:r>
              <a:rPr lang="en-US" sz="2000" dirty="0" smtClean="0">
                <a:ea typeface="ＭＳ Ｐゴシック" pitchFamily="34" charset="-128"/>
              </a:rPr>
              <a:t>This SIP must be supported by photochemical modeling and an “Attainment Demonstration”</a:t>
            </a:r>
          </a:p>
          <a:p>
            <a:pPr eaLnBrk="1" hangingPunct="1"/>
            <a:r>
              <a:rPr lang="en-US" sz="2400" dirty="0" smtClean="0">
                <a:ea typeface="ＭＳ Ｐゴシック" pitchFamily="34" charset="-128"/>
              </a:rPr>
              <a:t>We believe we have enough modeling and technical analysis completed to have a clear picture of what Maryland needs in it’s plan to bring the State into attainment</a:t>
            </a:r>
          </a:p>
          <a:p>
            <a:pPr lvl="1" eaLnBrk="1" hangingPunct="1"/>
            <a:r>
              <a:rPr lang="en-US" sz="2000" dirty="0" smtClean="0">
                <a:ea typeface="ＭＳ Ｐゴシック" pitchFamily="34" charset="-128"/>
              </a:rPr>
              <a:t>This analysis also shows that most other areas in the East should also come close to attaining the 75 ppb standard</a:t>
            </a:r>
          </a:p>
        </p:txBody>
      </p:sp>
      <p:pic>
        <p:nvPicPr>
          <p:cNvPr id="44036" name="Picture 4" descr="ANd9GcSWBGuWi3ubVBpo2W_2TZG1ehitLoiPNRwIGOjmFna2hgW5Lu3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0" y="1600200"/>
            <a:ext cx="1882465" cy="1409700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44037" name="Picture 5" descr="fordavecoverholdingcra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1800" y="3429000"/>
            <a:ext cx="2057400" cy="1493838"/>
          </a:xfrm>
          <a:prstGeom prst="rect">
            <a:avLst/>
          </a:prstGeom>
          <a:noFill/>
          <a:ln w="38100">
            <a:solidFill>
              <a:srgbClr val="33CCCC"/>
            </a:solidFill>
            <a:miter lim="800000"/>
            <a:headEnd/>
            <a:tailEnd/>
          </a:ln>
        </p:spPr>
      </p:pic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Page </a:t>
            </a:r>
            <a:fld id="{D178C435-AA9E-4392-A554-B056B3D816F7}" type="slidenum">
              <a:rPr lang="en-US"/>
              <a:pPr>
                <a:defRPr/>
              </a:pPr>
              <a:t>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 descr="design_values_2018_A3.png"/>
          <p:cNvPicPr>
            <a:picLocks noChangeAspect="1"/>
          </p:cNvPicPr>
          <p:nvPr/>
        </p:nvPicPr>
        <p:blipFill>
          <a:blip r:embed="rId2" cstate="print"/>
          <a:srcRect r="33714"/>
          <a:stretch>
            <a:fillRect/>
          </a:stretch>
        </p:blipFill>
        <p:spPr>
          <a:xfrm>
            <a:off x="4800600" y="3959352"/>
            <a:ext cx="2885133" cy="2746248"/>
          </a:xfrm>
          <a:prstGeom prst="rect">
            <a:avLst/>
          </a:prstGeom>
        </p:spPr>
      </p:pic>
      <p:pic>
        <p:nvPicPr>
          <p:cNvPr id="23" name="Picture 22" descr="design_values_2018_A2.png"/>
          <p:cNvPicPr>
            <a:picLocks noChangeAspect="1"/>
          </p:cNvPicPr>
          <p:nvPr/>
        </p:nvPicPr>
        <p:blipFill>
          <a:blip r:embed="rId3" cstate="print"/>
          <a:srcRect r="33714"/>
          <a:stretch>
            <a:fillRect/>
          </a:stretch>
        </p:blipFill>
        <p:spPr>
          <a:xfrm>
            <a:off x="1060704" y="3959352"/>
            <a:ext cx="2885133" cy="2670048"/>
          </a:xfrm>
          <a:prstGeom prst="rect">
            <a:avLst/>
          </a:prstGeom>
        </p:spPr>
      </p:pic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508000" y="149225"/>
            <a:ext cx="8026400" cy="688975"/>
          </a:xfrm>
        </p:spPr>
        <p:txBody>
          <a:bodyPr/>
          <a:lstStyle/>
          <a:p>
            <a:r>
              <a:rPr lang="en-US" dirty="0" smtClean="0">
                <a:solidFill>
                  <a:srgbClr val="000099"/>
                </a:solidFill>
                <a:ea typeface="ＭＳ Ｐゴシック" pitchFamily="34" charset="-128"/>
              </a:rPr>
              <a:t>Building the Maryland Plan</a:t>
            </a:r>
          </a:p>
        </p:txBody>
      </p:sp>
      <p:pic>
        <p:nvPicPr>
          <p:cNvPr id="16387" name="Picture 6" descr="design_values_2007.png"/>
          <p:cNvPicPr>
            <a:picLocks noChangeAspect="1"/>
          </p:cNvPicPr>
          <p:nvPr/>
        </p:nvPicPr>
        <p:blipFill>
          <a:blip r:embed="rId4" cstate="print"/>
          <a:srcRect l="1053"/>
          <a:stretch>
            <a:fillRect/>
          </a:stretch>
        </p:blipFill>
        <p:spPr bwMode="auto">
          <a:xfrm>
            <a:off x="1219200" y="914400"/>
            <a:ext cx="4306720" cy="3108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1" name="Text Box 8"/>
          <p:cNvSpPr txBox="1">
            <a:spLocks noChangeArrowheads="1"/>
          </p:cNvSpPr>
          <p:nvPr/>
        </p:nvSpPr>
        <p:spPr bwMode="auto">
          <a:xfrm>
            <a:off x="1371600" y="967618"/>
            <a:ext cx="2743200" cy="32778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buFont typeface="Wingdings" pitchFamily="2" charset="2"/>
              <a:buNone/>
            </a:pPr>
            <a:r>
              <a:rPr lang="en-US" dirty="0" smtClean="0">
                <a:solidFill>
                  <a:srgbClr val="000099"/>
                </a:solidFill>
              </a:rPr>
              <a:t>The 2007 or 2011 Base</a:t>
            </a:r>
            <a:endParaRPr lang="en-US" dirty="0">
              <a:solidFill>
                <a:srgbClr val="000099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Page </a:t>
            </a:r>
            <a:fld id="{5567894E-63AC-4C6B-8E43-40C968D9948E}" type="slidenum">
              <a:rPr lang="en-US"/>
              <a:pPr>
                <a:defRPr/>
              </a:pPr>
              <a:t>5</a:t>
            </a:fld>
            <a:endParaRPr lang="en-US"/>
          </a:p>
        </p:txBody>
      </p:sp>
      <p:sp>
        <p:nvSpPr>
          <p:cNvPr id="16" name="Text Box 8"/>
          <p:cNvSpPr txBox="1">
            <a:spLocks noChangeArrowheads="1"/>
          </p:cNvSpPr>
          <p:nvPr/>
        </p:nvSpPr>
        <p:spPr bwMode="auto">
          <a:xfrm>
            <a:off x="1219200" y="3810000"/>
            <a:ext cx="2743200" cy="563231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buFont typeface="Wingdings" pitchFamily="2" charset="2"/>
              <a:buNone/>
            </a:pPr>
            <a:r>
              <a:rPr lang="en-US" dirty="0" smtClean="0">
                <a:solidFill>
                  <a:srgbClr val="000099"/>
                </a:solidFill>
              </a:rPr>
              <a:t>Add the “OTR” controls along I-95 corridor</a:t>
            </a:r>
            <a:endParaRPr lang="en-US" dirty="0">
              <a:solidFill>
                <a:srgbClr val="000099"/>
              </a:solidFill>
            </a:endParaRPr>
          </a:p>
        </p:txBody>
      </p:sp>
      <p:pic>
        <p:nvPicPr>
          <p:cNvPr id="22" name="Picture 21" descr="design_values_2018_3a.png"/>
          <p:cNvPicPr>
            <a:picLocks noChangeAspect="1"/>
          </p:cNvPicPr>
          <p:nvPr/>
        </p:nvPicPr>
        <p:blipFill>
          <a:blip r:embed="rId5" cstate="print"/>
          <a:srcRect r="33714"/>
          <a:stretch>
            <a:fillRect/>
          </a:stretch>
        </p:blipFill>
        <p:spPr>
          <a:xfrm>
            <a:off x="4764024" y="914400"/>
            <a:ext cx="2885133" cy="3108966"/>
          </a:xfrm>
          <a:prstGeom prst="rect">
            <a:avLst/>
          </a:prstGeom>
        </p:spPr>
      </p:pic>
      <p:sp>
        <p:nvSpPr>
          <p:cNvPr id="21" name="Right Arrow 20"/>
          <p:cNvSpPr/>
          <p:nvPr/>
        </p:nvSpPr>
        <p:spPr bwMode="auto">
          <a:xfrm>
            <a:off x="4114800" y="4682874"/>
            <a:ext cx="838200" cy="651126"/>
          </a:xfrm>
          <a:prstGeom prst="rightArrow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85000"/>
              </a:lnSpc>
              <a:spcBef>
                <a:spcPct val="30000"/>
              </a:spcBef>
              <a:spcAft>
                <a:spcPct val="0"/>
              </a:spcAft>
              <a:buClr>
                <a:schemeClr val="bg1"/>
              </a:buClr>
              <a:buSzPct val="80000"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rgbClr val="080808"/>
              </a:solidFill>
              <a:effectLst/>
              <a:latin typeface="Times New Roman" pitchFamily="18" charset="0"/>
              <a:cs typeface="Arial" charset="0"/>
            </a:endParaRPr>
          </a:p>
        </p:txBody>
      </p:sp>
      <p:sp>
        <p:nvSpPr>
          <p:cNvPr id="20" name="Right Arrow 19"/>
          <p:cNvSpPr/>
          <p:nvPr/>
        </p:nvSpPr>
        <p:spPr bwMode="auto">
          <a:xfrm rot="8406298">
            <a:off x="4114800" y="3241020"/>
            <a:ext cx="838200" cy="651126"/>
          </a:xfrm>
          <a:prstGeom prst="rightArrow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85000"/>
              </a:lnSpc>
              <a:spcBef>
                <a:spcPct val="30000"/>
              </a:spcBef>
              <a:spcAft>
                <a:spcPct val="0"/>
              </a:spcAft>
              <a:buClr>
                <a:schemeClr val="bg1"/>
              </a:buClr>
              <a:buSzPct val="80000"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rgbClr val="080808"/>
              </a:solidFill>
              <a:effectLst/>
              <a:latin typeface="Times New Roman" pitchFamily="18" charset="0"/>
              <a:cs typeface="Arial" charset="0"/>
            </a:endParaRPr>
          </a:p>
        </p:txBody>
      </p:sp>
      <p:sp>
        <p:nvSpPr>
          <p:cNvPr id="19" name="Right Arrow 18"/>
          <p:cNvSpPr/>
          <p:nvPr/>
        </p:nvSpPr>
        <p:spPr bwMode="auto">
          <a:xfrm>
            <a:off x="4114800" y="2209800"/>
            <a:ext cx="838200" cy="651126"/>
          </a:xfrm>
          <a:prstGeom prst="rightArrow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85000"/>
              </a:lnSpc>
              <a:spcBef>
                <a:spcPct val="30000"/>
              </a:spcBef>
              <a:spcAft>
                <a:spcPct val="0"/>
              </a:spcAft>
              <a:buClr>
                <a:schemeClr val="bg1"/>
              </a:buClr>
              <a:buSzPct val="80000"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rgbClr val="080808"/>
              </a:solidFill>
              <a:effectLst/>
              <a:latin typeface="Times New Roman" pitchFamily="18" charset="0"/>
              <a:cs typeface="Arial" charset="0"/>
            </a:endParaRP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4648200" y="913013"/>
            <a:ext cx="3581400" cy="458587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buFont typeface="Wingdings" pitchFamily="2" charset="2"/>
              <a:buNone/>
            </a:pPr>
            <a:r>
              <a:rPr lang="en-US" sz="1400" dirty="0" smtClean="0">
                <a:solidFill>
                  <a:srgbClr val="000099"/>
                </a:solidFill>
              </a:rPr>
              <a:t>Add regional controls across the East (OTB/OTW, Tier 3, regional EGU controls)</a:t>
            </a:r>
            <a:endParaRPr lang="en-US" sz="1400" dirty="0">
              <a:solidFill>
                <a:srgbClr val="000099"/>
              </a:solidFill>
            </a:endParaRPr>
          </a:p>
        </p:txBody>
      </p:sp>
      <p:sp>
        <p:nvSpPr>
          <p:cNvPr id="15" name="Text Box 8"/>
          <p:cNvSpPr txBox="1">
            <a:spLocks noChangeArrowheads="1"/>
          </p:cNvSpPr>
          <p:nvPr/>
        </p:nvSpPr>
        <p:spPr bwMode="auto">
          <a:xfrm>
            <a:off x="5181600" y="3810000"/>
            <a:ext cx="2209800" cy="563231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buFont typeface="Wingdings" pitchFamily="2" charset="2"/>
              <a:buNone/>
            </a:pPr>
            <a:r>
              <a:rPr lang="en-US" dirty="0" smtClean="0">
                <a:solidFill>
                  <a:srgbClr val="000099"/>
                </a:solidFill>
              </a:rPr>
              <a:t>Add new controls just in MD</a:t>
            </a:r>
            <a:endParaRPr lang="en-US" dirty="0">
              <a:solidFill>
                <a:srgbClr val="0000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0" grpId="0" animBg="1"/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04800" y="1143000"/>
            <a:ext cx="5334000" cy="53340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dirty="0" smtClean="0">
                <a:ea typeface="ＭＳ Ｐゴシック" pitchFamily="34" charset="-128"/>
              </a:rPr>
              <a:t>Maryland has conducted preliminary modeling of the Plan and believes it will allow MD to come very close to meeting the 75 ppb ozone standard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200" dirty="0" smtClean="0">
                <a:ea typeface="ＭＳ Ｐゴシック" pitchFamily="34" charset="-128"/>
              </a:rPr>
              <a:t>Started with the OTC CMAQ 2007 platform – 2018 future year</a:t>
            </a:r>
          </a:p>
          <a:p>
            <a:pPr lvl="2" eaLnBrk="1" hangingPunct="1">
              <a:lnSpc>
                <a:spcPct val="90000"/>
              </a:lnSpc>
            </a:pPr>
            <a:r>
              <a:rPr lang="en-US" sz="2000" dirty="0" smtClean="0">
                <a:ea typeface="ＭＳ Ｐゴシック" pitchFamily="34" charset="-128"/>
              </a:rPr>
              <a:t>1 month sensitivity runs and full ozone season runs now completed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200" dirty="0" smtClean="0">
                <a:ea typeface="ＭＳ Ｐゴシック" pitchFamily="34" charset="-128"/>
              </a:rPr>
              <a:t>Have evolved to the 2011 platform and now running both CMAQ and CAMX</a:t>
            </a:r>
          </a:p>
          <a:p>
            <a:pPr lvl="2" eaLnBrk="1" hangingPunct="1">
              <a:lnSpc>
                <a:spcPct val="90000"/>
              </a:lnSpc>
            </a:pPr>
            <a:r>
              <a:rPr lang="en-US" sz="2000" dirty="0" smtClean="0">
                <a:ea typeface="ＭＳ Ｐゴシック" pitchFamily="34" charset="-128"/>
              </a:rPr>
              <a:t>Focus still on 2018 as the future year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200" dirty="0" smtClean="0">
                <a:ea typeface="ＭＳ Ｐゴシック" pitchFamily="34" charset="-128"/>
              </a:rPr>
              <a:t>There is still a significant amount of work that needs to get done to improve the 2011 platform … but we have learned a lot</a:t>
            </a:r>
          </a:p>
        </p:txBody>
      </p:sp>
      <p:sp>
        <p:nvSpPr>
          <p:cNvPr id="7173" name="Rectangle 6"/>
          <p:cNvSpPr>
            <a:spLocks noGrp="1" noChangeArrowheads="1"/>
          </p:cNvSpPr>
          <p:nvPr>
            <p:ph type="title"/>
          </p:nvPr>
        </p:nvSpPr>
        <p:spPr>
          <a:xfrm>
            <a:off x="685800" y="149225"/>
            <a:ext cx="8382000" cy="688975"/>
          </a:xfrm>
        </p:spPr>
        <p:txBody>
          <a:bodyPr/>
          <a:lstStyle/>
          <a:p>
            <a:pPr eaLnBrk="1" hangingPunct="1"/>
            <a:r>
              <a:rPr lang="en-US" sz="4000" dirty="0" smtClean="0">
                <a:solidFill>
                  <a:srgbClr val="000099"/>
                </a:solidFill>
                <a:ea typeface="ＭＳ Ｐゴシック" pitchFamily="34" charset="-128"/>
              </a:rPr>
              <a:t>Modeling the Maryland Plan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Page </a:t>
            </a:r>
            <a:fld id="{56EF77F4-7AB4-4EEF-B58D-A0FD852D251A}" type="slidenum">
              <a:rPr lang="en-US"/>
              <a:pPr>
                <a:defRPr/>
              </a:pPr>
              <a:t>6</a:t>
            </a:fld>
            <a:endParaRPr lang="en-US"/>
          </a:p>
        </p:txBody>
      </p:sp>
      <p:pic>
        <p:nvPicPr>
          <p:cNvPr id="5" name="Picture 28" descr="https://encrypted-tbn1.gstatic.com/images?q=tbn:ANd9GcQKOfu9Jdp4iVGmWsX9hAd9eLEmYUQIR6zhFEq--o5oETYCA8xjh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0" y="1295400"/>
            <a:ext cx="2743199" cy="2054750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</p:pic>
      <p:pic>
        <p:nvPicPr>
          <p:cNvPr id="7" name="Picture 30" descr="https://encrypted-tbn0.gstatic.com/images?q=tbn:ANd9GcTS-6jVICw40SET8iWdFyxg3XswKS9wKGrT3kx-2aB329IIXRQ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0" y="3733800"/>
            <a:ext cx="2743199" cy="205475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04800" y="1066800"/>
            <a:ext cx="5257800" cy="5334000"/>
          </a:xfrm>
        </p:spPr>
        <p:txBody>
          <a:bodyPr/>
          <a:lstStyle/>
          <a:p>
            <a:pPr marL="571500" indent="-457200" eaLnBrk="1" hangingPunct="1">
              <a:lnSpc>
                <a:spcPct val="90000"/>
              </a:lnSpc>
            </a:pPr>
            <a:r>
              <a:rPr lang="en-US" sz="2600" dirty="0" smtClean="0">
                <a:ea typeface="ＭＳ Ｐゴシック" pitchFamily="34" charset="-128"/>
              </a:rPr>
              <a:t>The 2011 Platform is giving us results consistent with the 2007 Platform</a:t>
            </a:r>
          </a:p>
          <a:p>
            <a:pPr marL="571500" indent="-457200" eaLnBrk="1" hangingPunct="1">
              <a:lnSpc>
                <a:spcPct val="90000"/>
              </a:lnSpc>
            </a:pPr>
            <a:r>
              <a:rPr lang="en-US" sz="2600" dirty="0" smtClean="0">
                <a:ea typeface="ＭＳ Ｐゴシック" pitchFamily="34" charset="-128"/>
              </a:rPr>
              <a:t>We will make significant progress because of existing control programs</a:t>
            </a:r>
          </a:p>
          <a:p>
            <a:pPr marL="571500" indent="-457200" eaLnBrk="1" hangingPunct="1">
              <a:lnSpc>
                <a:spcPct val="90000"/>
              </a:lnSpc>
            </a:pPr>
            <a:r>
              <a:rPr lang="en-US" sz="2600" dirty="0" smtClean="0">
                <a:ea typeface="ＭＳ Ｐゴシック" pitchFamily="34" charset="-128"/>
              </a:rPr>
              <a:t>We appear to be close to having a plan to meet the 75 ppb standard</a:t>
            </a:r>
          </a:p>
          <a:p>
            <a:pPr marL="571500" indent="-457200" eaLnBrk="1" hangingPunct="1">
              <a:lnSpc>
                <a:spcPct val="90000"/>
              </a:lnSpc>
            </a:pPr>
            <a:r>
              <a:rPr lang="en-US" sz="2600" dirty="0" smtClean="0">
                <a:ea typeface="ＭＳ Ｐゴシック" pitchFamily="34" charset="-128"/>
              </a:rPr>
              <a:t>Running EGU controls optimally during bad ozone periods is important</a:t>
            </a:r>
          </a:p>
          <a:p>
            <a:pPr marL="571500" indent="-457200" eaLnBrk="1" hangingPunct="1">
              <a:lnSpc>
                <a:spcPct val="90000"/>
              </a:lnSpc>
            </a:pPr>
            <a:r>
              <a:rPr lang="en-US" sz="2600" dirty="0" smtClean="0">
                <a:ea typeface="ＭＳ Ｐゴシック" pitchFamily="34" charset="-128"/>
              </a:rPr>
              <a:t>Additional reductions in Maryland and in “close-by” states are important</a:t>
            </a:r>
          </a:p>
        </p:txBody>
      </p:sp>
      <p:sp>
        <p:nvSpPr>
          <p:cNvPr id="7173" name="Rectangle 6"/>
          <p:cNvSpPr>
            <a:spLocks noGrp="1" noChangeArrowheads="1"/>
          </p:cNvSpPr>
          <p:nvPr>
            <p:ph type="title"/>
          </p:nvPr>
        </p:nvSpPr>
        <p:spPr>
          <a:xfrm>
            <a:off x="609600" y="149225"/>
            <a:ext cx="8382000" cy="688975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rgbClr val="000099"/>
                </a:solidFill>
                <a:ea typeface="ＭＳ Ｐゴシック" pitchFamily="34" charset="-128"/>
              </a:rPr>
              <a:t>What We’ve Learned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Page </a:t>
            </a:r>
            <a:fld id="{56EF77F4-7AB4-4EEF-B58D-A0FD852D251A}" type="slidenum">
              <a:rPr lang="en-US"/>
              <a:pPr>
                <a:defRPr/>
              </a:pPr>
              <a:t>7</a:t>
            </a:fld>
            <a:endParaRPr lang="en-US"/>
          </a:p>
        </p:txBody>
      </p:sp>
      <p:pic>
        <p:nvPicPr>
          <p:cNvPr id="5" name="Picture 4" descr="https://encrypted-tbn2.gstatic.com/images?q=tbn:ANd9GcSnXWbBFS2gpV0w8dcpgAP34Ao03fcwbtfQjoA0Abj0qCM8-S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24600" y="1447800"/>
            <a:ext cx="2457765" cy="160020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</p:pic>
      <p:pic>
        <p:nvPicPr>
          <p:cNvPr id="7" name="Picture 44" descr="https://encrypted-tbn2.gstatic.com/images?q=tbn:ANd9GcS_sIxtNHMax5cwVxkeKqdyNazkjjF9qTp1mW8StJTiUtraNnP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53908" y="3581400"/>
            <a:ext cx="2585292" cy="16764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/>
          <p:nvPr/>
        </p:nvGraphicFramePr>
        <p:xfrm>
          <a:off x="152400" y="1397000"/>
          <a:ext cx="8686800" cy="5308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AutoShape 11"/>
          <p:cNvSpPr>
            <a:spLocks noChangeArrowheads="1"/>
          </p:cNvSpPr>
          <p:nvPr/>
        </p:nvSpPr>
        <p:spPr bwMode="auto">
          <a:xfrm>
            <a:off x="1905000" y="1143000"/>
            <a:ext cx="1676400" cy="1295400"/>
          </a:xfrm>
          <a:prstGeom prst="wedgeRoundRectCallout">
            <a:avLst>
              <a:gd name="adj1" fmla="val -2366"/>
              <a:gd name="adj2" fmla="val 87056"/>
              <a:gd name="adj3" fmla="val 16667"/>
            </a:avLst>
          </a:prstGeom>
          <a:solidFill>
            <a:srgbClr val="FFFF66"/>
          </a:solidFill>
          <a:ln w="38100" algn="ctr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85000"/>
              </a:lnSpc>
              <a:spcBef>
                <a:spcPct val="30000"/>
              </a:spcBef>
              <a:buClr>
                <a:srgbClr val="000000"/>
              </a:buClr>
              <a:buSzPct val="80000"/>
              <a:buFont typeface="Wingdings" pitchFamily="2" charset="2"/>
              <a:buNone/>
            </a:pPr>
            <a:r>
              <a:rPr lang="en-US">
                <a:solidFill>
                  <a:srgbClr val="000099"/>
                </a:solidFill>
              </a:rPr>
              <a:t>About a 12 ppb reduction from the older OTB/OTW measures</a:t>
            </a:r>
          </a:p>
        </p:txBody>
      </p:sp>
      <p:sp>
        <p:nvSpPr>
          <p:cNvPr id="13" name="AutoShape 11"/>
          <p:cNvSpPr>
            <a:spLocks noChangeArrowheads="1"/>
          </p:cNvSpPr>
          <p:nvPr/>
        </p:nvSpPr>
        <p:spPr bwMode="auto">
          <a:xfrm>
            <a:off x="3810000" y="1188720"/>
            <a:ext cx="1524000" cy="640080"/>
          </a:xfrm>
          <a:prstGeom prst="wedgeRoundRectCallout">
            <a:avLst>
              <a:gd name="adj1" fmla="val -26907"/>
              <a:gd name="adj2" fmla="val 197589"/>
              <a:gd name="adj3" fmla="val 16667"/>
            </a:avLst>
          </a:prstGeom>
          <a:solidFill>
            <a:srgbClr val="FFFF66"/>
          </a:solidFill>
          <a:ln w="38100" algn="ctr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85000"/>
              </a:lnSpc>
              <a:spcBef>
                <a:spcPct val="30000"/>
              </a:spcBef>
              <a:buClr>
                <a:srgbClr val="000000"/>
              </a:buClr>
              <a:buSzPct val="80000"/>
              <a:buFont typeface="Wingdings" pitchFamily="2" charset="2"/>
              <a:buNone/>
            </a:pPr>
            <a:r>
              <a:rPr lang="en-US" dirty="0">
                <a:solidFill>
                  <a:srgbClr val="000099"/>
                </a:solidFill>
              </a:rPr>
              <a:t>About 1 ppb from Tier 3</a:t>
            </a:r>
          </a:p>
        </p:txBody>
      </p:sp>
      <p:sp>
        <p:nvSpPr>
          <p:cNvPr id="14" name="AutoShape 11"/>
          <p:cNvSpPr>
            <a:spLocks noChangeArrowheads="1"/>
          </p:cNvSpPr>
          <p:nvPr/>
        </p:nvSpPr>
        <p:spPr bwMode="auto">
          <a:xfrm>
            <a:off x="6248400" y="990600"/>
            <a:ext cx="2286000" cy="609600"/>
          </a:xfrm>
          <a:prstGeom prst="wedgeRoundRectCallout">
            <a:avLst>
              <a:gd name="adj1" fmla="val -26681"/>
              <a:gd name="adj2" fmla="val 264583"/>
              <a:gd name="adj3" fmla="val 16667"/>
            </a:avLst>
          </a:prstGeom>
          <a:solidFill>
            <a:srgbClr val="FFFF66"/>
          </a:solidFill>
          <a:ln w="38100" algn="ctr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85000"/>
              </a:lnSpc>
              <a:spcBef>
                <a:spcPct val="30000"/>
              </a:spcBef>
              <a:buClr>
                <a:srgbClr val="000000"/>
              </a:buClr>
              <a:buSzPct val="80000"/>
              <a:buFont typeface="Wingdings" pitchFamily="2" charset="2"/>
              <a:buNone/>
            </a:pPr>
            <a:r>
              <a:rPr lang="en-US" dirty="0">
                <a:solidFill>
                  <a:srgbClr val="000099"/>
                </a:solidFill>
              </a:rPr>
              <a:t>About 1 ppb from OTC initiatives</a:t>
            </a:r>
          </a:p>
        </p:txBody>
      </p:sp>
      <p:sp>
        <p:nvSpPr>
          <p:cNvPr id="15" name="AutoShape 11"/>
          <p:cNvSpPr>
            <a:spLocks noChangeArrowheads="1"/>
          </p:cNvSpPr>
          <p:nvPr/>
        </p:nvSpPr>
        <p:spPr bwMode="auto">
          <a:xfrm>
            <a:off x="7452360" y="1798320"/>
            <a:ext cx="1295400" cy="899160"/>
          </a:xfrm>
          <a:prstGeom prst="wedgeRoundRectCallout">
            <a:avLst>
              <a:gd name="adj1" fmla="val -8079"/>
              <a:gd name="adj2" fmla="val 79915"/>
              <a:gd name="adj3" fmla="val 16667"/>
            </a:avLst>
          </a:prstGeom>
          <a:solidFill>
            <a:srgbClr val="FFFF66"/>
          </a:solidFill>
          <a:ln w="38100" algn="ctr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85000"/>
              </a:lnSpc>
              <a:spcBef>
                <a:spcPct val="30000"/>
              </a:spcBef>
              <a:buClr>
                <a:srgbClr val="000000"/>
              </a:buClr>
              <a:buSzPct val="80000"/>
              <a:buFont typeface="Wingdings" pitchFamily="2" charset="2"/>
              <a:buNone/>
            </a:pPr>
            <a:r>
              <a:rPr lang="en-US">
                <a:solidFill>
                  <a:srgbClr val="000099"/>
                </a:solidFill>
              </a:rPr>
              <a:t>About 1 ppb from MD efforts</a:t>
            </a:r>
          </a:p>
        </p:txBody>
      </p:sp>
      <p:sp>
        <p:nvSpPr>
          <p:cNvPr id="16" name="AutoShape 11"/>
          <p:cNvSpPr>
            <a:spLocks noChangeArrowheads="1"/>
          </p:cNvSpPr>
          <p:nvPr/>
        </p:nvSpPr>
        <p:spPr bwMode="auto">
          <a:xfrm>
            <a:off x="4962525" y="1905000"/>
            <a:ext cx="1600200" cy="822960"/>
          </a:xfrm>
          <a:prstGeom prst="wedgeRoundRectCallout">
            <a:avLst>
              <a:gd name="adj1" fmla="val -16428"/>
              <a:gd name="adj2" fmla="val 77894"/>
              <a:gd name="adj3" fmla="val 16667"/>
            </a:avLst>
          </a:prstGeom>
          <a:solidFill>
            <a:srgbClr val="FFFF66"/>
          </a:solidFill>
          <a:ln w="38100" algn="ctr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5000"/>
              </a:lnSpc>
              <a:spcBef>
                <a:spcPct val="30000"/>
              </a:spcBef>
              <a:buClr>
                <a:srgbClr val="000000"/>
              </a:buClr>
              <a:buSzPct val="80000"/>
              <a:buFont typeface="Wingdings" pitchFamily="2" charset="2"/>
              <a:buNone/>
            </a:pPr>
            <a:r>
              <a:rPr lang="en-US" sz="1800" dirty="0">
                <a:solidFill>
                  <a:srgbClr val="000099"/>
                </a:solidFill>
              </a:rPr>
              <a:t>About 1 ppb from upwind power plants 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600075" y="152400"/>
            <a:ext cx="8543925" cy="688975"/>
          </a:xfrm>
        </p:spPr>
        <p:txBody>
          <a:bodyPr/>
          <a:lstStyle/>
          <a:p>
            <a:r>
              <a:rPr lang="en-US" sz="3400" dirty="0" smtClean="0">
                <a:solidFill>
                  <a:srgbClr val="000099"/>
                </a:solidFill>
              </a:rPr>
              <a:t>Modeling the MD Plan in 2018 - 2007 Platform</a:t>
            </a:r>
            <a:endParaRPr lang="en-US" sz="3400" dirty="0">
              <a:solidFill>
                <a:srgbClr val="0000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BCB38C79-DEB9-454A-9053-4CE98509CFEE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rPr>
              <a:pPr algn="r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t>9</a:t>
            </a:fld>
            <a:endParaRPr lang="en-US" sz="1200">
              <a:solidFill>
                <a:schemeClr val="tx1">
                  <a:tint val="75000"/>
                </a:schemeClr>
              </a:solidFill>
              <a:latin typeface="+mn-lt"/>
              <a:ea typeface="+mn-ea"/>
            </a:endParaRPr>
          </a:p>
        </p:txBody>
      </p:sp>
      <p:graphicFrame>
        <p:nvGraphicFramePr>
          <p:cNvPr id="77943" name="Group 119"/>
          <p:cNvGraphicFramePr>
            <a:graphicFrameLocks noGrp="1"/>
          </p:cNvGraphicFramePr>
          <p:nvPr/>
        </p:nvGraphicFramePr>
        <p:xfrm>
          <a:off x="914400" y="1524000"/>
          <a:ext cx="6573838" cy="5099685"/>
        </p:xfrm>
        <a:graphic>
          <a:graphicData uri="http://schemas.openxmlformats.org/drawingml/2006/table">
            <a:tbl>
              <a:tblPr/>
              <a:tblGrid>
                <a:gridCol w="2144713"/>
                <a:gridCol w="2143125"/>
                <a:gridCol w="2286000"/>
              </a:tblGrid>
              <a:tr h="533400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County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Design Value</a:t>
                      </a:r>
                    </a:p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2007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After Maryland Plan </a:t>
                      </a:r>
                    </a:p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2018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3812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Harford, MD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90.7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74.7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23812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Prince Georges, MD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85.3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65.1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23653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Fairfield, CT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88.7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70.8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23653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New Castle, DE           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81.3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66.3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23812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Bucks, PA             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90.7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76.8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>
                        <a:alpha val="50000"/>
                      </a:srgbClr>
                    </a:solidFill>
                  </a:tcPr>
                </a:tc>
              </a:tr>
              <a:tr h="23812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Suffolk, NY              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88.0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71.0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23653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Camden, NJ            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87.5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74.2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23812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 Fairfax, VA 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85.3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66.9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23812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Franklin, OH             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84.7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69.7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23653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Fulton County, GA            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90.3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73.7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3812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Wayne, MI     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81.3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74.5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23812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Sheboygan, WI         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83.3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70.8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234950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Mecklenberg</a:t>
                      </a: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 Co, NC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87.0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67.6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23812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Knoxville, TN    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80.7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70.7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23812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Jefferson County, KY    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80.0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67.0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23653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Lake County, IN 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77.5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77.4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>
                        <a:alpha val="50000"/>
                      </a:srgbClr>
                    </a:solidFill>
                  </a:tcPr>
                </a:tc>
              </a:tr>
              <a:tr h="23812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Cook County, IL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77.0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75.0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7489" name="Rectangle 101"/>
          <p:cNvSpPr>
            <a:spLocks noChangeArrowheads="1"/>
          </p:cNvSpPr>
          <p:nvPr/>
        </p:nvSpPr>
        <p:spPr bwMode="auto">
          <a:xfrm>
            <a:off x="685800" y="149225"/>
            <a:ext cx="8026400" cy="68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spcBef>
                <a:spcPct val="0"/>
              </a:spcBef>
              <a:buClrTx/>
              <a:buSzTx/>
              <a:buFontTx/>
              <a:buNone/>
            </a:pPr>
            <a:r>
              <a:rPr lang="en-US" sz="4400" dirty="0" smtClean="0">
                <a:solidFill>
                  <a:srgbClr val="000099"/>
                </a:solidFill>
              </a:rPr>
              <a:t>Other Areas – 2007 Platform</a:t>
            </a:r>
            <a:endParaRPr lang="en-US" sz="4400" dirty="0">
              <a:solidFill>
                <a:srgbClr val="000099"/>
              </a:solidFill>
            </a:endParaRPr>
          </a:p>
        </p:txBody>
      </p:sp>
      <p:sp>
        <p:nvSpPr>
          <p:cNvPr id="17490" name="Rectangle 102"/>
          <p:cNvSpPr>
            <a:spLocks noChangeArrowheads="1"/>
          </p:cNvSpPr>
          <p:nvPr/>
        </p:nvSpPr>
        <p:spPr bwMode="auto">
          <a:xfrm>
            <a:off x="76200" y="835025"/>
            <a:ext cx="8026400" cy="68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spcBef>
                <a:spcPct val="0"/>
              </a:spcBef>
              <a:buClrTx/>
              <a:buSzTx/>
              <a:buFontTx/>
              <a:buNone/>
            </a:pPr>
            <a:r>
              <a:rPr lang="en-US" sz="2800" dirty="0">
                <a:solidFill>
                  <a:srgbClr val="000099"/>
                </a:solidFill>
              </a:rPr>
              <a:t>… Before and </a:t>
            </a:r>
            <a:r>
              <a:rPr lang="en-US" sz="2800" dirty="0" smtClean="0">
                <a:solidFill>
                  <a:srgbClr val="000099"/>
                </a:solidFill>
              </a:rPr>
              <a:t>After the MD Plan</a:t>
            </a:r>
            <a:endParaRPr lang="en-US" sz="2800" dirty="0">
              <a:solidFill>
                <a:srgbClr val="000099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Page </a:t>
            </a:r>
            <a:fld id="{36C6F49E-5736-4672-8E16-761C329EA3FA}" type="slidenum">
              <a:rPr lang="en-US"/>
              <a:pPr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8"/>
          <p:cNvSpPr>
            <a:spLocks noGrp="1" noChangeArrowheads="1"/>
          </p:cNvSpPr>
          <p:nvPr>
            <p:ph type="title" idx="4294967295"/>
          </p:nvPr>
        </p:nvSpPr>
        <p:spPr>
          <a:xfrm>
            <a:off x="152400" y="152400"/>
            <a:ext cx="9296400" cy="688975"/>
          </a:xfrm>
        </p:spPr>
        <p:txBody>
          <a:bodyPr/>
          <a:lstStyle/>
          <a:p>
            <a:pPr eaLnBrk="1" hangingPunct="1"/>
            <a:r>
              <a:rPr lang="en-US" sz="3600" dirty="0" smtClean="0">
                <a:solidFill>
                  <a:srgbClr val="000099"/>
                </a:solidFill>
                <a:ea typeface="ＭＳ Ｐゴシック" pitchFamily="34" charset="-128"/>
              </a:rPr>
              <a:t>EGU Control Technology Optimization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Page </a:t>
            </a:r>
            <a:fld id="{3CC85FC6-4979-4991-B6D3-AFA7C25FAC07}" type="slidenum">
              <a:rPr lang="en-US"/>
              <a:pPr>
                <a:defRPr/>
              </a:pPr>
              <a:t>10</a:t>
            </a:fld>
            <a:endParaRPr lang="en-US"/>
          </a:p>
        </p:txBody>
      </p:sp>
      <p:pic>
        <p:nvPicPr>
          <p:cNvPr id="5" name="Picture 4" descr="Lost Reductions 11 State July 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3400" y="1219200"/>
            <a:ext cx="8153400" cy="5334000"/>
          </a:xfrm>
          <a:prstGeom prst="rect">
            <a:avLst/>
          </a:prstGeom>
        </p:spPr>
      </p:pic>
      <p:sp>
        <p:nvSpPr>
          <p:cNvPr id="7" name="Rectangle 8"/>
          <p:cNvSpPr txBox="1">
            <a:spLocks noChangeArrowheads="1"/>
          </p:cNvSpPr>
          <p:nvPr/>
        </p:nvSpPr>
        <p:spPr bwMode="auto">
          <a:xfrm>
            <a:off x="457200" y="835025"/>
            <a:ext cx="8229600" cy="688975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1" u="none" strike="noStrike" kern="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j-lt"/>
                <a:ea typeface="ＭＳ Ｐゴシック" pitchFamily="34" charset="-128"/>
                <a:cs typeface="+mj-cs"/>
              </a:rPr>
              <a:t>…Maryland has conducted significant analyses looking at how certain EGUs appear to be running controls less efficiently than they have in the past</a:t>
            </a:r>
          </a:p>
        </p:txBody>
      </p:sp>
      <p:sp>
        <p:nvSpPr>
          <p:cNvPr id="8" name="Rounded Rectangle 7"/>
          <p:cNvSpPr/>
          <p:nvPr/>
        </p:nvSpPr>
        <p:spPr bwMode="auto">
          <a:xfrm>
            <a:off x="3581400" y="2514600"/>
            <a:ext cx="1828800" cy="1491472"/>
          </a:xfrm>
          <a:prstGeom prst="roundRect">
            <a:avLst/>
          </a:prstGeom>
          <a:solidFill>
            <a:srgbClr val="FFFF66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85000"/>
              </a:lnSpc>
              <a:spcBef>
                <a:spcPct val="30000"/>
              </a:spcBef>
              <a:spcAft>
                <a:spcPct val="0"/>
              </a:spcAft>
              <a:buClr>
                <a:schemeClr val="bg1"/>
              </a:buClr>
              <a:buSzPct val="80000"/>
              <a:buNone/>
              <a:tabLst/>
            </a:pPr>
            <a:r>
              <a:rPr lang="en-US" sz="1600" dirty="0" smtClean="0">
                <a:solidFill>
                  <a:srgbClr val="000099"/>
                </a:solidFill>
                <a:cs typeface="Arial" charset="0"/>
              </a:rPr>
              <a:t>Average daily reductions that could have been </a:t>
            </a:r>
            <a:r>
              <a:rPr kumimoji="0" lang="en-US" sz="1600" b="0" i="0" u="none" strike="noStrike" cap="none" normalizeH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cs typeface="Arial" charset="0"/>
              </a:rPr>
              <a:t>achieved on this day … about 490 tons per day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Times New Roman" pitchFamily="18" charset="0"/>
              <a:cs typeface="Arial" charset="0"/>
            </a:endParaRPr>
          </a:p>
        </p:txBody>
      </p:sp>
      <p:sp>
        <p:nvSpPr>
          <p:cNvPr id="9" name="Rounded Rectangle 8"/>
          <p:cNvSpPr/>
          <p:nvPr/>
        </p:nvSpPr>
        <p:spPr bwMode="auto">
          <a:xfrm>
            <a:off x="6781800" y="2514600"/>
            <a:ext cx="1975067" cy="1491472"/>
          </a:xfrm>
          <a:prstGeom prst="roundRect">
            <a:avLst/>
          </a:prstGeom>
          <a:solidFill>
            <a:srgbClr val="FFFF66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85000"/>
              </a:lnSpc>
              <a:spcBef>
                <a:spcPct val="30000"/>
              </a:spcBef>
              <a:spcAft>
                <a:spcPct val="0"/>
              </a:spcAft>
              <a:buClr>
                <a:schemeClr val="bg1"/>
              </a:buClr>
              <a:buSzPct val="80000"/>
              <a:buNone/>
              <a:tabLst/>
            </a:pPr>
            <a:r>
              <a:rPr lang="en-US" sz="1600" dirty="0" smtClean="0">
                <a:solidFill>
                  <a:srgbClr val="000099"/>
                </a:solidFill>
                <a:cs typeface="Arial" charset="0"/>
              </a:rPr>
              <a:t>Total reductions that could have been achieved </a:t>
            </a:r>
            <a:r>
              <a:rPr kumimoji="0" lang="en-US" sz="1600" b="0" i="0" u="none" strike="noStrike" cap="none" normalizeH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cs typeface="Arial" charset="0"/>
              </a:rPr>
              <a:t>during the 10 day episode … about 4740 tons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Times New Roman" pitchFamily="18" charset="0"/>
              <a:cs typeface="Arial" charset="0"/>
            </a:endParaRPr>
          </a:p>
        </p:txBody>
      </p:sp>
      <p:sp>
        <p:nvSpPr>
          <p:cNvPr id="10" name="Rounded Rectangle 9"/>
          <p:cNvSpPr/>
          <p:nvPr/>
        </p:nvSpPr>
        <p:spPr bwMode="auto">
          <a:xfrm>
            <a:off x="2057400" y="6477000"/>
            <a:ext cx="5257800" cy="304764"/>
          </a:xfrm>
          <a:prstGeom prst="roundRect">
            <a:avLst/>
          </a:prstGeom>
          <a:solidFill>
            <a:schemeClr val="bg1">
              <a:lumMod val="20000"/>
              <a:lumOff val="80000"/>
            </a:schemeClr>
          </a:solidFill>
          <a:ln w="38100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85000"/>
              </a:lnSpc>
              <a:spcBef>
                <a:spcPct val="30000"/>
              </a:spcBef>
              <a:spcAft>
                <a:spcPct val="0"/>
              </a:spcAft>
              <a:buClr>
                <a:schemeClr val="bg1"/>
              </a:buClr>
              <a:buSzPct val="80000"/>
              <a:buNone/>
              <a:tabLst/>
            </a:pPr>
            <a:r>
              <a:rPr lang="en-US" sz="1400" dirty="0" smtClean="0">
                <a:solidFill>
                  <a:schemeClr val="tx1"/>
                </a:solidFill>
                <a:cs typeface="Arial" charset="0"/>
              </a:rPr>
              <a:t>Maryland just distributed a third update to this data analysis package. 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BCB38C79-DEB9-454A-9053-4CE98509CFEE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rPr>
              <a:pPr algn="r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t>11</a:t>
            </a:fld>
            <a:endParaRPr lang="en-US" sz="1200">
              <a:solidFill>
                <a:schemeClr val="tx1">
                  <a:tint val="75000"/>
                </a:schemeClr>
              </a:solidFill>
              <a:latin typeface="+mn-lt"/>
              <a:ea typeface="+mn-ea"/>
            </a:endParaRPr>
          </a:p>
        </p:txBody>
      </p:sp>
      <p:graphicFrame>
        <p:nvGraphicFramePr>
          <p:cNvPr id="77943" name="Group 119"/>
          <p:cNvGraphicFramePr>
            <a:graphicFrameLocks noGrp="1"/>
          </p:cNvGraphicFramePr>
          <p:nvPr/>
        </p:nvGraphicFramePr>
        <p:xfrm>
          <a:off x="1484789" y="1295400"/>
          <a:ext cx="6059011" cy="5357180"/>
        </p:xfrm>
        <a:graphic>
          <a:graphicData uri="http://schemas.openxmlformats.org/drawingml/2006/table">
            <a:tbl>
              <a:tblPr/>
              <a:tblGrid>
                <a:gridCol w="2175029"/>
                <a:gridCol w="1941991"/>
                <a:gridCol w="1941991"/>
              </a:tblGrid>
              <a:tr h="533400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Most Difficult Monitors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Increased Ozone in 2018 – 2 EGU Optimization Scenarios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17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Times New Roman" pitchFamily="18" charset="0"/>
                        <a:ea typeface="ＭＳ Ｐゴシック" pitchFamily="34" charset="-128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County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Using worst rate CAMD Data</a:t>
                      </a:r>
                    </a:p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(Scenario 3B)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Using actual 2011/2012 Data</a:t>
                      </a:r>
                    </a:p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(Scenario 3C)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90000"/>
                      </a:schemeClr>
                    </a:solidFill>
                  </a:tcPr>
                </a:tc>
              </a:tr>
              <a:tr h="23812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 Harford, MD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</a:rPr>
                        <a:t>1.2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</a:rPr>
                        <a:t>0.5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90000"/>
                      </a:schemeClr>
                    </a:solidFill>
                  </a:tcPr>
                </a:tc>
              </a:tr>
              <a:tr h="23812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 Prince Georges, MD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</a:rPr>
                        <a:t>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</a:rPr>
                        <a:t>0.5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</a:tr>
              <a:tr h="23653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 Fairfield, CT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</a:rPr>
                        <a:t>0.3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</a:rPr>
                        <a:t>0.1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90000"/>
                      </a:schemeClr>
                    </a:solidFill>
                  </a:tcPr>
                </a:tc>
              </a:tr>
              <a:tr h="23653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 New Castle, DE           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</a:rPr>
                        <a:t>0.8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</a:rPr>
                        <a:t>0.4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</a:tr>
              <a:tr h="23812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 Bucks, PA             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</a:rPr>
                        <a:t>0.6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</a:rPr>
                        <a:t>0.4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90000"/>
                      </a:schemeClr>
                    </a:solidFill>
                  </a:tcPr>
                </a:tc>
              </a:tr>
              <a:tr h="23812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 Suffolk, NY              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</a:rPr>
                        <a:t>0.4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</a:rPr>
                        <a:t>0.2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</a:tr>
              <a:tr h="23653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 Camden, NJ            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</a:rPr>
                        <a:t>0.5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</a:rPr>
                        <a:t>0.3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90000"/>
                      </a:schemeClr>
                    </a:solidFill>
                  </a:tcPr>
                </a:tc>
              </a:tr>
              <a:tr h="23812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 Fairfax, VA 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</a:rPr>
                        <a:t>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</a:rPr>
                        <a:t>0.5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</a:tr>
              <a:tr h="23812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 Franklin, OH             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</a:rPr>
                        <a:t>1.7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</a:rPr>
                        <a:t>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90000"/>
                      </a:schemeClr>
                    </a:solidFill>
                  </a:tcPr>
                </a:tc>
              </a:tr>
              <a:tr h="23653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 Fulton County, GA            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</a:rPr>
                        <a:t>0.3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</a:rPr>
                        <a:t>0.2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</a:tr>
              <a:tr h="23812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 Wayne, MI     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</a:rPr>
                        <a:t>0.5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</a:rPr>
                        <a:t>0.2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90000"/>
                      </a:schemeClr>
                    </a:solidFill>
                  </a:tcPr>
                </a:tc>
              </a:tr>
              <a:tr h="23812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 Sheboygan, WI         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</a:rPr>
                        <a:t>0.1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</a:rPr>
                        <a:t>0.1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</a:tr>
              <a:tr h="234950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 </a:t>
                      </a:r>
                      <a:r>
                        <a:rPr kumimoji="0" 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Mecklenberg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 Co, NC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</a:rPr>
                        <a:t>1.8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</a:rPr>
                        <a:t>1.2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90000"/>
                      </a:schemeClr>
                    </a:solidFill>
                  </a:tcPr>
                </a:tc>
              </a:tr>
              <a:tr h="23812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 Knoxville, TN    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</a:rPr>
                        <a:t>0.7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</a:rPr>
                        <a:t>0.5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</a:tr>
              <a:tr h="23812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 Jefferson County, KY    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</a:rPr>
                        <a:t>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</a:rPr>
                        <a:t>1.5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90000"/>
                      </a:schemeClr>
                    </a:solidFill>
                  </a:tcPr>
                </a:tc>
              </a:tr>
              <a:tr h="23653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 Lake County, IN 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</a:rPr>
                        <a:t>0.2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</a:rPr>
                        <a:t>0.1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</a:tr>
              <a:tr h="23812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 Cook County, IL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</a:rPr>
                        <a:t>0.2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</a:rPr>
                        <a:t>0.1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7489" name="Rectangle 101"/>
          <p:cNvSpPr>
            <a:spLocks noChangeArrowheads="1"/>
          </p:cNvSpPr>
          <p:nvPr/>
        </p:nvSpPr>
        <p:spPr bwMode="auto">
          <a:xfrm>
            <a:off x="736600" y="149225"/>
            <a:ext cx="8026400" cy="68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spcBef>
                <a:spcPct val="0"/>
              </a:spcBef>
              <a:buClrTx/>
              <a:buSzTx/>
              <a:buFontTx/>
              <a:buNone/>
            </a:pPr>
            <a:r>
              <a:rPr lang="en-US" sz="4000" dirty="0" smtClean="0">
                <a:solidFill>
                  <a:srgbClr val="000099"/>
                </a:solidFill>
              </a:rPr>
              <a:t>We Modeled Lost Ozone Benefit</a:t>
            </a:r>
            <a:endParaRPr lang="en-US" sz="4000" dirty="0">
              <a:solidFill>
                <a:srgbClr val="000099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Page </a:t>
            </a:r>
            <a:fld id="{36C6F49E-5736-4672-8E16-761C329EA3FA}" type="slidenum">
              <a:rPr lang="en-US"/>
              <a:pPr>
                <a:defRPr/>
              </a:pPr>
              <a:t>11</a:t>
            </a:fld>
            <a:endParaRPr lang="en-US"/>
          </a:p>
        </p:txBody>
      </p:sp>
      <p:sp>
        <p:nvSpPr>
          <p:cNvPr id="8" name="Rectangle 7"/>
          <p:cNvSpPr/>
          <p:nvPr/>
        </p:nvSpPr>
        <p:spPr bwMode="auto">
          <a:xfrm>
            <a:off x="1447800" y="1295400"/>
            <a:ext cx="6096000" cy="5410200"/>
          </a:xfrm>
          <a:prstGeom prst="rect">
            <a:avLst/>
          </a:prstGeom>
          <a:noFill/>
          <a:ln w="76200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85000"/>
              </a:lnSpc>
              <a:spcBef>
                <a:spcPct val="30000"/>
              </a:spcBef>
              <a:spcAft>
                <a:spcPct val="0"/>
              </a:spcAft>
              <a:buClr>
                <a:schemeClr val="bg1"/>
              </a:buClr>
              <a:buSzPct val="80000"/>
              <a:buFont typeface="Wingdings" pitchFamily="2" charset="2"/>
              <a:buChar char="•"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rgbClr val="080808"/>
              </a:solidFill>
              <a:effectLst/>
              <a:latin typeface="Times New Roman" pitchFamily="18" charset="0"/>
              <a:cs typeface="Arial" charset="0"/>
            </a:endParaRPr>
          </a:p>
        </p:txBody>
      </p:sp>
      <p:sp>
        <p:nvSpPr>
          <p:cNvPr id="9" name="Rectangle 101"/>
          <p:cNvSpPr>
            <a:spLocks noChangeArrowheads="1"/>
          </p:cNvSpPr>
          <p:nvPr/>
        </p:nvSpPr>
        <p:spPr bwMode="auto">
          <a:xfrm>
            <a:off x="609600" y="685800"/>
            <a:ext cx="8026400" cy="68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spcBef>
                <a:spcPct val="0"/>
              </a:spcBef>
              <a:buClrTx/>
              <a:buSzTx/>
              <a:buFontTx/>
              <a:buNone/>
            </a:pPr>
            <a:r>
              <a:rPr lang="en-US" sz="2400" i="1" dirty="0" smtClean="0">
                <a:solidFill>
                  <a:srgbClr val="000099"/>
                </a:solidFill>
              </a:rPr>
              <a:t>Again – 2007 Platform</a:t>
            </a:r>
            <a:endParaRPr lang="en-US" sz="2400" i="1" dirty="0">
              <a:solidFill>
                <a:srgbClr val="0000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BCB38C79-DEB9-454A-9053-4CE98509CFEE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rPr>
              <a:pPr algn="r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t>12</a:t>
            </a:fld>
            <a:endParaRPr lang="en-US" sz="1200">
              <a:solidFill>
                <a:schemeClr val="tx1">
                  <a:tint val="75000"/>
                </a:schemeClr>
              </a:solidFill>
              <a:latin typeface="+mn-lt"/>
              <a:ea typeface="+mn-ea"/>
            </a:endParaRPr>
          </a:p>
        </p:txBody>
      </p:sp>
      <p:graphicFrame>
        <p:nvGraphicFramePr>
          <p:cNvPr id="77943" name="Group 119"/>
          <p:cNvGraphicFramePr>
            <a:graphicFrameLocks noGrp="1"/>
          </p:cNvGraphicFramePr>
          <p:nvPr/>
        </p:nvGraphicFramePr>
        <p:xfrm>
          <a:off x="1334094" y="1661793"/>
          <a:ext cx="6438306" cy="4662807"/>
        </p:xfrm>
        <a:graphic>
          <a:graphicData uri="http://schemas.openxmlformats.org/drawingml/2006/table">
            <a:tbl>
              <a:tblPr/>
              <a:tblGrid>
                <a:gridCol w="1750219"/>
                <a:gridCol w="1562695"/>
                <a:gridCol w="1562696"/>
                <a:gridCol w="1562696"/>
              </a:tblGrid>
              <a:tr h="533400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Projected to be Clean in 2018 …</a:t>
                      </a:r>
                    </a:p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Potentially at Risk 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17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Times New Roman" pitchFamily="18" charset="0"/>
                        <a:ea typeface="ＭＳ Ｐゴシック" pitchFamily="34" charset="-128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Increased Ozone in 2018 – 2 EGU Optimization Scenarios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17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Times New Roman" pitchFamily="18" charset="0"/>
                        <a:ea typeface="ＭＳ Ｐゴシック" pitchFamily="34" charset="-128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County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2018 – Controls Running Well</a:t>
                      </a:r>
                    </a:p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(Scenario 3A)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Using worst rate CAMD Data</a:t>
                      </a:r>
                    </a:p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(Scenario 3B)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Using actual 2011/2012 Data</a:t>
                      </a:r>
                    </a:p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(Scenario 3C)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3812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Blair, PA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58.7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64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62.7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</a:tr>
              <a:tr h="23812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Armstrong, PA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66.4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70.7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68.8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  <a:tr h="23653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Washington, OH 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60.1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68.9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66.2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  <a:tr h="23653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Warren, OH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68.8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72.1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70.9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>
                        <a:alpha val="50000"/>
                      </a:srgbClr>
                    </a:solidFill>
                  </a:tcPr>
                </a:tc>
              </a:tr>
              <a:tr h="23812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Kanawa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, WV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64.5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67.8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66.3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  <a:tr h="23812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Monogolia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, WV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61.4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64.4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63.1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</a:tr>
              <a:tr h="23653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Oldham, KY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67.2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70.2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69.1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  <a:tr h="23812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Boone, KY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57.5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64.7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61.6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</a:tr>
              <a:tr h="23812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Campbell, KY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61.6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64.3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63.3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</a:tr>
              <a:tr h="23653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Greene, IN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61.8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67.3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65.2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  <a:tr h="23812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Vanderburgh, IN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62.3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65.8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64.7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</a:tr>
              <a:tr h="23812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Person, NC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60.2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71.7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63.6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</a:tr>
              <a:tr h="23812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34983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ＭＳ Ｐゴシック" pitchFamily="34" charset="-128"/>
                        </a:rPr>
                        <a:t>Garrett, MD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58.7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62.6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61.1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</a:tr>
            </a:tbl>
          </a:graphicData>
        </a:graphic>
      </p:graphicFrame>
      <p:sp>
        <p:nvSpPr>
          <p:cNvPr id="17489" name="Rectangle 101"/>
          <p:cNvSpPr>
            <a:spLocks noChangeArrowheads="1"/>
          </p:cNvSpPr>
          <p:nvPr/>
        </p:nvSpPr>
        <p:spPr bwMode="auto">
          <a:xfrm>
            <a:off x="381000" y="152400"/>
            <a:ext cx="8915400" cy="68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spcBef>
                <a:spcPct val="0"/>
              </a:spcBef>
              <a:buClrTx/>
              <a:buSzTx/>
              <a:buFontTx/>
              <a:buNone/>
            </a:pPr>
            <a:r>
              <a:rPr lang="en-US" sz="3200" dirty="0" smtClean="0">
                <a:solidFill>
                  <a:srgbClr val="000099"/>
                </a:solidFill>
              </a:rPr>
              <a:t>Also Looked at Optimization and Designations?</a:t>
            </a:r>
            <a:endParaRPr lang="en-US" sz="3200" dirty="0">
              <a:solidFill>
                <a:srgbClr val="000099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Page </a:t>
            </a:r>
            <a:fld id="{36C6F49E-5736-4672-8E16-761C329EA3FA}" type="slidenum">
              <a:rPr lang="en-US"/>
              <a:pPr>
                <a:defRPr/>
              </a:pPr>
              <a:t>12</a:t>
            </a:fld>
            <a:endParaRPr lang="en-US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52400" y="835025"/>
            <a:ext cx="8686800" cy="68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1" u="none" strike="noStrike" kern="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j-lt"/>
                <a:ea typeface="ＭＳ Ｐゴシック" pitchFamily="34" charset="-128"/>
                <a:cs typeface="+mj-cs"/>
              </a:rPr>
              <a:t>… </a:t>
            </a:r>
            <a:r>
              <a:rPr kumimoji="0" lang="en-US" sz="2000" b="0" i="1" u="none" strike="noStrike" kern="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j-lt"/>
                <a:ea typeface="ＭＳ Ｐゴシック" pitchFamily="34" charset="-128"/>
                <a:cs typeface="+mj-cs"/>
              </a:rPr>
              <a:t>2007 Platform - EPA has proposed a new ozone standard - 60 to 70 ppb range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47800" y="6477000"/>
            <a:ext cx="1828800" cy="275460"/>
          </a:xfrm>
          <a:prstGeom prst="rect">
            <a:avLst/>
          </a:prstGeom>
          <a:solidFill>
            <a:srgbClr val="FF0000">
              <a:alpha val="50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US" sz="1400" b="1" dirty="0" smtClean="0"/>
              <a:t>Greater than 70 ppb</a:t>
            </a:r>
            <a:endParaRPr lang="en-US" sz="1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3962400" y="6477000"/>
            <a:ext cx="1447800" cy="27546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US" sz="1400" b="1" dirty="0" smtClean="0"/>
              <a:t>65 to 70 ppb</a:t>
            </a:r>
            <a:endParaRPr lang="en-US" sz="1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096000" y="6477000"/>
            <a:ext cx="1524000" cy="275460"/>
          </a:xfrm>
          <a:prstGeom prst="rect">
            <a:avLst/>
          </a:prstGeom>
          <a:solidFill>
            <a:srgbClr val="FFFF6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US" sz="1400" b="1" dirty="0" smtClean="0"/>
              <a:t>60 to 65 ppb</a:t>
            </a:r>
            <a:endParaRPr lang="en-US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2475" y="149225"/>
            <a:ext cx="8026400" cy="688975"/>
          </a:xfrm>
        </p:spPr>
        <p:txBody>
          <a:bodyPr/>
          <a:lstStyle/>
          <a:p>
            <a:r>
              <a:rPr lang="en-US" dirty="0" smtClean="0">
                <a:solidFill>
                  <a:srgbClr val="000099"/>
                </a:solidFill>
              </a:rPr>
              <a:t>Moving On to the 2011 Platform</a:t>
            </a:r>
            <a:endParaRPr lang="en-US" dirty="0">
              <a:solidFill>
                <a:srgbClr val="000099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1" y="1143000"/>
            <a:ext cx="5486399" cy="4259263"/>
          </a:xfrm>
        </p:spPr>
        <p:txBody>
          <a:bodyPr/>
          <a:lstStyle/>
          <a:p>
            <a:r>
              <a:rPr lang="en-US" sz="2800" dirty="0" smtClean="0"/>
              <a:t>Transitioned to the 2011 platform starting in the summer of 2014</a:t>
            </a:r>
          </a:p>
          <a:p>
            <a:r>
              <a:rPr lang="en-US" sz="2800" dirty="0" smtClean="0"/>
              <a:t>Have completed many sensitivity runs focused now on July, 2011</a:t>
            </a:r>
          </a:p>
          <a:p>
            <a:pPr lvl="1"/>
            <a:r>
              <a:rPr lang="en-US" sz="2400" dirty="0" smtClean="0"/>
              <a:t>DISCOVER–AQ (2011) data sets extremely valuable for comparison</a:t>
            </a:r>
          </a:p>
          <a:p>
            <a:r>
              <a:rPr lang="en-US" sz="2800" dirty="0" smtClean="0"/>
              <a:t>Initial EGU emissions from IPM, soon to have ERTAC based inputs</a:t>
            </a:r>
          </a:p>
          <a:p>
            <a:r>
              <a:rPr lang="en-US" sz="2800" dirty="0" smtClean="0"/>
              <a:t>Meteorology is WRF 2011</a:t>
            </a:r>
          </a:p>
          <a:p>
            <a:r>
              <a:rPr lang="en-US" sz="2800" dirty="0" smtClean="0"/>
              <a:t>Using both CMAQ and CAMX models.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Page </a:t>
            </a:r>
            <a:fld id="{04153375-36A5-4AC1-81FF-8C0BF8974263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  <p:pic>
        <p:nvPicPr>
          <p:cNvPr id="5" name="Picture 2" descr="https://encrypted-tbn0.gstatic.com/images?q=tbn:ANd9GcTUTF6OzMoPTziEyjfcmQIIhD18ej_UKiYqQ1QGQj1APxJDIGTGU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99389" y="1295400"/>
            <a:ext cx="2339811" cy="17526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</p:pic>
      <p:pic>
        <p:nvPicPr>
          <p:cNvPr id="6" name="Picture 36" descr="https://encrypted-tbn3.gstatic.com/images?q=tbn:ANd9GcRetI6S9xo_nWzHGu6OGk67a1qa4FrUOB5jatC4-nj_bwyJYSdWo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0058" y="3581400"/>
            <a:ext cx="2068642" cy="160020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2475" y="149225"/>
            <a:ext cx="8026400" cy="688975"/>
          </a:xfrm>
        </p:spPr>
        <p:txBody>
          <a:bodyPr/>
          <a:lstStyle/>
          <a:p>
            <a:r>
              <a:rPr lang="en-US" sz="4000" dirty="0" smtClean="0">
                <a:solidFill>
                  <a:srgbClr val="000099"/>
                </a:solidFill>
              </a:rPr>
              <a:t>Sensitivity Tests – 2011 Platform</a:t>
            </a:r>
            <a:endParaRPr lang="en-US" sz="4000" dirty="0">
              <a:solidFill>
                <a:srgbClr val="000099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219200"/>
            <a:ext cx="4876801" cy="4876800"/>
          </a:xfrm>
        </p:spPr>
        <p:txBody>
          <a:bodyPr>
            <a:noAutofit/>
          </a:bodyPr>
          <a:lstStyle/>
          <a:p>
            <a:r>
              <a:rPr lang="en-US" sz="2400" dirty="0" smtClean="0"/>
              <a:t>Enhanced Future Base Case (3A or ATT-1)</a:t>
            </a:r>
          </a:p>
          <a:p>
            <a:pPr lvl="1"/>
            <a:r>
              <a:rPr lang="en-US" sz="2000" dirty="0" smtClean="0">
                <a:solidFill>
                  <a:schemeClr val="accent2"/>
                </a:solidFill>
              </a:rPr>
              <a:t>OTB/OTW , Tier 3, Optimized EGU Controls</a:t>
            </a:r>
            <a:endParaRPr lang="en-US" sz="2000" dirty="0" smtClean="0"/>
          </a:p>
          <a:p>
            <a:r>
              <a:rPr lang="en-US" sz="2400" dirty="0" smtClean="0"/>
              <a:t>Additional analyses of EGU Control Technology Optimization  (3B and 3C)</a:t>
            </a:r>
          </a:p>
          <a:p>
            <a:r>
              <a:rPr lang="en-US" sz="2400" dirty="0" smtClean="0"/>
              <a:t>Maryland Attainment Plan</a:t>
            </a:r>
          </a:p>
          <a:p>
            <a:pPr lvl="1"/>
            <a:r>
              <a:rPr lang="en-US" sz="2000" dirty="0" smtClean="0"/>
              <a:t>Same as 3A or ATT-1 but with “inside Maryland” controls included in the modeling and new OTC controls included, but based upon rough estimates from earlier modeling (ATT-4)</a:t>
            </a:r>
            <a:endParaRPr lang="en-US" sz="2000" dirty="0"/>
          </a:p>
        </p:txBody>
      </p:sp>
      <p:pic>
        <p:nvPicPr>
          <p:cNvPr id="6" name="Picture 5" descr="UM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48400" y="3733800"/>
            <a:ext cx="2295525" cy="1990725"/>
          </a:xfrm>
          <a:prstGeom prst="rect">
            <a:avLst/>
          </a:prstGeom>
        </p:spPr>
      </p:pic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Page </a:t>
            </a:r>
            <a:fld id="{04153375-36A5-4AC1-81FF-8C0BF8974263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  <p:pic>
        <p:nvPicPr>
          <p:cNvPr id="8" name="Picture 4" descr="Baltimore-Inner-Harbor-by-rpertie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9800" y="1371600"/>
            <a:ext cx="2526080" cy="19812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533400" y="990600"/>
          <a:ext cx="6377834" cy="55839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9065"/>
                <a:gridCol w="953950"/>
                <a:gridCol w="869934"/>
                <a:gridCol w="812276"/>
                <a:gridCol w="672681"/>
                <a:gridCol w="784964"/>
                <a:gridCol w="784964"/>
              </a:tblGrid>
              <a:tr h="81900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smtClean="0"/>
                        <a:t>County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D</a:t>
                      </a:r>
                      <a:r>
                        <a:rPr lang="en-US" sz="1800" u="none" strike="noStrike" baseline="0" dirty="0" smtClean="0"/>
                        <a:t>V </a:t>
                      </a:r>
                      <a:r>
                        <a:rPr lang="en-US" sz="1800" u="none" strike="noStrike" dirty="0" smtClean="0"/>
                        <a:t>2011</a:t>
                      </a:r>
                    </a:p>
                    <a:p>
                      <a:pPr algn="ctr" fontAlgn="b"/>
                      <a:r>
                        <a:rPr lang="en-US" sz="1800" u="none" strike="noStrike" dirty="0" smtClean="0"/>
                        <a:t>(ppb)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 smtClean="0">
                          <a:solidFill>
                            <a:schemeClr val="bg1"/>
                          </a:solidFill>
                          <a:latin typeface="+mn-lt"/>
                        </a:rPr>
                        <a:t>2018</a:t>
                      </a:r>
                    </a:p>
                    <a:p>
                      <a:pPr algn="ctr" fontAlgn="ctr"/>
                      <a:r>
                        <a:rPr lang="en-US" sz="1800" b="1" i="0" u="none" strike="noStrike" dirty="0" smtClean="0">
                          <a:solidFill>
                            <a:schemeClr val="bg1"/>
                          </a:solidFill>
                          <a:latin typeface="+mn-lt"/>
                        </a:rPr>
                        <a:t>Baseline (ppb)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/>
                        <a:t>3A (ATT-1)</a:t>
                      </a:r>
                    </a:p>
                    <a:p>
                      <a:pPr algn="ctr" fontAlgn="ctr"/>
                      <a:r>
                        <a:rPr lang="en-US" sz="1800" u="none" strike="noStrike" dirty="0" smtClean="0"/>
                        <a:t>(ppb)</a:t>
                      </a:r>
                      <a:endParaRPr lang="en-US" sz="1800" b="1" i="0" u="none" strike="noStrike" dirty="0" smtClean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/>
                        <a:t>3B</a:t>
                      </a:r>
                    </a:p>
                    <a:p>
                      <a:pPr algn="ctr" fontAlgn="ctr"/>
                      <a:r>
                        <a:rPr lang="en-US" sz="1800" u="none" strike="noStrike" dirty="0" smtClean="0"/>
                        <a:t>(ppb)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/>
                        <a:t>3C</a:t>
                      </a:r>
                    </a:p>
                    <a:p>
                      <a:pPr algn="ctr" fontAlgn="ctr"/>
                      <a:r>
                        <a:rPr lang="en-US" sz="1800" u="none" strike="noStrike" dirty="0" smtClean="0"/>
                        <a:t>(ppb)</a:t>
                      </a:r>
                      <a:endParaRPr lang="en-US" sz="1800" b="1" i="0" u="none" strike="noStrike" dirty="0" smtClean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/>
                        <a:t>ATT-4</a:t>
                      </a:r>
                    </a:p>
                    <a:p>
                      <a:pPr algn="ctr" fontAlgn="ctr"/>
                      <a:r>
                        <a:rPr lang="en-US" sz="1800" u="none" strike="noStrike" dirty="0" smtClean="0"/>
                        <a:t>(ppb)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29696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/>
                        <a:t>Anne Arundel        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83.0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70.2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69.1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71.1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70.3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68.7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29696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/>
                        <a:t>Baltimore           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79.0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68.4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67.0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69.5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68.7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66.7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29696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/>
                        <a:t>Baltimore           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80.7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70.4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69.4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71.2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70.5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69.1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29696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/>
                        <a:t>Calvert             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79.7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68.5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67.5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69.9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68.7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66.7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29696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/>
                        <a:t>Carroll             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76.3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67.2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65.6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69.0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67.9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65.3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29696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/>
                        <a:t>Cecil               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83.0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70.5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69.0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71.8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70.8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68.8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29696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/>
                        <a:t>Charles             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79.0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67.3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66.1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69.5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67.6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64.6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29696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/>
                        <a:t>Frederick           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76.3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66.9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65.3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68.9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67.7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64.8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29696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/>
                        <a:t>Garrett             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72.0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60.8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59.4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62.8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61.3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59.4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29696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/>
                        <a:t>Harford             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90.0</a:t>
                      </a:r>
                      <a:endParaRPr lang="en-US" sz="1800" b="1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77.3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 smtClean="0">
                          <a:solidFill>
                            <a:srgbClr val="FF0000"/>
                          </a:solidFill>
                          <a:latin typeface="+mn-lt"/>
                        </a:rPr>
                        <a:t>75.7</a:t>
                      </a:r>
                      <a:endParaRPr lang="en-US" sz="1800" b="1" i="0" u="none" strike="noStrike" dirty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78.3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77.3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 smtClean="0">
                          <a:solidFill>
                            <a:srgbClr val="FF0000"/>
                          </a:solidFill>
                        </a:rPr>
                        <a:t>75.4</a:t>
                      </a:r>
                      <a:endParaRPr lang="en-US" sz="1800" b="1" i="0" u="none" strike="noStrike" dirty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29696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/>
                        <a:t>Harford             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79.3</a:t>
                      </a:r>
                      <a:endParaRPr lang="en-US" sz="1800" b="1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67.1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65.8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68.1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67.2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65.6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29696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/>
                        <a:t>Kent                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78.7</a:t>
                      </a:r>
                      <a:endParaRPr lang="en-US" sz="1800" b="1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66.8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65.4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67.9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67.0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65.2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29696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/>
                        <a:t>Montgomery          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76.3</a:t>
                      </a:r>
                      <a:endParaRPr lang="en-US" sz="1800" b="1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66.9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65.3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68.9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67.7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64.8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29696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/>
                        <a:t>Prince George's     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79.0</a:t>
                      </a:r>
                      <a:endParaRPr lang="en-US" sz="1800" b="1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66.7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65.8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67.7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67.0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65.5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29696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/>
                        <a:t>Prince George's     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82.3</a:t>
                      </a:r>
                      <a:endParaRPr lang="en-US" sz="1800" b="1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69.6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68.6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70.6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69.8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68.1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29696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/>
                        <a:t>Washington          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72.7</a:t>
                      </a:r>
                      <a:endParaRPr lang="en-US" sz="1800" b="1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63.3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61.9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65.4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64.4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61.9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953090" y="198769"/>
            <a:ext cx="7647414" cy="5109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buNone/>
            </a:pPr>
            <a:r>
              <a:rPr lang="en-US" sz="3200" dirty="0" smtClean="0">
                <a:solidFill>
                  <a:srgbClr val="000099"/>
                </a:solidFill>
              </a:rPr>
              <a:t>Maryland Monitors - 2011 Platform - CMAQ</a:t>
            </a:r>
            <a:endParaRPr lang="en-US" sz="3200" dirty="0">
              <a:solidFill>
                <a:srgbClr val="000099"/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Page </a:t>
            </a:r>
            <a:fld id="{04153375-36A5-4AC1-81FF-8C0BF8974263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7010400" y="1143000"/>
            <a:ext cx="1905000" cy="4259263"/>
          </a:xfrm>
        </p:spPr>
        <p:txBody>
          <a:bodyPr/>
          <a:lstStyle/>
          <a:p>
            <a:r>
              <a:rPr lang="en-US" sz="1600" dirty="0" smtClean="0">
                <a:solidFill>
                  <a:srgbClr val="000099"/>
                </a:solidFill>
              </a:rPr>
              <a:t>2018 Base </a:t>
            </a:r>
            <a:r>
              <a:rPr lang="en-US" sz="1400" dirty="0" smtClean="0">
                <a:solidFill>
                  <a:srgbClr val="000099"/>
                </a:solidFill>
              </a:rPr>
              <a:t>… </a:t>
            </a:r>
            <a:r>
              <a:rPr lang="en-US" sz="1400" dirty="0" smtClean="0"/>
              <a:t>OTB/OTW with Tier 3</a:t>
            </a:r>
          </a:p>
          <a:p>
            <a:r>
              <a:rPr lang="en-US" sz="1600" dirty="0" smtClean="0">
                <a:solidFill>
                  <a:srgbClr val="000099"/>
                </a:solidFill>
              </a:rPr>
              <a:t>3A or ATT-1 </a:t>
            </a:r>
            <a:r>
              <a:rPr lang="en-US" sz="1400" dirty="0" smtClean="0">
                <a:solidFill>
                  <a:srgbClr val="000099"/>
                </a:solidFill>
              </a:rPr>
              <a:t>… </a:t>
            </a:r>
            <a:r>
              <a:rPr lang="en-US" sz="1400" dirty="0" smtClean="0"/>
              <a:t>OTB/OTW, Tier 3 and Optimized EGU Controls</a:t>
            </a:r>
          </a:p>
          <a:p>
            <a:r>
              <a:rPr lang="en-US" sz="1600" dirty="0" smtClean="0">
                <a:solidFill>
                  <a:srgbClr val="000099"/>
                </a:solidFill>
              </a:rPr>
              <a:t>3B and 3C …  </a:t>
            </a:r>
            <a:r>
              <a:rPr lang="en-US" sz="1400" dirty="0" smtClean="0"/>
              <a:t>Worst case and best case without EGU optimization</a:t>
            </a:r>
          </a:p>
          <a:p>
            <a:r>
              <a:rPr lang="en-US" sz="1600" dirty="0" smtClean="0">
                <a:solidFill>
                  <a:srgbClr val="000099"/>
                </a:solidFill>
              </a:rPr>
              <a:t>ATT-4 … </a:t>
            </a:r>
            <a:r>
              <a:rPr lang="en-US" sz="1400" dirty="0" smtClean="0"/>
              <a:t>OTB/OTW, Tier 3, Optimized EGU Controls and new MD controls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0075" y="152400"/>
            <a:ext cx="8543925" cy="688975"/>
          </a:xfrm>
        </p:spPr>
        <p:txBody>
          <a:bodyPr/>
          <a:lstStyle/>
          <a:p>
            <a:r>
              <a:rPr lang="en-US" sz="3400" dirty="0" smtClean="0">
                <a:solidFill>
                  <a:srgbClr val="000099"/>
                </a:solidFill>
              </a:rPr>
              <a:t>Modeling the MD Plan in 2018 - 2011 Platform</a:t>
            </a:r>
            <a:endParaRPr lang="en-US" sz="3400" dirty="0">
              <a:solidFill>
                <a:srgbClr val="000099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Page </a:t>
            </a:r>
            <a:fld id="{8E3694C6-7422-4670-A182-6012B3C8F90F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  <p:graphicFrame>
        <p:nvGraphicFramePr>
          <p:cNvPr id="6" name="Chart 3"/>
          <p:cNvGraphicFramePr>
            <a:graphicFrameLocks/>
          </p:cNvGraphicFramePr>
          <p:nvPr/>
        </p:nvGraphicFramePr>
        <p:xfrm>
          <a:off x="152400" y="1295400"/>
          <a:ext cx="8639175" cy="4865688"/>
        </p:xfrm>
        <a:graphic>
          <a:graphicData uri="http://schemas.openxmlformats.org/presentationml/2006/ole">
            <p:oleObj spid="_x0000_s1026" name="Worksheet" r:id="rId3" imgW="8639057" imgH="4867344" progId="Excel.Sheet.8">
              <p:embed/>
            </p:oleObj>
          </a:graphicData>
        </a:graphic>
      </p:graphicFrame>
      <p:sp>
        <p:nvSpPr>
          <p:cNvPr id="7" name="AutoShape 11"/>
          <p:cNvSpPr>
            <a:spLocks noChangeArrowheads="1"/>
          </p:cNvSpPr>
          <p:nvPr/>
        </p:nvSpPr>
        <p:spPr bwMode="auto">
          <a:xfrm>
            <a:off x="1752600" y="914400"/>
            <a:ext cx="1828800" cy="1295400"/>
          </a:xfrm>
          <a:prstGeom prst="wedgeRoundRectCallout">
            <a:avLst>
              <a:gd name="adj1" fmla="val -2366"/>
              <a:gd name="adj2" fmla="val 87056"/>
              <a:gd name="adj3" fmla="val 16667"/>
            </a:avLst>
          </a:prstGeom>
          <a:solidFill>
            <a:srgbClr val="FFFF66"/>
          </a:solidFill>
          <a:ln w="38100" algn="ctr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buClr>
                <a:srgbClr val="000000"/>
              </a:buClr>
              <a:buNone/>
            </a:pPr>
            <a:r>
              <a:rPr lang="en-US" dirty="0">
                <a:solidFill>
                  <a:srgbClr val="000099"/>
                </a:solidFill>
              </a:rPr>
              <a:t>About a </a:t>
            </a:r>
            <a:r>
              <a:rPr lang="en-US" dirty="0" smtClean="0">
                <a:solidFill>
                  <a:srgbClr val="000099"/>
                </a:solidFill>
              </a:rPr>
              <a:t>12 ppb </a:t>
            </a:r>
            <a:r>
              <a:rPr lang="en-US" dirty="0">
                <a:solidFill>
                  <a:srgbClr val="000099"/>
                </a:solidFill>
              </a:rPr>
              <a:t>reduction from the older OTB/OTW </a:t>
            </a:r>
            <a:r>
              <a:rPr lang="en-US" dirty="0" smtClean="0">
                <a:solidFill>
                  <a:srgbClr val="000099"/>
                </a:solidFill>
              </a:rPr>
              <a:t>measures </a:t>
            </a:r>
            <a:endParaRPr lang="en-US" dirty="0">
              <a:solidFill>
                <a:srgbClr val="000099"/>
              </a:solidFill>
            </a:endParaRPr>
          </a:p>
        </p:txBody>
      </p:sp>
      <p:sp>
        <p:nvSpPr>
          <p:cNvPr id="8" name="AutoShape 11"/>
          <p:cNvSpPr>
            <a:spLocks noChangeArrowheads="1"/>
          </p:cNvSpPr>
          <p:nvPr/>
        </p:nvSpPr>
        <p:spPr bwMode="auto">
          <a:xfrm>
            <a:off x="3810000" y="838200"/>
            <a:ext cx="1828800" cy="762000"/>
          </a:xfrm>
          <a:prstGeom prst="wedgeRoundRectCallout">
            <a:avLst>
              <a:gd name="adj1" fmla="val -26907"/>
              <a:gd name="adj2" fmla="val 195208"/>
              <a:gd name="adj3" fmla="val 16667"/>
            </a:avLst>
          </a:prstGeom>
          <a:solidFill>
            <a:srgbClr val="FFFF66"/>
          </a:solidFill>
          <a:ln w="38100" algn="ctr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buClr>
                <a:srgbClr val="000000"/>
              </a:buClr>
              <a:buNone/>
            </a:pPr>
            <a:r>
              <a:rPr lang="en-US" dirty="0">
                <a:solidFill>
                  <a:srgbClr val="000099"/>
                </a:solidFill>
              </a:rPr>
              <a:t>About 1 ppb from Tier </a:t>
            </a:r>
            <a:r>
              <a:rPr lang="en-US" dirty="0" smtClean="0">
                <a:solidFill>
                  <a:srgbClr val="000099"/>
                </a:solidFill>
              </a:rPr>
              <a:t>3</a:t>
            </a:r>
            <a:r>
              <a:rPr lang="en-US" b="1" baseline="30000" dirty="0" smtClean="0">
                <a:solidFill>
                  <a:srgbClr val="000099"/>
                </a:solidFill>
                <a:latin typeface="Times New Roman"/>
                <a:cs typeface="Times New Roman"/>
              </a:rPr>
              <a:t> †</a:t>
            </a:r>
            <a:endParaRPr lang="en-US" dirty="0">
              <a:solidFill>
                <a:srgbClr val="000099"/>
              </a:solidFill>
            </a:endParaRPr>
          </a:p>
        </p:txBody>
      </p:sp>
      <p:sp>
        <p:nvSpPr>
          <p:cNvPr id="9" name="AutoShape 11"/>
          <p:cNvSpPr>
            <a:spLocks noChangeArrowheads="1"/>
          </p:cNvSpPr>
          <p:nvPr/>
        </p:nvSpPr>
        <p:spPr bwMode="auto">
          <a:xfrm>
            <a:off x="4724400" y="1676400"/>
            <a:ext cx="1600200" cy="914400"/>
          </a:xfrm>
          <a:prstGeom prst="wedgeRoundRectCallout">
            <a:avLst>
              <a:gd name="adj1" fmla="val -1190"/>
              <a:gd name="adj2" fmla="val 76042"/>
              <a:gd name="adj3" fmla="val 16667"/>
            </a:avLst>
          </a:prstGeom>
          <a:solidFill>
            <a:srgbClr val="FFFF66"/>
          </a:solidFill>
          <a:ln w="38100" algn="ctr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85000"/>
              </a:lnSpc>
              <a:spcBef>
                <a:spcPct val="30000"/>
              </a:spcBef>
              <a:buClr>
                <a:srgbClr val="000000"/>
              </a:buClr>
              <a:buSzPct val="80000"/>
              <a:buFont typeface="Wingdings" pitchFamily="2" charset="2"/>
              <a:buNone/>
            </a:pPr>
            <a:r>
              <a:rPr lang="en-US" dirty="0">
                <a:solidFill>
                  <a:srgbClr val="000099"/>
                </a:solidFill>
              </a:rPr>
              <a:t>About </a:t>
            </a:r>
            <a:r>
              <a:rPr lang="en-US" dirty="0" smtClean="0">
                <a:solidFill>
                  <a:srgbClr val="000099"/>
                </a:solidFill>
              </a:rPr>
              <a:t>2 </a:t>
            </a:r>
            <a:r>
              <a:rPr lang="en-US" dirty="0">
                <a:solidFill>
                  <a:srgbClr val="000099"/>
                </a:solidFill>
              </a:rPr>
              <a:t>ppb from upwind power plants </a:t>
            </a:r>
          </a:p>
        </p:txBody>
      </p:sp>
      <p:sp>
        <p:nvSpPr>
          <p:cNvPr id="10" name="AutoShape 11"/>
          <p:cNvSpPr>
            <a:spLocks noChangeArrowheads="1"/>
          </p:cNvSpPr>
          <p:nvPr/>
        </p:nvSpPr>
        <p:spPr bwMode="auto">
          <a:xfrm>
            <a:off x="6172200" y="762000"/>
            <a:ext cx="2362200" cy="609600"/>
          </a:xfrm>
          <a:prstGeom prst="wedgeRoundRectCallout">
            <a:avLst>
              <a:gd name="adj1" fmla="val -26681"/>
              <a:gd name="adj2" fmla="val 264583"/>
              <a:gd name="adj3" fmla="val 16667"/>
            </a:avLst>
          </a:prstGeom>
          <a:solidFill>
            <a:srgbClr val="FFFF66"/>
          </a:solidFill>
          <a:ln w="38100" algn="ctr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85000"/>
              </a:lnSpc>
              <a:spcBef>
                <a:spcPct val="30000"/>
              </a:spcBef>
              <a:buClr>
                <a:srgbClr val="000000"/>
              </a:buClr>
              <a:buSzPct val="80000"/>
              <a:buFont typeface="Wingdings" pitchFamily="2" charset="2"/>
              <a:buNone/>
            </a:pPr>
            <a:r>
              <a:rPr lang="en-US" dirty="0" smtClean="0">
                <a:solidFill>
                  <a:srgbClr val="000099"/>
                </a:solidFill>
              </a:rPr>
              <a:t>Less than </a:t>
            </a:r>
            <a:r>
              <a:rPr lang="en-US" dirty="0">
                <a:solidFill>
                  <a:srgbClr val="000099"/>
                </a:solidFill>
              </a:rPr>
              <a:t>1 ppb from </a:t>
            </a:r>
            <a:r>
              <a:rPr lang="en-US" dirty="0" smtClean="0">
                <a:solidFill>
                  <a:srgbClr val="000099"/>
                </a:solidFill>
              </a:rPr>
              <a:t>MD </a:t>
            </a:r>
            <a:r>
              <a:rPr lang="en-US" dirty="0">
                <a:solidFill>
                  <a:srgbClr val="000099"/>
                </a:solidFill>
              </a:rPr>
              <a:t>initiatives</a:t>
            </a:r>
          </a:p>
        </p:txBody>
      </p:sp>
      <p:sp>
        <p:nvSpPr>
          <p:cNvPr id="11" name="AutoShape 11"/>
          <p:cNvSpPr>
            <a:spLocks noChangeArrowheads="1"/>
          </p:cNvSpPr>
          <p:nvPr/>
        </p:nvSpPr>
        <p:spPr bwMode="auto">
          <a:xfrm>
            <a:off x="7467600" y="1447800"/>
            <a:ext cx="1600200" cy="1143000"/>
          </a:xfrm>
          <a:prstGeom prst="wedgeRoundRectCallout">
            <a:avLst>
              <a:gd name="adj1" fmla="val -17491"/>
              <a:gd name="adj2" fmla="val 69745"/>
              <a:gd name="adj3" fmla="val 16667"/>
            </a:avLst>
          </a:prstGeom>
          <a:solidFill>
            <a:srgbClr val="FFFF66"/>
          </a:solidFill>
          <a:ln w="38100" algn="ctr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buClr>
                <a:srgbClr val="000000"/>
              </a:buClr>
              <a:buNone/>
            </a:pPr>
            <a:r>
              <a:rPr lang="en-US" dirty="0" smtClean="0">
                <a:solidFill>
                  <a:srgbClr val="000099"/>
                </a:solidFill>
              </a:rPr>
              <a:t>We expect about 1 ppb </a:t>
            </a:r>
            <a:r>
              <a:rPr lang="en-US" dirty="0">
                <a:solidFill>
                  <a:srgbClr val="000099"/>
                </a:solidFill>
              </a:rPr>
              <a:t>from </a:t>
            </a:r>
            <a:r>
              <a:rPr lang="en-US" dirty="0" smtClean="0">
                <a:solidFill>
                  <a:srgbClr val="000099"/>
                </a:solidFill>
              </a:rPr>
              <a:t>OTC efforts</a:t>
            </a:r>
            <a:r>
              <a:rPr lang="en-US" b="1" baseline="30000" dirty="0" smtClean="0">
                <a:solidFill>
                  <a:srgbClr val="000099"/>
                </a:solidFill>
                <a:latin typeface="Times New Roman"/>
                <a:cs typeface="Times New Roman"/>
              </a:rPr>
              <a:t>†</a:t>
            </a:r>
            <a:endParaRPr lang="en-US" dirty="0" smtClean="0">
              <a:solidFill>
                <a:srgbClr val="000099"/>
              </a:solidFill>
            </a:endParaRPr>
          </a:p>
          <a:p>
            <a:pPr algn="ctr">
              <a:lnSpc>
                <a:spcPct val="85000"/>
              </a:lnSpc>
              <a:spcBef>
                <a:spcPct val="30000"/>
              </a:spcBef>
              <a:buClr>
                <a:srgbClr val="000000"/>
              </a:buClr>
              <a:buSzPct val="80000"/>
              <a:buFont typeface="Wingdings" pitchFamily="2" charset="2"/>
              <a:buNone/>
            </a:pPr>
            <a:endParaRPr lang="en-US" dirty="0">
              <a:solidFill>
                <a:srgbClr val="000099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200" y="6172200"/>
            <a:ext cx="5867400" cy="2492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1200" b="1" dirty="0" smtClean="0">
                <a:latin typeface="Times New Roman"/>
                <a:cs typeface="Times New Roman"/>
              </a:rPr>
              <a:t>† </a:t>
            </a:r>
            <a:r>
              <a:rPr lang="en-US" sz="1200" dirty="0" smtClean="0"/>
              <a:t>This value is based on a very rough estimate from earlier modeling work.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533400" y="1032868"/>
          <a:ext cx="6377835" cy="55203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9065"/>
                <a:gridCol w="953950"/>
                <a:gridCol w="899784"/>
                <a:gridCol w="838200"/>
                <a:gridCol w="616908"/>
                <a:gridCol w="784964"/>
                <a:gridCol w="784964"/>
              </a:tblGrid>
              <a:tr h="583494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smtClean="0"/>
                        <a:t>County, State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D</a:t>
                      </a:r>
                      <a:r>
                        <a:rPr lang="en-US" sz="1800" u="none" strike="noStrike" baseline="0" dirty="0" smtClean="0"/>
                        <a:t>V </a:t>
                      </a:r>
                      <a:r>
                        <a:rPr lang="en-US" sz="1800" u="none" strike="noStrike" dirty="0" smtClean="0"/>
                        <a:t>2011</a:t>
                      </a:r>
                    </a:p>
                    <a:p>
                      <a:pPr algn="ctr" fontAlgn="b"/>
                      <a:r>
                        <a:rPr lang="en-US" sz="1800" u="none" strike="noStrike" dirty="0" smtClean="0"/>
                        <a:t>(ppb)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/>
                        <a:t>2018</a:t>
                      </a:r>
                    </a:p>
                    <a:p>
                      <a:pPr algn="ctr" fontAlgn="ctr"/>
                      <a:r>
                        <a:rPr lang="en-US" sz="1800" u="none" strike="noStrike" dirty="0" smtClean="0"/>
                        <a:t>Baseline (ppb)</a:t>
                      </a:r>
                      <a:endParaRPr lang="en-US" sz="1800" b="1" i="0" u="none" strike="noStrike" dirty="0" smtClean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/>
                        <a:t>3A (ATT-1)</a:t>
                      </a:r>
                    </a:p>
                    <a:p>
                      <a:pPr algn="ctr" fontAlgn="ctr"/>
                      <a:r>
                        <a:rPr lang="en-US" sz="1800" u="none" strike="noStrike" dirty="0" smtClean="0"/>
                        <a:t>(ppb)</a:t>
                      </a:r>
                      <a:endParaRPr lang="en-US" sz="1800" b="1" i="0" u="none" strike="noStrike" dirty="0" smtClean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/>
                        <a:t>3B</a:t>
                      </a:r>
                    </a:p>
                    <a:p>
                      <a:pPr algn="ctr" fontAlgn="ctr"/>
                      <a:r>
                        <a:rPr lang="en-US" sz="1800" u="none" strike="noStrike" dirty="0" smtClean="0"/>
                        <a:t>(ppb)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/>
                        <a:t>3C</a:t>
                      </a:r>
                    </a:p>
                    <a:p>
                      <a:pPr algn="ctr" fontAlgn="ctr"/>
                      <a:r>
                        <a:rPr lang="en-US" sz="1800" u="none" strike="noStrike" dirty="0" smtClean="0"/>
                        <a:t>(ppb)</a:t>
                      </a:r>
                      <a:endParaRPr lang="en-US" sz="1800" b="1" i="0" u="none" strike="noStrike" dirty="0" smtClean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/>
                        <a:t>ATT-4</a:t>
                      </a:r>
                    </a:p>
                    <a:p>
                      <a:pPr algn="ctr" fontAlgn="ctr"/>
                      <a:r>
                        <a:rPr lang="en-US" sz="1800" u="none" strike="noStrike" dirty="0" smtClean="0"/>
                        <a:t>(ppb)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301853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 smtClean="0"/>
                        <a:t>Bayonne, NJ     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77.0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70.3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69.5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70.8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70.3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69.4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301853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 smtClean="0"/>
                        <a:t>Babylon, NY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83.3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80.6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80.1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80.8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80.6</a:t>
                      </a: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80.1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</a:tr>
              <a:tr h="301853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/>
                        <a:t>Greenwich Point </a:t>
                      </a:r>
                      <a:r>
                        <a:rPr lang="en-US" sz="1600" u="none" strike="noStrike" dirty="0" smtClean="0"/>
                        <a:t>Park,</a:t>
                      </a:r>
                      <a:r>
                        <a:rPr lang="en-US" sz="1600" u="none" strike="noStrike" baseline="0" dirty="0" smtClean="0"/>
                        <a:t> CT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80.3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78.1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77.7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78.3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78.1</a:t>
                      </a: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77.7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</a:tr>
              <a:tr h="301853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/>
                        <a:t>Sherwood Island </a:t>
                      </a:r>
                      <a:r>
                        <a:rPr lang="en-US" sz="1600" u="none" strike="noStrike" dirty="0" smtClean="0"/>
                        <a:t>Connector,</a:t>
                      </a:r>
                      <a:r>
                        <a:rPr lang="en-US" sz="1600" u="none" strike="noStrike" baseline="0" dirty="0" smtClean="0"/>
                        <a:t> CT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83.7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77.2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76.8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77.4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77.2</a:t>
                      </a: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76.7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</a:tr>
              <a:tr h="301853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 smtClean="0"/>
                        <a:t>White Plains,</a:t>
                      </a:r>
                      <a:r>
                        <a:rPr lang="en-US" sz="1600" u="none" strike="noStrike" baseline="0" dirty="0" smtClean="0"/>
                        <a:t> NY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75.3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76.7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76.1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77.2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76.8</a:t>
                      </a: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76.0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</a:tr>
              <a:tr h="301853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 smtClean="0"/>
                        <a:t>Edgewood, MD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90.0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77.3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 smtClean="0">
                          <a:solidFill>
                            <a:srgbClr val="FF0000"/>
                          </a:solidFill>
                        </a:rPr>
                        <a:t>75.7</a:t>
                      </a:r>
                      <a:endParaRPr lang="en-US" sz="1800" b="1" i="0" u="none" strike="noStrike" dirty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78.3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77.3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 smtClean="0">
                          <a:solidFill>
                            <a:srgbClr val="FF0000"/>
                          </a:solidFill>
                        </a:rPr>
                        <a:t>75.4</a:t>
                      </a:r>
                      <a:endParaRPr lang="en-US" sz="1800" b="1" i="0" u="none" strike="noStrike" dirty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301853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 smtClean="0"/>
                        <a:t>Sheboygan Kohler Andre,</a:t>
                      </a:r>
                      <a:r>
                        <a:rPr lang="en-US" sz="1600" u="none" strike="noStrike" baseline="0" dirty="0" smtClean="0"/>
                        <a:t> WI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84.3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 smtClean="0">
                          <a:solidFill>
                            <a:srgbClr val="FF0000"/>
                          </a:solidFill>
                        </a:rPr>
                        <a:t>75.6</a:t>
                      </a:r>
                      <a:endParaRPr lang="en-US" sz="1800" b="1" i="0" u="none" strike="noStrike" dirty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 smtClean="0">
                          <a:solidFill>
                            <a:srgbClr val="FF0000"/>
                          </a:solidFill>
                        </a:rPr>
                        <a:t>75.4</a:t>
                      </a:r>
                      <a:endParaRPr lang="en-US" sz="1800" b="1" i="0" u="none" strike="noStrike" dirty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 smtClean="0">
                          <a:solidFill>
                            <a:srgbClr val="FF0000"/>
                          </a:solidFill>
                        </a:rPr>
                        <a:t>75.9</a:t>
                      </a:r>
                      <a:endParaRPr lang="en-US" sz="1800" b="1" i="0" u="none" strike="noStrike" dirty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FF0000"/>
                          </a:solidFill>
                          <a:latin typeface="+mn-lt"/>
                        </a:rPr>
                        <a:t>75.7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 smtClean="0">
                          <a:solidFill>
                            <a:srgbClr val="FF0000"/>
                          </a:solidFill>
                        </a:rPr>
                        <a:t>75.4</a:t>
                      </a:r>
                      <a:endParaRPr lang="en-US" sz="1800" b="1" i="0" u="none" strike="noStrike" dirty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301853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 err="1"/>
                        <a:t>Hammonasset</a:t>
                      </a:r>
                      <a:r>
                        <a:rPr lang="en-US" sz="1600" u="none" strike="noStrike" dirty="0"/>
                        <a:t> State </a:t>
                      </a:r>
                      <a:r>
                        <a:rPr lang="en-US" sz="1600" u="none" strike="noStrike" dirty="0" smtClean="0"/>
                        <a:t>Park,</a:t>
                      </a:r>
                      <a:r>
                        <a:rPr lang="en-US" sz="1600" u="none" strike="noStrike" baseline="0" dirty="0" smtClean="0"/>
                        <a:t> CT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85.7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 smtClean="0">
                          <a:solidFill>
                            <a:srgbClr val="FF0000"/>
                          </a:solidFill>
                        </a:rPr>
                        <a:t>75.4</a:t>
                      </a:r>
                      <a:endParaRPr lang="en-US" sz="1800" b="1" i="0" u="none" strike="noStrike" dirty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 smtClean="0">
                          <a:solidFill>
                            <a:srgbClr val="FF0000"/>
                          </a:solidFill>
                        </a:rPr>
                        <a:t>75.1</a:t>
                      </a:r>
                      <a:endParaRPr lang="en-US" sz="1800" b="1" i="0" u="none" strike="noStrike" dirty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 smtClean="0">
                          <a:solidFill>
                            <a:srgbClr val="FF0000"/>
                          </a:solidFill>
                        </a:rPr>
                        <a:t>75.6</a:t>
                      </a:r>
                      <a:endParaRPr lang="en-US" sz="1800" b="1" i="0" u="none" strike="noStrike" dirty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FF0000"/>
                          </a:solidFill>
                          <a:latin typeface="+mn-lt"/>
                        </a:rPr>
                        <a:t>75.4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 smtClean="0">
                          <a:solidFill>
                            <a:srgbClr val="FF0000"/>
                          </a:solidFill>
                        </a:rPr>
                        <a:t>75.1</a:t>
                      </a:r>
                      <a:endParaRPr lang="en-US" sz="1800" b="1" i="0" u="none" strike="noStrike" dirty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301853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 smtClean="0"/>
                        <a:t>Susan Wagner HS,</a:t>
                      </a:r>
                      <a:r>
                        <a:rPr lang="en-US" sz="1600" u="none" strike="noStrike" baseline="0" dirty="0" smtClean="0"/>
                        <a:t> NY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81.3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 smtClean="0">
                          <a:solidFill>
                            <a:srgbClr val="FF0000"/>
                          </a:solidFill>
                        </a:rPr>
                        <a:t>75.4</a:t>
                      </a:r>
                      <a:endParaRPr lang="en-US" sz="1800" b="1" i="0" u="none" strike="noStrike" dirty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74.9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 smtClean="0">
                          <a:solidFill>
                            <a:srgbClr val="FF0000"/>
                          </a:solidFill>
                        </a:rPr>
                        <a:t>75.8</a:t>
                      </a:r>
                      <a:endParaRPr lang="en-US" sz="1800" b="1" i="0" u="none" strike="noStrike" dirty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FF0000"/>
                          </a:solidFill>
                          <a:latin typeface="+mn-lt"/>
                        </a:rPr>
                        <a:t>75.5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74.9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301853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 smtClean="0"/>
                        <a:t>Pfizer Lab</a:t>
                      </a:r>
                      <a:r>
                        <a:rPr lang="en-US" sz="1600" u="none" strike="noStrike" baseline="0" dirty="0" smtClean="0"/>
                        <a:t> Site</a:t>
                      </a:r>
                      <a:r>
                        <a:rPr lang="en-US" sz="1600" u="none" strike="noStrike" dirty="0" smtClean="0"/>
                        <a:t>,</a:t>
                      </a:r>
                      <a:r>
                        <a:rPr lang="en-US" sz="1600" u="none" strike="noStrike" baseline="0" dirty="0" smtClean="0"/>
                        <a:t> NY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74.0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 smtClean="0">
                          <a:solidFill>
                            <a:srgbClr val="FF0000"/>
                          </a:solidFill>
                        </a:rPr>
                        <a:t>75.6</a:t>
                      </a:r>
                      <a:endParaRPr lang="en-US" sz="1800" b="1" i="0" u="none" strike="noStrike" dirty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74.9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76.0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FF0000"/>
                          </a:solidFill>
                          <a:latin typeface="+mn-lt"/>
                        </a:rPr>
                        <a:t>75.6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74.8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301853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/>
                        <a:t>Shreveport / </a:t>
                      </a:r>
                      <a:r>
                        <a:rPr lang="en-US" sz="1600" u="none" strike="noStrike" dirty="0" smtClean="0"/>
                        <a:t>Airport,</a:t>
                      </a:r>
                      <a:r>
                        <a:rPr lang="en-US" sz="1600" u="none" strike="noStrike" baseline="0" dirty="0" smtClean="0"/>
                        <a:t> LA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77.3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74.1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74.0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74.1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74.1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/>
                        <a:t>74.1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10" name="Slide Number Placeholder 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Page </a:t>
            </a:r>
            <a:fld id="{04153375-36A5-4AC1-81FF-8C0BF8974263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7010400" y="1143000"/>
            <a:ext cx="1905000" cy="4259263"/>
          </a:xfrm>
        </p:spPr>
        <p:txBody>
          <a:bodyPr/>
          <a:lstStyle/>
          <a:p>
            <a:r>
              <a:rPr lang="en-US" sz="1600" dirty="0" smtClean="0">
                <a:solidFill>
                  <a:srgbClr val="000099"/>
                </a:solidFill>
              </a:rPr>
              <a:t>2018 Base </a:t>
            </a:r>
            <a:r>
              <a:rPr lang="en-US" sz="1400" dirty="0" smtClean="0">
                <a:solidFill>
                  <a:srgbClr val="000099"/>
                </a:solidFill>
              </a:rPr>
              <a:t>… </a:t>
            </a:r>
            <a:r>
              <a:rPr lang="en-US" sz="1400" dirty="0" smtClean="0"/>
              <a:t>OTB/OTW with Tier 3</a:t>
            </a:r>
          </a:p>
          <a:p>
            <a:r>
              <a:rPr lang="en-US" sz="1600" dirty="0" smtClean="0">
                <a:solidFill>
                  <a:srgbClr val="000099"/>
                </a:solidFill>
              </a:rPr>
              <a:t>3A or ATT-1 </a:t>
            </a:r>
            <a:r>
              <a:rPr lang="en-US" sz="1400" dirty="0" smtClean="0">
                <a:solidFill>
                  <a:srgbClr val="000099"/>
                </a:solidFill>
              </a:rPr>
              <a:t>… </a:t>
            </a:r>
            <a:r>
              <a:rPr lang="en-US" sz="1400" dirty="0" smtClean="0"/>
              <a:t>OTB/OTW, Tier 3 and Optimized EGU Controls</a:t>
            </a:r>
          </a:p>
          <a:p>
            <a:r>
              <a:rPr lang="en-US" sz="1600" dirty="0" smtClean="0">
                <a:solidFill>
                  <a:srgbClr val="000099"/>
                </a:solidFill>
              </a:rPr>
              <a:t>3B and 3C …  </a:t>
            </a:r>
            <a:r>
              <a:rPr lang="en-US" sz="1400" dirty="0" smtClean="0"/>
              <a:t>Worst case and best case without EGU optimization</a:t>
            </a:r>
          </a:p>
          <a:p>
            <a:r>
              <a:rPr lang="en-US" sz="1600" dirty="0" smtClean="0">
                <a:solidFill>
                  <a:srgbClr val="000099"/>
                </a:solidFill>
              </a:rPr>
              <a:t>ATT-4 … </a:t>
            </a:r>
            <a:r>
              <a:rPr lang="en-US" sz="1400" dirty="0" smtClean="0"/>
              <a:t>OTB/OTW, Tier 3, Optimized EGU Controls and new MD controls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75027" y="251091"/>
            <a:ext cx="8492773" cy="5109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buNone/>
            </a:pPr>
            <a:r>
              <a:rPr lang="en-US" sz="3200" dirty="0" smtClean="0">
                <a:solidFill>
                  <a:srgbClr val="000099"/>
                </a:solidFill>
              </a:rPr>
              <a:t>Other Difficult Monitors - 2011 Platform - CMAQ</a:t>
            </a:r>
            <a:endParaRPr lang="en-US" sz="3200" dirty="0">
              <a:solidFill>
                <a:srgbClr val="0000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2475" y="152400"/>
            <a:ext cx="8026400" cy="688975"/>
          </a:xfrm>
        </p:spPr>
        <p:txBody>
          <a:bodyPr/>
          <a:lstStyle/>
          <a:p>
            <a:r>
              <a:rPr lang="en-US" sz="4000" dirty="0" smtClean="0">
                <a:solidFill>
                  <a:srgbClr val="000099"/>
                </a:solidFill>
              </a:rPr>
              <a:t>CAMX Modeling – 2011 Platform</a:t>
            </a:r>
            <a:endParaRPr lang="en-US" sz="4000" dirty="0">
              <a:solidFill>
                <a:srgbClr val="000099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3950"/>
            <a:ext cx="5376861" cy="5276850"/>
          </a:xfrm>
        </p:spPr>
        <p:txBody>
          <a:bodyPr/>
          <a:lstStyle/>
          <a:p>
            <a:r>
              <a:rPr lang="en-US" sz="2800" dirty="0" smtClean="0"/>
              <a:t>Maryland is now working to have both CMAQ and CAMX working in harmony … using the 2011 platform</a:t>
            </a:r>
          </a:p>
          <a:p>
            <a:r>
              <a:rPr lang="en-US" sz="2800" dirty="0" smtClean="0"/>
              <a:t>Still have a ways to go, but preliminary work is both promising and interesting</a:t>
            </a:r>
          </a:p>
          <a:p>
            <a:r>
              <a:rPr lang="en-US" sz="2800" dirty="0" smtClean="0"/>
              <a:t>Have also begun to use CAMX/OSAT to look at contribution by meteorological regime and time of day</a:t>
            </a: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Page </a:t>
            </a:r>
            <a:fld id="{04153375-36A5-4AC1-81FF-8C0BF8974263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  <p:pic>
        <p:nvPicPr>
          <p:cNvPr id="6" name="Picture 5" descr="8164897235_d2282ea6a6_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30666" y="3657600"/>
            <a:ext cx="2356134" cy="1752600"/>
          </a:xfrm>
          <a:prstGeom prst="rect">
            <a:avLst/>
          </a:prstGeom>
          <a:noFill/>
          <a:ln w="38100">
            <a:solidFill>
              <a:srgbClr val="99CCFF"/>
            </a:solidFill>
            <a:miter lim="800000"/>
            <a:headEnd/>
            <a:tailEnd/>
          </a:ln>
        </p:spPr>
      </p:pic>
      <p:pic>
        <p:nvPicPr>
          <p:cNvPr id="7" name="Picture 16" descr="7107644-m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72200" y="1447800"/>
            <a:ext cx="2591484" cy="17776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le 1"/>
          <p:cNvSpPr>
            <a:spLocks noGrp="1"/>
          </p:cNvSpPr>
          <p:nvPr>
            <p:ph type="title"/>
          </p:nvPr>
        </p:nvSpPr>
        <p:spPr>
          <a:xfrm>
            <a:off x="685800" y="76200"/>
            <a:ext cx="8229600" cy="835025"/>
          </a:xfrm>
        </p:spPr>
        <p:txBody>
          <a:bodyPr/>
          <a:lstStyle/>
          <a:p>
            <a:pPr eaLnBrk="1" hangingPunct="1"/>
            <a:r>
              <a:rPr lang="en-US" sz="3400" dirty="0" smtClean="0">
                <a:solidFill>
                  <a:srgbClr val="000099"/>
                </a:solidFill>
              </a:rPr>
              <a:t>Preliminary 2018 CAMX Analyses</a:t>
            </a:r>
            <a:endParaRPr lang="en-US" sz="3400" dirty="0" smtClean="0"/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5143500" y="4379912"/>
            <a:ext cx="3390900" cy="1868488"/>
            <a:chOff x="4895134" y="3787416"/>
            <a:chExt cx="3935988" cy="2861962"/>
          </a:xfrm>
        </p:grpSpPr>
        <p:pic>
          <p:nvPicPr>
            <p:cNvPr id="20490" name="Picture 5" descr="Screen Shot 2014-09-19 at 12.34.59 PM.png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895134" y="3787416"/>
              <a:ext cx="3935988" cy="28619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491" name="Picture 9" descr="CT DEEP.jp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929076" y="5824301"/>
              <a:ext cx="757724" cy="7577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0483" name="TextBox 3"/>
          <p:cNvSpPr txBox="1">
            <a:spLocks noChangeArrowheads="1"/>
          </p:cNvSpPr>
          <p:nvPr/>
        </p:nvSpPr>
        <p:spPr bwMode="auto">
          <a:xfrm>
            <a:off x="214313" y="6553200"/>
            <a:ext cx="8736012" cy="275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5000"/>
              </a:lnSpc>
              <a:buNone/>
            </a:pPr>
            <a:r>
              <a:rPr lang="en-US" sz="1400" i="1" dirty="0" smtClean="0">
                <a:solidFill>
                  <a:schemeClr val="accent2"/>
                </a:solidFill>
              </a:rPr>
              <a:t>Preliminary analyses – contact Dan </a:t>
            </a:r>
            <a:r>
              <a:rPr lang="en-US" sz="1400" i="1" dirty="0">
                <a:solidFill>
                  <a:schemeClr val="accent2"/>
                </a:solidFill>
              </a:rPr>
              <a:t>Goldberg, </a:t>
            </a:r>
            <a:r>
              <a:rPr lang="en-US" sz="1400" i="1" dirty="0" smtClean="0">
                <a:solidFill>
                  <a:schemeClr val="accent2"/>
                </a:solidFill>
              </a:rPr>
              <a:t>UMD prior to use</a:t>
            </a:r>
            <a:endParaRPr lang="en-US" sz="1400" i="1" dirty="0">
              <a:solidFill>
                <a:schemeClr val="accent2"/>
              </a:solidFill>
            </a:endParaRPr>
          </a:p>
        </p:txBody>
      </p:sp>
      <p:pic>
        <p:nvPicPr>
          <p:cNvPr id="20484" name="Picture 2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" y="1524000"/>
            <a:ext cx="3287713" cy="36560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0485" name="Picture 4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00600" y="1525587"/>
            <a:ext cx="3886200" cy="2741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457200" y="3721100"/>
            <a:ext cx="3440113" cy="241300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5000"/>
              </a:lnSpc>
              <a:defRPr/>
            </a:pPr>
            <a:endParaRPr lang="en-US"/>
          </a:p>
        </p:txBody>
      </p:sp>
      <p:sp>
        <p:nvSpPr>
          <p:cNvPr id="20487" name="TextBox 8"/>
          <p:cNvSpPr txBox="1">
            <a:spLocks noChangeArrowheads="1"/>
          </p:cNvSpPr>
          <p:nvPr/>
        </p:nvSpPr>
        <p:spPr bwMode="auto">
          <a:xfrm>
            <a:off x="457200" y="5248820"/>
            <a:ext cx="4711700" cy="770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5000"/>
              </a:lnSpc>
              <a:buNone/>
            </a:pPr>
            <a:r>
              <a:rPr lang="en-US" sz="1400" u="sng" dirty="0">
                <a:solidFill>
                  <a:schemeClr val="accent2"/>
                </a:solidFill>
              </a:rPr>
              <a:t>LADCO’s </a:t>
            </a:r>
            <a:r>
              <a:rPr lang="en-US" sz="1400" u="sng" dirty="0" err="1">
                <a:solidFill>
                  <a:schemeClr val="accent2"/>
                </a:solidFill>
              </a:rPr>
              <a:t>CAMx</a:t>
            </a:r>
            <a:r>
              <a:rPr lang="en-US" sz="1400" u="sng" dirty="0">
                <a:solidFill>
                  <a:schemeClr val="accent2"/>
                </a:solidFill>
              </a:rPr>
              <a:t> simulation @ Edgewood:</a:t>
            </a:r>
          </a:p>
          <a:p>
            <a:pPr>
              <a:lnSpc>
                <a:spcPct val="85000"/>
              </a:lnSpc>
              <a:buNone/>
            </a:pPr>
            <a:r>
              <a:rPr lang="en-US" sz="1400" dirty="0">
                <a:solidFill>
                  <a:schemeClr val="accent2"/>
                </a:solidFill>
              </a:rPr>
              <a:t>2018 DV (IPM): 81.5 ppb</a:t>
            </a:r>
          </a:p>
          <a:p>
            <a:pPr>
              <a:lnSpc>
                <a:spcPct val="85000"/>
              </a:lnSpc>
              <a:buNone/>
            </a:pPr>
            <a:r>
              <a:rPr lang="en-US" sz="1400" dirty="0">
                <a:solidFill>
                  <a:schemeClr val="accent2"/>
                </a:solidFill>
              </a:rPr>
              <a:t>2018 DV (ERTAC): 82.7 ppb</a:t>
            </a:r>
          </a:p>
        </p:txBody>
      </p:sp>
      <p:sp>
        <p:nvSpPr>
          <p:cNvPr id="20488" name="TextBox 11"/>
          <p:cNvSpPr txBox="1">
            <a:spLocks noChangeArrowheads="1"/>
          </p:cNvSpPr>
          <p:nvPr/>
        </p:nvSpPr>
        <p:spPr bwMode="auto">
          <a:xfrm>
            <a:off x="457200" y="5943600"/>
            <a:ext cx="42672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85000"/>
              </a:lnSpc>
              <a:buNone/>
            </a:pPr>
            <a:r>
              <a:rPr lang="en-US" sz="1400" u="sng" dirty="0">
                <a:solidFill>
                  <a:schemeClr val="accent2"/>
                </a:solidFill>
              </a:rPr>
              <a:t>What’s different between LADCO and U. of Maryland?</a:t>
            </a:r>
          </a:p>
          <a:p>
            <a:pPr>
              <a:lnSpc>
                <a:spcPct val="85000"/>
              </a:lnSpc>
              <a:buNone/>
            </a:pPr>
            <a:r>
              <a:rPr lang="en-US" sz="1400" dirty="0">
                <a:solidFill>
                  <a:schemeClr val="accent2"/>
                </a:solidFill>
              </a:rPr>
              <a:t>Model </a:t>
            </a:r>
            <a:r>
              <a:rPr lang="en-US" sz="1400" dirty="0" smtClean="0">
                <a:solidFill>
                  <a:schemeClr val="accent2"/>
                </a:solidFill>
              </a:rPr>
              <a:t>domain  … Time period … Boundary condition</a:t>
            </a:r>
            <a:endParaRPr lang="en-US" sz="1400" dirty="0">
              <a:solidFill>
                <a:schemeClr val="accent2"/>
              </a:solidFill>
            </a:endParaRPr>
          </a:p>
        </p:txBody>
      </p:sp>
      <p:sp>
        <p:nvSpPr>
          <p:cNvPr id="20489" name="Slide Number Placeholder 3"/>
          <p:cNvSpPr txBox="1">
            <a:spLocks/>
          </p:cNvSpPr>
          <p:nvPr/>
        </p:nvSpPr>
        <p:spPr bwMode="auto">
          <a:xfrm>
            <a:off x="6553200" y="6492875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>
              <a:lnSpc>
                <a:spcPct val="85000"/>
              </a:lnSpc>
            </a:pPr>
            <a:fld id="{15574594-68F4-4333-9E0E-2036F48F0FE1}" type="slidenum">
              <a:rPr lang="en-US" sz="1200">
                <a:solidFill>
                  <a:schemeClr val="accent2"/>
                </a:solidFill>
              </a:rPr>
              <a:pPr algn="r">
                <a:lnSpc>
                  <a:spcPct val="85000"/>
                </a:lnSpc>
              </a:pPr>
              <a:t>19</a:t>
            </a:fld>
            <a:endParaRPr lang="en-US" sz="1200">
              <a:solidFill>
                <a:schemeClr val="accent2"/>
              </a:solidFill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Page </a:t>
            </a:r>
            <a:fld id="{04153375-36A5-4AC1-81FF-8C0BF8974263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  <p:sp>
        <p:nvSpPr>
          <p:cNvPr id="14" name="Title 1"/>
          <p:cNvSpPr txBox="1">
            <a:spLocks/>
          </p:cNvSpPr>
          <p:nvPr/>
        </p:nvSpPr>
        <p:spPr bwMode="auto">
          <a:xfrm>
            <a:off x="152400" y="765175"/>
            <a:ext cx="8839200" cy="83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0" i="1" u="none" strike="noStrike" kern="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j-lt"/>
                <a:ea typeface="ＭＳ Ｐゴシック" charset="0"/>
                <a:cs typeface="+mj-cs"/>
              </a:rPr>
              <a:t>Our preliminary CAMX work with the 2011 platform is still evolving but also very interesting.  Appears that CAMX is “less optimistic” than CMAQ.  CAMX modeling of MD Plan available soon.</a:t>
            </a:r>
            <a:endParaRPr kumimoji="0" lang="en-US" sz="1700" b="0" i="1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ＭＳ Ｐゴシック" charset="0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itle 1"/>
          <p:cNvSpPr>
            <a:spLocks noGrp="1"/>
          </p:cNvSpPr>
          <p:nvPr>
            <p:ph type="title"/>
          </p:nvPr>
        </p:nvSpPr>
        <p:spPr>
          <a:xfrm>
            <a:off x="762000" y="304800"/>
            <a:ext cx="8229600" cy="407988"/>
          </a:xfrm>
        </p:spPr>
        <p:txBody>
          <a:bodyPr/>
          <a:lstStyle/>
          <a:p>
            <a:pPr eaLnBrk="1" hangingPunct="1"/>
            <a:r>
              <a:rPr lang="en-US" sz="3600" dirty="0" smtClean="0">
                <a:solidFill>
                  <a:srgbClr val="000099"/>
                </a:solidFill>
              </a:rPr>
              <a:t>2011 - Traditional OSAT – Harford, MD</a:t>
            </a:r>
          </a:p>
        </p:txBody>
      </p:sp>
      <p:pic>
        <p:nvPicPr>
          <p:cNvPr id="21506" name="Picture 3" descr="barplot_OSAT_2011_edgewood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990600"/>
            <a:ext cx="6781800" cy="484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8" name="Slide Number Placeholder 3"/>
          <p:cNvSpPr txBox="1">
            <a:spLocks/>
          </p:cNvSpPr>
          <p:nvPr/>
        </p:nvSpPr>
        <p:spPr bwMode="auto">
          <a:xfrm>
            <a:off x="6553200" y="6492875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>
              <a:lnSpc>
                <a:spcPct val="85000"/>
              </a:lnSpc>
            </a:pPr>
            <a:fld id="{EAD08519-93E0-47BC-846C-5C36F92FFA2C}" type="slidenum">
              <a:rPr lang="en-US" sz="1200">
                <a:solidFill>
                  <a:schemeClr val="accent2"/>
                </a:solidFill>
              </a:rPr>
              <a:pPr algn="r">
                <a:lnSpc>
                  <a:spcPct val="85000"/>
                </a:lnSpc>
              </a:pPr>
              <a:t>20</a:t>
            </a:fld>
            <a:endParaRPr lang="en-US" sz="1200">
              <a:solidFill>
                <a:schemeClr val="accent2"/>
              </a:solidFill>
            </a:endParaRPr>
          </a:p>
        </p:txBody>
      </p:sp>
      <p:sp>
        <p:nvSpPr>
          <p:cNvPr id="21509" name="TextBox 6"/>
          <p:cNvSpPr txBox="1">
            <a:spLocks noChangeArrowheads="1"/>
          </p:cNvSpPr>
          <p:nvPr/>
        </p:nvSpPr>
        <p:spPr bwMode="auto">
          <a:xfrm>
            <a:off x="7010400" y="1295400"/>
            <a:ext cx="1905000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85000"/>
              </a:lnSpc>
              <a:buNone/>
            </a:pPr>
            <a:r>
              <a:rPr lang="en-US" sz="1600" dirty="0" smtClean="0">
                <a:solidFill>
                  <a:schemeClr val="accent2"/>
                </a:solidFill>
              </a:rPr>
              <a:t>Average contribution driven by Boundary Conditions, MD and close by states</a:t>
            </a:r>
            <a:endParaRPr lang="en-US" sz="1600" dirty="0">
              <a:solidFill>
                <a:schemeClr val="accent2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Page </a:t>
            </a:r>
            <a:fld id="{04153375-36A5-4AC1-81FF-8C0BF8974263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  <p:sp>
        <p:nvSpPr>
          <p:cNvPr id="8" name="TextBox 3"/>
          <p:cNvSpPr txBox="1">
            <a:spLocks noChangeArrowheads="1"/>
          </p:cNvSpPr>
          <p:nvPr/>
        </p:nvSpPr>
        <p:spPr bwMode="auto">
          <a:xfrm>
            <a:off x="214313" y="6553200"/>
            <a:ext cx="8736012" cy="275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5000"/>
              </a:lnSpc>
              <a:buNone/>
            </a:pPr>
            <a:r>
              <a:rPr lang="en-US" sz="1400" i="1" dirty="0" smtClean="0">
                <a:solidFill>
                  <a:schemeClr val="accent2"/>
                </a:solidFill>
              </a:rPr>
              <a:t>Preliminary analyses – contact Dan </a:t>
            </a:r>
            <a:r>
              <a:rPr lang="en-US" sz="1400" i="1" dirty="0">
                <a:solidFill>
                  <a:schemeClr val="accent2"/>
                </a:solidFill>
              </a:rPr>
              <a:t>Goldberg, </a:t>
            </a:r>
            <a:r>
              <a:rPr lang="en-US" sz="1400" i="1" dirty="0" smtClean="0">
                <a:solidFill>
                  <a:schemeClr val="accent2"/>
                </a:solidFill>
              </a:rPr>
              <a:t>UMD prior to use</a:t>
            </a:r>
            <a:endParaRPr lang="en-US" sz="1400" i="1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barplot_OSAT_2018_edgewood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066800"/>
            <a:ext cx="69342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2" name="Slide Number Placeholder 3"/>
          <p:cNvSpPr txBox="1">
            <a:spLocks/>
          </p:cNvSpPr>
          <p:nvPr/>
        </p:nvSpPr>
        <p:spPr bwMode="auto">
          <a:xfrm>
            <a:off x="6553200" y="6492875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>
              <a:lnSpc>
                <a:spcPct val="85000"/>
              </a:lnSpc>
            </a:pPr>
            <a:fld id="{5F0091BC-19E6-414B-A116-3EECAF5D8672}" type="slidenum">
              <a:rPr lang="en-US" sz="1200">
                <a:solidFill>
                  <a:schemeClr val="accent2"/>
                </a:solidFill>
              </a:rPr>
              <a:pPr algn="r">
                <a:lnSpc>
                  <a:spcPct val="85000"/>
                </a:lnSpc>
              </a:pPr>
              <a:t>21</a:t>
            </a:fld>
            <a:endParaRPr lang="en-US" sz="1200">
              <a:solidFill>
                <a:schemeClr val="accent2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Page </a:t>
            </a:r>
            <a:fld id="{04153375-36A5-4AC1-81FF-8C0BF8974263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214313" y="6553200"/>
            <a:ext cx="8736012" cy="275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5000"/>
              </a:lnSpc>
              <a:buNone/>
            </a:pPr>
            <a:r>
              <a:rPr lang="en-US" sz="1400" i="1" dirty="0" smtClean="0">
                <a:solidFill>
                  <a:schemeClr val="accent2"/>
                </a:solidFill>
              </a:rPr>
              <a:t>Preliminary analyses – contact Dan </a:t>
            </a:r>
            <a:r>
              <a:rPr lang="en-US" sz="1400" i="1" dirty="0">
                <a:solidFill>
                  <a:schemeClr val="accent2"/>
                </a:solidFill>
              </a:rPr>
              <a:t>Goldberg, </a:t>
            </a:r>
            <a:r>
              <a:rPr lang="en-US" sz="1400" i="1" dirty="0" smtClean="0">
                <a:solidFill>
                  <a:schemeClr val="accent2"/>
                </a:solidFill>
              </a:rPr>
              <a:t>UMD prior to use</a:t>
            </a:r>
            <a:endParaRPr lang="en-US" sz="1400" i="1" dirty="0">
              <a:solidFill>
                <a:schemeClr val="accent2"/>
              </a:solidFill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762000" y="304800"/>
            <a:ext cx="8229600" cy="407988"/>
          </a:xfrm>
        </p:spPr>
        <p:txBody>
          <a:bodyPr/>
          <a:lstStyle/>
          <a:p>
            <a:pPr eaLnBrk="1" hangingPunct="1"/>
            <a:r>
              <a:rPr lang="en-US" sz="3600" dirty="0" smtClean="0">
                <a:solidFill>
                  <a:srgbClr val="000099"/>
                </a:solidFill>
              </a:rPr>
              <a:t>2018 - Traditional OSAT – Harford, MD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7010400" y="1295400"/>
            <a:ext cx="1905000" cy="1766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85000"/>
              </a:lnSpc>
              <a:buNone/>
            </a:pPr>
            <a:r>
              <a:rPr lang="en-US" sz="1600" dirty="0" smtClean="0">
                <a:solidFill>
                  <a:schemeClr val="accent2"/>
                </a:solidFill>
              </a:rPr>
              <a:t>Average contribution driven even more by Boundary Conditions.  MD and close by states still show larger contribution</a:t>
            </a:r>
            <a:endParaRPr lang="en-US" sz="1600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iurnalstackedbarplot_july022011_GEOS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9600" y="1219200"/>
            <a:ext cx="7299960" cy="5214257"/>
          </a:xfrm>
          <a:prstGeom prst="rect">
            <a:avLst/>
          </a:prstGeom>
        </p:spPr>
      </p:pic>
      <p:sp>
        <p:nvSpPr>
          <p:cNvPr id="8" name="Slide Number Placeholder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Page </a:t>
            </a:r>
            <a:fld id="{04153375-36A5-4AC1-81FF-8C0BF8974263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1066800" y="6248400"/>
            <a:ext cx="6858000" cy="407988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ＭＳ Ｐゴシック" charset="0"/>
                <a:cs typeface="+mj-cs"/>
              </a:rPr>
              <a:t>Contribution dominated by boundary conditions, Maryland and Pennsylvania.  Contribution from other areas is smaller.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609600" y="1066800"/>
            <a:ext cx="8229600" cy="407988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ＭＳ Ｐゴシック" charset="0"/>
                <a:cs typeface="+mj-cs"/>
              </a:rPr>
              <a:t>Contribution – Edgewood MD – July 2,</a:t>
            </a:r>
            <a:r>
              <a:rPr kumimoji="0" lang="en-US" sz="24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ＭＳ Ｐゴシック" charset="0"/>
                <a:cs typeface="+mj-cs"/>
              </a:rPr>
              <a:t> 2011</a:t>
            </a:r>
            <a:endParaRPr kumimoji="0" lang="en-US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ＭＳ Ｐゴシック" charset="0"/>
              <a:cs typeface="+mj-cs"/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762000" y="304800"/>
            <a:ext cx="8229600" cy="407988"/>
          </a:xfrm>
        </p:spPr>
        <p:txBody>
          <a:bodyPr/>
          <a:lstStyle/>
          <a:p>
            <a:pPr eaLnBrk="1" hangingPunct="1"/>
            <a:r>
              <a:rPr lang="en-US" sz="3600" dirty="0" smtClean="0">
                <a:solidFill>
                  <a:srgbClr val="000099"/>
                </a:solidFill>
              </a:rPr>
              <a:t>Contribution by Transport Pattern - Local</a:t>
            </a:r>
          </a:p>
        </p:txBody>
      </p:sp>
    </p:spTree>
    <p:extLst>
      <p:ext uri="{BB962C8B-B14F-4D97-AF65-F5344CB8AC3E}">
        <p14:creationId xmlns:p14="http://schemas.microsoft.com/office/powerpoint/2010/main" xmlns="" val="906506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iurnalstackedbarplot_july012011_GEOS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5800" y="1219200"/>
            <a:ext cx="7315200" cy="5225143"/>
          </a:xfrm>
          <a:prstGeom prst="rect">
            <a:avLst/>
          </a:prstGeom>
        </p:spPr>
      </p:pic>
      <p:sp>
        <p:nvSpPr>
          <p:cNvPr id="8" name="Slide Number Placeholder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Page </a:t>
            </a:r>
            <a:fld id="{04153375-36A5-4AC1-81FF-8C0BF8974263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8229600" cy="407988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rgbClr val="000099"/>
                </a:solidFill>
              </a:rPr>
              <a:t>Transport from North and West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609600" y="1066800"/>
            <a:ext cx="8229600" cy="407988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ＭＳ Ｐゴシック" charset="0"/>
                <a:cs typeface="+mj-cs"/>
              </a:rPr>
              <a:t>Contribution – Edgewood MD – July 1,</a:t>
            </a:r>
            <a:r>
              <a:rPr kumimoji="0" lang="en-US" sz="24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ＭＳ Ｐゴシック" charset="0"/>
                <a:cs typeface="+mj-cs"/>
              </a:rPr>
              <a:t> 2011</a:t>
            </a:r>
            <a:endParaRPr kumimoji="0" lang="en-US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ＭＳ Ｐゴシック" charset="0"/>
              <a:cs typeface="+mj-cs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 bwMode="auto">
          <a:xfrm>
            <a:off x="1066800" y="6221412"/>
            <a:ext cx="6858000" cy="407988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ＭＳ Ｐゴシック" charset="0"/>
                <a:cs typeface="+mj-cs"/>
              </a:rPr>
              <a:t>Contribution dominated by boundary conditions, Pennsylvania and other upwind areas.  Contribution from MD and VA is minimal</a:t>
            </a:r>
          </a:p>
        </p:txBody>
      </p:sp>
    </p:spTree>
    <p:extLst>
      <p:ext uri="{BB962C8B-B14F-4D97-AF65-F5344CB8AC3E}">
        <p14:creationId xmlns:p14="http://schemas.microsoft.com/office/powerpoint/2010/main" xmlns="" val="3170096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iurnalstackedbarplot_july042011_GEOS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2000" y="1219199"/>
            <a:ext cx="7315200" cy="5225143"/>
          </a:xfrm>
          <a:prstGeom prst="rect">
            <a:avLst/>
          </a:prstGeom>
        </p:spPr>
      </p:pic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Page </a:t>
            </a:r>
            <a:fld id="{04153375-36A5-4AC1-81FF-8C0BF8974263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09600" y="277812"/>
            <a:ext cx="8229600" cy="407988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rgbClr val="000099"/>
                </a:solidFill>
              </a:rPr>
              <a:t>Transport from the West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609600" y="1066800"/>
            <a:ext cx="8229600" cy="407988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ＭＳ Ｐゴシック" charset="0"/>
                <a:cs typeface="+mj-cs"/>
              </a:rPr>
              <a:t>Contribution – Edgewood MD – July 4,</a:t>
            </a:r>
            <a:r>
              <a:rPr kumimoji="0" lang="en-US" sz="24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ＭＳ Ｐゴシック" charset="0"/>
                <a:cs typeface="+mj-cs"/>
              </a:rPr>
              <a:t> 2011</a:t>
            </a:r>
            <a:endParaRPr kumimoji="0" lang="en-US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ＭＳ Ｐゴシック" charset="0"/>
              <a:cs typeface="+mj-cs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1066800" y="6248400"/>
            <a:ext cx="6858000" cy="407988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ＭＳ Ｐゴシック" charset="0"/>
                <a:cs typeface="+mj-cs"/>
              </a:rPr>
              <a:t>Contribution dominated by boundary conditions, Pennsylvania and other areas.  MD and VA contribution is smaller.</a:t>
            </a:r>
          </a:p>
        </p:txBody>
      </p:sp>
    </p:spTree>
    <p:extLst>
      <p:ext uri="{BB962C8B-B14F-4D97-AF65-F5344CB8AC3E}">
        <p14:creationId xmlns:p14="http://schemas.microsoft.com/office/powerpoint/2010/main" xmlns="" val="450765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iurnalstackedbarplot_july062011_GEOS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4400" y="1219200"/>
            <a:ext cx="7162800" cy="5116286"/>
          </a:xfrm>
          <a:prstGeom prst="rect">
            <a:avLst/>
          </a:prstGeom>
        </p:spPr>
      </p:pic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Page </a:t>
            </a:r>
            <a:fld id="{04153375-36A5-4AC1-81FF-8C0BF8974263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85800" y="277812"/>
            <a:ext cx="8229600" cy="407988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rgbClr val="000099"/>
                </a:solidFill>
              </a:rPr>
              <a:t>Transport from the South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609600" y="1066800"/>
            <a:ext cx="8229600" cy="407988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ＭＳ Ｐゴシック" charset="0"/>
                <a:cs typeface="+mj-cs"/>
              </a:rPr>
              <a:t>Contribution – Edgewood MD – July 6,</a:t>
            </a:r>
            <a:r>
              <a:rPr kumimoji="0" lang="en-US" sz="24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ＭＳ Ｐゴシック" charset="0"/>
                <a:cs typeface="+mj-cs"/>
              </a:rPr>
              <a:t> 2011</a:t>
            </a:r>
            <a:endParaRPr kumimoji="0" lang="en-US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ＭＳ Ｐゴシック" charset="0"/>
              <a:cs typeface="+mj-cs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1143000" y="6096000"/>
            <a:ext cx="6858000" cy="407988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ＭＳ Ｐゴシック" charset="0"/>
                <a:cs typeface="+mj-cs"/>
              </a:rPr>
              <a:t>Contribution dominated by boundary conditions, Maryland, VA and PA.  Contribution from other areas is smaller.</a:t>
            </a:r>
          </a:p>
        </p:txBody>
      </p:sp>
    </p:spTree>
    <p:extLst>
      <p:ext uri="{BB962C8B-B14F-4D97-AF65-F5344CB8AC3E}">
        <p14:creationId xmlns:p14="http://schemas.microsoft.com/office/powerpoint/2010/main" xmlns="" val="450765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iurnalstackedbarplot_july072011_GEOS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4400" y="1371600"/>
            <a:ext cx="7040880" cy="5029200"/>
          </a:xfrm>
          <a:prstGeom prst="rect">
            <a:avLst/>
          </a:prstGeom>
        </p:spPr>
      </p:pic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Page </a:t>
            </a:r>
            <a:fld id="{04153375-36A5-4AC1-81FF-8C0BF8974263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62000" y="304800"/>
            <a:ext cx="8229600" cy="407988"/>
          </a:xfrm>
        </p:spPr>
        <p:txBody>
          <a:bodyPr/>
          <a:lstStyle/>
          <a:p>
            <a:pPr eaLnBrk="1" hangingPunct="1"/>
            <a:r>
              <a:rPr lang="en-US" sz="3600" dirty="0" smtClean="0">
                <a:solidFill>
                  <a:srgbClr val="000099"/>
                </a:solidFill>
              </a:rPr>
              <a:t>Westerly with a Little Southerly Flow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609600" y="1219200"/>
            <a:ext cx="8229600" cy="407988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ＭＳ Ｐゴシック" charset="0"/>
                <a:cs typeface="+mj-cs"/>
              </a:rPr>
              <a:t>Contribution – Edgewood MD – July 7,</a:t>
            </a:r>
            <a:r>
              <a:rPr kumimoji="0" lang="en-US" sz="24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ＭＳ Ｐゴシック" charset="0"/>
                <a:cs typeface="+mj-cs"/>
              </a:rPr>
              <a:t> 2011</a:t>
            </a:r>
            <a:endParaRPr kumimoji="0" lang="en-US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ＭＳ Ｐゴシック" charset="0"/>
              <a:cs typeface="+mj-cs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990600" y="6145212"/>
            <a:ext cx="7162800" cy="40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ＭＳ Ｐゴシック" charset="0"/>
                <a:cs typeface="+mj-cs"/>
              </a:rPr>
              <a:t>Contribution spread between boundary conditions, MD, PA and other areas.  Note interesting VA contribution at night during a westerly flow event.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 bwMode="auto">
          <a:xfrm>
            <a:off x="457200" y="811212"/>
            <a:ext cx="8229600" cy="40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1" u="none" strike="noStrike" kern="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j-lt"/>
                <a:ea typeface="ＭＳ Ｐゴシック" charset="0"/>
                <a:cs typeface="+mj-cs"/>
              </a:rPr>
              <a:t>… and maybe a nocturnal low level jet ?</a:t>
            </a:r>
          </a:p>
        </p:txBody>
      </p:sp>
    </p:spTree>
    <p:extLst>
      <p:ext uri="{BB962C8B-B14F-4D97-AF65-F5344CB8AC3E}">
        <p14:creationId xmlns:p14="http://schemas.microsoft.com/office/powerpoint/2010/main" xmlns="" val="450765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889000" y="149225"/>
            <a:ext cx="8026400" cy="688975"/>
          </a:xfrm>
        </p:spPr>
        <p:txBody>
          <a:bodyPr/>
          <a:lstStyle/>
          <a:p>
            <a:r>
              <a:rPr lang="en-US" dirty="0" smtClean="0">
                <a:solidFill>
                  <a:srgbClr val="000099"/>
                </a:solidFill>
                <a:ea typeface="ＭＳ Ｐゴシック" pitchFamily="34" charset="-128"/>
              </a:rPr>
              <a:t>Next Steps With MD Modeling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1047750"/>
            <a:ext cx="5181600" cy="558165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800" dirty="0" smtClean="0">
                <a:ea typeface="ＭＳ Ｐゴシック" pitchFamily="34" charset="-128"/>
              </a:rPr>
              <a:t>Continue to refine 2011 Platform</a:t>
            </a:r>
          </a:p>
          <a:p>
            <a:pPr lvl="1">
              <a:lnSpc>
                <a:spcPct val="80000"/>
              </a:lnSpc>
            </a:pPr>
            <a:r>
              <a:rPr lang="en-US" sz="2400" dirty="0" smtClean="0">
                <a:ea typeface="ＭＳ Ｐゴシック" pitchFamily="34" charset="-128"/>
              </a:rPr>
              <a:t>CMAQ and CAMX</a:t>
            </a:r>
          </a:p>
          <a:p>
            <a:pPr>
              <a:lnSpc>
                <a:spcPct val="80000"/>
              </a:lnSpc>
            </a:pPr>
            <a:r>
              <a:rPr lang="en-US" sz="2800" dirty="0" smtClean="0">
                <a:ea typeface="ＭＳ Ｐゴシック" pitchFamily="34" charset="-128"/>
              </a:rPr>
              <a:t>Continue to work through inter-regional modeling process</a:t>
            </a:r>
          </a:p>
          <a:p>
            <a:pPr>
              <a:lnSpc>
                <a:spcPct val="80000"/>
              </a:lnSpc>
            </a:pPr>
            <a:r>
              <a:rPr lang="en-US" sz="2800" dirty="0" smtClean="0">
                <a:ea typeface="ＭＳ Ｐゴシック" pitchFamily="34" charset="-128"/>
              </a:rPr>
              <a:t>Upcoming enhancements</a:t>
            </a:r>
          </a:p>
          <a:p>
            <a:pPr lvl="1">
              <a:lnSpc>
                <a:spcPct val="80000"/>
              </a:lnSpc>
            </a:pPr>
            <a:r>
              <a:rPr lang="en-US" sz="2400" dirty="0" smtClean="0">
                <a:ea typeface="ＭＳ Ｐゴシック" pitchFamily="34" charset="-128"/>
              </a:rPr>
              <a:t>Updated ERTAC results soon</a:t>
            </a:r>
          </a:p>
          <a:p>
            <a:pPr lvl="1">
              <a:lnSpc>
                <a:spcPct val="80000"/>
              </a:lnSpc>
            </a:pPr>
            <a:r>
              <a:rPr lang="en-US" sz="2400" dirty="0" smtClean="0">
                <a:ea typeface="ＭＳ Ｐゴシック" pitchFamily="34" charset="-128"/>
              </a:rPr>
              <a:t>EPA V2 inventories ASAP</a:t>
            </a:r>
          </a:p>
          <a:p>
            <a:pPr lvl="1">
              <a:lnSpc>
                <a:spcPct val="80000"/>
              </a:lnSpc>
            </a:pPr>
            <a:r>
              <a:rPr lang="en-US" sz="2400" dirty="0" smtClean="0">
                <a:ea typeface="ＭＳ Ｐゴシック" pitchFamily="34" charset="-128"/>
              </a:rPr>
              <a:t>Mobile emissions with MOVES14</a:t>
            </a:r>
          </a:p>
          <a:p>
            <a:pPr lvl="1">
              <a:lnSpc>
                <a:spcPct val="80000"/>
              </a:lnSpc>
            </a:pPr>
            <a:r>
              <a:rPr lang="en-US" sz="2400" dirty="0" smtClean="0">
                <a:ea typeface="ＭＳ Ｐゴシック" pitchFamily="34" charset="-128"/>
              </a:rPr>
              <a:t>Moving to new Megan or new BEIS</a:t>
            </a:r>
          </a:p>
          <a:p>
            <a:pPr lvl="1">
              <a:lnSpc>
                <a:spcPct val="80000"/>
              </a:lnSpc>
            </a:pPr>
            <a:r>
              <a:rPr lang="en-US" sz="2400" dirty="0" smtClean="0">
                <a:ea typeface="ＭＳ Ｐゴシック" pitchFamily="34" charset="-128"/>
              </a:rPr>
              <a:t>Continuing to test how new aloft chemistry and issues with mobile source NOx impact model results</a:t>
            </a:r>
          </a:p>
        </p:txBody>
      </p:sp>
      <p:pic>
        <p:nvPicPr>
          <p:cNvPr id="21508" name="Picture 6" descr="1369024283_d6859e3590_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1200" y="1219200"/>
            <a:ext cx="2895600" cy="2147888"/>
          </a:xfrm>
          <a:prstGeom prst="rect">
            <a:avLst/>
          </a:prstGeom>
          <a:noFill/>
          <a:ln w="38100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21509" name="Picture 7" descr="deer-silhouette-sunse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7400" y="3752850"/>
            <a:ext cx="2819400" cy="2114550"/>
          </a:xfrm>
          <a:prstGeom prst="rect">
            <a:avLst/>
          </a:prstGeom>
          <a:noFill/>
          <a:ln w="38100">
            <a:solidFill>
              <a:srgbClr val="C0C0C0"/>
            </a:solidFill>
            <a:miter lim="800000"/>
            <a:headEnd/>
            <a:tailEnd/>
          </a:ln>
        </p:spPr>
      </p:pic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Page </a:t>
            </a:r>
            <a:fld id="{B329A78D-665C-4270-982F-2CA702525D89}" type="slidenum">
              <a:rPr lang="en-US"/>
              <a:pPr>
                <a:defRPr/>
              </a:pPr>
              <a:t>27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04800" y="1447800"/>
            <a:ext cx="5486400" cy="4800600"/>
          </a:xfrm>
        </p:spPr>
        <p:txBody>
          <a:bodyPr/>
          <a:lstStyle/>
          <a:p>
            <a:pPr marL="342900" lvl="1" indent="-342900" eaLnBrk="1" hangingPunct="1">
              <a:lnSpc>
                <a:spcPct val="80000"/>
              </a:lnSpc>
              <a:spcBef>
                <a:spcPct val="30000"/>
              </a:spcBef>
              <a:buClr>
                <a:srgbClr val="034983"/>
              </a:buClr>
            </a:pPr>
            <a:r>
              <a:rPr lang="en-US" sz="2200" dirty="0" smtClean="0">
                <a:ea typeface="ＭＳ Ｐゴシック" pitchFamily="34" charset="-128"/>
              </a:rPr>
              <a:t>The SCOOT process has started</a:t>
            </a:r>
          </a:p>
          <a:p>
            <a:pPr marL="342900" lvl="1" indent="-342900" eaLnBrk="1" hangingPunct="1">
              <a:lnSpc>
                <a:spcPct val="80000"/>
              </a:lnSpc>
              <a:spcBef>
                <a:spcPct val="30000"/>
              </a:spcBef>
              <a:buClr>
                <a:srgbClr val="034983"/>
              </a:buClr>
            </a:pPr>
            <a:r>
              <a:rPr lang="en-US" sz="2200" dirty="0" smtClean="0">
                <a:ea typeface="ＭＳ Ｐゴシック" pitchFamily="34" charset="-128"/>
              </a:rPr>
              <a:t>The current modeling tells us we are very close to meeting the 75 ppb ozone standard</a:t>
            </a:r>
          </a:p>
          <a:p>
            <a:pPr eaLnBrk="1" hangingPunct="1">
              <a:lnSpc>
                <a:spcPct val="80000"/>
              </a:lnSpc>
            </a:pPr>
            <a:r>
              <a:rPr lang="en-US" sz="2200" dirty="0" smtClean="0">
                <a:ea typeface="ＭＳ Ｐゴシック" pitchFamily="34" charset="-128"/>
              </a:rPr>
              <a:t>In 2015 … areas like Baltimore owe Attainment SIPs and modeling</a:t>
            </a:r>
          </a:p>
          <a:p>
            <a:pPr eaLnBrk="1" hangingPunct="1">
              <a:lnSpc>
                <a:spcPct val="80000"/>
              </a:lnSpc>
            </a:pPr>
            <a:r>
              <a:rPr lang="en-US" sz="2200" dirty="0" smtClean="0">
                <a:ea typeface="ＭＳ Ｐゴシック" pitchFamily="34" charset="-128"/>
              </a:rPr>
              <a:t>All states owe “Good Neighbor” SIPs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800" dirty="0" smtClean="0">
                <a:ea typeface="ＭＳ Ｐゴシック" pitchFamily="34" charset="-128"/>
              </a:rPr>
              <a:t>They were actually due in 2011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dirty="0" smtClean="0">
                <a:ea typeface="ＭＳ Ｐゴシック" pitchFamily="34" charset="-128"/>
              </a:rPr>
              <a:t>Maryland is pushing …very hard … on “A package of complementary Attainment and Good Neighbor SIPs” to be finalized in 2015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dirty="0" smtClean="0">
                <a:ea typeface="ＭＳ Ｐゴシック" pitchFamily="34" charset="-128"/>
              </a:rPr>
              <a:t>Maryland believes the key issue needed in Good Neighbor SIPs is to optimize the effectiveness of controls at EGUs that have already installed SCR or SNCR controls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dirty="0" smtClean="0">
                <a:ea typeface="ＭＳ Ｐゴシック" pitchFamily="34" charset="-128"/>
              </a:rPr>
              <a:t>The SCOOT process will help with this</a:t>
            </a:r>
          </a:p>
        </p:txBody>
      </p:sp>
      <p:pic>
        <p:nvPicPr>
          <p:cNvPr id="43011" name="Picture 4" descr="baybridgep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0" y="1970644"/>
            <a:ext cx="2757488" cy="1763156"/>
          </a:xfrm>
          <a:prstGeom prst="rect">
            <a:avLst/>
          </a:prstGeom>
          <a:noFill/>
          <a:ln w="38100">
            <a:solidFill>
              <a:srgbClr val="CC99FF"/>
            </a:solidFill>
            <a:miter lim="800000"/>
            <a:headEnd/>
            <a:tailEnd/>
          </a:ln>
        </p:spPr>
      </p:pic>
      <p:pic>
        <p:nvPicPr>
          <p:cNvPr id="43012" name="Picture 5" descr="smog-topp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72200" y="4093990"/>
            <a:ext cx="2667000" cy="1392410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43013" name="Rectangle 7"/>
          <p:cNvSpPr>
            <a:spLocks noGrp="1" noChangeArrowheads="1"/>
          </p:cNvSpPr>
          <p:nvPr>
            <p:ph type="title"/>
          </p:nvPr>
        </p:nvSpPr>
        <p:spPr>
          <a:xfrm>
            <a:off x="752475" y="149225"/>
            <a:ext cx="8026400" cy="688975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rgbClr val="000099"/>
                </a:solidFill>
                <a:ea typeface="ＭＳ Ｐゴシック" pitchFamily="34" charset="-128"/>
              </a:rPr>
              <a:t>Maryland’s Push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Page </a:t>
            </a:r>
            <a:fld id="{36634FE3-95D5-4F15-93D9-C82E695B79E5}" type="slidenum">
              <a:rPr lang="en-US"/>
              <a:pPr>
                <a:defRPr/>
              </a:pPr>
              <a:t>28</a:t>
            </a:fld>
            <a:endParaRPr lang="en-US"/>
          </a:p>
        </p:txBody>
      </p:sp>
      <p:sp>
        <p:nvSpPr>
          <p:cNvPr id="7" name="Rectangle 7"/>
          <p:cNvSpPr txBox="1">
            <a:spLocks noChangeArrowheads="1"/>
          </p:cNvSpPr>
          <p:nvPr/>
        </p:nvSpPr>
        <p:spPr bwMode="auto">
          <a:xfrm>
            <a:off x="228600" y="758825"/>
            <a:ext cx="8686800" cy="68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j-lt"/>
                <a:ea typeface="ＭＳ Ｐゴシック" pitchFamily="34" charset="-128"/>
                <a:cs typeface="+mj-cs"/>
              </a:rPr>
              <a:t>… Can we work together to submit complementary SIPs?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8"/>
          <p:cNvSpPr>
            <a:spLocks noGrp="1" noChangeArrowheads="1"/>
          </p:cNvSpPr>
          <p:nvPr>
            <p:ph type="title" idx="4294967295"/>
          </p:nvPr>
        </p:nvSpPr>
        <p:spPr>
          <a:xfrm>
            <a:off x="152400" y="76200"/>
            <a:ext cx="8391525" cy="688975"/>
          </a:xfrm>
        </p:spPr>
        <p:txBody>
          <a:bodyPr/>
          <a:lstStyle/>
          <a:p>
            <a:pPr eaLnBrk="1" hangingPunct="1"/>
            <a:r>
              <a:rPr lang="en-US" sz="4800" smtClean="0">
                <a:solidFill>
                  <a:srgbClr val="000099"/>
                </a:solidFill>
                <a:ea typeface="ＭＳ Ｐゴシック" pitchFamily="34" charset="-128"/>
              </a:rPr>
              <a:t>Timing</a:t>
            </a:r>
          </a:p>
        </p:txBody>
      </p:sp>
      <p:sp>
        <p:nvSpPr>
          <p:cNvPr id="45059" name="Content Placeholder 2"/>
          <p:cNvSpPr>
            <a:spLocks noGrp="1"/>
          </p:cNvSpPr>
          <p:nvPr>
            <p:ph sz="half" idx="4294967295"/>
          </p:nvPr>
        </p:nvSpPr>
        <p:spPr>
          <a:xfrm>
            <a:off x="457200" y="895350"/>
            <a:ext cx="5486400" cy="6038850"/>
          </a:xfrm>
        </p:spPr>
        <p:txBody>
          <a:bodyPr/>
          <a:lstStyle/>
          <a:p>
            <a:pPr eaLnBrk="1" hangingPunct="1"/>
            <a:r>
              <a:rPr lang="en-US" sz="2800" dirty="0" smtClean="0">
                <a:ea typeface="ＭＳ Ｐゴシック" pitchFamily="34" charset="-128"/>
              </a:rPr>
              <a:t>Maryland Straw Proposal</a:t>
            </a:r>
          </a:p>
          <a:p>
            <a:pPr lvl="1" eaLnBrk="1" hangingPunct="1"/>
            <a:r>
              <a:rPr lang="en-US" sz="2400" dirty="0" smtClean="0">
                <a:ea typeface="ＭＳ Ｐゴシック" pitchFamily="34" charset="-128"/>
              </a:rPr>
              <a:t>2014 to Spring/Summer 2015</a:t>
            </a:r>
          </a:p>
          <a:p>
            <a:pPr lvl="2" eaLnBrk="1" hangingPunct="1"/>
            <a:r>
              <a:rPr lang="en-US" sz="2000" dirty="0" smtClean="0">
                <a:ea typeface="ＭＳ Ｐゴシック" pitchFamily="34" charset="-128"/>
              </a:rPr>
              <a:t>Technical collaboration and stakeholder discussions continue</a:t>
            </a:r>
          </a:p>
          <a:p>
            <a:pPr lvl="1" eaLnBrk="1" hangingPunct="1"/>
            <a:r>
              <a:rPr lang="en-US" sz="2400" dirty="0" smtClean="0">
                <a:ea typeface="ＭＳ Ｐゴシック" pitchFamily="34" charset="-128"/>
              </a:rPr>
              <a:t>Summer 2014 to Spring/Summer 2015</a:t>
            </a:r>
          </a:p>
          <a:p>
            <a:pPr lvl="2" eaLnBrk="1" hangingPunct="1"/>
            <a:r>
              <a:rPr lang="en-US" sz="2000" dirty="0" smtClean="0">
                <a:ea typeface="ＭＳ Ｐゴシック" pitchFamily="34" charset="-128"/>
              </a:rPr>
              <a:t>SCOOT - Commissioner level discussions </a:t>
            </a:r>
          </a:p>
          <a:p>
            <a:pPr lvl="1" eaLnBrk="1" hangingPunct="1"/>
            <a:r>
              <a:rPr lang="en-US" sz="2400" dirty="0" smtClean="0">
                <a:ea typeface="ＭＳ Ｐゴシック" pitchFamily="34" charset="-128"/>
              </a:rPr>
              <a:t>Mid-2015</a:t>
            </a:r>
          </a:p>
          <a:p>
            <a:pPr lvl="2" eaLnBrk="1" hangingPunct="1"/>
            <a:r>
              <a:rPr lang="en-US" sz="2000" dirty="0" smtClean="0">
                <a:ea typeface="ＭＳ Ｐゴシック" pitchFamily="34" charset="-128"/>
              </a:rPr>
              <a:t>Technical work to support “Complementary Package of SIPs” approaches near “SIP Quality” status</a:t>
            </a:r>
          </a:p>
          <a:p>
            <a:pPr lvl="1" eaLnBrk="1" hangingPunct="1"/>
            <a:r>
              <a:rPr lang="en-US" sz="2400" dirty="0" smtClean="0">
                <a:ea typeface="ＭＳ Ｐゴシック" pitchFamily="34" charset="-128"/>
              </a:rPr>
              <a:t>Spring/Summer/Fall 2015</a:t>
            </a:r>
          </a:p>
          <a:p>
            <a:pPr lvl="2" eaLnBrk="1" hangingPunct="1"/>
            <a:r>
              <a:rPr lang="en-US" sz="2200" dirty="0" smtClean="0">
                <a:ea typeface="ＭＳ Ｐゴシック" pitchFamily="34" charset="-128"/>
              </a:rPr>
              <a:t>States submit SIPs</a:t>
            </a:r>
          </a:p>
        </p:txBody>
      </p:sp>
      <p:pic>
        <p:nvPicPr>
          <p:cNvPr id="45060" name="Picture 8" descr="ANd9GcQEdmaxFViaEETfVgG7hoQg5exnY-HislXKtBDpxhWEQyL1T-iak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77000" y="1295400"/>
            <a:ext cx="2049463" cy="2362200"/>
          </a:xfrm>
          <a:prstGeom prst="rect">
            <a:avLst/>
          </a:prstGeom>
          <a:noFill/>
          <a:ln w="38100">
            <a:solidFill>
              <a:srgbClr val="333399"/>
            </a:solidFill>
            <a:miter lim="800000"/>
            <a:headEnd/>
            <a:tailEnd/>
          </a:ln>
        </p:spPr>
      </p:pic>
      <p:pic>
        <p:nvPicPr>
          <p:cNvPr id="45061" name="Picture 7" descr="sunset5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72200" y="4038600"/>
            <a:ext cx="2743200" cy="1841500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Page </a:t>
            </a:r>
            <a:fld id="{3CC85FC6-4979-4991-B6D3-AFA7C25FAC07}" type="slidenum">
              <a:rPr lang="en-US"/>
              <a:pPr>
                <a:defRPr/>
              </a:pPr>
              <a:t>29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3" descr="540_bloody_sunset_silverbeach_va">
            <a:hlinkClick r:id="rId2"/>
          </p:cNvPr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245344" y="2209800"/>
            <a:ext cx="6679456" cy="3810000"/>
          </a:xfrm>
          <a:noFill/>
          <a:ln w="38100">
            <a:solidFill>
              <a:schemeClr val="bg1">
                <a:lumMod val="20000"/>
                <a:lumOff val="80000"/>
              </a:schemeClr>
            </a:solidFill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Page </a:t>
            </a:r>
            <a:fld id="{04931A06-D4EF-4122-9D3C-8D3E1E185EBF}" type="slidenum">
              <a:rPr lang="en-US"/>
              <a:pPr>
                <a:defRPr/>
              </a:pPr>
              <a:t>30</a:t>
            </a:fld>
            <a:endParaRPr lang="en-US"/>
          </a:p>
        </p:txBody>
      </p:sp>
      <p:sp>
        <p:nvSpPr>
          <p:cNvPr id="6" name="Explosion 1 5"/>
          <p:cNvSpPr/>
          <p:nvPr/>
        </p:nvSpPr>
        <p:spPr bwMode="auto">
          <a:xfrm>
            <a:off x="228600" y="1893653"/>
            <a:ext cx="8686800" cy="4888147"/>
          </a:xfrm>
          <a:prstGeom prst="irregularSeal1">
            <a:avLst/>
          </a:prstGeom>
          <a:solidFill>
            <a:srgbClr val="FFFF00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None/>
            </a:pPr>
            <a:r>
              <a:rPr lang="en-US" sz="1400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The real work is done by Mike Woodman, Dave </a:t>
            </a:r>
            <a:r>
              <a:rPr lang="en-US" sz="1400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Krask</a:t>
            </a:r>
            <a:r>
              <a:rPr lang="en-US" sz="1400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, Jen </a:t>
            </a:r>
            <a:r>
              <a:rPr lang="en-US" sz="1400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Hains</a:t>
            </a:r>
            <a:r>
              <a:rPr lang="en-US" sz="1400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, Joel </a:t>
            </a:r>
            <a:r>
              <a:rPr lang="en-US" sz="1400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Dreessen</a:t>
            </a:r>
            <a:r>
              <a:rPr lang="en-US" sz="1400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, Emily Bull, Kathy </a:t>
            </a:r>
            <a:r>
              <a:rPr lang="en-US" sz="1400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Wehnes</a:t>
            </a:r>
            <a:r>
              <a:rPr lang="en-US" sz="1400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, Carolyn Jones and Roger </a:t>
            </a:r>
            <a:r>
              <a:rPr lang="en-US" sz="1400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Thunell</a:t>
            </a:r>
            <a:r>
              <a:rPr lang="en-US" sz="1400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at MDE and Tim </a:t>
            </a:r>
            <a:r>
              <a:rPr lang="en-US" sz="1400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Canty</a:t>
            </a:r>
            <a:r>
              <a:rPr lang="en-US" sz="1400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, Dan Goldberg, </a:t>
            </a:r>
            <a:r>
              <a:rPr lang="en-US" sz="1400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Hao</a:t>
            </a:r>
            <a:r>
              <a:rPr lang="en-US" sz="1400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He,  </a:t>
            </a:r>
            <a:r>
              <a:rPr lang="en-US" sz="1400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Xinrong</a:t>
            </a:r>
            <a:r>
              <a:rPr lang="en-US" sz="1400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400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Ren</a:t>
            </a:r>
            <a:r>
              <a:rPr lang="en-US" sz="1400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, Dale Allen, Ross </a:t>
            </a:r>
            <a:r>
              <a:rPr lang="en-US" sz="1400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Salawitch</a:t>
            </a:r>
            <a:r>
              <a:rPr lang="en-US" sz="1400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, Russ Dickerson, Tim </a:t>
            </a:r>
            <a:r>
              <a:rPr lang="en-US" sz="1400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Vinciguerra</a:t>
            </a:r>
            <a:r>
              <a:rPr lang="en-US" sz="1400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, Dan Anderson, Samantha Carpenter, Linda </a:t>
            </a:r>
            <a:r>
              <a:rPr lang="en-US" sz="1400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Hembeck</a:t>
            </a:r>
            <a:r>
              <a:rPr lang="en-US" sz="1400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and Sheryl </a:t>
            </a:r>
            <a:r>
              <a:rPr lang="en-US" sz="1400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Ehrman</a:t>
            </a:r>
            <a:r>
              <a:rPr lang="en-US" sz="1400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at UMCP.  Thanks to support/input from MARAMA, OTC, NH, NYDEC, NJDEP, ME, VADEQ, LADCO, MOG and EPA.</a:t>
            </a: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609600" y="1139825"/>
            <a:ext cx="8026400" cy="688975"/>
          </a:xfrm>
        </p:spPr>
        <p:txBody>
          <a:bodyPr/>
          <a:lstStyle/>
          <a:p>
            <a:r>
              <a:rPr lang="en-US" sz="8800" dirty="0" smtClean="0">
                <a:solidFill>
                  <a:srgbClr val="000099"/>
                </a:solidFill>
              </a:rPr>
              <a:t>Thanks</a:t>
            </a:r>
            <a:endParaRPr lang="en-US" sz="8800" dirty="0">
              <a:solidFill>
                <a:srgbClr val="0000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theme1.xml><?xml version="1.0" encoding="utf-8"?>
<a:theme xmlns:a="http://schemas.openxmlformats.org/drawingml/2006/main" name="NewMDE">
  <a:themeElements>
    <a:clrScheme name="">
      <a:dk1>
        <a:srgbClr val="000000"/>
      </a:dk1>
      <a:lt1>
        <a:srgbClr val="0066AD"/>
      </a:lt1>
      <a:dk2>
        <a:srgbClr val="FFFFFF"/>
      </a:dk2>
      <a:lt2>
        <a:srgbClr val="C0C0C0"/>
      </a:lt2>
      <a:accent1>
        <a:srgbClr val="DBE3F0"/>
      </a:accent1>
      <a:accent2>
        <a:srgbClr val="000000"/>
      </a:accent2>
      <a:accent3>
        <a:srgbClr val="AAB8D3"/>
      </a:accent3>
      <a:accent4>
        <a:srgbClr val="000000"/>
      </a:accent4>
      <a:accent5>
        <a:srgbClr val="EAEFF6"/>
      </a:accent5>
      <a:accent6>
        <a:srgbClr val="000000"/>
      </a:accent6>
      <a:hlink>
        <a:srgbClr val="66A2E1"/>
      </a:hlink>
      <a:folHlink>
        <a:srgbClr val="800080"/>
      </a:folHlink>
    </a:clrScheme>
    <a:fontScheme name="NewMD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85000"/>
          </a:lnSpc>
          <a:spcBef>
            <a:spcPct val="30000"/>
          </a:spcBef>
          <a:spcAft>
            <a:spcPct val="0"/>
          </a:spcAft>
          <a:buClr>
            <a:schemeClr val="bg1"/>
          </a:buClr>
          <a:buSzPct val="80000"/>
          <a:buFont typeface="Wingdings" pitchFamily="2" charset="2"/>
          <a:buChar char="•"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rgbClr val="080808"/>
            </a:solidFill>
            <a:effectLst/>
            <a:latin typeface="Times New Roman" pitchFamily="18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85000"/>
          </a:lnSpc>
          <a:spcBef>
            <a:spcPct val="30000"/>
          </a:spcBef>
          <a:spcAft>
            <a:spcPct val="0"/>
          </a:spcAft>
          <a:buClr>
            <a:schemeClr val="bg1"/>
          </a:buClr>
          <a:buSzPct val="80000"/>
          <a:buFont typeface="Wingdings" pitchFamily="2" charset="2"/>
          <a:buChar char="•"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rgbClr val="080808"/>
            </a:solidFill>
            <a:effectLst/>
            <a:latin typeface="Times New Roman" pitchFamily="18" charset="0"/>
            <a:cs typeface="Arial" charset="0"/>
          </a:defRPr>
        </a:defPPr>
      </a:lstStyle>
    </a:lnDef>
  </a:objectDefaults>
  <a:extraClrSchemeLst>
    <a:extraClrScheme>
      <a:clrScheme name="NewMDE 1">
        <a:dk1>
          <a:srgbClr val="F1B60F"/>
        </a:dk1>
        <a:lt1>
          <a:srgbClr val="FFFFFF"/>
        </a:lt1>
        <a:dk2>
          <a:srgbClr val="115606"/>
        </a:dk2>
        <a:lt2>
          <a:srgbClr val="F1B60F"/>
        </a:lt2>
        <a:accent1>
          <a:srgbClr val="CC9900"/>
        </a:accent1>
        <a:accent2>
          <a:srgbClr val="000000"/>
        </a:accent2>
        <a:accent3>
          <a:srgbClr val="AAB4AA"/>
        </a:accent3>
        <a:accent4>
          <a:srgbClr val="DADADA"/>
        </a:accent4>
        <a:accent5>
          <a:srgbClr val="E2CAAA"/>
        </a:accent5>
        <a:accent6>
          <a:srgbClr val="000000"/>
        </a:accent6>
        <a:hlink>
          <a:srgbClr val="FF6600"/>
        </a:hlink>
        <a:folHlink>
          <a:srgbClr val="DC5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MDE 2">
        <a:dk1>
          <a:srgbClr val="FF9900"/>
        </a:dk1>
        <a:lt1>
          <a:srgbClr val="FFFFFF"/>
        </a:lt1>
        <a:dk2>
          <a:srgbClr val="4DC024"/>
        </a:dk2>
        <a:lt2>
          <a:srgbClr val="FFFFFF"/>
        </a:lt2>
        <a:accent1>
          <a:srgbClr val="FF6600"/>
        </a:accent1>
        <a:accent2>
          <a:srgbClr val="24864C"/>
        </a:accent2>
        <a:accent3>
          <a:srgbClr val="B2DCAC"/>
        </a:accent3>
        <a:accent4>
          <a:srgbClr val="DADADA"/>
        </a:accent4>
        <a:accent5>
          <a:srgbClr val="FFB8AA"/>
        </a:accent5>
        <a:accent6>
          <a:srgbClr val="207944"/>
        </a:accent6>
        <a:hlink>
          <a:srgbClr val="4D4D4D"/>
        </a:hlink>
        <a:folHlink>
          <a:srgbClr val="5F5F5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MDE 3">
        <a:dk1>
          <a:srgbClr val="777777"/>
        </a:dk1>
        <a:lt1>
          <a:srgbClr val="FFFFFF"/>
        </a:lt1>
        <a:dk2>
          <a:srgbClr val="727272"/>
        </a:dk2>
        <a:lt2>
          <a:srgbClr val="FFFFFF"/>
        </a:lt2>
        <a:accent1>
          <a:srgbClr val="808080"/>
        </a:accent1>
        <a:accent2>
          <a:srgbClr val="555555"/>
        </a:accent2>
        <a:accent3>
          <a:srgbClr val="BCBCBC"/>
        </a:accent3>
        <a:accent4>
          <a:srgbClr val="DADADA"/>
        </a:accent4>
        <a:accent5>
          <a:srgbClr val="C0C0C0"/>
        </a:accent5>
        <a:accent6>
          <a:srgbClr val="4C4C4C"/>
        </a:accent6>
        <a:hlink>
          <a:srgbClr val="969696"/>
        </a:hlink>
        <a:folHlink>
          <a:srgbClr val="4D4D4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MDE 4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99CCFF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000000"/>
        </a:accent6>
        <a:hlink>
          <a:srgbClr val="0000CC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MDE 5">
        <a:dk1>
          <a:srgbClr val="000000"/>
        </a:dk1>
        <a:lt1>
          <a:srgbClr val="FFFFFF"/>
        </a:lt1>
        <a:dk2>
          <a:srgbClr val="575757"/>
        </a:dk2>
        <a:lt2>
          <a:srgbClr val="FFFFFF"/>
        </a:lt2>
        <a:accent1>
          <a:srgbClr val="99CCFF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000000"/>
        </a:accent6>
        <a:hlink>
          <a:srgbClr val="0000CC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MDE 6">
        <a:dk1>
          <a:srgbClr val="000000"/>
        </a:dk1>
        <a:lt1>
          <a:srgbClr val="FFFFFF"/>
        </a:lt1>
        <a:dk2>
          <a:srgbClr val="575757"/>
        </a:dk2>
        <a:lt2>
          <a:srgbClr val="FFFFFF"/>
        </a:lt2>
        <a:accent1>
          <a:srgbClr val="99CCFF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000000"/>
        </a:accent6>
        <a:hlink>
          <a:srgbClr val="7598D9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MDE 7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99CCFF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000000"/>
        </a:accent6>
        <a:hlink>
          <a:srgbClr val="7598D9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MDE 8">
        <a:dk1>
          <a:srgbClr val="000000"/>
        </a:dk1>
        <a:lt1>
          <a:srgbClr val="FFFFFF"/>
        </a:lt1>
        <a:dk2>
          <a:srgbClr val="FFFFFF"/>
        </a:dk2>
        <a:lt2>
          <a:srgbClr val="C0C0C0"/>
        </a:lt2>
        <a:accent1>
          <a:srgbClr val="99CCFF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000000"/>
        </a:accent6>
        <a:hlink>
          <a:srgbClr val="7598D9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MDE 9">
        <a:dk1>
          <a:srgbClr val="000000"/>
        </a:dk1>
        <a:lt1>
          <a:srgbClr val="FFFFFF"/>
        </a:lt1>
        <a:dk2>
          <a:srgbClr val="FFFFFF"/>
        </a:dk2>
        <a:lt2>
          <a:srgbClr val="FFFFFF"/>
        </a:lt2>
        <a:accent1>
          <a:srgbClr val="99CCFF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000000"/>
        </a:accent6>
        <a:hlink>
          <a:srgbClr val="0000CC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MDE 10">
        <a:dk1>
          <a:srgbClr val="000000"/>
        </a:dk1>
        <a:lt1>
          <a:srgbClr val="FFFFFF"/>
        </a:lt1>
        <a:dk2>
          <a:srgbClr val="FFFFFF"/>
        </a:dk2>
        <a:lt2>
          <a:srgbClr val="FFFFFF"/>
        </a:lt2>
        <a:accent1>
          <a:srgbClr val="99CCFF"/>
        </a:accent1>
        <a:accent2>
          <a:srgbClr val="FFFF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E7E7E7"/>
        </a:accent6>
        <a:hlink>
          <a:srgbClr val="0000CC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MDE 11">
        <a:dk1>
          <a:srgbClr val="000000"/>
        </a:dk1>
        <a:lt1>
          <a:srgbClr val="FFFFFF"/>
        </a:lt1>
        <a:dk2>
          <a:srgbClr val="FFFFFF"/>
        </a:dk2>
        <a:lt2>
          <a:srgbClr val="FFFFFF"/>
        </a:lt2>
        <a:accent1>
          <a:srgbClr val="99CCFF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AEAEAE"/>
        </a:accent6>
        <a:hlink>
          <a:srgbClr val="0000CC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MDE 12">
        <a:dk1>
          <a:srgbClr val="000000"/>
        </a:dk1>
        <a:lt1>
          <a:srgbClr val="FFFFFF"/>
        </a:lt1>
        <a:dk2>
          <a:srgbClr val="FFFFFF"/>
        </a:dk2>
        <a:lt2>
          <a:srgbClr val="FFFFFF"/>
        </a:lt2>
        <a:accent1>
          <a:srgbClr val="99CCFF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AEAEAE"/>
        </a:accent6>
        <a:hlink>
          <a:srgbClr val="66A2E1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MDE 13">
        <a:dk1>
          <a:srgbClr val="000000"/>
        </a:dk1>
        <a:lt1>
          <a:srgbClr val="FFFFFF"/>
        </a:lt1>
        <a:dk2>
          <a:srgbClr val="FFFFFF"/>
        </a:dk2>
        <a:lt2>
          <a:srgbClr val="FFFFFF"/>
        </a:lt2>
        <a:accent1>
          <a:srgbClr val="99CCFF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000000"/>
        </a:accent6>
        <a:hlink>
          <a:srgbClr val="66A2E1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MDE 14">
        <a:dk1>
          <a:srgbClr val="000000"/>
        </a:dk1>
        <a:lt1>
          <a:srgbClr val="66A2FF"/>
        </a:lt1>
        <a:dk2>
          <a:srgbClr val="FFFFFF"/>
        </a:dk2>
        <a:lt2>
          <a:srgbClr val="FFFFFF"/>
        </a:lt2>
        <a:accent1>
          <a:srgbClr val="99CCFF"/>
        </a:accent1>
        <a:accent2>
          <a:srgbClr val="000000"/>
        </a:accent2>
        <a:accent3>
          <a:srgbClr val="B8CEFF"/>
        </a:accent3>
        <a:accent4>
          <a:srgbClr val="000000"/>
        </a:accent4>
        <a:accent5>
          <a:srgbClr val="CAE2FF"/>
        </a:accent5>
        <a:accent6>
          <a:srgbClr val="000000"/>
        </a:accent6>
        <a:hlink>
          <a:srgbClr val="66A2E1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MDE 15">
        <a:dk1>
          <a:srgbClr val="000000"/>
        </a:dk1>
        <a:lt1>
          <a:srgbClr val="0066AD"/>
        </a:lt1>
        <a:dk2>
          <a:srgbClr val="FFFFFF"/>
        </a:dk2>
        <a:lt2>
          <a:srgbClr val="FFFFFF"/>
        </a:lt2>
        <a:accent1>
          <a:srgbClr val="99CCFF"/>
        </a:accent1>
        <a:accent2>
          <a:srgbClr val="000000"/>
        </a:accent2>
        <a:accent3>
          <a:srgbClr val="AAB8D3"/>
        </a:accent3>
        <a:accent4>
          <a:srgbClr val="000000"/>
        </a:accent4>
        <a:accent5>
          <a:srgbClr val="CAE2FF"/>
        </a:accent5>
        <a:accent6>
          <a:srgbClr val="000000"/>
        </a:accent6>
        <a:hlink>
          <a:srgbClr val="66A2E1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MDE 16">
        <a:dk1>
          <a:srgbClr val="000000"/>
        </a:dk1>
        <a:lt1>
          <a:srgbClr val="0066AD"/>
        </a:lt1>
        <a:dk2>
          <a:srgbClr val="FFFFFF"/>
        </a:dk2>
        <a:lt2>
          <a:srgbClr val="C0C0C0"/>
        </a:lt2>
        <a:accent1>
          <a:srgbClr val="99CCFF"/>
        </a:accent1>
        <a:accent2>
          <a:srgbClr val="000000"/>
        </a:accent2>
        <a:accent3>
          <a:srgbClr val="AAB8D3"/>
        </a:accent3>
        <a:accent4>
          <a:srgbClr val="000000"/>
        </a:accent4>
        <a:accent5>
          <a:srgbClr val="CAE2FF"/>
        </a:accent5>
        <a:accent6>
          <a:srgbClr val="000000"/>
        </a:accent6>
        <a:hlink>
          <a:srgbClr val="66A2E1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MDE_template</Template>
  <TotalTime>23131</TotalTime>
  <Words>2375</Words>
  <Application>Microsoft Office PowerPoint</Application>
  <PresentationFormat>On-screen Show (4:3)</PresentationFormat>
  <Paragraphs>592</Paragraphs>
  <Slides>30</Slides>
  <Notes>2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2" baseType="lpstr">
      <vt:lpstr>NewMDE</vt:lpstr>
      <vt:lpstr>Worksheet</vt:lpstr>
      <vt:lpstr>Slide 1</vt:lpstr>
      <vt:lpstr>Topics</vt:lpstr>
      <vt:lpstr>Background – Collaboration</vt:lpstr>
      <vt:lpstr>Why Is MD Pushing so Hard?</vt:lpstr>
      <vt:lpstr>Building the Maryland Plan</vt:lpstr>
      <vt:lpstr>Modeling the Maryland Plan</vt:lpstr>
      <vt:lpstr>What We’ve Learned</vt:lpstr>
      <vt:lpstr>Modeling the MD Plan in 2018 - 2007 Platform</vt:lpstr>
      <vt:lpstr>Slide 9</vt:lpstr>
      <vt:lpstr>EGU Control Technology Optimization</vt:lpstr>
      <vt:lpstr>Slide 11</vt:lpstr>
      <vt:lpstr>Slide 12</vt:lpstr>
      <vt:lpstr>Moving On to the 2011 Platform</vt:lpstr>
      <vt:lpstr>Sensitivity Tests – 2011 Platform</vt:lpstr>
      <vt:lpstr>Slide 15</vt:lpstr>
      <vt:lpstr>Modeling the MD Plan in 2018 - 2011 Platform</vt:lpstr>
      <vt:lpstr>Slide 17</vt:lpstr>
      <vt:lpstr>CAMX Modeling – 2011 Platform</vt:lpstr>
      <vt:lpstr>Preliminary 2018 CAMX Analyses</vt:lpstr>
      <vt:lpstr>2011 - Traditional OSAT – Harford, MD</vt:lpstr>
      <vt:lpstr>2018 - Traditional OSAT – Harford, MD</vt:lpstr>
      <vt:lpstr>Contribution by Transport Pattern - Local</vt:lpstr>
      <vt:lpstr>Transport from North and West</vt:lpstr>
      <vt:lpstr>Transport from the West</vt:lpstr>
      <vt:lpstr>Transport from the South</vt:lpstr>
      <vt:lpstr>Westerly with a Little Southerly Flow</vt:lpstr>
      <vt:lpstr>Next Steps With MD Modeling</vt:lpstr>
      <vt:lpstr>Maryland’s Push</vt:lpstr>
      <vt:lpstr>Timing</vt:lpstr>
      <vt:lpstr>Thanks</vt:lpstr>
    </vt:vector>
  </TitlesOfParts>
  <Company>Dept. of Enviromental Services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junderhill</dc:creator>
  <cp:lastModifiedBy>Mike Woodman</cp:lastModifiedBy>
  <cp:revision>729</cp:revision>
  <dcterms:created xsi:type="dcterms:W3CDTF">2013-05-13T14:04:31Z</dcterms:created>
  <dcterms:modified xsi:type="dcterms:W3CDTF">2015-02-06T17:28:42Z</dcterms:modified>
</cp:coreProperties>
</file>