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65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0" r:id="rId3"/>
    <p:sldId id="272" r:id="rId4"/>
    <p:sldId id="274" r:id="rId5"/>
    <p:sldId id="258" r:id="rId6"/>
    <p:sldId id="259" r:id="rId7"/>
    <p:sldId id="261" r:id="rId8"/>
    <p:sldId id="276" r:id="rId9"/>
    <p:sldId id="262" r:id="rId10"/>
    <p:sldId id="263" r:id="rId11"/>
    <p:sldId id="264" r:id="rId12"/>
    <p:sldId id="279" r:id="rId13"/>
    <p:sldId id="280" r:id="rId14"/>
    <p:sldId id="282" r:id="rId15"/>
    <p:sldId id="281" r:id="rId16"/>
    <p:sldId id="266" r:id="rId17"/>
    <p:sldId id="267" r:id="rId18"/>
    <p:sldId id="284" r:id="rId19"/>
    <p:sldId id="270" r:id="rId20"/>
    <p:sldId id="277" r:id="rId21"/>
    <p:sldId id="278" r:id="rId22"/>
    <p:sldId id="273" r:id="rId23"/>
  </p:sldIdLst>
  <p:sldSz cx="9144000" cy="6858000" type="screen4x3"/>
  <p:notesSz cx="6881813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32" autoAdjust="0"/>
    <p:restoredTop sz="94660"/>
  </p:normalViewPr>
  <p:slideViewPr>
    <p:cSldViewPr>
      <p:cViewPr varScale="1">
        <p:scale>
          <a:sx n="101" d="100"/>
          <a:sy n="101" d="100"/>
        </p:scale>
        <p:origin x="43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3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FDB1E364-153C-4834-AF8B-66611986B70E}" type="datetimeFigureOut">
              <a:rPr lang="en-US" smtClean="0"/>
              <a:pPr/>
              <a:t>3/19/2018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3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4C0D73A7-8B05-492D-A15D-EB873E4F335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3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EB5F5CCC-B418-4D6E-9C0C-3AD3BE19D87D}" type="datetimeFigureOut">
              <a:rPr lang="en-US" smtClean="0"/>
              <a:pPr/>
              <a:t>3/19/2018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3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4BA3A0D4-B2CF-447E-BF2B-4376937878C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176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A3A0D4-B2CF-447E-BF2B-4376937878C8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17600" y="696913"/>
            <a:ext cx="46482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A3A0D4-B2CF-447E-BF2B-4376937878C8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1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7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8"/>
            <a:ext cx="762000" cy="365125"/>
          </a:xfrm>
        </p:spPr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3" y="1535115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9" y="1535115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3" y="2362203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362203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4" y="1524003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3" y="273053"/>
            <a:ext cx="5111751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8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 dirty="0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8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kumimoji="0" lang="en-US" dirty="0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8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9E29E33-B620-47F9-BB04-8846C2A5AFC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1">
                  <a:shade val="50000"/>
                </a:scheme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mailto:grothj@charlescounty.org" TargetMode="Externa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0" y="152400"/>
            <a:ext cx="9143999" cy="738664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800" b="0" dirty="0"/>
              <a:t>Water Resources Overview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533400" y="1524000"/>
            <a:ext cx="8058151" cy="430887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2800" dirty="0">
                <a:solidFill>
                  <a:schemeClr val="accent1"/>
                </a:solidFill>
                <a:latin typeface="Times New Roman"/>
              </a:rPr>
              <a:t>Charles County, Maryland</a:t>
            </a: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381000" y="838200"/>
            <a:ext cx="8058151" cy="103187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7001" y="5715000"/>
            <a:ext cx="2403475" cy="84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Freeform 7"/>
          <p:cNvSpPr>
            <a:spLocks noChangeArrowheads="1"/>
          </p:cNvSpPr>
          <p:nvPr/>
        </p:nvSpPr>
        <p:spPr bwMode="auto">
          <a:xfrm>
            <a:off x="2970213" y="2057403"/>
            <a:ext cx="2962275" cy="3940175"/>
          </a:xfrm>
          <a:custGeom>
            <a:avLst/>
            <a:gdLst/>
            <a:ahLst/>
            <a:cxnLst>
              <a:cxn ang="0">
                <a:pos x="1866" y="10"/>
              </a:cxn>
              <a:cxn ang="0">
                <a:pos x="1854" y="2482"/>
              </a:cxn>
              <a:cxn ang="0">
                <a:pos x="0" y="2472"/>
              </a:cxn>
              <a:cxn ang="0">
                <a:pos x="13" y="0"/>
              </a:cxn>
              <a:cxn ang="0">
                <a:pos x="1866" y="10"/>
              </a:cxn>
            </a:cxnLst>
            <a:rect l="0" t="0" r="r" b="b"/>
            <a:pathLst>
              <a:path w="1866" h="2482">
                <a:moveTo>
                  <a:pt x="1866" y="10"/>
                </a:moveTo>
                <a:lnTo>
                  <a:pt x="1854" y="2482"/>
                </a:lnTo>
                <a:lnTo>
                  <a:pt x="0" y="2472"/>
                </a:lnTo>
                <a:lnTo>
                  <a:pt x="13" y="0"/>
                </a:lnTo>
                <a:lnTo>
                  <a:pt x="1866" y="10"/>
                </a:lnTo>
                <a:close/>
              </a:path>
            </a:pathLst>
          </a:custGeom>
          <a:solidFill>
            <a:srgbClr val="CC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5" y="2058991"/>
            <a:ext cx="2963863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5" y="2514600"/>
            <a:ext cx="2822575" cy="204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1" y="2286000"/>
            <a:ext cx="3078163" cy="230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524000" y="6096000"/>
            <a:ext cx="655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81000"/>
            <a:r>
              <a:rPr lang="en-US" sz="2800" b="1" dirty="0">
                <a:solidFill>
                  <a:schemeClr val="accent1"/>
                </a:solidFill>
                <a:latin typeface="Times New Roman"/>
              </a:rPr>
              <a:t>2018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1</a:t>
            </a:fld>
            <a:endParaRPr kumimoji="0" lang="en-US" dirty="0"/>
          </a:p>
        </p:txBody>
      </p:sp>
    </p:spTree>
  </p:cSld>
  <p:clrMapOvr>
    <a:masterClrMapping/>
  </p:clrMapOvr>
  <p:transition spd="slow" advClick="0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3" y="57153"/>
            <a:ext cx="8058151" cy="61555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Overview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514353" y="765177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14353" y="857253"/>
            <a:ext cx="8058151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381000"/>
            <a:r>
              <a:rPr lang="en-US" sz="2500" dirty="0">
                <a:solidFill>
                  <a:srgbClr val="99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Water Service Area Map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3" y="1314450"/>
            <a:ext cx="7056439" cy="54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3" y="114303"/>
            <a:ext cx="8058151" cy="61555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Overview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514353" y="822327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14353" y="971553"/>
            <a:ext cx="805815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381000"/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Potable Water Resources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57200" y="1905002"/>
            <a:ext cx="830580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indent="228600" defTabSz="381000">
              <a:lnSpc>
                <a:spcPct val="150000"/>
              </a:lnSpc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Surficial Aquifer</a:t>
            </a:r>
          </a:p>
          <a:p>
            <a:pPr indent="228600" defTabSz="381000">
              <a:lnSpc>
                <a:spcPct val="150000"/>
              </a:lnSpc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Aquia Aquifer</a:t>
            </a:r>
          </a:p>
          <a:p>
            <a:pPr indent="228600" defTabSz="381000">
              <a:lnSpc>
                <a:spcPct val="150000"/>
              </a:lnSpc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Magothy Aquifer</a:t>
            </a:r>
          </a:p>
          <a:p>
            <a:pPr indent="228600" defTabSz="381000">
              <a:lnSpc>
                <a:spcPct val="150000"/>
              </a:lnSpc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Upper Patapsco Aquifer</a:t>
            </a:r>
          </a:p>
          <a:p>
            <a:pPr indent="228600" defTabSz="381000">
              <a:lnSpc>
                <a:spcPct val="150000"/>
              </a:lnSpc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Lower Patapsco Aquifer</a:t>
            </a:r>
          </a:p>
          <a:p>
            <a:pPr indent="228600" defTabSz="381000">
              <a:lnSpc>
                <a:spcPct val="150000"/>
              </a:lnSpc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Patuxent Aquifer</a:t>
            </a:r>
          </a:p>
          <a:p>
            <a:pPr indent="228600" defTabSz="381000">
              <a:lnSpc>
                <a:spcPct val="150000"/>
              </a:lnSpc>
              <a:buClr>
                <a:srgbClr val="99CCFF"/>
              </a:buClr>
              <a:buSzPct val="100000"/>
            </a:pPr>
            <a:endParaRPr lang="en-US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indent="228600" defTabSz="381000">
              <a:lnSpc>
                <a:spcPct val="150000"/>
              </a:lnSpc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Washington Suburban Sanitary Commission (WSSC)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381000" y="5486400"/>
            <a:ext cx="8305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92162"/>
          </a:xfrm>
        </p:spPr>
        <p:txBody>
          <a:bodyPr/>
          <a:lstStyle/>
          <a:p>
            <a:r>
              <a:rPr lang="en-US" sz="4400" b="0" dirty="0"/>
              <a:t>Overview</a:t>
            </a:r>
            <a:endParaRPr lang="en-US" dirty="0"/>
          </a:p>
        </p:txBody>
      </p:sp>
      <p:pic>
        <p:nvPicPr>
          <p:cNvPr id="3" name="Picture 3" descr="schemcrossS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524000"/>
            <a:ext cx="7543800" cy="5181600"/>
          </a:xfrm>
          <a:prstGeom prst="rect">
            <a:avLst/>
          </a:prstGeom>
          <a:noFill/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14353" y="822327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295400" y="914400"/>
            <a:ext cx="6629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81000"/>
            <a:r>
              <a:rPr lang="en-US" sz="28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Southern Maryland Aquifers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3" y="114303"/>
            <a:ext cx="8058151" cy="61555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Overview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514353" y="822327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14353" y="971553"/>
            <a:ext cx="805815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381000"/>
            <a:r>
              <a:rPr lang="en-US" sz="2500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Water Resources have been studied in Charles County for over 25 years: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838200" y="2133600"/>
            <a:ext cx="76962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Magothy Aquifer Management Strategy - Early 1980's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Charles Co.  Water Supply Resources Development &amp; Mgt Plan - 1984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Ground-water use in the Coastal Plain of MD, Charles County, MGS - 1989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Bryans Road Water System Study - 1989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Waldorf Aquifer Study, MGS - 1990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Bryans Road Regional Water Supply Study - U.S. Army Corps - 1993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Bryans Road Water Study - 1996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Charles County Water Supply &amp; Availability Study, 1997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Bryans Road/Indian Head Patapsco/Patuxent Aquifer Study, MGS - 1999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Waldorf Groundwater Optimization Study, MGS - 2003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Bryans Road Groundwater Optimization Study, </a:t>
            </a: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MGS - 2004</a:t>
            </a: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Southern Maryland Regional Aquifer Study, MGS Admin.  Rpt. - 2005</a:t>
            </a: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Central Development Area W/S Feasibility Study – 2006</a:t>
            </a: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Southern Maryland Regional Aquifer Study, MGS Admin.  Rpt. - 2005</a:t>
            </a:r>
          </a:p>
          <a:p>
            <a:pPr indent="228600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Waldorf Water System Distribution Study - 2008</a:t>
            </a:r>
          </a:p>
        </p:txBody>
      </p:sp>
    </p:spTree>
  </p:cSld>
  <p:clrMapOvr>
    <a:masterClrMapping/>
  </p:clrMapOvr>
  <p:transition spd="slow" advClick="0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3" y="228603"/>
            <a:ext cx="8058151" cy="61555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Strategies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33403" y="914400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533403" y="990601"/>
            <a:ext cx="805815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381000"/>
            <a:r>
              <a:rPr lang="en-US" sz="2800" dirty="0">
                <a:solidFill>
                  <a:srgbClr val="99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Water Resources Advisory Committee - WRAC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04800" y="1600200"/>
            <a:ext cx="8388351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Formed in late 2005</a:t>
            </a: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endParaRPr lang="en-U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Members/Participants included:</a:t>
            </a:r>
          </a:p>
          <a:p>
            <a:pPr lvl="1"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County Staff</a:t>
            </a:r>
          </a:p>
          <a:p>
            <a:pPr lvl="1"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Concerned citizens</a:t>
            </a:r>
          </a:p>
          <a:p>
            <a:pPr lvl="1"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Health Department</a:t>
            </a:r>
          </a:p>
          <a:p>
            <a:pPr lvl="1"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MD Dept. of the Environment</a:t>
            </a:r>
          </a:p>
          <a:p>
            <a:pPr lvl="1"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Town of La Plata</a:t>
            </a:r>
          </a:p>
          <a:p>
            <a:pPr lvl="1"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Town of Indian Head</a:t>
            </a:r>
          </a:p>
          <a:p>
            <a:pPr lvl="1"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Well driller/Water Professional</a:t>
            </a:r>
          </a:p>
          <a:p>
            <a:pPr lvl="1"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endParaRPr lang="en-U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Committee made Recommendations to the County Commissioners in 2006 and updated those recommendations in a Strategic Plan in 2011.</a:t>
            </a:r>
          </a:p>
        </p:txBody>
      </p:sp>
    </p:spTree>
  </p:cSld>
  <p:clrMapOvr>
    <a:masterClrMapping/>
  </p:clrMapOvr>
  <p:transition spd="slow" advClick="0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3" y="609601"/>
            <a:ext cx="8058151" cy="61555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Water Resources Strategies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457203" y="1981203"/>
            <a:ext cx="8058151" cy="4395049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Groundwater Monitoring</a:t>
            </a:r>
          </a:p>
          <a:p>
            <a:pPr defTabSz="381000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Minimize drawdown in Magothy &amp; Patapsco aquifers</a:t>
            </a:r>
          </a:p>
          <a:p>
            <a:pPr defTabSz="381000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Utilize down-dip area</a:t>
            </a:r>
          </a:p>
          <a:p>
            <a:pPr defTabSz="381000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Well Field Management</a:t>
            </a:r>
          </a:p>
          <a:p>
            <a:pPr defTabSz="381000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Water Re-Use/Closed Loop</a:t>
            </a:r>
          </a:p>
          <a:p>
            <a:pPr defTabSz="381000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Supplement our water system with alternatives to groundwater</a:t>
            </a:r>
          </a:p>
          <a:p>
            <a:pPr defTabSz="381000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Water conservation program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609603" y="1371600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7</a:t>
            </a:fld>
            <a:endParaRPr kumimoji="0" lang="en-US" dirty="0"/>
          </a:p>
        </p:txBody>
      </p:sp>
    </p:spTree>
  </p:cSld>
  <p:clrMapOvr>
    <a:masterClrMapping/>
  </p:clrMapOvr>
  <p:transition spd="slow" advClick="0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44562"/>
          </a:xfrm>
        </p:spPr>
        <p:txBody>
          <a:bodyPr/>
          <a:lstStyle/>
          <a:p>
            <a:r>
              <a:rPr lang="en-US" dirty="0"/>
              <a:t>Strategies</a:t>
            </a:r>
          </a:p>
        </p:txBody>
      </p:sp>
      <p:pic>
        <p:nvPicPr>
          <p:cNvPr id="4" name="Picture 12" descr="CH co network color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-2119" b="16280"/>
          <a:stretch>
            <a:fillRect/>
          </a:stretch>
        </p:blipFill>
        <p:spPr>
          <a:xfrm>
            <a:off x="4419605" y="1752603"/>
            <a:ext cx="4130903" cy="4708525"/>
          </a:xfrm>
          <a:solidFill>
            <a:schemeClr val="tx1"/>
          </a:solidFill>
          <a:ln/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57203" y="914400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04800" y="990600"/>
            <a:ext cx="8229600" cy="523220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j-lt"/>
              </a:rPr>
              <a:t>Groundwater Monitoring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8600" y="2286000"/>
            <a:ext cx="3962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Regular measurements to observe water levels</a:t>
            </a:r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Gather Data</a:t>
            </a:r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Establish trends</a:t>
            </a:r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Adjust pumping as needed</a:t>
            </a:r>
          </a:p>
          <a:p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 for future needs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8</a:t>
            </a:fld>
            <a:endParaRPr kumimoji="0"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8466" y="742953"/>
            <a:ext cx="8058151" cy="61555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Minimize drawdown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98466" y="1450977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55617" y="1657353"/>
            <a:ext cx="8058151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381000"/>
            <a:r>
              <a:rPr lang="en-US" sz="2500" dirty="0">
                <a:solidFill>
                  <a:srgbClr val="99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What is drawdown?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1084263" y="2060576"/>
            <a:ext cx="71104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381000">
              <a:tabLst>
                <a:tab pos="7116763" algn="l"/>
                <a:tab pos="7472363" algn="l"/>
                <a:tab pos="7827963" algn="l"/>
              </a:tabLst>
            </a:pPr>
            <a:r>
              <a:rPr lang="en-US" sz="2400" dirty="0">
                <a:solidFill>
                  <a:srgbClr val="FFFFFF"/>
                </a:solidFill>
              </a:rPr>
              <a:t>“</a:t>
            </a:r>
            <a:r>
              <a:rPr lang="en-US" sz="2400" dirty="0">
                <a:solidFill>
                  <a:srgbClr val="FFFFFF"/>
                </a:solidFill>
                <a:latin typeface="+mj-lt"/>
              </a:rPr>
              <a:t>Change in water level caused by pumping” </a:t>
            </a:r>
          </a:p>
          <a:p>
            <a:pPr defTabSz="381000">
              <a:tabLst>
                <a:tab pos="7116763" algn="l"/>
                <a:tab pos="7472363" algn="l"/>
                <a:tab pos="7827963" algn="l"/>
              </a:tabLst>
            </a:pPr>
            <a:r>
              <a:rPr lang="en-US" sz="2400" dirty="0">
                <a:solidFill>
                  <a:srgbClr val="FFFFFF"/>
                </a:solidFill>
                <a:latin typeface="+mj-lt"/>
              </a:rPr>
              <a:t>                                     -www.groundwater.org </a:t>
            </a: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4" y="2895603"/>
            <a:ext cx="4899025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2227265" y="2857500"/>
            <a:ext cx="4895851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spd="slow" advClick="0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533400"/>
            <a:ext cx="7324725" cy="630942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b="0" dirty="0"/>
              <a:t>Minimize Drawdown</a:t>
            </a: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914400" y="1295401"/>
            <a:ext cx="7324725" cy="6350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838200" y="1447803"/>
            <a:ext cx="732472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defTabSz="381000"/>
            <a:r>
              <a:rPr lang="en-US" sz="28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12700" stA="50000" endPos="50000" dist="5000" dir="5400000" sy="-100000" rotWithShape="0"/>
                </a:effectLst>
                <a:latin typeface="+mj-lt"/>
              </a:rPr>
              <a:t>How do we do that?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762005" y="2516191"/>
            <a:ext cx="7924799" cy="3400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indent="252413" defTabSz="381000">
              <a:buClr>
                <a:srgbClr val="B0FFFF"/>
              </a:buClr>
              <a:buSzPct val="100000"/>
              <a:buFont typeface="Arial" charset="0"/>
              <a:buChar char="▪"/>
            </a:pPr>
            <a:r>
              <a:rPr lang="en-US" sz="27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WSSC Connections (Existing 1.4 MGD &amp;         Potentially an Additional 5.0 MGD)</a:t>
            </a:r>
          </a:p>
          <a:p>
            <a:pPr indent="252413" defTabSz="381000">
              <a:buClr>
                <a:srgbClr val="B0FFFF"/>
              </a:buClr>
              <a:buSzPct val="100000"/>
            </a:pPr>
            <a:endParaRPr lang="en-U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indent="252413" defTabSz="381000">
              <a:buClr>
                <a:srgbClr val="B0FFFF"/>
              </a:buClr>
              <a:buSzPct val="100000"/>
              <a:buFont typeface="Arial" charset="0"/>
              <a:buChar char="▪"/>
            </a:pPr>
            <a:r>
              <a:rPr lang="en-US" sz="27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Effluent Re-Use - </a:t>
            </a:r>
            <a:r>
              <a:rPr lang="en-US" sz="27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Power Plants/Industrial Users</a:t>
            </a:r>
            <a:endParaRPr lang="en-US" sz="27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indent="252413" defTabSz="381000">
              <a:buClr>
                <a:srgbClr val="B0FFFF"/>
              </a:buClr>
              <a:buSzPct val="100000"/>
            </a:pPr>
            <a:endParaRPr lang="en-U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indent="252413" defTabSz="381000">
              <a:buClr>
                <a:srgbClr val="B0FFFF"/>
              </a:buClr>
              <a:buSzPct val="100000"/>
              <a:buFont typeface="Arial" charset="0"/>
              <a:buChar char="▪"/>
            </a:pPr>
            <a:r>
              <a:rPr lang="en-US" sz="27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Well Field Optimization &amp; Automation</a:t>
            </a:r>
          </a:p>
          <a:p>
            <a:pPr indent="252413" defTabSz="381000">
              <a:buClr>
                <a:srgbClr val="B0FFFF"/>
              </a:buClr>
              <a:buSzPct val="100000"/>
              <a:buFont typeface="Arial" charset="0"/>
              <a:buChar char="▪"/>
            </a:pPr>
            <a:endParaRPr lang="en-U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indent="252413" defTabSz="381000">
              <a:buClr>
                <a:srgbClr val="B0FFFF"/>
              </a:buClr>
              <a:buSzPct val="100000"/>
              <a:buFont typeface="Arial" charset="0"/>
              <a:buChar char="▪"/>
            </a:pPr>
            <a:r>
              <a:rPr lang="en-US" sz="27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Bryans Road shift to the Patuxent aquifer</a:t>
            </a:r>
          </a:p>
          <a:p>
            <a:pPr marL="709613" lvl="2" indent="254000" defTabSz="381000">
              <a:buClr>
                <a:srgbClr val="B0FFFF"/>
              </a:buClr>
              <a:buSzPct val="100000"/>
              <a:buFont typeface="Arial" charset="0"/>
              <a:buChar char="▸"/>
            </a:pPr>
            <a:r>
              <a:rPr lang="en-US" sz="2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Reduce Lower Patapsco Withdrawals</a:t>
            </a:r>
          </a:p>
          <a:p>
            <a:pPr marL="709613" lvl="2" indent="254000" defTabSz="381000">
              <a:buClr>
                <a:srgbClr val="B0FFFF"/>
              </a:buClr>
              <a:buSzPct val="100000"/>
              <a:buFont typeface="Arial" charset="0"/>
              <a:buChar char="▸"/>
            </a:pPr>
            <a:r>
              <a:rPr lang="en-US" sz="2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Shift to Patuxent Wells</a:t>
            </a:r>
          </a:p>
        </p:txBody>
      </p:sp>
    </p:spTree>
  </p:cSld>
  <p:clrMapOvr>
    <a:masterClrMapping/>
  </p:clrMapOvr>
  <p:transition spd="slow" advClick="0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5617" y="57153"/>
            <a:ext cx="8058151" cy="61555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Utilize Down-dip Area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55617" y="765177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14353" y="857253"/>
            <a:ext cx="8058151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381000"/>
            <a:r>
              <a:rPr lang="en-US" sz="2500" dirty="0">
                <a:solidFill>
                  <a:srgbClr val="99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What is the down-dip area?</a:t>
            </a: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4" y="2403476"/>
            <a:ext cx="4213225" cy="321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12717" y="2401891"/>
            <a:ext cx="4213225" cy="321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9154" y="1314451"/>
            <a:ext cx="3998913" cy="546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Well Field Management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57203" y="1371600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pic>
        <p:nvPicPr>
          <p:cNvPr id="5" name="Picture 5" descr="Waldorf Well System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124204" y="1905001"/>
            <a:ext cx="5788025" cy="4427942"/>
          </a:xfrm>
          <a:prstGeom prst="rect">
            <a:avLst/>
          </a:prstGeom>
          <a:noFill/>
          <a:ln/>
        </p:spPr>
      </p:pic>
      <p:sp>
        <p:nvSpPr>
          <p:cNvPr id="6" name="TextBox 5"/>
          <p:cNvSpPr txBox="1"/>
          <p:nvPr/>
        </p:nvSpPr>
        <p:spPr>
          <a:xfrm>
            <a:off x="228600" y="2133603"/>
            <a:ext cx="2819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/>
              <a:t> </a:t>
            </a:r>
            <a:r>
              <a:rPr lang="en-US" sz="2000" dirty="0"/>
              <a:t>Optimize Withdraws based on MGS Studies</a:t>
            </a:r>
          </a:p>
          <a:p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/>
              <a:t> Automate Operations</a:t>
            </a:r>
          </a:p>
          <a:p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/>
              <a:t> Plan new wells based on this strategy</a:t>
            </a:r>
          </a:p>
          <a:p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/>
              <a:t> Increase storage</a:t>
            </a:r>
          </a:p>
          <a:p>
            <a:endParaRPr lang="en-US" sz="2000" dirty="0"/>
          </a:p>
          <a:p>
            <a:pPr>
              <a:buFont typeface="Arial" pitchFamily="34" charset="0"/>
              <a:buChar char="•"/>
            </a:pPr>
            <a:r>
              <a:rPr lang="en-US" sz="2000" dirty="0"/>
              <a:t> Optimize distribution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Well Field Management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57203" y="1371600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pic>
        <p:nvPicPr>
          <p:cNvPr id="4" name="Picture 12" descr="Well Locati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181601" y="1676402"/>
            <a:ext cx="3651251" cy="4938195"/>
          </a:xfrm>
          <a:prstGeom prst="rect">
            <a:avLst/>
          </a:prstGeom>
          <a:noFill/>
          <a:ln/>
        </p:spPr>
      </p:pic>
      <p:sp>
        <p:nvSpPr>
          <p:cNvPr id="5" name="TextBox 4"/>
          <p:cNvSpPr txBox="1"/>
          <p:nvPr/>
        </p:nvSpPr>
        <p:spPr>
          <a:xfrm>
            <a:off x="533400" y="1905003"/>
            <a:ext cx="4343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400" dirty="0">
                <a:latin typeface="+mj-lt"/>
              </a:rPr>
              <a:t>MGS Optimization Studies</a:t>
            </a:r>
          </a:p>
          <a:p>
            <a:pPr lvl="2">
              <a:buFont typeface="Wingdings" pitchFamily="2" charset="2"/>
              <a:buChar char="§"/>
            </a:pPr>
            <a:r>
              <a:rPr lang="en-US" sz="2400" dirty="0">
                <a:latin typeface="+mj-lt"/>
              </a:rPr>
              <a:t>Waldorf</a:t>
            </a:r>
          </a:p>
          <a:p>
            <a:pPr lvl="2">
              <a:buFont typeface="Wingdings" pitchFamily="2" charset="2"/>
              <a:buChar char="§"/>
            </a:pPr>
            <a:r>
              <a:rPr lang="en-US" sz="2400" dirty="0">
                <a:latin typeface="+mj-lt"/>
              </a:rPr>
              <a:t>Bryans Road</a:t>
            </a:r>
          </a:p>
          <a:p>
            <a:pPr lvl="2"/>
            <a:endParaRPr lang="en-US" sz="2400" dirty="0">
              <a:latin typeface="+mj-lt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>
                <a:latin typeface="+mj-lt"/>
              </a:rPr>
              <a:t>Optimized Withdrawals &amp; Pumping</a:t>
            </a:r>
          </a:p>
          <a:p>
            <a:pPr>
              <a:buFont typeface="Wingdings" pitchFamily="2" charset="2"/>
              <a:buChar char="§"/>
            </a:pPr>
            <a:endParaRPr lang="en-US" sz="2400" dirty="0">
              <a:latin typeface="+mj-lt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>
                <a:latin typeface="+mj-lt"/>
              </a:rPr>
              <a:t>Modeled Future Pumping Scenarios</a:t>
            </a:r>
          </a:p>
          <a:p>
            <a:pPr>
              <a:buFont typeface="Wingdings" pitchFamily="2" charset="2"/>
              <a:buChar char="§"/>
            </a:pPr>
            <a:endParaRPr lang="en-US" sz="2400" dirty="0">
              <a:latin typeface="+mj-lt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>
                <a:latin typeface="+mj-lt"/>
              </a:rPr>
              <a:t>Determined Optimal Future Well Locations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 Re-Use/Closed Loop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57203" y="1371600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09600" y="1676401"/>
            <a:ext cx="800100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Re-use water from WWTPs for:</a:t>
            </a:r>
          </a:p>
          <a:p>
            <a:pPr lvl="1">
              <a:buFont typeface="Arial" pitchFamily="34" charset="0"/>
              <a:buChar char="•"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Industrial Uses</a:t>
            </a:r>
          </a:p>
          <a:p>
            <a:pPr lvl="1">
              <a:buFont typeface="Arial" pitchFamily="34" charset="0"/>
              <a:buChar char="•"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Power Generation Facilities</a:t>
            </a:r>
          </a:p>
          <a:p>
            <a:pPr lvl="1">
              <a:buFont typeface="Arial" pitchFamily="34" charset="0"/>
              <a:buChar char="•"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Irrigation</a:t>
            </a:r>
          </a:p>
          <a:p>
            <a:pPr lvl="1">
              <a:buFont typeface="Arial" pitchFamily="34" charset="0"/>
              <a:buChar char="•"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Non-consumable crops</a:t>
            </a:r>
          </a:p>
          <a:p>
            <a:pPr lvl="1">
              <a:buFont typeface="Arial" pitchFamily="34" charset="0"/>
              <a:buChar char="•"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Reduces dependence on Potable Water</a:t>
            </a:r>
          </a:p>
          <a:p>
            <a:pPr>
              <a:buFont typeface="Arial" pitchFamily="34" charset="0"/>
              <a:buChar char="•"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Preserves potable water sources</a:t>
            </a:r>
          </a:p>
          <a:p>
            <a:pPr>
              <a:buFont typeface="Arial" pitchFamily="34" charset="0"/>
              <a:buChar char="•"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Reduces open water discharges of WWTPs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36638"/>
          </a:xfrm>
        </p:spPr>
        <p:txBody>
          <a:bodyPr/>
          <a:lstStyle/>
          <a:p>
            <a:r>
              <a:rPr lang="en-US" dirty="0"/>
              <a:t>Water Re-Use/Closed Loop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33403" y="990600"/>
            <a:ext cx="8058151" cy="6985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295400"/>
            <a:ext cx="7024037" cy="5257800"/>
          </a:xfrm>
          <a:prstGeom prst="rect">
            <a:avLst/>
          </a:prstGeom>
          <a:noFill/>
          <a:ln w="38160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3" y="1"/>
            <a:ext cx="8058151" cy="1231106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Supplement our water system with alternatives to groundwater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57203" y="1371600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33403" y="1676403"/>
            <a:ext cx="8058151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381000"/>
            <a:r>
              <a:rPr lang="en-US" sz="2500" dirty="0">
                <a:solidFill>
                  <a:srgbClr val="99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Why is this important?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5903" y="2457451"/>
            <a:ext cx="6508751" cy="421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3" y="685801"/>
            <a:ext cx="8058151" cy="1231106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Supplement our water system with alternatives to groundwater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514353" y="1928814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514353" y="2097088"/>
            <a:ext cx="8058151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defTabSz="381000"/>
            <a:r>
              <a:rPr lang="en-US" sz="2800" dirty="0">
                <a:solidFill>
                  <a:srgbClr val="99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Implementation Measures &amp; Strategies</a:t>
            </a: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457205" y="2819403"/>
            <a:ext cx="8229599" cy="324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Existing 1.4 MGD from WSSC</a:t>
            </a:r>
          </a:p>
          <a:p>
            <a:pPr indent="252413" defTabSz="381000">
              <a:buClr>
                <a:srgbClr val="99CCFF"/>
              </a:buClr>
              <a:buSzPct val="100000"/>
            </a:pPr>
            <a:endParaRPr lang="en-U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Potential for 5.0 MGD from WSSC</a:t>
            </a:r>
          </a:p>
          <a:p>
            <a:pPr indent="252413" defTabSz="381000">
              <a:buClr>
                <a:srgbClr val="99CCFF"/>
              </a:buClr>
              <a:buSzPct val="100000"/>
            </a:pPr>
            <a:endParaRPr lang="en-US" sz="12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9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Alternative Source Study to include:</a:t>
            </a:r>
          </a:p>
          <a:p>
            <a:pPr marL="709613" lvl="2" indent="254000" defTabSz="381000">
              <a:buClr>
                <a:srgbClr val="99CCFF"/>
              </a:buClr>
              <a:buSzPct val="100000"/>
              <a:buFont typeface="Times New Roman"/>
              <a:buChar char="▸"/>
            </a:pPr>
            <a:r>
              <a:rPr lang="en-US" sz="2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Surface Water Treatment Plant (possible 						desalinization.)</a:t>
            </a:r>
          </a:p>
          <a:p>
            <a:pPr marL="709613" lvl="2" indent="254000" defTabSz="381000">
              <a:buClr>
                <a:srgbClr val="99CCFF"/>
              </a:buClr>
              <a:buSzPct val="100000"/>
              <a:buFont typeface="Times New Roman"/>
              <a:buChar char="▸"/>
            </a:pPr>
            <a:r>
              <a:rPr lang="en-US" sz="2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Water Re-use</a:t>
            </a:r>
          </a:p>
          <a:p>
            <a:pPr marL="709613" lvl="2" indent="254000" defTabSz="381000">
              <a:buClr>
                <a:srgbClr val="99CCFF"/>
              </a:buClr>
              <a:buSzPct val="100000"/>
              <a:buFont typeface="Times New Roman"/>
              <a:buChar char="▸"/>
            </a:pPr>
            <a:r>
              <a:rPr lang="en-US" sz="25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Aquifer Storage and Recharge</a:t>
            </a:r>
          </a:p>
        </p:txBody>
      </p:sp>
    </p:spTree>
  </p:cSld>
  <p:clrMapOvr>
    <a:masterClrMapping/>
  </p:clrMapOvr>
  <p:transition spd="slow" advClick="0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0" dirty="0"/>
              <a:t>Water Conservation 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/>
              <a:t>Water Billing - Tiered Rate Structure: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County has put in place a graduated rate structure</a:t>
            </a:r>
          </a:p>
          <a:p>
            <a:pPr lvl="1"/>
            <a:r>
              <a:rPr lang="en-US" dirty="0"/>
              <a:t>Encourages conservation</a:t>
            </a:r>
          </a:p>
          <a:p>
            <a:pPr lvl="1"/>
            <a:r>
              <a:rPr lang="en-US" dirty="0"/>
              <a:t>Higher rates for heavy users</a:t>
            </a:r>
          </a:p>
          <a:p>
            <a:pPr lvl="1"/>
            <a:r>
              <a:rPr lang="en-US" dirty="0"/>
              <a:t>Eliminate requests for sub-meters</a:t>
            </a:r>
          </a:p>
          <a:p>
            <a:pPr lvl="1"/>
            <a:r>
              <a:rPr lang="en-US" dirty="0"/>
              <a:t>Will continue operational &amp; capital costs</a:t>
            </a:r>
          </a:p>
          <a:p>
            <a:pPr lvl="1"/>
            <a:r>
              <a:rPr lang="en-US" dirty="0"/>
              <a:t>Must achieve financial balance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/>
              <a:pPr/>
              <a:t>18</a:t>
            </a:fld>
            <a:endParaRPr kumimoji="0" lang="en-US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33400" y="1295400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228600"/>
            <a:ext cx="8058151" cy="61555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defTabSz="381000"/>
            <a:r>
              <a:rPr lang="en-US" sz="4000" b="0" dirty="0"/>
              <a:t>Summary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533400" y="914400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228600" y="1066800"/>
            <a:ext cx="86106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defTabSz="381000"/>
            <a:r>
              <a:rPr lang="en-US" sz="2800" dirty="0">
                <a:solidFill>
                  <a:srgbClr val="FFFFFF"/>
                </a:solidFill>
                <a:latin typeface="Times New Roman"/>
              </a:rPr>
              <a:t>Charles County has a good foundation and plan for the future of water resources.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228600" y="2743200"/>
            <a:ext cx="8915400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latin typeface="Times New Roman"/>
              </a:rPr>
              <a:t>Continue to Monitor Groundwater Levels</a:t>
            </a: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latin typeface="Times New Roman"/>
              </a:rPr>
              <a:t>Minimize drawdown in Magothy &amp; Patapsco aquifers</a:t>
            </a: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latin typeface="Times New Roman"/>
              </a:rPr>
              <a:t>Utilize Down-dip Area</a:t>
            </a: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latin typeface="Times New Roman"/>
              </a:rPr>
              <a:t>Manage groundwater pumping</a:t>
            </a: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latin typeface="Times New Roman"/>
              </a:rPr>
              <a:t>Expand Water Re-Use/Build Closed Loop System</a:t>
            </a: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latin typeface="Times New Roman"/>
              </a:rPr>
              <a:t>Supplement water systems with alternatives to groundwater</a:t>
            </a: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latin typeface="Times New Roman"/>
              </a:rPr>
              <a:t>Water Conservation Program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3657600" y="2057400"/>
            <a:ext cx="178117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381000"/>
            <a:r>
              <a:rPr lang="en-US" sz="3200" dirty="0">
                <a:solidFill>
                  <a:srgbClr val="A0D0FF"/>
                </a:solidFill>
                <a:latin typeface="Times New Roman"/>
              </a:rPr>
              <a:t>Strategies</a:t>
            </a:r>
          </a:p>
        </p:txBody>
      </p:sp>
    </p:spTree>
  </p:cSld>
  <p:clrMapOvr>
    <a:masterClrMapping/>
  </p:clrMapOvr>
  <p:transition spd="slow" advClick="0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905001"/>
            <a:ext cx="6553200" cy="338554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Send Questions/Comments to:</a:t>
            </a:r>
          </a:p>
          <a:p>
            <a:endParaRPr lang="en-US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Jason </a:t>
            </a:r>
            <a:r>
              <a:rPr lang="en-US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Groth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 </a:t>
            </a:r>
          </a:p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Charles County Planning &amp; Growth Management</a:t>
            </a:r>
          </a:p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301-396-5814</a:t>
            </a:r>
          </a:p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hlinkClick r:id="rId2"/>
              </a:rPr>
              <a:t>grothj@charlescounty.org</a:t>
            </a:r>
            <a:endParaRPr lang="en-US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 Conservation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1600203"/>
            <a:ext cx="7772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one person shortens their shower by 2 minutes, up to 430 gallons per month can be saved.</a:t>
            </a:r>
          </a:p>
          <a:p>
            <a:pPr indent="252413" defTabSz="381000">
              <a:buClr>
                <a:srgbClr val="99CCFF"/>
              </a:buClr>
              <a:buSzPct val="100000"/>
            </a:pPr>
            <a:endParaRPr lang="en-US" sz="28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you stop running water while brushing your teeth, you can save about 90 gallons per month.</a:t>
            </a:r>
          </a:p>
          <a:p>
            <a:pPr indent="252413" defTabSz="381000">
              <a:buClr>
                <a:srgbClr val="99CCFF"/>
              </a:buClr>
              <a:buSzPct val="100000"/>
            </a:pPr>
            <a:endParaRPr lang="en-US" sz="280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252413" defTabSz="381000">
              <a:buClr>
                <a:srgbClr val="99CCFF"/>
              </a:buClr>
              <a:buSzPct val="100000"/>
              <a:buFont typeface="Times New Roman"/>
              <a:buChar char="▪"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everyone in the County did these two things, we’d save 77 Mil. Gallons/Month or 2.56 MGD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sz="4400" b="0" dirty="0"/>
              <a:t>Overview</a:t>
            </a:r>
            <a:endParaRPr lang="en-US" dirty="0"/>
          </a:p>
        </p:txBody>
      </p:sp>
      <p:pic>
        <p:nvPicPr>
          <p:cNvPr id="4" name="Picture 3" descr="WaterServiceAreaMa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0203" y="1524003"/>
            <a:ext cx="5918548" cy="5072545"/>
          </a:xfrm>
          <a:prstGeom prst="rect">
            <a:avLst/>
          </a:prstGeom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514353" y="765177"/>
            <a:ext cx="8058151" cy="69850"/>
          </a:xfrm>
          <a:prstGeom prst="rect">
            <a:avLst/>
          </a:prstGeom>
          <a:solidFill>
            <a:srgbClr val="E50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590805" y="914400"/>
            <a:ext cx="42611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81000"/>
            <a:r>
              <a:rPr lang="en-US" sz="2800" dirty="0">
                <a:solidFill>
                  <a:srgbClr val="99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Water Service Area Map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1478</TotalTime>
  <Words>728</Words>
  <Application>Microsoft Office PowerPoint</Application>
  <PresentationFormat>On-screen Show (4:3)</PresentationFormat>
  <Paragraphs>169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Arial</vt:lpstr>
      <vt:lpstr>Book Antiqua</vt:lpstr>
      <vt:lpstr>Calibri</vt:lpstr>
      <vt:lpstr>Lucida Sans</vt:lpstr>
      <vt:lpstr>Times New Roman</vt:lpstr>
      <vt:lpstr>Wingdings</vt:lpstr>
      <vt:lpstr>Wingdings 2</vt:lpstr>
      <vt:lpstr>Wingdings 3</vt:lpstr>
      <vt:lpstr>Apex</vt:lpstr>
      <vt:lpstr>Water Resources Overview</vt:lpstr>
      <vt:lpstr>Overview</vt:lpstr>
      <vt:lpstr>Overview</vt:lpstr>
      <vt:lpstr>Overview</vt:lpstr>
      <vt:lpstr>Overview</vt:lpstr>
      <vt:lpstr>Strategies</vt:lpstr>
      <vt:lpstr>Water Resources Strategies</vt:lpstr>
      <vt:lpstr>Strategies</vt:lpstr>
      <vt:lpstr>Minimize drawdown</vt:lpstr>
      <vt:lpstr>Minimize Drawdown</vt:lpstr>
      <vt:lpstr>Utilize Down-dip Area</vt:lpstr>
      <vt:lpstr>Well Field Management</vt:lpstr>
      <vt:lpstr>Well Field Management</vt:lpstr>
      <vt:lpstr>Water Re-Use/Closed Loop</vt:lpstr>
      <vt:lpstr>Water Re-Use/Closed Loop</vt:lpstr>
      <vt:lpstr>Supplement our water system with alternatives to groundwater</vt:lpstr>
      <vt:lpstr>Supplement our water system with alternatives to groundwater</vt:lpstr>
      <vt:lpstr>Water Conservation Program</vt:lpstr>
      <vt:lpstr>Summary</vt:lpstr>
      <vt:lpstr>Thank You</vt:lpstr>
      <vt:lpstr>Water Conservation</vt:lpstr>
      <vt:lpstr>Overview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Water Resources Overview</dc:title>
  <dc:creator>Zakary Krebeck</dc:creator>
  <cp:lastModifiedBy>Jason R. Groth</cp:lastModifiedBy>
  <cp:revision>78</cp:revision>
  <dcterms:modified xsi:type="dcterms:W3CDTF">2018-03-19T18:03:19Z</dcterms:modified>
</cp:coreProperties>
</file>