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sldIdLst>
    <p:sldId id="264" r:id="rId2"/>
    <p:sldId id="263" r:id="rId3"/>
    <p:sldId id="272" r:id="rId4"/>
    <p:sldId id="259" r:id="rId5"/>
    <p:sldId id="260" r:id="rId6"/>
    <p:sldId id="276" r:id="rId7"/>
    <p:sldId id="261" r:id="rId8"/>
    <p:sldId id="266" r:id="rId9"/>
    <p:sldId id="269" r:id="rId10"/>
    <p:sldId id="270" r:id="rId11"/>
    <p:sldId id="262" r:id="rId12"/>
    <p:sldId id="256" r:id="rId13"/>
    <p:sldId id="268" r:id="rId14"/>
    <p:sldId id="271" r:id="rId15"/>
    <p:sldId id="273" r:id="rId16"/>
    <p:sldId id="275" r:id="rId17"/>
    <p:sldId id="258" r:id="rId18"/>
    <p:sldId id="274" r:id="rId19"/>
    <p:sldId id="277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83097" autoAdjust="0"/>
  </p:normalViewPr>
  <p:slideViewPr>
    <p:cSldViewPr>
      <p:cViewPr varScale="1">
        <p:scale>
          <a:sx n="68" d="100"/>
          <a:sy n="68" d="100"/>
        </p:scale>
        <p:origin x="-557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D8174-743D-4BD9-8EDD-933280394709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47690B-A1A9-4320-93DC-C03DCD457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356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7690B-A1A9-4320-93DC-C03DCD4576E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1723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Leading international body for the assessment of climate change. 195 countries</a:t>
            </a:r>
            <a:r>
              <a:rPr lang="en-US" baseline="0" dirty="0" smtClean="0"/>
              <a:t> are members. Governments participate in the review process.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7690B-A1A9-4320-93DC-C03DCD4576E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256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 report shows stronger confidence</a:t>
            </a:r>
            <a:r>
              <a:rPr lang="en-US" baseline="0" dirty="0" smtClean="0"/>
              <a:t> that warming is due to human activities. (Up from 90% in 2007)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7690B-A1A9-4320-93DC-C03DCD4576E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635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Variations are like the stock market. 1983</a:t>
            </a:r>
            <a:r>
              <a:rPr lang="en-US" baseline="0" dirty="0" smtClean="0"/>
              <a:t> to 2012 was likely the warmest 30 year period in the last 1400 years.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7690B-A1A9-4320-93DC-C03DCD4576E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842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This graph shows the change in the amount of heat stored in the land/ice/atmosphere (orange), ocean (light blue) and deep ocean (dark blue) from 1960 to the 2000s.</a:t>
            </a:r>
            <a:r>
              <a:rPr lang="en-US" dirty="0" smtClean="0"/>
              <a:t> The oceans are storing the</a:t>
            </a:r>
            <a:r>
              <a:rPr lang="en-US" baseline="0" dirty="0" smtClean="0"/>
              <a:t> warming for us—if all the extra heat in the oceans magically was released into the atmosphere, the air temperature would jump 64 degrees F. </a:t>
            </a: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There has been a slight slowing</a:t>
            </a:r>
            <a:r>
              <a:rPr lang="en-US" baseline="0" dirty="0" smtClean="0"/>
              <a:t> in the rate of warming in the atmosphere in recent years, but scientists believe that that warming is being stored in the deep oceans, and may cycle back into the atmosphere.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7690B-A1A9-4320-93DC-C03DCD4576E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0669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Science does not have the capability</a:t>
            </a:r>
            <a:r>
              <a:rPr lang="en-US" baseline="0" dirty="0" smtClean="0"/>
              <a:t> yet to predict smaller scale events, like wind, thunderstorms or </a:t>
            </a:r>
            <a:r>
              <a:rPr lang="en-US" baseline="0" dirty="0" err="1" smtClean="0"/>
              <a:t>Derechos</a:t>
            </a:r>
            <a:r>
              <a:rPr lang="en-US" baseline="0" dirty="0" smtClean="0"/>
              <a:t>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7690B-A1A9-4320-93DC-C03DCD4576E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3119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US </a:t>
            </a:r>
            <a:r>
              <a:rPr lang="en-US" dirty="0" err="1" smtClean="0"/>
              <a:t>ghgs</a:t>
            </a:r>
            <a:r>
              <a:rPr lang="en-US" dirty="0" smtClean="0"/>
              <a:t> have slowed</a:t>
            </a:r>
            <a:r>
              <a:rPr lang="en-US" baseline="0" dirty="0" smtClean="0"/>
              <a:t> slightly.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7690B-A1A9-4320-93DC-C03DCD4576E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9933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There’s still time, but the time is now.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7690B-A1A9-4320-93DC-C03DCD4576E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410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United Nations Climate Change Conference November 11-22 in Warsaw, Poland “Our task now is to fashion a new agreement that will be ambitious, effective and durable,” Todd Stern, the U.S. State Department’s special envoy for climate change.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Working Group II</a:t>
            </a:r>
            <a:r>
              <a:rPr lang="en-US" baseline="0" dirty="0" smtClean="0"/>
              <a:t> completes a report on Impacts, Adaptation, and Vulnerability, and Working Group III creates a report on Mitigation.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7690B-A1A9-4320-93DC-C03DCD4576E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2931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7690B-A1A9-4320-93DC-C03DCD4576E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6976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Cities are efficient.</a:t>
            </a:r>
            <a:r>
              <a:rPr lang="en-US" baseline="0" dirty="0" smtClean="0"/>
              <a:t> </a:t>
            </a:r>
            <a:r>
              <a:rPr lang="en-US" dirty="0" smtClean="0"/>
              <a:t>Not able to see what year this is based 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7690B-A1A9-4320-93DC-C03DCD4576E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3401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bicycle, pedestrian, transit, </a:t>
            </a:r>
            <a:r>
              <a:rPr lang="en-US" dirty="0" err="1" smtClean="0"/>
              <a:t>Evs</a:t>
            </a: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codes, ordinances, policies, incentives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Cooling, sequestering.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7690B-A1A9-4320-93DC-C03DCD4576E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2772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US </a:t>
            </a:r>
            <a:r>
              <a:rPr lang="en-US" dirty="0" err="1" smtClean="0"/>
              <a:t>ghgs</a:t>
            </a:r>
            <a:r>
              <a:rPr lang="en-US" dirty="0" smtClean="0"/>
              <a:t> in 2011 had shrunk to</a:t>
            </a:r>
            <a:r>
              <a:rPr lang="en-US" baseline="0" dirty="0" smtClean="0"/>
              <a:t> 1996 levels.</a:t>
            </a:r>
            <a:r>
              <a:rPr lang="en-US" dirty="0" smtClean="0"/>
              <a:t> Globally, emissions are increasing.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47690B-A1A9-4320-93DC-C03DCD4576E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101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98EB3-8363-459C-B890-DC45CFC31C8E}" type="datetime1">
              <a:rPr lang="en-US" smtClean="0"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EA41CA-73B3-4A51-A326-286E20D8B33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74161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13C28-E39C-4E2C-842C-9715943727C5}" type="datetime1">
              <a:rPr lang="en-US" smtClean="0"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775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58372-DE6D-40E6-9A80-9563618ED63E}" type="datetime1">
              <a:rPr lang="en-US" smtClean="0"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092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0DEA4-1659-47D4-A32C-27C1E257E878}" type="datetime1">
              <a:rPr lang="en-US" smtClean="0"/>
              <a:t>11/18/2013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EA41CA-73B3-4A51-A326-286E20D8B33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7252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77DAC-E477-4281-B0F8-AB699F20ECF5}" type="datetime1">
              <a:rPr lang="en-US" smtClean="0"/>
              <a:t>11/18/2013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EA41CA-73B3-4A51-A326-286E20D8B33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599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C1D60-A7B8-45F2-BC27-FBB91F00E274}" type="datetime1">
              <a:rPr lang="en-US" smtClean="0"/>
              <a:t>11/18/2013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EA41CA-73B3-4A51-A326-286E20D8B33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682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5413C-B5D9-46A8-B216-1F482651B0F9}" type="datetime1">
              <a:rPr lang="en-US" smtClean="0"/>
              <a:t>11/18/2013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752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BA2E-3198-4D12-9FA8-312AF32D2E9D}" type="datetime1">
              <a:rPr lang="en-US" smtClean="0"/>
              <a:t>11/18/2013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776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0DB7E-2738-442E-80A8-EC075181CAE2}" type="datetime1">
              <a:rPr lang="en-US" smtClean="0"/>
              <a:t>11/18/2013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850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3C412-6DA3-4F46-813C-94B726CBB304}" type="datetime1">
              <a:rPr lang="en-US" smtClean="0"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285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8F4C-6797-43E2-B436-275DF9DE0AA9}" type="datetime1">
              <a:rPr lang="en-US" smtClean="0"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58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12BA18-758A-4003-9CDC-7F11C347DAD0}" type="datetime1">
              <a:rPr lang="en-US" smtClean="0"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8EA41CA-73B3-4A51-A326-286E20D8B33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74938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hyperlink" Target="http://www.weatherbook.com/flood.html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://www.scientificamerican.com/article.cfm?id=dangerous-heat-blast-heads-eastern-us" TargetMode="External"/><Relationship Id="rId4" Type="http://schemas.openxmlformats.org/officeDocument/2006/relationships/hyperlink" Target="http://www.cbc.ca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http://natureofbusiness.tumblr.com/post/7117843333/stop-climate-change-poster-from-the-world-wildlife-fund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http://www.scientificamerican.com/article.cfm?id=cities-as-solutions-to-climate-change" TargetMode="External"/><Relationship Id="rId2" Type="http://schemas.openxmlformats.org/officeDocument/2006/relationships/hyperlink" Target="mailto:http://insights.wri.org/news/2013/09/5-major-takeaways-ipcc-report-global-climate-chang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http://www.climatechange2013.org/images/uploads/WGIAR5-SPM_Approved27Sep2013.pdf" TargetMode="External"/><Relationship Id="rId4" Type="http://schemas.openxmlformats.org/officeDocument/2006/relationships/hyperlink" Target="http://www.economist.com/blogs/babbage/2013/09/ipcc-climate-change-report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8001000" cy="2819400"/>
          </a:xfrm>
        </p:spPr>
        <p:txBody>
          <a:bodyPr>
            <a:noAutofit/>
          </a:bodyPr>
          <a:lstStyle/>
          <a:p>
            <a:r>
              <a:rPr lang="en-US" sz="3200" dirty="0" smtClean="0"/>
              <a:t>The Intergovernmental </a:t>
            </a:r>
            <a:r>
              <a:rPr lang="en-US" sz="3200" dirty="0"/>
              <a:t>Panel on Climate </a:t>
            </a:r>
            <a:r>
              <a:rPr lang="en-US" sz="3200" dirty="0" smtClean="0"/>
              <a:t>Change (IPCC) Report </a:t>
            </a:r>
            <a:br>
              <a:rPr lang="en-US" sz="3200" dirty="0" smtClean="0"/>
            </a:br>
            <a:r>
              <a:rPr lang="en-US" sz="3200" dirty="0" smtClean="0"/>
              <a:t>and</a:t>
            </a:r>
            <a:br>
              <a:rPr lang="en-US" sz="3200" dirty="0" smtClean="0"/>
            </a:br>
            <a:r>
              <a:rPr lang="en-US" sz="3200" dirty="0" smtClean="0"/>
              <a:t>Cities’ Role in </a:t>
            </a:r>
            <a:r>
              <a:rPr lang="en-US" sz="3200" dirty="0"/>
              <a:t>C</a:t>
            </a:r>
            <a:r>
              <a:rPr lang="en-US" sz="3200" dirty="0" smtClean="0"/>
              <a:t>limate </a:t>
            </a:r>
            <a:r>
              <a:rPr lang="en-US" sz="3200" dirty="0"/>
              <a:t>S</a:t>
            </a:r>
            <a:r>
              <a:rPr lang="en-US" sz="3200" dirty="0" smtClean="0"/>
              <a:t>olutions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419600"/>
            <a:ext cx="6400800" cy="1752600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Amanda Campbell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COG Staff</a:t>
            </a:r>
          </a:p>
          <a:p>
            <a:r>
              <a:rPr lang="en-US" sz="2400" smtClean="0">
                <a:solidFill>
                  <a:schemeClr val="bg1"/>
                </a:solidFill>
              </a:rPr>
              <a:t>ACPAC November 18</a:t>
            </a:r>
            <a:r>
              <a:rPr lang="en-US" sz="2400" smtClean="0">
                <a:solidFill>
                  <a:schemeClr val="bg1"/>
                </a:solidFill>
              </a:rPr>
              <a:t>, </a:t>
            </a:r>
            <a:r>
              <a:rPr lang="en-US" sz="2400" dirty="0" smtClean="0">
                <a:solidFill>
                  <a:schemeClr val="bg1"/>
                </a:solidFill>
              </a:rPr>
              <a:t>2013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736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Autofit/>
          </a:bodyPr>
          <a:lstStyle/>
          <a:p>
            <a:r>
              <a:rPr lang="en-US" sz="2800" dirty="0" smtClean="0"/>
              <a:t>IPCC: Intergovernmental Panel on Climate Change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888" y="1295400"/>
            <a:ext cx="8229600" cy="4525963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Established 1988 by World Meteorological Organization &amp; United Nations 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Provides decision-makers with rigorous, balanced scientific information on climate change and </a:t>
            </a:r>
            <a:r>
              <a:rPr lang="en-US" dirty="0"/>
              <a:t>its potential </a:t>
            </a:r>
            <a:r>
              <a:rPr lang="en-US" dirty="0" smtClean="0"/>
              <a:t>impacts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Thousands of scientists worldwide contribute; 195 member countries participate</a:t>
            </a:r>
          </a:p>
          <a:p>
            <a:endParaRPr lang="en-US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50" t="26420" r="44100" b="61233"/>
          <a:stretch/>
        </p:blipFill>
        <p:spPr bwMode="auto">
          <a:xfrm>
            <a:off x="6705600" y="5404623"/>
            <a:ext cx="1981200" cy="1141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9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Latest IPCC Report: Fifth </a:t>
            </a:r>
            <a:r>
              <a:rPr lang="en-US" dirty="0"/>
              <a:t>Assessment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Aft>
                <a:spcPts val="600"/>
              </a:spcAft>
              <a:buNone/>
            </a:pPr>
            <a:r>
              <a:rPr lang="en-US" i="1" dirty="0" smtClean="0"/>
              <a:t>Climate </a:t>
            </a:r>
            <a:r>
              <a:rPr lang="en-US" i="1" dirty="0"/>
              <a:t>Science: Summary for Policymakers-</a:t>
            </a:r>
            <a:r>
              <a:rPr lang="en-US" dirty="0"/>
              <a:t> released Sept. </a:t>
            </a:r>
            <a:r>
              <a:rPr lang="en-US" dirty="0" smtClean="0"/>
              <a:t>2013</a:t>
            </a:r>
            <a:endParaRPr lang="en-US" dirty="0"/>
          </a:p>
          <a:p>
            <a:pPr>
              <a:spcAft>
                <a:spcPts val="600"/>
              </a:spcAft>
            </a:pPr>
            <a:r>
              <a:rPr lang="en-US" dirty="0"/>
              <a:t>L</a:t>
            </a:r>
            <a:r>
              <a:rPr lang="en-US" dirty="0" smtClean="0"/>
              <a:t>ast version published 2007</a:t>
            </a:r>
            <a:endParaRPr lang="en-US" dirty="0"/>
          </a:p>
          <a:p>
            <a:pPr>
              <a:spcAft>
                <a:spcPts val="600"/>
              </a:spcAft>
            </a:pPr>
            <a:r>
              <a:rPr lang="en-US" dirty="0" smtClean="0"/>
              <a:t>800 </a:t>
            </a:r>
            <a:r>
              <a:rPr lang="en-US" dirty="0"/>
              <a:t>scientists </a:t>
            </a:r>
            <a:r>
              <a:rPr lang="en-US" dirty="0" smtClean="0"/>
              <a:t>contributed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4031166"/>
            <a:ext cx="3938859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>
                <a:solidFill>
                  <a:schemeClr val="bg1"/>
                </a:solidFill>
              </a:rPr>
              <a:t>3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504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Key Point 1: </a:t>
            </a:r>
            <a:r>
              <a:rPr lang="en-US" i="1" dirty="0" smtClean="0"/>
              <a:t>Confidence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en-US" sz="9700" dirty="0" smtClean="0">
                <a:latin typeface="Eras Medium ITC" pitchFamily="34" charset="0"/>
                <a:cs typeface="Andalus" pitchFamily="18" charset="-78"/>
              </a:rPr>
              <a:t>Warming of the climate system is </a:t>
            </a:r>
            <a:r>
              <a:rPr lang="en-US" sz="13500" dirty="0" smtClean="0">
                <a:latin typeface="Eras Medium ITC" pitchFamily="34" charset="0"/>
                <a:cs typeface="Andalus" pitchFamily="18" charset="-78"/>
              </a:rPr>
              <a:t>unequivocal</a:t>
            </a:r>
            <a:r>
              <a:rPr lang="en-US" sz="9700" dirty="0" smtClean="0">
                <a:latin typeface="Eras Medium ITC" pitchFamily="34" charset="0"/>
                <a:cs typeface="Andalus" pitchFamily="18" charset="-78"/>
              </a:rPr>
              <a:t>.  </a:t>
            </a:r>
          </a:p>
          <a:p>
            <a:pPr marL="0" indent="0" algn="ctr">
              <a:buNone/>
            </a:pPr>
            <a:endParaRPr lang="en-US" sz="9700" dirty="0" smtClean="0">
              <a:latin typeface="Eras Medium ITC" pitchFamily="34" charset="0"/>
              <a:cs typeface="Andalus" pitchFamily="18" charset="-78"/>
            </a:endParaRPr>
          </a:p>
          <a:p>
            <a:pPr marL="0" indent="0" algn="ctr">
              <a:buNone/>
            </a:pPr>
            <a:r>
              <a:rPr lang="en-US" sz="9700" dirty="0" smtClean="0">
                <a:latin typeface="Eras Medium ITC" pitchFamily="34" charset="0"/>
                <a:cs typeface="Andalus" pitchFamily="18" charset="-78"/>
              </a:rPr>
              <a:t>There is </a:t>
            </a:r>
            <a:r>
              <a:rPr lang="en-US" sz="14800" dirty="0">
                <a:latin typeface="Eras Medium ITC" pitchFamily="34" charset="0"/>
                <a:cs typeface="Andalus" pitchFamily="18" charset="-78"/>
              </a:rPr>
              <a:t>&gt;</a:t>
            </a:r>
            <a:r>
              <a:rPr lang="en-US" sz="14800" dirty="0" smtClean="0">
                <a:latin typeface="Eras Medium ITC" pitchFamily="34" charset="0"/>
                <a:cs typeface="Andalus" pitchFamily="18" charset="-78"/>
              </a:rPr>
              <a:t>95% </a:t>
            </a:r>
            <a:r>
              <a:rPr lang="en-US" sz="9600" dirty="0" smtClean="0">
                <a:latin typeface="Eras Medium ITC" pitchFamily="34" charset="0"/>
                <a:cs typeface="Andalus" pitchFamily="18" charset="-78"/>
              </a:rPr>
              <a:t>likelihood that human influence is the dominant cause of warming since 1950.</a:t>
            </a:r>
            <a:endParaRPr lang="en-US" sz="16600" dirty="0">
              <a:latin typeface="Eras Medium ITC" pitchFamily="34" charset="0"/>
              <a:cs typeface="Andalus" pitchFamily="18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46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Key Point 2: </a:t>
            </a:r>
            <a:r>
              <a:rPr lang="en-US" i="1" dirty="0" smtClean="0"/>
              <a:t>Unprecedented  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US" sz="9600" dirty="0" smtClean="0">
                <a:latin typeface="Eras Medium ITC" pitchFamily="34" charset="0"/>
                <a:ea typeface="Dotum" pitchFamily="34" charset="-127"/>
                <a:cs typeface="Andalus" pitchFamily="18" charset="-78"/>
              </a:rPr>
              <a:t>Many of the observed changes since the 1950s are </a:t>
            </a:r>
            <a:r>
              <a:rPr lang="en-US" sz="12300" dirty="0" smtClean="0">
                <a:latin typeface="Eras Medium ITC" pitchFamily="34" charset="0"/>
                <a:ea typeface="Dotum" pitchFamily="34" charset="-127"/>
                <a:cs typeface="Andalus" pitchFamily="18" charset="-78"/>
              </a:rPr>
              <a:t>unprecedented</a:t>
            </a:r>
            <a:r>
              <a:rPr lang="en-US" sz="9600" dirty="0" smtClean="0">
                <a:latin typeface="Eras Medium ITC" pitchFamily="34" charset="0"/>
                <a:ea typeface="Dotum" pitchFamily="34" charset="-127"/>
                <a:cs typeface="Andalus" pitchFamily="18" charset="-78"/>
              </a:rPr>
              <a:t> over decades to millennia. </a:t>
            </a:r>
          </a:p>
          <a:p>
            <a:pPr marL="0" indent="0">
              <a:buNone/>
            </a:pPr>
            <a:endParaRPr lang="en-US" sz="4300" dirty="0" smtClean="0">
              <a:latin typeface="Eras Medium ITC" pitchFamily="34" charset="0"/>
              <a:ea typeface="Dotum" pitchFamily="34" charset="-127"/>
              <a:cs typeface="Andalus" pitchFamily="18" charset="-78"/>
            </a:endParaRPr>
          </a:p>
          <a:p>
            <a:pPr marL="914400" indent="-548640">
              <a:buFont typeface="+mj-lt"/>
              <a:buAutoNum type="arabicParenR"/>
            </a:pPr>
            <a:r>
              <a:rPr lang="en-US" sz="9600" dirty="0" smtClean="0">
                <a:latin typeface="Eras Medium ITC" pitchFamily="34" charset="0"/>
                <a:ea typeface="Dotum" pitchFamily="34" charset="-127"/>
                <a:cs typeface="Andalus" pitchFamily="18" charset="-78"/>
              </a:rPr>
              <a:t>Atmospheric and ocean warming</a:t>
            </a:r>
          </a:p>
          <a:p>
            <a:pPr marL="914400" indent="-548640">
              <a:buFont typeface="+mj-lt"/>
              <a:buAutoNum type="arabicParenR"/>
            </a:pPr>
            <a:r>
              <a:rPr lang="en-US" sz="9600" dirty="0" smtClean="0">
                <a:latin typeface="Eras Medium ITC" pitchFamily="34" charset="0"/>
                <a:ea typeface="Dotum" pitchFamily="34" charset="-127"/>
                <a:cs typeface="Andalus" pitchFamily="18" charset="-78"/>
              </a:rPr>
              <a:t>Diminished snow and ice </a:t>
            </a:r>
          </a:p>
          <a:p>
            <a:pPr marL="914400" indent="-548640">
              <a:buFont typeface="+mj-lt"/>
              <a:buAutoNum type="arabicParenR"/>
            </a:pPr>
            <a:r>
              <a:rPr lang="en-US" sz="9600" dirty="0">
                <a:latin typeface="Eras Medium ITC" pitchFamily="34" charset="0"/>
                <a:ea typeface="Dotum" pitchFamily="34" charset="-127"/>
                <a:cs typeface="Andalus" pitchFamily="18" charset="-78"/>
              </a:rPr>
              <a:t>S</a:t>
            </a:r>
            <a:r>
              <a:rPr lang="en-US" sz="9600" dirty="0" smtClean="0">
                <a:latin typeface="Eras Medium ITC" pitchFamily="34" charset="0"/>
                <a:ea typeface="Dotum" pitchFamily="34" charset="-127"/>
                <a:cs typeface="Andalus" pitchFamily="18" charset="-78"/>
              </a:rPr>
              <a:t>ea level rise</a:t>
            </a:r>
          </a:p>
          <a:p>
            <a:pPr marL="0" indent="0">
              <a:buNone/>
            </a:pPr>
            <a:endParaRPr lang="en-US" sz="4300" dirty="0" smtClean="0">
              <a:latin typeface="Eras Medium ITC" pitchFamily="34" charset="0"/>
              <a:ea typeface="Dotum" pitchFamily="34" charset="-127"/>
              <a:cs typeface="Andalus" pitchFamily="18" charset="-78"/>
            </a:endParaRPr>
          </a:p>
          <a:p>
            <a:pPr marL="0" indent="0">
              <a:buNone/>
            </a:pPr>
            <a:r>
              <a:rPr lang="en-US" sz="9500" dirty="0" smtClean="0">
                <a:latin typeface="Eras Medium ITC" pitchFamily="34" charset="0"/>
                <a:ea typeface="Dotum" pitchFamily="34" charset="-127"/>
                <a:cs typeface="Andalus" pitchFamily="18" charset="-78"/>
              </a:rPr>
              <a:t>Many impacts are happening </a:t>
            </a:r>
            <a:r>
              <a:rPr lang="en-US" sz="12300" dirty="0" smtClean="0">
                <a:latin typeface="Eras Medium ITC" pitchFamily="34" charset="0"/>
                <a:ea typeface="Dotum" pitchFamily="34" charset="-127"/>
                <a:cs typeface="Andalus" pitchFamily="18" charset="-78"/>
              </a:rPr>
              <a:t>more quickly </a:t>
            </a:r>
            <a:r>
              <a:rPr lang="en-US" sz="9500" dirty="0" smtClean="0">
                <a:latin typeface="Eras Medium ITC" pitchFamily="34" charset="0"/>
                <a:ea typeface="Dotum" pitchFamily="34" charset="-127"/>
                <a:cs typeface="Andalus" pitchFamily="18" charset="-78"/>
              </a:rPr>
              <a:t>than previously predicted.</a:t>
            </a:r>
          </a:p>
          <a:p>
            <a:pPr marL="1371600" indent="-1371600">
              <a:buFont typeface="+mj-lt"/>
              <a:buAutoNum type="arabicParenR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855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38" t="18702" r="4314" b="13729"/>
          <a:stretch/>
        </p:blipFill>
        <p:spPr bwMode="auto">
          <a:xfrm>
            <a:off x="533400" y="914400"/>
            <a:ext cx="8130965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Recent ‘pause’ in warming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7391400" y="1905000"/>
            <a:ext cx="990600" cy="6858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66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1171"/>
            <a:ext cx="8229600" cy="813229"/>
          </a:xfrm>
        </p:spPr>
        <p:txBody>
          <a:bodyPr>
            <a:noAutofit/>
          </a:bodyPr>
          <a:lstStyle/>
          <a:p>
            <a:r>
              <a:rPr lang="en-US" sz="3200" dirty="0" smtClean="0"/>
              <a:t>Heat content in oceans,</a:t>
            </a:r>
            <a:r>
              <a:rPr lang="en-US" sz="3200" dirty="0"/>
              <a:t> </a:t>
            </a:r>
            <a:r>
              <a:rPr lang="en-US" sz="3200" dirty="0" smtClean="0"/>
              <a:t>land, ice, atmosphere</a:t>
            </a:r>
            <a:endParaRPr lang="en-US" sz="3200" dirty="0"/>
          </a:p>
        </p:txBody>
      </p:sp>
      <p:pic>
        <p:nvPicPr>
          <p:cNvPr id="3074" name="Picture 2" descr="http://insights.wri.org/files/insights/ocean_heat_char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7531"/>
            <a:ext cx="9296400" cy="5730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84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Key Point </a:t>
            </a:r>
            <a:r>
              <a:rPr lang="en-US" dirty="0" smtClean="0"/>
              <a:t>3: </a:t>
            </a:r>
            <a:r>
              <a:rPr lang="en-US" i="1" dirty="0" smtClean="0"/>
              <a:t>Intense weather</a:t>
            </a:r>
            <a:endParaRPr lang="en-US" i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991060"/>
            <a:ext cx="8229600" cy="3135103"/>
          </a:xfrm>
        </p:spPr>
        <p:txBody>
          <a:bodyPr>
            <a:normAutofit/>
          </a:bodyPr>
          <a:lstStyle/>
          <a:p>
            <a:r>
              <a:rPr lang="en-US" dirty="0" smtClean="0"/>
              <a:t>Heat Waves</a:t>
            </a:r>
          </a:p>
          <a:p>
            <a:r>
              <a:rPr lang="en-US" dirty="0" smtClean="0"/>
              <a:t>Drought</a:t>
            </a:r>
          </a:p>
          <a:p>
            <a:r>
              <a:rPr lang="en-US" dirty="0" smtClean="0"/>
              <a:t>Intense tropical cyclones </a:t>
            </a:r>
          </a:p>
          <a:p>
            <a:r>
              <a:rPr lang="en-US" dirty="0" smtClean="0"/>
              <a:t>Heavy precipitation</a:t>
            </a:r>
          </a:p>
          <a:p>
            <a:r>
              <a:rPr lang="en-US" dirty="0"/>
              <a:t>H</a:t>
            </a:r>
            <a:r>
              <a:rPr lang="en-US" dirty="0" smtClean="0"/>
              <a:t>igh sea level  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4294967295"/>
          </p:nvPr>
        </p:nvSpPr>
        <p:spPr>
          <a:xfrm>
            <a:off x="304800" y="914400"/>
            <a:ext cx="8639667" cy="1752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dirty="0" smtClean="0">
                <a:latin typeface="Eras Medium ITC" pitchFamily="34" charset="0"/>
              </a:rPr>
              <a:t>Climate change is creating more </a:t>
            </a:r>
            <a:r>
              <a:rPr lang="en-US" sz="4400" dirty="0" smtClean="0">
                <a:latin typeface="Eras Medium ITC" pitchFamily="34" charset="0"/>
              </a:rPr>
              <a:t>frequent</a:t>
            </a:r>
            <a:r>
              <a:rPr lang="en-US" sz="3600" dirty="0" smtClean="0">
                <a:latin typeface="Eras Medium ITC" pitchFamily="34" charset="0"/>
              </a:rPr>
              <a:t> and more </a:t>
            </a:r>
            <a:r>
              <a:rPr lang="en-US" sz="4400" dirty="0" smtClean="0">
                <a:latin typeface="Eras Medium ITC" pitchFamily="34" charset="0"/>
              </a:rPr>
              <a:t>intense</a:t>
            </a:r>
            <a:r>
              <a:rPr lang="en-US" sz="3600" dirty="0" smtClean="0">
                <a:latin typeface="Eras Medium ITC" pitchFamily="34" charset="0"/>
              </a:rPr>
              <a:t> weather events</a:t>
            </a:r>
            <a:endParaRPr lang="en-US" sz="3600" dirty="0">
              <a:latin typeface="Eras Medium ITC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38600" y="6164843"/>
            <a:ext cx="48770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1. </a:t>
            </a:r>
            <a:r>
              <a:rPr lang="en-US" sz="1600" dirty="0" smtClean="0">
                <a:solidFill>
                  <a:schemeClr val="bg1"/>
                </a:solidFill>
                <a:hlinkClick r:id="rId3"/>
              </a:rPr>
              <a:t>DC Flood Aug. 2001</a:t>
            </a:r>
            <a:r>
              <a:rPr lang="en-US" sz="1600" dirty="0">
                <a:solidFill>
                  <a:schemeClr val="bg1"/>
                </a:solidFill>
              </a:rPr>
              <a:t> 2</a:t>
            </a:r>
            <a:r>
              <a:rPr lang="en-US" sz="1600" dirty="0" smtClean="0">
                <a:solidFill>
                  <a:schemeClr val="bg1"/>
                </a:solidFill>
              </a:rPr>
              <a:t>. </a:t>
            </a:r>
            <a:r>
              <a:rPr lang="en-US" sz="1600" dirty="0" err="1" smtClean="0">
                <a:solidFill>
                  <a:schemeClr val="bg1"/>
                </a:solidFill>
                <a:hlinkClick r:id="rId4"/>
              </a:rPr>
              <a:t>Haiyan</a:t>
            </a:r>
            <a:r>
              <a:rPr lang="en-US" sz="1600" dirty="0" smtClean="0">
                <a:solidFill>
                  <a:schemeClr val="bg1"/>
                </a:solidFill>
                <a:hlinkClick r:id="rId4"/>
              </a:rPr>
              <a:t> 2013</a:t>
            </a:r>
            <a:r>
              <a:rPr lang="en-US" sz="1600" dirty="0" smtClean="0">
                <a:solidFill>
                  <a:schemeClr val="bg1"/>
                </a:solidFill>
              </a:rPr>
              <a:t> 3. </a:t>
            </a:r>
            <a:r>
              <a:rPr lang="en-US" sz="1600" dirty="0">
                <a:solidFill>
                  <a:schemeClr val="bg1"/>
                </a:solidFill>
                <a:hlinkClick r:id="rId5"/>
              </a:rPr>
              <a:t>Summer 2012 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438400"/>
            <a:ext cx="2696067" cy="1517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4" b="4091"/>
          <a:stretch/>
        </p:blipFill>
        <p:spPr bwMode="auto">
          <a:xfrm>
            <a:off x="7020789" y="3939298"/>
            <a:ext cx="1953415" cy="17507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5" name="Picture 5" descr="http://www.weatherbook.com/images/2001_FLOOD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80" r="8092"/>
          <a:stretch/>
        </p:blipFill>
        <p:spPr bwMode="auto">
          <a:xfrm>
            <a:off x="5334000" y="3419453"/>
            <a:ext cx="1600200" cy="22705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47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Key Point 4: </a:t>
            </a:r>
            <a:r>
              <a:rPr lang="en-US" i="1" dirty="0" smtClean="0"/>
              <a:t>Carbon budget</a:t>
            </a:r>
            <a:endParaRPr lang="en-US" i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3733800"/>
            <a:ext cx="8229600" cy="23923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Eras Medium ITC" pitchFamily="34" charset="0"/>
              </a:rPr>
              <a:t>Business as usual will lead </a:t>
            </a:r>
            <a:r>
              <a:rPr lang="en-US" sz="3900" dirty="0" smtClean="0">
                <a:latin typeface="Eras Medium ITC" pitchFamily="34" charset="0"/>
              </a:rPr>
              <a:t>far beyond 2</a:t>
            </a:r>
            <a:r>
              <a:rPr lang="en-US" sz="3900" dirty="0" smtClean="0">
                <a:latin typeface="Eras Medium ITC" pitchFamily="34" charset="0"/>
                <a:sym typeface="Symbol"/>
              </a:rPr>
              <a:t></a:t>
            </a:r>
            <a:r>
              <a:rPr lang="en-US" sz="3900" dirty="0" smtClean="0">
                <a:latin typeface="Eras Medium ITC" pitchFamily="34" charset="0"/>
              </a:rPr>
              <a:t>C </a:t>
            </a:r>
            <a:r>
              <a:rPr lang="en-US" dirty="0" smtClean="0">
                <a:latin typeface="Eras Medium ITC" pitchFamily="34" charset="0"/>
              </a:rPr>
              <a:t>of warming</a:t>
            </a:r>
          </a:p>
          <a:p>
            <a:pPr lvl="1"/>
            <a:r>
              <a:rPr lang="en-US" dirty="0" smtClean="0">
                <a:latin typeface="Eras Medium ITC" pitchFamily="34" charset="0"/>
              </a:rPr>
              <a:t>At this rate, the world will exhaust its ‘carbon budget’ in </a:t>
            </a:r>
            <a:r>
              <a:rPr lang="en-US" sz="4400" dirty="0" smtClean="0">
                <a:latin typeface="Eras Medium ITC" pitchFamily="34" charset="0"/>
              </a:rPr>
              <a:t>30 years</a:t>
            </a:r>
            <a:endParaRPr lang="en-US" dirty="0" smtClean="0">
              <a:latin typeface="Eras Medium ITC" pitchFamily="34" charset="0"/>
            </a:endParaRPr>
          </a:p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609600" y="1447800"/>
            <a:ext cx="76962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The UN </a:t>
            </a:r>
            <a:r>
              <a:rPr lang="en-US" sz="2800" dirty="0">
                <a:solidFill>
                  <a:schemeClr val="bg1"/>
                </a:solidFill>
              </a:rPr>
              <a:t>Framework Convention on Climate Change </a:t>
            </a:r>
            <a:r>
              <a:rPr lang="en-US" sz="2800" dirty="0" smtClean="0">
                <a:solidFill>
                  <a:schemeClr val="bg1"/>
                </a:solidFill>
              </a:rPr>
              <a:t>agreed that </a:t>
            </a:r>
            <a:r>
              <a:rPr lang="en-US" sz="3600" dirty="0">
                <a:solidFill>
                  <a:schemeClr val="bg1"/>
                </a:solidFill>
              </a:rPr>
              <a:t>2</a:t>
            </a:r>
            <a:r>
              <a:rPr lang="en-US" sz="3600" dirty="0">
                <a:solidFill>
                  <a:schemeClr val="bg1"/>
                </a:solidFill>
                <a:sym typeface="Symbol"/>
              </a:rPr>
              <a:t></a:t>
            </a:r>
            <a:r>
              <a:rPr lang="en-US" sz="3600" dirty="0">
                <a:solidFill>
                  <a:schemeClr val="bg1"/>
                </a:solidFill>
              </a:rPr>
              <a:t>C</a:t>
            </a:r>
            <a:r>
              <a:rPr lang="en-US" sz="2800" dirty="0">
                <a:solidFill>
                  <a:schemeClr val="bg1"/>
                </a:solidFill>
              </a:rPr>
              <a:t> of warming is the necessary maximum to prevent the most dangerous </a:t>
            </a:r>
            <a:r>
              <a:rPr lang="en-US" sz="2800" dirty="0" smtClean="0">
                <a:solidFill>
                  <a:schemeClr val="bg1"/>
                </a:solidFill>
              </a:rPr>
              <a:t>impacts.</a:t>
            </a:r>
            <a:endParaRPr lang="en-US" sz="2800" dirty="0">
              <a:solidFill>
                <a:schemeClr val="bg1"/>
              </a:solidFill>
            </a:endParaRP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82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Key Point 5: </a:t>
            </a:r>
            <a:r>
              <a:rPr lang="en-US" i="1" dirty="0" smtClean="0"/>
              <a:t>Emissions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28599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latin typeface="Eras Medium ITC" pitchFamily="34" charset="0"/>
              </a:rPr>
              <a:t>To avoid more than 2</a:t>
            </a:r>
            <a:r>
              <a:rPr lang="en-US" dirty="0">
                <a:latin typeface="Eras Medium ITC" pitchFamily="34" charset="0"/>
                <a:sym typeface="Symbol"/>
              </a:rPr>
              <a:t></a:t>
            </a:r>
            <a:r>
              <a:rPr lang="en-US" dirty="0">
                <a:latin typeface="Eras Medium ITC" pitchFamily="34" charset="0"/>
              </a:rPr>
              <a:t>C of warming, </a:t>
            </a:r>
            <a:r>
              <a:rPr lang="en-US" dirty="0" smtClean="0">
                <a:latin typeface="Eras Medium ITC" pitchFamily="34" charset="0"/>
              </a:rPr>
              <a:t>global emissions </a:t>
            </a:r>
            <a:r>
              <a:rPr lang="en-US" dirty="0">
                <a:latin typeface="Eras Medium ITC" pitchFamily="34" charset="0"/>
              </a:rPr>
              <a:t>must fall to </a:t>
            </a:r>
            <a:r>
              <a:rPr lang="en-US" sz="3900" dirty="0">
                <a:latin typeface="Eras Medium ITC" pitchFamily="34" charset="0"/>
              </a:rPr>
              <a:t>50% below 1990 levels by 2050</a:t>
            </a:r>
            <a:r>
              <a:rPr lang="en-US" sz="3900" dirty="0" smtClean="0">
                <a:latin typeface="Eras Medium ITC" pitchFamily="34" charset="0"/>
              </a:rPr>
              <a:t>.</a:t>
            </a:r>
          </a:p>
          <a:p>
            <a:endParaRPr lang="en-US" dirty="0">
              <a:latin typeface="Eras Medium ITC" pitchFamily="34" charset="0"/>
            </a:endParaRPr>
          </a:p>
          <a:p>
            <a:r>
              <a:rPr lang="en-US" dirty="0" smtClean="0"/>
              <a:t>COG goal is aligned: 80% below 2005 levels by 2050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28907" y="4391650"/>
            <a:ext cx="7543800" cy="138820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i="1" dirty="0">
                <a:solidFill>
                  <a:schemeClr val="bg1"/>
                </a:solidFill>
              </a:rPr>
              <a:t>CEEPC’s work is important </a:t>
            </a:r>
          </a:p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318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824591" cy="4876800"/>
          </a:xfrm>
        </p:spPr>
        <p:txBody>
          <a:bodyPr>
            <a:normAutofit/>
          </a:bodyPr>
          <a:lstStyle/>
          <a:p>
            <a:r>
              <a:rPr lang="en-US" dirty="0" smtClean="0"/>
              <a:t>UN Climate Change Conference </a:t>
            </a:r>
          </a:p>
          <a:p>
            <a:pPr lvl="1"/>
            <a:r>
              <a:rPr lang="en-US" dirty="0" smtClean="0"/>
              <a:t>Warsaw Nov 11-22, 2013</a:t>
            </a:r>
          </a:p>
          <a:p>
            <a:pPr lvl="1"/>
            <a:r>
              <a:rPr lang="en-US" dirty="0" smtClean="0"/>
              <a:t>Paris 2015</a:t>
            </a:r>
          </a:p>
        </p:txBody>
      </p:sp>
      <p:pic>
        <p:nvPicPr>
          <p:cNvPr id="6146" name="Picture 2" descr="http://edge.virbcdn.com/_f/files/resize_1024x1365/06/FileItem-85877-stop_climate_chang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447800"/>
            <a:ext cx="4243286" cy="4953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81791" y="6502648"/>
            <a:ext cx="3810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>
                <a:hlinkClick r:id="rId4"/>
              </a:rPr>
              <a:t>World Wildlife Fund</a:t>
            </a:r>
            <a:endParaRPr lang="en-US" sz="105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98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0255" y="15240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/>
              <a:t>Scientific American: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Can </a:t>
            </a:r>
            <a:r>
              <a:rPr lang="en-US" dirty="0"/>
              <a:t>Cities Solve Climate Change?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3" b="20056"/>
          <a:stretch/>
        </p:blipFill>
        <p:spPr bwMode="auto">
          <a:xfrm>
            <a:off x="451410" y="1905000"/>
            <a:ext cx="8241181" cy="4299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51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Cities and Climate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9182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Cities are responsible for 2/3 of worldwide greenhouse gases </a:t>
            </a:r>
          </a:p>
          <a:p>
            <a:r>
              <a:rPr lang="en-US" dirty="0" smtClean="0"/>
              <a:t>Emissions from buildings, land use, transportation, solid waste, water utilities, and electricity </a:t>
            </a:r>
            <a:r>
              <a:rPr lang="en-US" dirty="0" smtClean="0"/>
              <a:t>are</a:t>
            </a:r>
            <a:r>
              <a:rPr lang="en-US" dirty="0" smtClean="0"/>
              <a:t> </a:t>
            </a:r>
            <a:r>
              <a:rPr lang="en-US" dirty="0" smtClean="0"/>
              <a:t>at least partially under city government control </a:t>
            </a:r>
          </a:p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792023"/>
            <a:ext cx="2148219" cy="2789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286250"/>
            <a:ext cx="3048000" cy="22860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738687"/>
            <a:ext cx="3276600" cy="1843088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94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71" b="4466"/>
          <a:stretch/>
        </p:blipFill>
        <p:spPr bwMode="auto">
          <a:xfrm>
            <a:off x="0" y="1219200"/>
            <a:ext cx="9204566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90800" y="6459894"/>
            <a:ext cx="335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http://htaindex.cnt.org/map/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7483" y="762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Cities are efficient</a:t>
            </a:r>
            <a:endParaRPr lang="en-US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743200" y="914400"/>
            <a:ext cx="350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GHG Emissions from Gasoline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0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Cities are the Right Scale for Action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17526"/>
            <a:ext cx="8229600" cy="4525963"/>
          </a:xfrm>
        </p:spPr>
        <p:txBody>
          <a:bodyPr/>
          <a:lstStyle/>
          <a:p>
            <a:r>
              <a:rPr lang="en-US" dirty="0"/>
              <a:t>Cities can respond faster than National and International groups</a:t>
            </a:r>
          </a:p>
          <a:p>
            <a:r>
              <a:rPr lang="en-US" dirty="0" smtClean="0"/>
              <a:t>Cities </a:t>
            </a:r>
            <a:r>
              <a:rPr lang="en-US" dirty="0"/>
              <a:t>add 65 million people annually </a:t>
            </a:r>
            <a:r>
              <a:rPr lang="en-US" dirty="0" smtClean="0"/>
              <a:t>worldwide</a:t>
            </a:r>
          </a:p>
          <a:p>
            <a:r>
              <a:rPr lang="en-US" dirty="0" smtClean="0"/>
              <a:t>Cities experience climate impacts; </a:t>
            </a:r>
          </a:p>
          <a:p>
            <a:pPr marL="0" indent="0">
              <a:buNone/>
            </a:pPr>
            <a:r>
              <a:rPr lang="en-US" dirty="0"/>
              <a:t>C</a:t>
            </a:r>
            <a:r>
              <a:rPr lang="en-US" dirty="0" smtClean="0"/>
              <a:t>ities are the appropriate                                  scale at which to prepare                                       for climate change</a:t>
            </a:r>
            <a:endParaRPr lang="en-US" dirty="0"/>
          </a:p>
          <a:p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038600"/>
            <a:ext cx="3600448" cy="1800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427306" y="5838824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New York City during Hurricane Sandy; Creative Commons, 2012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05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Cities Combat Climate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Attract people &amp; businesses with </a:t>
            </a:r>
            <a:r>
              <a:rPr lang="en-US" b="1" dirty="0" smtClean="0"/>
              <a:t>transit </a:t>
            </a:r>
            <a:r>
              <a:rPr lang="en-US" b="1" dirty="0"/>
              <a:t>oriented </a:t>
            </a:r>
            <a:r>
              <a:rPr lang="en-US" b="1" dirty="0" smtClean="0"/>
              <a:t>development</a:t>
            </a:r>
            <a:r>
              <a:rPr lang="en-US" dirty="0" smtClean="0"/>
              <a:t>, housing diversity, and mixed use urban </a:t>
            </a:r>
            <a:r>
              <a:rPr lang="en-US" dirty="0"/>
              <a:t>design</a:t>
            </a:r>
          </a:p>
          <a:p>
            <a:r>
              <a:rPr lang="en-US" dirty="0" smtClean="0"/>
              <a:t>Provide </a:t>
            </a:r>
            <a:r>
              <a:rPr lang="en-US" b="1" dirty="0" smtClean="0"/>
              <a:t>transportation choices</a:t>
            </a:r>
          </a:p>
          <a:p>
            <a:r>
              <a:rPr lang="en-US" dirty="0" smtClean="0"/>
              <a:t>Promote </a:t>
            </a:r>
            <a:r>
              <a:rPr lang="en-US" b="1" dirty="0" smtClean="0"/>
              <a:t>efficient buildings</a:t>
            </a:r>
          </a:p>
          <a:p>
            <a:r>
              <a:rPr lang="en-US" dirty="0" smtClean="0"/>
              <a:t>Increase </a:t>
            </a:r>
            <a:r>
              <a:rPr lang="en-US" b="1" dirty="0" smtClean="0"/>
              <a:t>renewable energy </a:t>
            </a:r>
          </a:p>
          <a:p>
            <a:r>
              <a:rPr lang="en-US" dirty="0" smtClean="0"/>
              <a:t>Protect tree canopy; mitigate floods; capture rainwater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2667000"/>
            <a:ext cx="2286000" cy="2296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86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More information…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World Resources Institute: </a:t>
            </a:r>
            <a:r>
              <a:rPr lang="en-US" dirty="0" smtClean="0">
                <a:hlinkClick r:id="rId2"/>
              </a:rPr>
              <a:t>5 Major Takeaways from the IPCC Report on Global Climate Change</a:t>
            </a:r>
            <a:endParaRPr lang="en-US" dirty="0" smtClean="0"/>
          </a:p>
          <a:p>
            <a:r>
              <a:rPr lang="en-US" dirty="0" smtClean="0"/>
              <a:t>Scientific American: </a:t>
            </a:r>
            <a:r>
              <a:rPr lang="en-US" dirty="0" smtClean="0">
                <a:hlinkClick r:id="rId3"/>
              </a:rPr>
              <a:t>Can Cities Solve Climate Change? </a:t>
            </a:r>
            <a:endParaRPr lang="en-US" dirty="0" smtClean="0"/>
          </a:p>
          <a:p>
            <a:r>
              <a:rPr lang="en-US" dirty="0" smtClean="0"/>
              <a:t>The Economist: </a:t>
            </a:r>
            <a:r>
              <a:rPr lang="en-US" dirty="0" smtClean="0">
                <a:hlinkClick r:id="rId4"/>
              </a:rPr>
              <a:t>The IPCC Climate-Change Report </a:t>
            </a:r>
            <a:endParaRPr lang="en-US" dirty="0" smtClean="0"/>
          </a:p>
          <a:p>
            <a:r>
              <a:rPr lang="en-US" dirty="0" smtClean="0"/>
              <a:t>IPCC Fifth Assessment Report - Climate Change 2013: The Physical Science Basis - </a:t>
            </a:r>
            <a:r>
              <a:rPr lang="en-US" dirty="0" smtClean="0">
                <a:hlinkClick r:id="rId5"/>
              </a:rPr>
              <a:t>Summary for Policymakers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81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Optional Extra: US GHG emissions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830" y="1795463"/>
            <a:ext cx="5245100" cy="4038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81200" y="594360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US Greenhouse Gas Inventory, EPA 2011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46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US Greenhouse Gas Trends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89" t="35537" r="19525" b="27972"/>
          <a:stretch/>
        </p:blipFill>
        <p:spPr bwMode="auto">
          <a:xfrm>
            <a:off x="76717" y="1524000"/>
            <a:ext cx="9056645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A41CA-73B3-4A51-A326-286E20D8B33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48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3741</TotalTime>
  <Words>902</Words>
  <Application>Microsoft Office PowerPoint</Application>
  <PresentationFormat>On-screen Show (4:3)</PresentationFormat>
  <Paragraphs>124</Paragraphs>
  <Slides>19</Slides>
  <Notes>13</Notes>
  <HiddenSlides>2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The Intergovernmental Panel on Climate Change (IPCC) Report  and Cities’ Role in Climate Solutions</vt:lpstr>
      <vt:lpstr>IPCC: Intergovernmental Panel on Climate Change</vt:lpstr>
      <vt:lpstr>Latest IPCC Report: Fifth Assessment </vt:lpstr>
      <vt:lpstr>Key Point 1: Confidence</vt:lpstr>
      <vt:lpstr>Key Point 2: Unprecedented  </vt:lpstr>
      <vt:lpstr>Recent ‘pause’ in warming</vt:lpstr>
      <vt:lpstr>Heat content in oceans, land, ice, atmosphere</vt:lpstr>
      <vt:lpstr>Key Point 3: Intense weather</vt:lpstr>
      <vt:lpstr>Key Point 4: Carbon budget</vt:lpstr>
      <vt:lpstr>Key Point 5: Emissions</vt:lpstr>
      <vt:lpstr>Next Steps</vt:lpstr>
      <vt:lpstr>Scientific American:  Can Cities Solve Climate Change? </vt:lpstr>
      <vt:lpstr>Cities and Climate Change</vt:lpstr>
      <vt:lpstr>Cities are efficient</vt:lpstr>
      <vt:lpstr>Cities are the Right Scale for Action</vt:lpstr>
      <vt:lpstr>How Cities Combat Climate Change</vt:lpstr>
      <vt:lpstr>More information…</vt:lpstr>
      <vt:lpstr>Optional Extra: US GHG emissions</vt:lpstr>
      <vt:lpstr>US Greenhouse Gas Trends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Cities Solve Climate Change?</dc:title>
  <dc:creator>acampbell</dc:creator>
  <cp:lastModifiedBy>acampbell</cp:lastModifiedBy>
  <cp:revision>68</cp:revision>
  <dcterms:created xsi:type="dcterms:W3CDTF">2013-10-28T20:51:15Z</dcterms:created>
  <dcterms:modified xsi:type="dcterms:W3CDTF">2013-11-18T21:49:52Z</dcterms:modified>
</cp:coreProperties>
</file>