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48" r:id="rId1"/>
  </p:sldMasterIdLst>
  <p:notesMasterIdLst>
    <p:notesMasterId r:id="rId10"/>
  </p:notesMasterIdLst>
  <p:handoutMasterIdLst>
    <p:handoutMasterId r:id="rId11"/>
  </p:handoutMasterIdLst>
  <p:sldIdLst>
    <p:sldId id="280" r:id="rId2"/>
    <p:sldId id="268" r:id="rId3"/>
    <p:sldId id="285" r:id="rId4"/>
    <p:sldId id="284" r:id="rId5"/>
    <p:sldId id="282" r:id="rId6"/>
    <p:sldId id="269" r:id="rId7"/>
    <p:sldId id="283" r:id="rId8"/>
    <p:sldId id="286" r:id="rId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scaleToFitPaper="1" frameSlides="1"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87CD"/>
    <a:srgbClr val="2F6B9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78" autoAdjust="0"/>
    <p:restoredTop sz="98507" autoAdjust="0"/>
  </p:normalViewPr>
  <p:slideViewPr>
    <p:cSldViewPr snapToGrid="0" snapToObjects="1">
      <p:cViewPr varScale="1">
        <p:scale>
          <a:sx n="89" d="100"/>
          <a:sy n="89" d="100"/>
        </p:scale>
        <p:origin x="1980" y="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8623175-169F-3846-BA4D-E652445F38E3}" type="datetimeFigureOut">
              <a:rPr lang="en-US" smtClean="0"/>
              <a:t>3/18/2018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F66097F-446C-1B4D-939C-DE6109EA7C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8928190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E8B3D8F-114B-A443-AC93-AB6267D4A736}" type="datetimeFigureOut">
              <a:rPr lang="en-US" smtClean="0"/>
              <a:t>3/18/2018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436F691-95C7-1B40-B9ED-37CC98F20D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5280751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G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1"/>
            <a:ext cx="2072639" cy="6857999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7514" y="6280480"/>
            <a:ext cx="2282870" cy="4235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63707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G - Header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457200" cy="6866818"/>
          </a:xfrm>
          <a:prstGeom prst="rect">
            <a:avLst/>
          </a:prstGeom>
          <a:solidFill>
            <a:srgbClr val="0084C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240" y="6280480"/>
            <a:ext cx="2282870" cy="423518"/>
          </a:xfrm>
          <a:prstGeom prst="rect">
            <a:avLst/>
          </a:prstGeom>
        </p:spPr>
      </p:pic>
      <p:cxnSp>
        <p:nvCxnSpPr>
          <p:cNvPr id="10" name="Straight Connector 9"/>
          <p:cNvCxnSpPr/>
          <p:nvPr userDrawn="1"/>
        </p:nvCxnSpPr>
        <p:spPr>
          <a:xfrm>
            <a:off x="8461552" y="6353741"/>
            <a:ext cx="0" cy="276999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59367" y="6419088"/>
            <a:ext cx="258017" cy="155448"/>
          </a:xfrm>
          <a:prstGeom prst="rect">
            <a:avLst/>
          </a:prstGeom>
        </p:spPr>
        <p:txBody>
          <a:bodyPr lIns="0" tIns="0" rIns="0" bIns="0" anchor="ctr" anchorCtr="0">
            <a:normAutofit/>
          </a:bodyPr>
          <a:lstStyle>
            <a:lvl1pPr>
              <a:defRPr sz="10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defRPr>
            </a:lvl1pPr>
          </a:lstStyle>
          <a:p>
            <a:fld id="{7CB1CFCA-EE77-9F4A-8FAE-3286F1D37F0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668018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COG Photo - Full Pag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 userDrawn="1"/>
        </p:nvCxnSpPr>
        <p:spPr>
          <a:xfrm>
            <a:off x="8461552" y="6353741"/>
            <a:ext cx="0" cy="276999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240" y="6280480"/>
            <a:ext cx="2282870" cy="423518"/>
          </a:xfrm>
          <a:prstGeom prst="rect">
            <a:avLst/>
          </a:prstGeom>
        </p:spPr>
      </p:pic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59367" y="6419088"/>
            <a:ext cx="258017" cy="155448"/>
          </a:xfrm>
          <a:prstGeom prst="rect">
            <a:avLst/>
          </a:prstGeom>
        </p:spPr>
        <p:txBody>
          <a:bodyPr lIns="0" tIns="0" rIns="0" bIns="0" anchor="ctr" anchorCtr="0">
            <a:normAutofit/>
          </a:bodyPr>
          <a:lstStyle>
            <a:lvl1pPr>
              <a:defRPr sz="10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defRPr>
            </a:lvl1pPr>
          </a:lstStyle>
          <a:p>
            <a:fld id="{7CB1CFCA-EE77-9F4A-8FAE-3286F1D37F0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947078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G Photo - Full Pag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2"/>
            <a:ext cx="9144000" cy="6126480"/>
          </a:xfrm>
          <a:prstGeom prst="rect">
            <a:avLst/>
          </a:prstGeom>
          <a:effectLst/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240" y="6280480"/>
            <a:ext cx="2282870" cy="423518"/>
          </a:xfrm>
          <a:prstGeom prst="rect">
            <a:avLst/>
          </a:prstGeom>
        </p:spPr>
      </p:pic>
      <p:cxnSp>
        <p:nvCxnSpPr>
          <p:cNvPr id="10" name="Straight Connector 9"/>
          <p:cNvCxnSpPr/>
          <p:nvPr userDrawn="1"/>
        </p:nvCxnSpPr>
        <p:spPr>
          <a:xfrm>
            <a:off x="8461552" y="6353741"/>
            <a:ext cx="0" cy="276999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59367" y="6419088"/>
            <a:ext cx="258017" cy="155448"/>
          </a:xfrm>
          <a:prstGeom prst="rect">
            <a:avLst/>
          </a:prstGeom>
        </p:spPr>
        <p:txBody>
          <a:bodyPr lIns="0" tIns="0" rIns="0" bIns="0" anchor="ctr" anchorCtr="0">
            <a:normAutofit/>
          </a:bodyPr>
          <a:lstStyle>
            <a:lvl1pPr>
              <a:defRPr sz="10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defRPr>
            </a:lvl1pPr>
          </a:lstStyle>
          <a:p>
            <a:fld id="{7CB1CFCA-EE77-9F4A-8FAE-3286F1D37F0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473030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G - Las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240" y="6280480"/>
            <a:ext cx="2282870" cy="423518"/>
          </a:xfrm>
          <a:prstGeom prst="rect">
            <a:avLst/>
          </a:prstGeom>
        </p:spPr>
      </p:pic>
      <p:sp>
        <p:nvSpPr>
          <p:cNvPr id="8" name="Rectangle 7"/>
          <p:cNvSpPr/>
          <p:nvPr userDrawn="1"/>
        </p:nvSpPr>
        <p:spPr>
          <a:xfrm>
            <a:off x="0" y="0"/>
            <a:ext cx="457200" cy="6866818"/>
          </a:xfrm>
          <a:prstGeom prst="rect">
            <a:avLst/>
          </a:prstGeom>
          <a:solidFill>
            <a:srgbClr val="0084C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738668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PB - Header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457200" cy="6866818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8461552" y="6353741"/>
            <a:ext cx="0" cy="276999"/>
          </a:xfrm>
          <a:prstGeom prst="line">
            <a:avLst/>
          </a:prstGeom>
          <a:ln w="12700">
            <a:solidFill>
              <a:srgbClr val="82B1C9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240" y="6252462"/>
            <a:ext cx="2282870" cy="479555"/>
          </a:xfrm>
          <a:prstGeom prst="rect">
            <a:avLst/>
          </a:prstGeom>
        </p:spPr>
      </p:pic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59367" y="6419088"/>
            <a:ext cx="258017" cy="155448"/>
          </a:xfrm>
          <a:prstGeom prst="rect">
            <a:avLst/>
          </a:prstGeom>
        </p:spPr>
        <p:txBody>
          <a:bodyPr lIns="0" tIns="0" rIns="0" bIns="0" anchor="ctr" anchorCtr="0">
            <a:normAutofit/>
          </a:bodyPr>
          <a:lstStyle>
            <a:lvl1pPr>
              <a:defRPr sz="1000">
                <a:solidFill>
                  <a:srgbClr val="82B1C9"/>
                </a:solidFill>
                <a:latin typeface="+mj-lt"/>
              </a:defRPr>
            </a:lvl1pPr>
          </a:lstStyle>
          <a:p>
            <a:fld id="{7CB1CFCA-EE77-9F4A-8FAE-3286F1D37F0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623198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PB - Las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0" y="0"/>
            <a:ext cx="457200" cy="6866818"/>
          </a:xfrm>
          <a:prstGeom prst="rect">
            <a:avLst/>
          </a:prstGeom>
          <a:solidFill>
            <a:srgbClr val="00355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240" y="6252462"/>
            <a:ext cx="2282870" cy="4795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16611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277495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5" r:id="rId3"/>
    <p:sldLayoutId id="2147483657" r:id="rId4"/>
    <p:sldLayoutId id="2147483651" r:id="rId5"/>
    <p:sldLayoutId id="2147483658" r:id="rId6"/>
    <p:sldLayoutId id="2147483659" r:id="rId7"/>
  </p:sldLayoutIdLst>
  <p:hf hdr="0" ft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71595230"/>
              </p:ext>
            </p:extLst>
          </p:nvPr>
        </p:nvGraphicFramePr>
        <p:xfrm>
          <a:off x="2491153" y="1481172"/>
          <a:ext cx="6652847" cy="1859280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665284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26136">
                <a:tc>
                  <a:txBody>
                    <a:bodyPr/>
                    <a:lstStyle/>
                    <a:p>
                      <a:pPr algn="l">
                        <a:lnSpc>
                          <a:spcPct val="70000"/>
                        </a:lnSpc>
                      </a:pPr>
                      <a:r>
                        <a:rPr lang="en-US" sz="4000" b="0" i="0" cap="all" spc="-90" dirty="0">
                          <a:solidFill>
                            <a:srgbClr val="2F6B97"/>
                          </a:solidFill>
                          <a:latin typeface="+mn-lt"/>
                          <a:ea typeface="Ebrima" panose="02000000000000000000" pitchFamily="2" charset="0"/>
                          <a:cs typeface="Franklin Gothic Book"/>
                        </a:rPr>
                        <a:t>Communicating Drought</a:t>
                      </a:r>
                    </a:p>
                  </a:txBody>
                  <a:tcPr marL="0" marR="457200" marT="0" marB="13716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05668">
                <a:tc>
                  <a:txBody>
                    <a:bodyPr/>
                    <a:lstStyle/>
                    <a:p>
                      <a:pPr algn="l">
                        <a:lnSpc>
                          <a:spcPts val="2760"/>
                        </a:lnSpc>
                      </a:pPr>
                      <a:r>
                        <a:rPr lang="en-US" sz="2800" dirty="0">
                          <a:solidFill>
                            <a:srgbClr val="2F6B97"/>
                          </a:solidFill>
                          <a:latin typeface="Franklin Gothic Medium"/>
                          <a:ea typeface="Ebrima" panose="02000000000000000000" pitchFamily="2" charset="0"/>
                          <a:cs typeface="Franklin Gothic Medium"/>
                        </a:rPr>
                        <a:t>Improving Regional Practice</a:t>
                      </a:r>
                    </a:p>
                  </a:txBody>
                  <a:tcPr marL="0" marR="457200" marT="137160" marB="137160">
                    <a:lnL w="12700" cmpd="sng">
                      <a:noFill/>
                    </a:lnL>
                    <a:lnR w="12700" cmpd="sng">
                      <a:noFill/>
                    </a:lnR>
                    <a:lnT w="381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39461">
                <a:tc>
                  <a:txBody>
                    <a:bodyPr/>
                    <a:lstStyle/>
                    <a:p>
                      <a:pPr algn="l">
                        <a:spcBef>
                          <a:spcPts val="0"/>
                        </a:spcBef>
                      </a:pPr>
                      <a:endParaRPr lang="en-US" sz="14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Franklin Gothic Medium"/>
                        <a:ea typeface="Ebrima" panose="02000000000000000000" pitchFamily="2" charset="0"/>
                        <a:cs typeface="Franklin Gothic Medium"/>
                      </a:endParaRPr>
                    </a:p>
                    <a:p>
                      <a:pPr algn="l">
                        <a:spcBef>
                          <a:spcPts val="0"/>
                        </a:spcBef>
                      </a:pPr>
                      <a:r>
                        <a:rPr lang="en-US" sz="14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Franklin Gothic Medium"/>
                          <a:ea typeface="Ebrima" panose="02000000000000000000" pitchFamily="2" charset="0"/>
                          <a:cs typeface="Franklin Gothic Medium"/>
                        </a:rPr>
                        <a:t>March 19, 2018</a:t>
                      </a:r>
                    </a:p>
                  </a:txBody>
                  <a:tcPr marL="0" marR="457200" marT="228600" marB="0">
                    <a:lnL w="12700" cmpd="sng">
                      <a:noFill/>
                    </a:lnL>
                    <a:lnR w="12700" cmpd="sng">
                      <a:noFill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299719" y="6384951"/>
            <a:ext cx="1473200" cy="214576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algn="ctr"/>
            <a:r>
              <a:rPr lang="en-US" sz="1400" dirty="0">
                <a:solidFill>
                  <a:schemeClr val="bg1"/>
                </a:solidFill>
                <a:latin typeface="Franklin Gothic Medium"/>
                <a:cs typeface="Franklin Gothic Medium"/>
              </a:rPr>
              <a:t>Agenda Item #</a:t>
            </a:r>
          </a:p>
        </p:txBody>
      </p:sp>
    </p:spTree>
    <p:extLst>
      <p:ext uri="{BB962C8B-B14F-4D97-AF65-F5344CB8AC3E}">
        <p14:creationId xmlns:p14="http://schemas.microsoft.com/office/powerpoint/2010/main" val="7943374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fld id="{7CB1CFCA-EE77-9F4A-8FAE-3286F1D37F0D}" type="slidenum">
              <a:rPr lang="en-US" smtClean="0"/>
              <a:pPr/>
              <a:t>2</a:t>
            </a:fld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1538344" y="1961657"/>
            <a:ext cx="6839152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56032" indent="-256032">
              <a:spcBef>
                <a:spcPts val="1200"/>
              </a:spcBef>
              <a:spcAft>
                <a:spcPts val="0"/>
              </a:spcAft>
              <a:buClrTx/>
              <a:buFont typeface="Arial"/>
              <a:buChar char="•"/>
            </a:pPr>
            <a:r>
              <a:rPr lang="en-US" sz="2800" b="1" dirty="0"/>
              <a:t>Current Practice</a:t>
            </a:r>
          </a:p>
          <a:p>
            <a:pPr marL="256032" indent="-256032">
              <a:spcBef>
                <a:spcPts val="1200"/>
              </a:spcBef>
              <a:spcAft>
                <a:spcPts val="0"/>
              </a:spcAft>
              <a:buClrTx/>
              <a:buFont typeface="Arial"/>
              <a:buChar char="•"/>
            </a:pPr>
            <a:r>
              <a:rPr lang="en-US" sz="2800" b="1" dirty="0"/>
              <a:t>Priority Information</a:t>
            </a:r>
          </a:p>
          <a:p>
            <a:pPr marL="256032" indent="-256032">
              <a:spcBef>
                <a:spcPts val="1200"/>
              </a:spcBef>
              <a:spcAft>
                <a:spcPts val="0"/>
              </a:spcAft>
              <a:buClrTx/>
              <a:buFont typeface="Arial"/>
              <a:buChar char="•"/>
            </a:pPr>
            <a:r>
              <a:rPr lang="en-US" sz="2800" b="1" dirty="0"/>
              <a:t>Formats</a:t>
            </a:r>
          </a:p>
          <a:p>
            <a:pPr marL="256032" indent="-256032">
              <a:spcBef>
                <a:spcPts val="1200"/>
              </a:spcBef>
              <a:spcAft>
                <a:spcPts val="0"/>
              </a:spcAft>
              <a:buClrTx/>
              <a:buFont typeface="Arial"/>
              <a:buChar char="•"/>
            </a:pPr>
            <a:r>
              <a:rPr lang="en-US" sz="2800" b="1" dirty="0"/>
              <a:t>Media</a:t>
            </a:r>
          </a:p>
          <a:p>
            <a:pPr marL="256032" indent="-256032">
              <a:spcBef>
                <a:spcPts val="1200"/>
              </a:spcBef>
              <a:buFont typeface="Arial"/>
              <a:buChar char="•"/>
            </a:pPr>
            <a:r>
              <a:rPr lang="en-US" sz="2800" b="1" dirty="0"/>
              <a:t>Audiences &amp; Actions</a:t>
            </a:r>
          </a:p>
          <a:p>
            <a:pPr marL="256032" indent="-256032">
              <a:spcBef>
                <a:spcPts val="1200"/>
              </a:spcBef>
              <a:spcAft>
                <a:spcPts val="0"/>
              </a:spcAft>
              <a:buClrTx/>
              <a:buFont typeface="Arial"/>
              <a:buChar char="•"/>
            </a:pPr>
            <a:endParaRPr lang="en-US" b="1" dirty="0"/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25536321"/>
              </p:ext>
            </p:extLst>
          </p:nvPr>
        </p:nvGraphicFramePr>
        <p:xfrm>
          <a:off x="775405" y="465181"/>
          <a:ext cx="8368596" cy="6480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3685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rgbClr val="2F6B97"/>
                          </a:solidFill>
                          <a:latin typeface="Franklin Gothic Medium"/>
                          <a:cs typeface="Franklin Gothic Medium"/>
                        </a:rPr>
                        <a:t>Outline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7" name="Rectangle 6"/>
          <p:cNvSpPr/>
          <p:nvPr/>
        </p:nvSpPr>
        <p:spPr>
          <a:xfrm>
            <a:off x="4578789" y="6353741"/>
            <a:ext cx="3798707" cy="27699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r"/>
            <a:r>
              <a:rPr lang="en-US" sz="900" dirty="0">
                <a:solidFill>
                  <a:srgbClr val="7F7F7F"/>
                </a:solidFill>
                <a:latin typeface="Franklin Gothic Medium"/>
                <a:cs typeface="Franklin Gothic Medium"/>
              </a:rPr>
              <a:t>Agenda Item VI: Communicating Drought</a:t>
            </a:r>
          </a:p>
          <a:p>
            <a:pPr algn="r"/>
            <a:r>
              <a:rPr lang="en-US" sz="900" dirty="0">
                <a:solidFill>
                  <a:srgbClr val="7F7F7F"/>
                </a:solidFill>
                <a:latin typeface="Franklin Gothic Medium"/>
                <a:cs typeface="Franklin Gothic Medium"/>
              </a:rPr>
              <a:t>March 19, 2018</a:t>
            </a:r>
          </a:p>
          <a:p>
            <a:pPr algn="r"/>
            <a:endParaRPr lang="en-US" sz="1000" dirty="0">
              <a:solidFill>
                <a:srgbClr val="7F7F7F"/>
              </a:solidFill>
              <a:latin typeface="Franklin Gothic Medium"/>
              <a:cs typeface="Franklin Gothic Medium"/>
            </a:endParaRPr>
          </a:p>
        </p:txBody>
      </p:sp>
    </p:spTree>
    <p:extLst>
      <p:ext uri="{BB962C8B-B14F-4D97-AF65-F5344CB8AC3E}">
        <p14:creationId xmlns:p14="http://schemas.microsoft.com/office/powerpoint/2010/main" val="38148055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fld id="{7CB1CFCA-EE77-9F4A-8FAE-3286F1D37F0D}" type="slidenum">
              <a:rPr lang="en-US" smtClean="0"/>
              <a:pPr/>
              <a:t>3</a:t>
            </a:fld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1538344" y="1961657"/>
            <a:ext cx="6486861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56032" indent="-256032">
              <a:spcBef>
                <a:spcPts val="1200"/>
              </a:spcBef>
              <a:spcAft>
                <a:spcPts val="0"/>
              </a:spcAft>
              <a:buClrTx/>
              <a:buFont typeface="Arial"/>
              <a:buChar char="•"/>
            </a:pPr>
            <a:r>
              <a:rPr lang="en-US" sz="2800" b="1" dirty="0"/>
              <a:t>Online/websites</a:t>
            </a:r>
          </a:p>
          <a:p>
            <a:pPr marL="256032" indent="-256032">
              <a:spcBef>
                <a:spcPts val="1200"/>
              </a:spcBef>
              <a:spcAft>
                <a:spcPts val="0"/>
              </a:spcAft>
              <a:buClrTx/>
              <a:buFont typeface="Arial"/>
              <a:buChar char="•"/>
            </a:pPr>
            <a:r>
              <a:rPr lang="en-US" sz="2800" b="1" dirty="0"/>
              <a:t>Email</a:t>
            </a:r>
          </a:p>
          <a:p>
            <a:pPr marL="256032" indent="-256032">
              <a:spcBef>
                <a:spcPts val="1200"/>
              </a:spcBef>
              <a:spcAft>
                <a:spcPts val="0"/>
              </a:spcAft>
              <a:buClrTx/>
              <a:buFont typeface="Arial"/>
              <a:buChar char="•"/>
            </a:pPr>
            <a:r>
              <a:rPr lang="en-US" sz="2800" b="1" dirty="0"/>
              <a:t>Briefings papers</a:t>
            </a:r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57031617"/>
              </p:ext>
            </p:extLst>
          </p:nvPr>
        </p:nvGraphicFramePr>
        <p:xfrm>
          <a:off x="775405" y="465181"/>
          <a:ext cx="8368596" cy="6480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3685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rgbClr val="2F6B97"/>
                          </a:solidFill>
                          <a:latin typeface="Franklin Gothic Medium"/>
                          <a:cs typeface="Franklin Gothic Medium"/>
                        </a:rPr>
                        <a:t>Formats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7" name="Rectangle 6"/>
          <p:cNvSpPr/>
          <p:nvPr/>
        </p:nvSpPr>
        <p:spPr>
          <a:xfrm>
            <a:off x="4578789" y="6353741"/>
            <a:ext cx="3798707" cy="27699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r"/>
            <a:r>
              <a:rPr lang="en-US" sz="900" dirty="0">
                <a:solidFill>
                  <a:srgbClr val="7F7F7F"/>
                </a:solidFill>
                <a:latin typeface="Franklin Gothic Medium"/>
                <a:cs typeface="Franklin Gothic Medium"/>
              </a:rPr>
              <a:t>Agenda Item #: Using COG PowerPoint Template</a:t>
            </a:r>
          </a:p>
          <a:p>
            <a:pPr algn="r"/>
            <a:r>
              <a:rPr lang="en-US" sz="900" dirty="0">
                <a:solidFill>
                  <a:srgbClr val="7F7F7F"/>
                </a:solidFill>
                <a:latin typeface="Franklin Gothic Medium"/>
                <a:cs typeface="Franklin Gothic Medium"/>
              </a:rPr>
              <a:t>January 9, 20XX</a:t>
            </a:r>
          </a:p>
          <a:p>
            <a:pPr algn="r"/>
            <a:endParaRPr lang="en-US" sz="1000" dirty="0">
              <a:solidFill>
                <a:srgbClr val="7F7F7F"/>
              </a:solidFill>
              <a:latin typeface="Franklin Gothic Medium"/>
              <a:cs typeface="Franklin Gothic Medium"/>
            </a:endParaRPr>
          </a:p>
        </p:txBody>
      </p:sp>
    </p:spTree>
    <p:extLst>
      <p:ext uri="{BB962C8B-B14F-4D97-AF65-F5344CB8AC3E}">
        <p14:creationId xmlns:p14="http://schemas.microsoft.com/office/powerpoint/2010/main" val="30771535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fld id="{7CB1CFCA-EE77-9F4A-8FAE-3286F1D37F0D}" type="slidenum">
              <a:rPr lang="en-US" smtClean="0"/>
              <a:pPr/>
              <a:t>4</a:t>
            </a:fld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1269022" y="1904095"/>
            <a:ext cx="7088751" cy="37240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56032" indent="-256032">
              <a:spcBef>
                <a:spcPts val="1200"/>
              </a:spcBef>
              <a:spcAft>
                <a:spcPts val="0"/>
              </a:spcAft>
              <a:buClrTx/>
              <a:buFont typeface="Arial"/>
              <a:buChar char="•"/>
            </a:pPr>
            <a:r>
              <a:rPr lang="en-US" sz="2800" b="1" dirty="0"/>
              <a:t>NWS Drought Monitor</a:t>
            </a:r>
          </a:p>
          <a:p>
            <a:pPr marL="256032" indent="-256032">
              <a:spcBef>
                <a:spcPts val="1200"/>
              </a:spcBef>
              <a:spcAft>
                <a:spcPts val="0"/>
              </a:spcAft>
              <a:buClrTx/>
              <a:buFont typeface="Arial"/>
              <a:buChar char="•"/>
            </a:pPr>
            <a:r>
              <a:rPr lang="en-US" sz="2800" b="1" dirty="0"/>
              <a:t>MDE and VDEQ Press releases, websites and notification</a:t>
            </a:r>
          </a:p>
          <a:p>
            <a:pPr marL="256032" indent="-256032">
              <a:spcBef>
                <a:spcPts val="1200"/>
              </a:spcBef>
              <a:spcAft>
                <a:spcPts val="0"/>
              </a:spcAft>
              <a:buClrTx/>
              <a:buFont typeface="Arial"/>
              <a:buChar char="•"/>
            </a:pPr>
            <a:r>
              <a:rPr lang="en-US" sz="2800" b="1" dirty="0"/>
              <a:t>ICPRB Water Supply Outlook</a:t>
            </a:r>
          </a:p>
          <a:p>
            <a:pPr marL="256032" indent="-256032">
              <a:spcBef>
                <a:spcPts val="1200"/>
              </a:spcBef>
              <a:spcAft>
                <a:spcPts val="0"/>
              </a:spcAft>
              <a:buClrTx/>
              <a:buFont typeface="Arial"/>
              <a:buChar char="•"/>
            </a:pPr>
            <a:r>
              <a:rPr lang="en-US" sz="2800" b="1" dirty="0"/>
              <a:t>COG Regional Drought Status </a:t>
            </a:r>
          </a:p>
          <a:p>
            <a:pPr marL="256032" indent="-256032">
              <a:spcBef>
                <a:spcPts val="1200"/>
              </a:spcBef>
              <a:buFont typeface="Arial"/>
              <a:buChar char="•"/>
            </a:pPr>
            <a:r>
              <a:rPr lang="en-US" sz="2800" b="1" dirty="0"/>
              <a:t>Water Suppliers and Jurisdictions</a:t>
            </a:r>
          </a:p>
          <a:p>
            <a:pPr marL="256032" indent="-256032">
              <a:spcBef>
                <a:spcPts val="1200"/>
              </a:spcBef>
              <a:spcAft>
                <a:spcPts val="0"/>
              </a:spcAft>
              <a:buClrTx/>
              <a:buFont typeface="Arial"/>
              <a:buChar char="•"/>
            </a:pPr>
            <a:endParaRPr lang="en-US" b="1" dirty="0"/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49272535"/>
              </p:ext>
            </p:extLst>
          </p:nvPr>
        </p:nvGraphicFramePr>
        <p:xfrm>
          <a:off x="775405" y="465181"/>
          <a:ext cx="8368596" cy="6480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3685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rgbClr val="2F6B97"/>
                          </a:solidFill>
                          <a:latin typeface="Franklin Gothic Medium"/>
                          <a:cs typeface="Franklin Gothic Medium"/>
                        </a:rPr>
                        <a:t>Current Practice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8" name="Rectangle 7">
            <a:extLst>
              <a:ext uri="{FF2B5EF4-FFF2-40B4-BE49-F238E27FC236}">
                <a16:creationId xmlns:a16="http://schemas.microsoft.com/office/drawing/2014/main" id="{F499BF7F-FC63-42F6-A59D-D759B5D84757}"/>
              </a:ext>
            </a:extLst>
          </p:cNvPr>
          <p:cNvSpPr/>
          <p:nvPr/>
        </p:nvSpPr>
        <p:spPr>
          <a:xfrm>
            <a:off x="4559066" y="6358312"/>
            <a:ext cx="3798707" cy="27699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r"/>
            <a:r>
              <a:rPr lang="en-US" sz="900" dirty="0">
                <a:solidFill>
                  <a:srgbClr val="7F7F7F"/>
                </a:solidFill>
                <a:latin typeface="Franklin Gothic Medium"/>
                <a:cs typeface="Franklin Gothic Medium"/>
              </a:rPr>
              <a:t>Agenda Item VI: Communicating Drought</a:t>
            </a:r>
          </a:p>
          <a:p>
            <a:pPr algn="r"/>
            <a:r>
              <a:rPr lang="en-US" sz="900" dirty="0">
                <a:solidFill>
                  <a:srgbClr val="7F7F7F"/>
                </a:solidFill>
                <a:latin typeface="Franklin Gothic Medium"/>
                <a:cs typeface="Franklin Gothic Medium"/>
              </a:rPr>
              <a:t>March 19, 2018</a:t>
            </a:r>
          </a:p>
          <a:p>
            <a:pPr algn="r"/>
            <a:endParaRPr lang="en-US" sz="1000" dirty="0">
              <a:solidFill>
                <a:srgbClr val="7F7F7F"/>
              </a:solidFill>
              <a:latin typeface="Franklin Gothic Medium"/>
              <a:cs typeface="Franklin Gothic Medium"/>
            </a:endParaRPr>
          </a:p>
        </p:txBody>
      </p:sp>
    </p:spTree>
    <p:extLst>
      <p:ext uri="{BB962C8B-B14F-4D97-AF65-F5344CB8AC3E}">
        <p14:creationId xmlns:p14="http://schemas.microsoft.com/office/powerpoint/2010/main" val="387820059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fld id="{7CB1CFCA-EE77-9F4A-8FAE-3286F1D37F0D}" type="slidenum">
              <a:rPr lang="en-US" smtClean="0"/>
              <a:pPr/>
              <a:t>5</a:t>
            </a:fld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1272091" y="1649684"/>
            <a:ext cx="352582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1200"/>
              </a:spcBef>
              <a:spcAft>
                <a:spcPts val="0"/>
              </a:spcAft>
              <a:buClrTx/>
            </a:pPr>
            <a:r>
              <a:rPr lang="en-US" sz="2800" b="1" dirty="0"/>
              <a:t>Information</a:t>
            </a:r>
          </a:p>
          <a:p>
            <a:pPr marL="256032" indent="-256032">
              <a:spcBef>
                <a:spcPts val="1200"/>
              </a:spcBef>
              <a:spcAft>
                <a:spcPts val="0"/>
              </a:spcAft>
              <a:buClrTx/>
              <a:buFont typeface="Arial"/>
              <a:buChar char="•"/>
            </a:pPr>
            <a:r>
              <a:rPr lang="en-US" sz="2800" b="1" dirty="0"/>
              <a:t>Drought conditions</a:t>
            </a:r>
          </a:p>
          <a:p>
            <a:pPr marL="256032" indent="-256032">
              <a:spcBef>
                <a:spcPts val="1200"/>
              </a:spcBef>
              <a:spcAft>
                <a:spcPts val="0"/>
              </a:spcAft>
              <a:buClrTx/>
              <a:buFont typeface="Arial"/>
              <a:buChar char="•"/>
            </a:pPr>
            <a:r>
              <a:rPr lang="en-US" sz="2800" b="1" dirty="0"/>
              <a:t>Maps</a:t>
            </a:r>
          </a:p>
          <a:p>
            <a:pPr marL="256032" indent="-256032">
              <a:spcBef>
                <a:spcPts val="1200"/>
              </a:spcBef>
              <a:spcAft>
                <a:spcPts val="0"/>
              </a:spcAft>
              <a:buClrTx/>
              <a:buFont typeface="Arial"/>
              <a:buChar char="•"/>
            </a:pPr>
            <a:r>
              <a:rPr lang="en-US" sz="2800" b="1" dirty="0"/>
              <a:t>Outlook</a:t>
            </a:r>
          </a:p>
          <a:p>
            <a:pPr marL="256032" indent="-256032">
              <a:spcBef>
                <a:spcPts val="1200"/>
              </a:spcBef>
              <a:spcAft>
                <a:spcPts val="0"/>
              </a:spcAft>
              <a:buClrTx/>
              <a:buFont typeface="Arial"/>
              <a:buChar char="•"/>
            </a:pPr>
            <a:r>
              <a:rPr lang="en-US" sz="2800" b="1" dirty="0"/>
              <a:t>Actions</a:t>
            </a:r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73860729"/>
              </p:ext>
            </p:extLst>
          </p:nvPr>
        </p:nvGraphicFramePr>
        <p:xfrm>
          <a:off x="775405" y="465181"/>
          <a:ext cx="8368596" cy="6480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3685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rgbClr val="2F6B97"/>
                          </a:solidFill>
                          <a:latin typeface="Franklin Gothic Medium"/>
                          <a:cs typeface="Franklin Gothic Medium"/>
                        </a:rPr>
                        <a:t>Priority Information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60075BDC-1FEC-4CA6-A644-E972C0DB3AD8}"/>
              </a:ext>
            </a:extLst>
          </p:cNvPr>
          <p:cNvSpPr txBox="1"/>
          <p:nvPr/>
        </p:nvSpPr>
        <p:spPr>
          <a:xfrm>
            <a:off x="4948518" y="1649684"/>
            <a:ext cx="3710849" cy="38779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1200"/>
              </a:spcBef>
              <a:spcAft>
                <a:spcPts val="0"/>
              </a:spcAft>
              <a:buClrTx/>
            </a:pPr>
            <a:r>
              <a:rPr lang="en-US" sz="2800" b="1" dirty="0"/>
              <a:t>Audience</a:t>
            </a:r>
          </a:p>
          <a:p>
            <a:pPr marL="256032" indent="-256032">
              <a:spcBef>
                <a:spcPts val="1200"/>
              </a:spcBef>
              <a:spcAft>
                <a:spcPts val="0"/>
              </a:spcAft>
              <a:buClrTx/>
              <a:buFont typeface="Arial"/>
              <a:buChar char="•"/>
            </a:pPr>
            <a:r>
              <a:rPr lang="en-US" sz="2800" b="1" dirty="0"/>
              <a:t>Public &amp; Elected Officials</a:t>
            </a:r>
          </a:p>
          <a:p>
            <a:pPr marL="256032" indent="-256032">
              <a:spcBef>
                <a:spcPts val="1200"/>
              </a:spcBef>
              <a:spcAft>
                <a:spcPts val="0"/>
              </a:spcAft>
              <a:buClrTx/>
              <a:buFont typeface="Arial"/>
              <a:buChar char="•"/>
            </a:pPr>
            <a:r>
              <a:rPr lang="en-US" sz="2800" b="1" dirty="0"/>
              <a:t>Water Suppliers</a:t>
            </a:r>
          </a:p>
          <a:p>
            <a:pPr marL="256032" indent="-256032">
              <a:spcBef>
                <a:spcPts val="1200"/>
              </a:spcBef>
              <a:spcAft>
                <a:spcPts val="0"/>
              </a:spcAft>
              <a:buClrTx/>
              <a:buFont typeface="Arial"/>
              <a:buChar char="•"/>
            </a:pPr>
            <a:r>
              <a:rPr lang="en-US" sz="2800" b="1" dirty="0"/>
              <a:t>Customers</a:t>
            </a:r>
          </a:p>
          <a:p>
            <a:pPr marL="256032" indent="-256032">
              <a:spcBef>
                <a:spcPts val="1200"/>
              </a:spcBef>
              <a:spcAft>
                <a:spcPts val="0"/>
              </a:spcAft>
              <a:buClrTx/>
              <a:buFont typeface="Arial"/>
              <a:buChar char="•"/>
            </a:pPr>
            <a:r>
              <a:rPr lang="en-US" sz="2800" b="1" dirty="0"/>
              <a:t>Residents</a:t>
            </a:r>
          </a:p>
          <a:p>
            <a:pPr marL="256032" indent="-256032">
              <a:spcBef>
                <a:spcPts val="1200"/>
              </a:spcBef>
              <a:spcAft>
                <a:spcPts val="0"/>
              </a:spcAft>
              <a:buClrTx/>
              <a:buFont typeface="Arial"/>
              <a:buChar char="•"/>
            </a:pPr>
            <a:r>
              <a:rPr lang="en-US" sz="2800" b="1" dirty="0"/>
              <a:t>Media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7EF8E119-EA5A-45E7-B895-5EB78EC3BF22}"/>
              </a:ext>
            </a:extLst>
          </p:cNvPr>
          <p:cNvSpPr/>
          <p:nvPr/>
        </p:nvSpPr>
        <p:spPr>
          <a:xfrm>
            <a:off x="4578789" y="6353741"/>
            <a:ext cx="3798707" cy="27699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r"/>
            <a:r>
              <a:rPr lang="en-US" sz="900" dirty="0">
                <a:solidFill>
                  <a:srgbClr val="7F7F7F"/>
                </a:solidFill>
                <a:latin typeface="Franklin Gothic Medium"/>
                <a:cs typeface="Franklin Gothic Medium"/>
              </a:rPr>
              <a:t>Agenda Item VI: Communicating Drought</a:t>
            </a:r>
          </a:p>
          <a:p>
            <a:pPr algn="r"/>
            <a:r>
              <a:rPr lang="en-US" sz="900" dirty="0">
                <a:solidFill>
                  <a:srgbClr val="7F7F7F"/>
                </a:solidFill>
                <a:latin typeface="Franklin Gothic Medium"/>
                <a:cs typeface="Franklin Gothic Medium"/>
              </a:rPr>
              <a:t>March 19, 2018</a:t>
            </a:r>
          </a:p>
          <a:p>
            <a:pPr algn="r"/>
            <a:endParaRPr lang="en-US" sz="1000" dirty="0">
              <a:solidFill>
                <a:srgbClr val="7F7F7F"/>
              </a:solidFill>
              <a:latin typeface="Franklin Gothic Medium"/>
              <a:cs typeface="Franklin Gothic Medium"/>
            </a:endParaRPr>
          </a:p>
        </p:txBody>
      </p:sp>
    </p:spTree>
    <p:extLst>
      <p:ext uri="{BB962C8B-B14F-4D97-AF65-F5344CB8AC3E}">
        <p14:creationId xmlns:p14="http://schemas.microsoft.com/office/powerpoint/2010/main" val="152920527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fld id="{7CB1CFCA-EE77-9F4A-8FAE-3286F1D37F0D}" type="slidenum">
              <a:rPr lang="en-US" smtClean="0"/>
              <a:pPr/>
              <a:t>6</a:t>
            </a:fld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1030562" y="1746504"/>
            <a:ext cx="7346934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56032" indent="-256032">
              <a:spcBef>
                <a:spcPts val="1200"/>
              </a:spcBef>
              <a:spcAft>
                <a:spcPts val="0"/>
              </a:spcAft>
              <a:buClrTx/>
              <a:buFont typeface="Arial"/>
              <a:buChar char="•"/>
            </a:pPr>
            <a:r>
              <a:rPr lang="en-US" sz="2400" dirty="0"/>
              <a:t>Regional Planning and Response</a:t>
            </a:r>
          </a:p>
          <a:p>
            <a:pPr marL="256032" indent="-256032">
              <a:spcBef>
                <a:spcPts val="1200"/>
              </a:spcBef>
              <a:spcAft>
                <a:spcPts val="0"/>
              </a:spcAft>
              <a:buClrTx/>
              <a:buFont typeface="Arial"/>
              <a:buChar char="•"/>
            </a:pPr>
            <a:r>
              <a:rPr lang="en-US" sz="2400" dirty="0"/>
              <a:t>Wise Water and Annual Briefing</a:t>
            </a:r>
          </a:p>
          <a:p>
            <a:pPr marL="256032" indent="-256032">
              <a:spcBef>
                <a:spcPts val="1200"/>
              </a:spcBef>
              <a:spcAft>
                <a:spcPts val="0"/>
              </a:spcAft>
              <a:buClrTx/>
              <a:buFont typeface="Arial"/>
              <a:buChar char="•"/>
            </a:pPr>
            <a:r>
              <a:rPr lang="en-US" sz="2400" dirty="0"/>
              <a:t>Upper and Lower Potomac Basin Conditions</a:t>
            </a:r>
          </a:p>
          <a:p>
            <a:pPr marL="256032" indent="-256032">
              <a:spcBef>
                <a:spcPts val="1200"/>
              </a:spcBef>
              <a:spcAft>
                <a:spcPts val="0"/>
              </a:spcAft>
              <a:buClrTx/>
              <a:buFont typeface="Arial"/>
              <a:buChar char="•"/>
            </a:pPr>
            <a:r>
              <a:rPr lang="en-US" sz="2400" dirty="0"/>
              <a:t>National and World reporting</a:t>
            </a:r>
          </a:p>
          <a:p>
            <a:pPr marL="256032" indent="-256032">
              <a:spcBef>
                <a:spcPts val="1200"/>
              </a:spcBef>
              <a:spcAft>
                <a:spcPts val="0"/>
              </a:spcAft>
              <a:buClrTx/>
              <a:buFont typeface="Arial"/>
              <a:buChar char="•"/>
            </a:pPr>
            <a:r>
              <a:rPr lang="en-US" sz="2400" dirty="0"/>
              <a:t>Resiliency</a:t>
            </a: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64463921"/>
              </p:ext>
            </p:extLst>
          </p:nvPr>
        </p:nvGraphicFramePr>
        <p:xfrm>
          <a:off x="775405" y="465181"/>
          <a:ext cx="8368596" cy="6480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3685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rgbClr val="2F6B97"/>
                          </a:solidFill>
                          <a:latin typeface="Franklin Gothic Medium"/>
                          <a:cs typeface="Franklin Gothic Medium"/>
                        </a:rPr>
                        <a:t>Media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10" name="Rectangle 9">
            <a:extLst>
              <a:ext uri="{FF2B5EF4-FFF2-40B4-BE49-F238E27FC236}">
                <a16:creationId xmlns:a16="http://schemas.microsoft.com/office/drawing/2014/main" id="{AFFFAC6F-EDE6-47AA-B7A2-19943C1BE9F9}"/>
              </a:ext>
            </a:extLst>
          </p:cNvPr>
          <p:cNvSpPr/>
          <p:nvPr/>
        </p:nvSpPr>
        <p:spPr>
          <a:xfrm>
            <a:off x="4578789" y="6353741"/>
            <a:ext cx="3798707" cy="27699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r"/>
            <a:r>
              <a:rPr lang="en-US" sz="900" dirty="0">
                <a:solidFill>
                  <a:srgbClr val="7F7F7F"/>
                </a:solidFill>
                <a:latin typeface="Franklin Gothic Medium"/>
                <a:cs typeface="Franklin Gothic Medium"/>
              </a:rPr>
              <a:t>Agenda Item VI: Communicating Drought</a:t>
            </a:r>
          </a:p>
          <a:p>
            <a:pPr algn="r"/>
            <a:r>
              <a:rPr lang="en-US" sz="900" dirty="0">
                <a:solidFill>
                  <a:srgbClr val="7F7F7F"/>
                </a:solidFill>
                <a:latin typeface="Franklin Gothic Medium"/>
                <a:cs typeface="Franklin Gothic Medium"/>
              </a:rPr>
              <a:t>March 19, 2018</a:t>
            </a:r>
          </a:p>
          <a:p>
            <a:pPr algn="r"/>
            <a:endParaRPr lang="en-US" sz="1000" dirty="0">
              <a:solidFill>
                <a:srgbClr val="7F7F7F"/>
              </a:solidFill>
              <a:latin typeface="Franklin Gothic Medium"/>
              <a:cs typeface="Franklin Gothic Medium"/>
            </a:endParaRPr>
          </a:p>
        </p:txBody>
      </p:sp>
    </p:spTree>
    <p:extLst>
      <p:ext uri="{BB962C8B-B14F-4D97-AF65-F5344CB8AC3E}">
        <p14:creationId xmlns:p14="http://schemas.microsoft.com/office/powerpoint/2010/main" val="239356552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fld id="{7CB1CFCA-EE77-9F4A-8FAE-3286F1D37F0D}" type="slidenum">
              <a:rPr lang="en-US" smtClean="0"/>
              <a:pPr/>
              <a:t>7</a:t>
            </a:fld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1082268" y="1307323"/>
            <a:ext cx="3576221" cy="46166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56032" indent="-256032">
              <a:spcBef>
                <a:spcPts val="600"/>
              </a:spcBef>
              <a:spcAft>
                <a:spcPts val="0"/>
              </a:spcAft>
              <a:buClrTx/>
              <a:buFont typeface="Arial"/>
              <a:buChar char="•"/>
            </a:pPr>
            <a:r>
              <a:rPr lang="en-US" sz="2400" b="1" dirty="0"/>
              <a:t>Public and Elected Officials</a:t>
            </a:r>
          </a:p>
          <a:p>
            <a:pPr marL="256032" indent="-256032">
              <a:spcBef>
                <a:spcPts val="600"/>
              </a:spcBef>
              <a:spcAft>
                <a:spcPts val="0"/>
              </a:spcAft>
              <a:buClrTx/>
              <a:buFont typeface="Arial"/>
              <a:buChar char="•"/>
            </a:pPr>
            <a:r>
              <a:rPr lang="en-US" sz="2400" b="1" dirty="0"/>
              <a:t>Customers</a:t>
            </a:r>
          </a:p>
          <a:p>
            <a:pPr marL="800100" lvl="1" indent="-342900">
              <a:spcBef>
                <a:spcPts val="600"/>
              </a:spcBef>
              <a:buSzPct val="80000"/>
              <a:buFont typeface="Trebuchet MS" panose="020B0603020202020204" pitchFamily="34" charset="0"/>
              <a:buChar char="−"/>
            </a:pPr>
            <a:r>
              <a:rPr lang="en-US" sz="2400" b="1" dirty="0"/>
              <a:t>Residents</a:t>
            </a:r>
          </a:p>
          <a:p>
            <a:pPr marL="800100" lvl="1" indent="-342900">
              <a:spcBef>
                <a:spcPts val="600"/>
              </a:spcBef>
              <a:buSzPct val="80000"/>
              <a:buFont typeface="Trebuchet MS" panose="020B0603020202020204" pitchFamily="34" charset="0"/>
              <a:buChar char="−"/>
            </a:pPr>
            <a:r>
              <a:rPr lang="en-US" sz="2400" b="1" dirty="0"/>
              <a:t>Commercial</a:t>
            </a:r>
          </a:p>
          <a:p>
            <a:pPr marL="256032" indent="-256032">
              <a:spcBef>
                <a:spcPts val="600"/>
              </a:spcBef>
              <a:spcAft>
                <a:spcPts val="0"/>
              </a:spcAft>
              <a:buClrTx/>
              <a:buFont typeface="Arial"/>
              <a:buChar char="•"/>
            </a:pPr>
            <a:r>
              <a:rPr lang="en-US" sz="2400" b="1" dirty="0"/>
              <a:t>Emergency Management and Fire Departments</a:t>
            </a:r>
          </a:p>
          <a:p>
            <a:pPr marL="256032" indent="-256032">
              <a:spcBef>
                <a:spcPts val="600"/>
              </a:spcBef>
              <a:spcAft>
                <a:spcPts val="0"/>
              </a:spcAft>
              <a:buClrTx/>
              <a:buFont typeface="Arial"/>
              <a:buChar char="•"/>
            </a:pPr>
            <a:r>
              <a:rPr lang="en-US" sz="2400" b="1" dirty="0"/>
              <a:t>Media</a:t>
            </a:r>
          </a:p>
          <a:p>
            <a:pPr marL="256032" indent="-256032">
              <a:spcBef>
                <a:spcPts val="600"/>
              </a:spcBef>
              <a:buFont typeface="Arial"/>
              <a:buChar char="•"/>
            </a:pPr>
            <a:r>
              <a:rPr lang="en-US" sz="2400" b="1" dirty="0"/>
              <a:t>Community organizations</a:t>
            </a:r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58835331"/>
              </p:ext>
            </p:extLst>
          </p:nvPr>
        </p:nvGraphicFramePr>
        <p:xfrm>
          <a:off x="775405" y="465181"/>
          <a:ext cx="8368596" cy="6480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3685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rgbClr val="2F6B97"/>
                          </a:solidFill>
                          <a:latin typeface="Franklin Gothic Medium"/>
                          <a:cs typeface="Franklin Gothic Medium"/>
                        </a:rPr>
                        <a:t>Audiences &amp; Actions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81499595-56FD-4E6E-8DBA-A019FDC114E9}"/>
              </a:ext>
            </a:extLst>
          </p:cNvPr>
          <p:cNvSpPr txBox="1"/>
          <p:nvPr/>
        </p:nvSpPr>
        <p:spPr>
          <a:xfrm>
            <a:off x="4331077" y="1310147"/>
            <a:ext cx="3823219" cy="35855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56032" indent="-256032">
              <a:spcBef>
                <a:spcPts val="600"/>
              </a:spcBef>
              <a:spcAft>
                <a:spcPts val="0"/>
              </a:spcAft>
              <a:buClrTx/>
              <a:buFont typeface="Arial"/>
              <a:buChar char="•"/>
            </a:pPr>
            <a:endParaRPr lang="en-US" sz="2400" b="1" dirty="0"/>
          </a:p>
          <a:p>
            <a:pPr marL="256032" indent="-256032">
              <a:spcBef>
                <a:spcPts val="600"/>
              </a:spcBef>
              <a:spcAft>
                <a:spcPts val="0"/>
              </a:spcAft>
              <a:buClrTx/>
              <a:buFont typeface="Arial"/>
              <a:buChar char="•"/>
            </a:pPr>
            <a:r>
              <a:rPr lang="en-US" sz="2400" b="1" dirty="0"/>
              <a:t>Water Supply Education</a:t>
            </a:r>
          </a:p>
          <a:p>
            <a:pPr marL="256032" indent="-256032">
              <a:spcBef>
                <a:spcPts val="600"/>
              </a:spcBef>
              <a:spcAft>
                <a:spcPts val="0"/>
              </a:spcAft>
              <a:buClrTx/>
              <a:buFont typeface="Arial"/>
              <a:buChar char="•"/>
            </a:pPr>
            <a:r>
              <a:rPr lang="en-US" sz="2400" b="1" dirty="0"/>
              <a:t>Change Behavior</a:t>
            </a:r>
          </a:p>
          <a:p>
            <a:pPr marL="800100" lvl="1" indent="-342900">
              <a:spcBef>
                <a:spcPts val="600"/>
              </a:spcBef>
              <a:buSzPct val="90000"/>
              <a:buFont typeface="Trebuchet MS" panose="020B0603020202020204" pitchFamily="34" charset="0"/>
              <a:buChar char="−"/>
            </a:pPr>
            <a:r>
              <a:rPr lang="en-US" sz="2400" b="1" dirty="0"/>
              <a:t>Wise water use</a:t>
            </a:r>
          </a:p>
          <a:p>
            <a:pPr marL="800100" lvl="1" indent="-342900">
              <a:spcBef>
                <a:spcPts val="600"/>
              </a:spcBef>
              <a:buSzPct val="90000"/>
              <a:buFont typeface="Trebuchet MS" panose="020B0603020202020204" pitchFamily="34" charset="0"/>
              <a:buChar char="−"/>
            </a:pPr>
            <a:r>
              <a:rPr lang="en-US" sz="2400" b="1" dirty="0"/>
              <a:t>Restrictions</a:t>
            </a:r>
          </a:p>
          <a:p>
            <a:pPr marL="800100" lvl="1" indent="-342900">
              <a:spcBef>
                <a:spcPts val="600"/>
              </a:spcBef>
              <a:buSzPct val="90000"/>
              <a:buFont typeface="Trebuchet MS" panose="020B0603020202020204" pitchFamily="34" charset="0"/>
              <a:buChar char="−"/>
            </a:pPr>
            <a:r>
              <a:rPr lang="en-US" sz="2400" b="1" dirty="0"/>
              <a:t>Burning</a:t>
            </a:r>
          </a:p>
          <a:p>
            <a:pPr marL="256032" indent="-256032">
              <a:spcBef>
                <a:spcPts val="600"/>
              </a:spcBef>
              <a:spcAft>
                <a:spcPts val="0"/>
              </a:spcAft>
              <a:buClrTx/>
              <a:buFont typeface="Arial"/>
              <a:buChar char="•"/>
            </a:pPr>
            <a:r>
              <a:rPr lang="en-US" sz="2400" b="1" dirty="0"/>
              <a:t>Decision Making</a:t>
            </a:r>
          </a:p>
          <a:p>
            <a:pPr marL="256032" indent="-256032">
              <a:spcBef>
                <a:spcPts val="600"/>
              </a:spcBef>
              <a:buFont typeface="Arial"/>
              <a:buChar char="•"/>
            </a:pPr>
            <a:r>
              <a:rPr lang="en-US" sz="2400" b="1" dirty="0"/>
              <a:t>Community organizations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62EC736B-1A91-4871-8F8A-B7FE70579DDE}"/>
              </a:ext>
            </a:extLst>
          </p:cNvPr>
          <p:cNvSpPr/>
          <p:nvPr/>
        </p:nvSpPr>
        <p:spPr>
          <a:xfrm>
            <a:off x="4578789" y="6353741"/>
            <a:ext cx="3798707" cy="27699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r"/>
            <a:r>
              <a:rPr lang="en-US" sz="900" dirty="0">
                <a:solidFill>
                  <a:srgbClr val="7F7F7F"/>
                </a:solidFill>
                <a:latin typeface="Franklin Gothic Medium"/>
                <a:cs typeface="Franklin Gothic Medium"/>
              </a:rPr>
              <a:t>Agenda Item VI: Communicating Drought</a:t>
            </a:r>
          </a:p>
          <a:p>
            <a:pPr algn="r"/>
            <a:r>
              <a:rPr lang="en-US" sz="900" dirty="0">
                <a:solidFill>
                  <a:srgbClr val="7F7F7F"/>
                </a:solidFill>
                <a:latin typeface="Franklin Gothic Medium"/>
                <a:cs typeface="Franklin Gothic Medium"/>
              </a:rPr>
              <a:t>March 19, 2018</a:t>
            </a:r>
          </a:p>
          <a:p>
            <a:pPr algn="r"/>
            <a:endParaRPr lang="en-US" sz="1000" dirty="0">
              <a:solidFill>
                <a:srgbClr val="7F7F7F"/>
              </a:solidFill>
              <a:latin typeface="Franklin Gothic Medium"/>
              <a:cs typeface="Franklin Gothic Medium"/>
            </a:endParaRPr>
          </a:p>
        </p:txBody>
      </p:sp>
    </p:spTree>
    <p:extLst>
      <p:ext uri="{BB962C8B-B14F-4D97-AF65-F5344CB8AC3E}">
        <p14:creationId xmlns:p14="http://schemas.microsoft.com/office/powerpoint/2010/main" val="156380940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fld id="{7CB1CFCA-EE77-9F4A-8FAE-3286F1D37F0D}" type="slidenum">
              <a:rPr lang="en-US" smtClean="0"/>
              <a:pPr/>
              <a:t>8</a:t>
            </a:fld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775405" y="1522476"/>
            <a:ext cx="7734208" cy="29084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56032" indent="-256032">
              <a:spcBef>
                <a:spcPts val="600"/>
              </a:spcBef>
              <a:spcAft>
                <a:spcPts val="0"/>
              </a:spcAft>
              <a:buClrTx/>
              <a:buFont typeface="Arial"/>
              <a:buChar char="•"/>
            </a:pPr>
            <a:r>
              <a:rPr lang="en-US" sz="2800" b="1" dirty="0"/>
              <a:t>What information is needed for different audiences?</a:t>
            </a:r>
          </a:p>
          <a:p>
            <a:pPr marL="256032" indent="-256032">
              <a:spcBef>
                <a:spcPts val="600"/>
              </a:spcBef>
              <a:spcAft>
                <a:spcPts val="0"/>
              </a:spcAft>
              <a:buClrTx/>
              <a:buFont typeface="Arial"/>
              <a:buChar char="•"/>
            </a:pPr>
            <a:r>
              <a:rPr lang="en-US" sz="2800" b="1" dirty="0"/>
              <a:t>Which maps communicate priority information?</a:t>
            </a:r>
          </a:p>
          <a:p>
            <a:pPr marL="256032" indent="-256032">
              <a:spcBef>
                <a:spcPts val="600"/>
              </a:spcBef>
              <a:spcAft>
                <a:spcPts val="0"/>
              </a:spcAft>
              <a:buClrTx/>
              <a:buFont typeface="Arial"/>
              <a:buChar char="•"/>
            </a:pPr>
            <a:r>
              <a:rPr lang="en-US" sz="2800" b="1" dirty="0"/>
              <a:t>What would improve information?</a:t>
            </a:r>
          </a:p>
          <a:p>
            <a:pPr marL="256032" indent="-256032">
              <a:spcBef>
                <a:spcPts val="600"/>
              </a:spcBef>
              <a:spcAft>
                <a:spcPts val="0"/>
              </a:spcAft>
              <a:buClrTx/>
              <a:buFont typeface="Arial"/>
              <a:buChar char="•"/>
            </a:pPr>
            <a:r>
              <a:rPr lang="en-US" sz="2800" b="1" dirty="0"/>
              <a:t>Should other formats be used? On which occasions?</a:t>
            </a:r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35518366"/>
              </p:ext>
            </p:extLst>
          </p:nvPr>
        </p:nvGraphicFramePr>
        <p:xfrm>
          <a:off x="775405" y="465181"/>
          <a:ext cx="8368596" cy="6480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3685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rgbClr val="2F6B97"/>
                          </a:solidFill>
                          <a:latin typeface="Franklin Gothic Medium"/>
                          <a:cs typeface="Franklin Gothic Medium"/>
                        </a:rPr>
                        <a:t>Discussion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10" name="Rectangle 9">
            <a:extLst>
              <a:ext uri="{FF2B5EF4-FFF2-40B4-BE49-F238E27FC236}">
                <a16:creationId xmlns:a16="http://schemas.microsoft.com/office/drawing/2014/main" id="{62EC736B-1A91-4871-8F8A-B7FE70579DDE}"/>
              </a:ext>
            </a:extLst>
          </p:cNvPr>
          <p:cNvSpPr/>
          <p:nvPr/>
        </p:nvSpPr>
        <p:spPr>
          <a:xfrm>
            <a:off x="4578789" y="6353741"/>
            <a:ext cx="3798707" cy="27699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r"/>
            <a:r>
              <a:rPr lang="en-US" sz="900" dirty="0">
                <a:solidFill>
                  <a:srgbClr val="7F7F7F"/>
                </a:solidFill>
                <a:latin typeface="Franklin Gothic Medium"/>
                <a:cs typeface="Franklin Gothic Medium"/>
              </a:rPr>
              <a:t>Agenda Item VI: Communicating Drought</a:t>
            </a:r>
          </a:p>
          <a:p>
            <a:pPr algn="r"/>
            <a:r>
              <a:rPr lang="en-US" sz="900" dirty="0">
                <a:solidFill>
                  <a:srgbClr val="7F7F7F"/>
                </a:solidFill>
                <a:latin typeface="Franklin Gothic Medium"/>
                <a:cs typeface="Franklin Gothic Medium"/>
              </a:rPr>
              <a:t>March 19, 2018</a:t>
            </a:r>
          </a:p>
          <a:p>
            <a:pPr algn="r"/>
            <a:endParaRPr lang="en-US" sz="1000" dirty="0">
              <a:solidFill>
                <a:srgbClr val="7F7F7F"/>
              </a:solidFill>
              <a:latin typeface="Franklin Gothic Medium"/>
              <a:cs typeface="Franklin Gothic Medium"/>
            </a:endParaRPr>
          </a:p>
        </p:txBody>
      </p:sp>
    </p:spTree>
    <p:extLst>
      <p:ext uri="{BB962C8B-B14F-4D97-AF65-F5344CB8AC3E}">
        <p14:creationId xmlns:p14="http://schemas.microsoft.com/office/powerpoint/2010/main" val="216912098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26">
      <a:dk1>
        <a:srgbClr val="000000"/>
      </a:dk1>
      <a:lt1>
        <a:sysClr val="window" lastClr="FFFFFF"/>
      </a:lt1>
      <a:dk2>
        <a:srgbClr val="0087CD"/>
      </a:dk2>
      <a:lt2>
        <a:srgbClr val="B0D235"/>
      </a:lt2>
      <a:accent1>
        <a:srgbClr val="2F6B97"/>
      </a:accent1>
      <a:accent2>
        <a:srgbClr val="F15B5B"/>
      </a:accent2>
      <a:accent3>
        <a:srgbClr val="FAA434"/>
      </a:accent3>
      <a:accent4>
        <a:srgbClr val="546670"/>
      </a:accent4>
      <a:accent5>
        <a:srgbClr val="FFFFFF"/>
      </a:accent5>
      <a:accent6>
        <a:srgbClr val="FFFFFF"/>
      </a:accent6>
      <a:hlink>
        <a:srgbClr val="000000"/>
      </a:hlink>
      <a:folHlink>
        <a:srgbClr val="000000"/>
      </a:folHlink>
    </a:clrScheme>
    <a:fontScheme name="Franklin Gothic">
      <a:majorFont>
        <a:latin typeface="Franklin Gothic Medium" panose="020B0603020102020204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 panose="020B0503020102020204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COG  A - Blue" id="{349CBC06-E0E8-4BA7-8901-2E54DD466E81}" vid="{9ECF4E32-DF6C-4603-B206-933FF80BCAF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COG  A - Blue</Template>
  <TotalTime>328</TotalTime>
  <Words>234</Words>
  <Application>Microsoft Office PowerPoint</Application>
  <PresentationFormat>On-screen Show (4:3)</PresentationFormat>
  <Paragraphs>81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5" baseType="lpstr">
      <vt:lpstr>Arial</vt:lpstr>
      <vt:lpstr>Calibri</vt:lpstr>
      <vt:lpstr>Ebrima</vt:lpstr>
      <vt:lpstr>Franklin Gothic Book</vt:lpstr>
      <vt:lpstr>Franklin Gothic Medium</vt:lpstr>
      <vt:lpstr>Trebuchet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Lloyd Greenberg Design LLC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Lisa Ragain</dc:creator>
  <cp:lastModifiedBy>Lisa Ragain</cp:lastModifiedBy>
  <cp:revision>6</cp:revision>
  <cp:lastPrinted>2015-11-17T20:47:00Z</cp:lastPrinted>
  <dcterms:created xsi:type="dcterms:W3CDTF">2018-03-18T22:19:05Z</dcterms:created>
  <dcterms:modified xsi:type="dcterms:W3CDTF">2018-03-19T03:47:57Z</dcterms:modified>
</cp:coreProperties>
</file>