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7" r:id="rId4"/>
    <p:sldId id="264" r:id="rId5"/>
    <p:sldId id="265" r:id="rId6"/>
    <p:sldId id="267" r:id="rId7"/>
    <p:sldId id="266" r:id="rId8"/>
    <p:sldId id="260" r:id="rId9"/>
    <p:sldId id="268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197" autoAdjust="0"/>
  </p:normalViewPr>
  <p:slideViewPr>
    <p:cSldViewPr>
      <p:cViewPr varScale="1">
        <p:scale>
          <a:sx n="61" d="100"/>
          <a:sy n="61" d="100"/>
        </p:scale>
        <p:origin x="-105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85F63C-6D14-483E-894A-238F3E49CF7D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E3525-492B-4D6F-886A-41D17071DD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696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DE53C-7510-4BED-B356-2F69F5BFB60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603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proposed changes are</a:t>
            </a:r>
            <a:r>
              <a:rPr lang="en-US" baseline="0" dirty="0" smtClean="0"/>
              <a:t> based off of legislation proposed in the Michigan legislature in 2017.</a:t>
            </a:r>
          </a:p>
          <a:p>
            <a:r>
              <a:rPr lang="en-US" baseline="0" dirty="0" smtClean="0"/>
              <a:t>These amendments would do the following: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Adding “high PAH sealant products” to the ban, which would include: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Coal tar products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Coal tar-related products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Ethylene cracker residue (ECR) products and their offshoots; 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All sealant products over .1% PAH by weight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/>
              <a:t>Also</a:t>
            </a:r>
            <a:r>
              <a:rPr lang="en-US" baseline="0" dirty="0" smtClean="0"/>
              <a:t> establishes the authority to create a list of compliant products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DE53C-7510-4BED-B356-2F69F5BFB60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603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82391-1AB4-4A46-839F-A50C302795AD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20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638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78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35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084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145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736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90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310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614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39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18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48262-048A-454C-B5DB-6F2E0CFD3168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3AC5B-7411-4F10-ABC7-4E2E19C1F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207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461010" y="-990358"/>
            <a:ext cx="10142220" cy="7848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752600"/>
            <a:ext cx="7772400" cy="1470025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chemeClr val="accent1"/>
                </a:solidFill>
              </a:rPr>
              <a:t>Challenges and Proposed Solutions to the District’s Coal Tar Pavement Sealant Ban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Trebuchet MS" panose="020B0603020202020204" pitchFamily="34" charset="0"/>
              </a:rPr>
              <a:t>Lillian Power and Zachary Rybarczyk</a:t>
            </a:r>
          </a:p>
          <a:p>
            <a:r>
              <a:rPr lang="en-US" sz="2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Trebuchet MS" panose="020B0603020202020204" pitchFamily="34" charset="0"/>
              </a:rPr>
              <a:t>Environmental Protection Specialists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048000" y="3733800"/>
            <a:ext cx="3048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30" y="5257800"/>
            <a:ext cx="2567170" cy="749071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743200" y="6202680"/>
            <a:ext cx="3749040" cy="2743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ubtitle 4"/>
          <p:cNvSpPr txBox="1">
            <a:spLocks/>
          </p:cNvSpPr>
          <p:nvPr/>
        </p:nvSpPr>
        <p:spPr>
          <a:xfrm>
            <a:off x="-464820" y="6172200"/>
            <a:ext cx="10142220" cy="45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>
                <a:solidFill>
                  <a:schemeClr val="bg1"/>
                </a:solidFill>
              </a:rPr>
              <a:t>@DOEE_DC</a:t>
            </a:r>
            <a:endParaRPr 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55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828800"/>
            <a:ext cx="4381500" cy="3581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 txBox="1">
            <a:spLocks/>
          </p:cNvSpPr>
          <p:nvPr/>
        </p:nvSpPr>
        <p:spPr>
          <a:xfrm>
            <a:off x="5334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51B749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Background</a:t>
            </a:r>
            <a:endParaRPr lang="en-US" sz="36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2412" y="2175837"/>
            <a:ext cx="38766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11 of the 66 lots inspected between October 2016 and December 2017 were sealed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6 indicated high PAH levels during field inspections test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/>
                </a:solidFill>
              </a:rPr>
              <a:t>All 6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were found to be new, non-coal tar products containing ethylene cracker residue (ECR)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1232972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DOEE inspects at least 60 properties per year for compliance with the coal tar ban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09600" y="914400"/>
            <a:ext cx="7543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6317818"/>
            <a:ext cx="465728" cy="3877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2800" y="6409377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accent1"/>
                </a:solidFill>
                <a:latin typeface="+mj-lt"/>
              </a:rPr>
              <a:t>@DOEE_DC</a:t>
            </a:r>
            <a:endParaRPr lang="en-US" sz="1600" b="1" dirty="0">
              <a:solidFill>
                <a:schemeClr val="accent1"/>
              </a:solidFill>
              <a:latin typeface="+mj-lt"/>
            </a:endParaRPr>
          </a:p>
        </p:txBody>
      </p:sp>
      <p:pic>
        <p:nvPicPr>
          <p:cNvPr id="6" name="Picture 2" descr="P:\PEC Branch\ENFORCEMENT\Coal_Tar_Ban\District Implementation\Inspection and Enforcement\CT_Enforcement Activities\Site 519 1818 New York Ave\pictures of lot\1818 ny playground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269" y="1828800"/>
            <a:ext cx="4741863" cy="355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16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381000" y="3184071"/>
            <a:ext cx="6096000" cy="163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1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763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4300" y="3537857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0%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496300" y="352697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9%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28800" y="1774371"/>
            <a:ext cx="46482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905000" y="2879271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4770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505200" y="289560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991100" y="287927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705600" y="3184071"/>
            <a:ext cx="2057400" cy="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7056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696200" y="2884714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2484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4%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5057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dirty="0" smtClean="0"/>
              <a:t>%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477000" y="1524000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828800" y="1545771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705600" y="1752600"/>
            <a:ext cx="14097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1153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7056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990600" y="2285218"/>
            <a:ext cx="4000500" cy="0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991100" y="2089666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001486" y="2062060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00050" y="2792186"/>
            <a:ext cx="236220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62250" y="2623457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81000" y="2584183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Multiply 54"/>
          <p:cNvSpPr/>
          <p:nvPr/>
        </p:nvSpPr>
        <p:spPr>
          <a:xfrm>
            <a:off x="6553200" y="16002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Multiply 55"/>
          <p:cNvSpPr/>
          <p:nvPr/>
        </p:nvSpPr>
        <p:spPr>
          <a:xfrm>
            <a:off x="277586" y="2601685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 flipH="1">
            <a:off x="1679122" y="356001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 flipH="1">
            <a:off x="3309257" y="357051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 flipH="1">
            <a:off x="4800600" y="352853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6553200" y="3505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3020786" y="1433937"/>
            <a:ext cx="2237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Coal Tar: .9%-8.3%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7%</a:t>
            </a:r>
            <a:endParaRPr lang="en-US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1668236" y="1966554"/>
            <a:ext cx="34915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ECR*: .4-3%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Unknown</a:t>
            </a:r>
            <a:endParaRPr lang="en-US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484414" y="2477010"/>
            <a:ext cx="2922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Asphalt: 0%-1.6% </a:t>
            </a:r>
            <a:r>
              <a:rPr lang="en-US" sz="1400" dirty="0" err="1" smtClean="0"/>
              <a:t>Avg</a:t>
            </a:r>
            <a:r>
              <a:rPr lang="en-US" sz="1400" dirty="0" smtClean="0"/>
              <a:t>: .005%</a:t>
            </a:r>
            <a:endParaRPr lang="en-US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623207" y="326924"/>
            <a:ext cx="7723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PAH Concentrations by Sealant Type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842657" y="392935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Percent PAH</a:t>
            </a:r>
            <a:endParaRPr lang="en-US" dirty="0"/>
          </a:p>
        </p:txBody>
      </p:sp>
      <p:sp>
        <p:nvSpPr>
          <p:cNvPr id="71" name="Multiply 70"/>
          <p:cNvSpPr/>
          <p:nvPr/>
        </p:nvSpPr>
        <p:spPr>
          <a:xfrm>
            <a:off x="389164" y="53340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838200" y="5294531"/>
            <a:ext cx="422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Average PAH concentration</a:t>
            </a:r>
            <a:endParaRPr lang="en-US" dirty="0"/>
          </a:p>
        </p:txBody>
      </p:sp>
      <p:sp>
        <p:nvSpPr>
          <p:cNvPr id="52" name="Rectangle 51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cxnSp>
        <p:nvCxnSpPr>
          <p:cNvPr id="74" name="Straight Connector 73"/>
          <p:cNvCxnSpPr/>
          <p:nvPr/>
        </p:nvCxnSpPr>
        <p:spPr>
          <a:xfrm>
            <a:off x="623207" y="9906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581150" y="4298682"/>
            <a:ext cx="48958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*concentration range is an estimate from Minnesota Pollution Control Agency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649982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381000" y="3184071"/>
            <a:ext cx="6096000" cy="163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1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763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4300" y="3537857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0%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496300" y="352697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9%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28800" y="1774371"/>
            <a:ext cx="46482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905000" y="2879271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4770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505200" y="289560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991100" y="287927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705600" y="3184071"/>
            <a:ext cx="2057400" cy="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7056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696200" y="2884714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2484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4%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5057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dirty="0" smtClean="0"/>
              <a:t>%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477000" y="1524000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828800" y="1545771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705600" y="1752600"/>
            <a:ext cx="14097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1153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7056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990600" y="2285218"/>
            <a:ext cx="4000500" cy="0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991100" y="2089666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001486" y="2062060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00050" y="2792186"/>
            <a:ext cx="236220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62250" y="2623457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81000" y="2584183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Multiply 54"/>
          <p:cNvSpPr/>
          <p:nvPr/>
        </p:nvSpPr>
        <p:spPr>
          <a:xfrm>
            <a:off x="6553200" y="16002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Multiply 55"/>
          <p:cNvSpPr/>
          <p:nvPr/>
        </p:nvSpPr>
        <p:spPr>
          <a:xfrm>
            <a:off x="277586" y="2601685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 flipH="1">
            <a:off x="1679122" y="356001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 flipH="1">
            <a:off x="3309257" y="357051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 flipH="1">
            <a:off x="4800600" y="352853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6553200" y="3505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3020786" y="1433937"/>
            <a:ext cx="2237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Coal Tar: .9%-8.3%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7%</a:t>
            </a:r>
            <a:endParaRPr lang="en-US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1668236" y="1966554"/>
            <a:ext cx="34915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ECR*: .4-3%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Unknown</a:t>
            </a:r>
            <a:endParaRPr lang="en-US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484414" y="2477010"/>
            <a:ext cx="2922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Asphalt: 0%-1.6% </a:t>
            </a:r>
            <a:r>
              <a:rPr lang="en-US" sz="1400" dirty="0" err="1" smtClean="0"/>
              <a:t>Avg</a:t>
            </a:r>
            <a:r>
              <a:rPr lang="en-US" sz="1400" dirty="0" smtClean="0"/>
              <a:t>: .005%</a:t>
            </a:r>
            <a:endParaRPr lang="en-US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623207" y="326924"/>
            <a:ext cx="7723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PAH Concentrations by Sealant Type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842657" y="392935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Percent PAH</a:t>
            </a:r>
            <a:endParaRPr lang="en-US" dirty="0"/>
          </a:p>
        </p:txBody>
      </p:sp>
      <p:sp>
        <p:nvSpPr>
          <p:cNvPr id="71" name="Multiply 70"/>
          <p:cNvSpPr/>
          <p:nvPr/>
        </p:nvSpPr>
        <p:spPr>
          <a:xfrm>
            <a:off x="389164" y="53340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TextBox 71"/>
          <p:cNvSpPr txBox="1"/>
          <p:nvPr/>
        </p:nvSpPr>
        <p:spPr>
          <a:xfrm>
            <a:off x="838200" y="46482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Lab analysis results from DOEE inspections on District lots using new products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38200" y="5294531"/>
            <a:ext cx="422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Average PAH concentration</a:t>
            </a:r>
            <a:endParaRPr lang="en-US" dirty="0"/>
          </a:p>
        </p:txBody>
      </p:sp>
      <p:sp>
        <p:nvSpPr>
          <p:cNvPr id="52" name="Rectangle 51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cxnSp>
        <p:nvCxnSpPr>
          <p:cNvPr id="74" name="Straight Connector 73"/>
          <p:cNvCxnSpPr/>
          <p:nvPr/>
        </p:nvCxnSpPr>
        <p:spPr>
          <a:xfrm>
            <a:off x="623207" y="9906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4985657" y="2342071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flipV="1">
            <a:off x="541564" y="2358792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 flipV="1">
            <a:off x="1641021" y="2363454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2212522" y="2358793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495302" y="4770529"/>
            <a:ext cx="0" cy="303507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838201" y="2341680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1581150" y="4298682"/>
            <a:ext cx="48958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*concentration range is an estimate from Minnesota Pollution Control Agency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69206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381000" y="3184071"/>
            <a:ext cx="6096000" cy="163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1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763000" y="2895600"/>
            <a:ext cx="0" cy="60960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14300" y="3537857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0%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496300" y="352697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9%</a:t>
            </a: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28800" y="1774371"/>
            <a:ext cx="46482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905000" y="2879271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4770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505200" y="289560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991100" y="2879270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705600" y="3184071"/>
            <a:ext cx="2057400" cy="0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705600" y="2862943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696200" y="2884714"/>
            <a:ext cx="0" cy="642257"/>
          </a:xfrm>
          <a:prstGeom prst="line">
            <a:avLst/>
          </a:prstGeom>
          <a:ln w="412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2484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4%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505700" y="3526971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  <a:r>
              <a:rPr lang="en-US" dirty="0" smtClean="0"/>
              <a:t>%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477000" y="1524000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828800" y="1545771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705600" y="1752600"/>
            <a:ext cx="14097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81153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705600" y="1513114"/>
            <a:ext cx="0" cy="45720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990600" y="2285218"/>
            <a:ext cx="4000500" cy="0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991100" y="2089666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001486" y="2062060"/>
            <a:ext cx="0" cy="424543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00050" y="2792186"/>
            <a:ext cx="2362200" cy="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62250" y="2623457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81000" y="2584183"/>
            <a:ext cx="0" cy="381000"/>
          </a:xfrm>
          <a:prstGeom prst="line">
            <a:avLst/>
          </a:prstGeom>
          <a:ln w="412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Multiply 54"/>
          <p:cNvSpPr/>
          <p:nvPr/>
        </p:nvSpPr>
        <p:spPr>
          <a:xfrm>
            <a:off x="6553200" y="16002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Multiply 55"/>
          <p:cNvSpPr/>
          <p:nvPr/>
        </p:nvSpPr>
        <p:spPr>
          <a:xfrm>
            <a:off x="277586" y="2601685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 flipH="1">
            <a:off x="1679122" y="3560018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 flipH="1">
            <a:off x="3309257" y="3570514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 flipH="1">
            <a:off x="4800600" y="3528531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6553200" y="3505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  <a:r>
              <a:rPr lang="en-US" dirty="0" smtClean="0"/>
              <a:t>%</a:t>
            </a:r>
            <a:endParaRPr lang="en-US" dirty="0"/>
          </a:p>
        </p:txBody>
      </p:sp>
      <p:sp>
        <p:nvSpPr>
          <p:cNvPr id="65" name="TextBox 64"/>
          <p:cNvSpPr txBox="1"/>
          <p:nvPr/>
        </p:nvSpPr>
        <p:spPr>
          <a:xfrm>
            <a:off x="3020786" y="1433937"/>
            <a:ext cx="22370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Coal Tar: .9%-8.3%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7%</a:t>
            </a:r>
            <a:endParaRPr lang="en-US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1668236" y="1966554"/>
            <a:ext cx="34915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ECR: .4-3%  </a:t>
            </a:r>
            <a:r>
              <a:rPr lang="en-US" sz="1400" dirty="0" err="1" smtClean="0"/>
              <a:t>Avg</a:t>
            </a:r>
            <a:r>
              <a:rPr lang="en-US" sz="1400" dirty="0" smtClean="0"/>
              <a:t>: Unknown</a:t>
            </a:r>
            <a:endParaRPr lang="en-US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484414" y="2477010"/>
            <a:ext cx="29228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Asphalt: 0%-1.6% </a:t>
            </a:r>
            <a:r>
              <a:rPr lang="en-US" sz="1400" dirty="0" err="1" smtClean="0"/>
              <a:t>Avg</a:t>
            </a:r>
            <a:r>
              <a:rPr lang="en-US" sz="1400" dirty="0" smtClean="0"/>
              <a:t>: .005%</a:t>
            </a:r>
            <a:endParaRPr lang="en-US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623207" y="326924"/>
            <a:ext cx="7723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Proposed Solutions: Introduce .1% PAH Limit to Law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842657" y="392935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Percent PAH</a:t>
            </a:r>
            <a:endParaRPr lang="en-US" dirty="0"/>
          </a:p>
        </p:txBody>
      </p:sp>
      <p:sp>
        <p:nvSpPr>
          <p:cNvPr id="71" name="Multiply 70"/>
          <p:cNvSpPr/>
          <p:nvPr/>
        </p:nvSpPr>
        <p:spPr>
          <a:xfrm>
            <a:off x="389164" y="5334000"/>
            <a:ext cx="304800" cy="304800"/>
          </a:xfrm>
          <a:prstGeom prst="mathMultiply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TextBox 71"/>
          <p:cNvSpPr txBox="1"/>
          <p:nvPr/>
        </p:nvSpPr>
        <p:spPr>
          <a:xfrm>
            <a:off x="838200" y="4648200"/>
            <a:ext cx="571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Lab analysis results from DOEE inspections on District lots using new products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38200" y="5294531"/>
            <a:ext cx="422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Average PAH concentration</a:t>
            </a:r>
            <a:endParaRPr lang="en-US" dirty="0"/>
          </a:p>
        </p:txBody>
      </p:sp>
      <p:sp>
        <p:nvSpPr>
          <p:cNvPr id="52" name="Rectangle 51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cxnSp>
        <p:nvCxnSpPr>
          <p:cNvPr id="74" name="Straight Connector 73"/>
          <p:cNvCxnSpPr/>
          <p:nvPr/>
        </p:nvCxnSpPr>
        <p:spPr>
          <a:xfrm>
            <a:off x="623207" y="9906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4985657" y="2342071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flipV="1">
            <a:off x="541564" y="2358792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 flipV="1">
            <a:off x="1641021" y="2363454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2212522" y="2358793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495302" y="4770529"/>
            <a:ext cx="0" cy="303507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838201" y="2341680"/>
            <a:ext cx="1" cy="186545"/>
          </a:xfrm>
          <a:prstGeom prst="straightConnector1">
            <a:avLst/>
          </a:prstGeom>
          <a:ln w="317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/>
          <p:cNvSpPr/>
          <p:nvPr/>
        </p:nvSpPr>
        <p:spPr>
          <a:xfrm>
            <a:off x="538843" y="1433936"/>
            <a:ext cx="7722052" cy="1614063"/>
          </a:xfrm>
          <a:prstGeom prst="rect">
            <a:avLst/>
          </a:prstGeom>
          <a:solidFill>
            <a:schemeClr val="tx1">
              <a:alpha val="54000"/>
            </a:schemeClr>
          </a:solidFill>
          <a:ln w="444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7400" y="1830755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bg1"/>
                </a:solidFill>
              </a:rPr>
              <a:t>.1% PAH Limit</a:t>
            </a:r>
            <a:endParaRPr lang="en-US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702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33400" y="2746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51B749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Proposed Legislative Language</a:t>
            </a:r>
            <a:endParaRPr lang="en-US" sz="36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3400" y="1232972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DOEE proposes amending the District’s legislation from 2008 with the following: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09600" y="914400"/>
            <a:ext cx="7543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6317818"/>
            <a:ext cx="465728" cy="38778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2800" y="6409377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accent1"/>
                </a:solidFill>
                <a:latin typeface="+mj-lt"/>
              </a:rPr>
              <a:t>@DOEE_DC</a:t>
            </a:r>
            <a:endParaRPr lang="en-US" sz="1600" b="1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1662678"/>
            <a:ext cx="8839200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1400" b="1" dirty="0">
                <a:ea typeface="Calibri"/>
                <a:cs typeface="Times New Roman"/>
              </a:rPr>
              <a:t>(a) For the purposes of this section, the term "high PAH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sealant</a:t>
            </a:r>
            <a:r>
              <a:rPr lang="en-US" sz="1400" b="1" dirty="0">
                <a:ea typeface="Calibri"/>
                <a:cs typeface="Times New Roman"/>
              </a:rPr>
              <a:t> product" means:</a:t>
            </a:r>
          </a:p>
          <a:p>
            <a:pPr indent="457200">
              <a:spcAft>
                <a:spcPts val="1000"/>
              </a:spcAft>
            </a:pPr>
            <a:r>
              <a:rPr lang="en-US" sz="1400" b="1" dirty="0">
                <a:ea typeface="Calibri"/>
                <a:cs typeface="Times New Roman"/>
              </a:rPr>
              <a:t>(1) a material that contains:</a:t>
            </a:r>
          </a:p>
          <a:p>
            <a:pPr marL="457200" marR="0" indent="457200">
              <a:spcBef>
                <a:spcPts val="0"/>
              </a:spcBef>
              <a:spcAft>
                <a:spcPts val="1000"/>
              </a:spcAft>
            </a:pPr>
            <a:r>
              <a:rPr lang="en-US" sz="1400" b="1" dirty="0">
                <a:ea typeface="Calibri"/>
                <a:cs typeface="Times New Roman"/>
              </a:rPr>
              <a:t>(A) coal tar;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or </a:t>
            </a:r>
            <a:endParaRPr lang="en-US" sz="1400" b="1" dirty="0">
              <a:ea typeface="Calibri"/>
              <a:cs typeface="Times New Roman"/>
            </a:endParaRPr>
          </a:p>
          <a:p>
            <a:pPr marL="914400" marR="0">
              <a:spcBef>
                <a:spcPts val="0"/>
              </a:spcBef>
              <a:spcAft>
                <a:spcPts val="1000"/>
              </a:spcAft>
            </a:pP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(B) coal tar pitch, coal tar pitch volatiles, RT-12, refined tar, or a variation of those substances assigned the chemical abstracts service (CAS) numbers 65996-92-1, 65996-93-2, 65996-89-6, or 8007-45-2; or</a:t>
            </a:r>
            <a:endParaRPr lang="en-US" sz="1400" b="1" dirty="0">
              <a:ea typeface="Calibri"/>
              <a:cs typeface="Times New Roman"/>
            </a:endParaRPr>
          </a:p>
          <a:p>
            <a:pPr marL="914400" marR="0">
              <a:spcBef>
                <a:spcPts val="0"/>
              </a:spcBef>
              <a:spcAft>
                <a:spcPts val="1000"/>
              </a:spcAft>
            </a:pP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(C) a surface-applied product containing steam-cracked petroleum residues, steam-cracked asphalt, pyrolysis fuel oil, heavy fuel oil, ethylene tar, ethylene cracker residue, or a variation of those substances assigned the chemical abstracts service (CAS) numbers 64742-90-1 or 69013-21-4; or</a:t>
            </a:r>
            <a:endParaRPr lang="en-US" sz="1400" b="1" dirty="0">
              <a:ea typeface="Calibri"/>
              <a:cs typeface="Times New Roman"/>
            </a:endParaRPr>
          </a:p>
          <a:p>
            <a:pPr marL="914400" marR="0">
              <a:spcBef>
                <a:spcPts val="0"/>
              </a:spcBef>
              <a:spcAft>
                <a:spcPts val="1000"/>
              </a:spcAft>
            </a:pP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(D) substances containing more than 0.1% (1000 ppm) polycyclic aromatic hydrocarbons (PAHs), by weight; and</a:t>
            </a:r>
            <a:endParaRPr lang="en-US" sz="1400" b="1" dirty="0">
              <a:ea typeface="Calibri"/>
              <a:cs typeface="Times New Roman"/>
            </a:endParaRPr>
          </a:p>
          <a:p>
            <a:pPr indent="457200">
              <a:spcAft>
                <a:spcPts val="1000"/>
              </a:spcAft>
            </a:pP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(2)	is used on, or is for use on, an impermeable surface, including bricks, block, metal, roofing material, asphalt, or concrete.</a:t>
            </a:r>
            <a:r>
              <a:rPr lang="en-US" sz="1400" b="1" dirty="0">
                <a:ea typeface="Calibri"/>
                <a:cs typeface="Times New Roman"/>
              </a:rPr>
              <a:t/>
            </a:r>
            <a:br>
              <a:rPr lang="en-US" sz="1400" b="1" dirty="0">
                <a:ea typeface="Calibri"/>
                <a:cs typeface="Times New Roman"/>
              </a:rPr>
            </a:br>
            <a:r>
              <a:rPr lang="en-US" sz="1400" b="1" dirty="0">
                <a:ea typeface="Calibri"/>
                <a:cs typeface="Times New Roman"/>
              </a:rPr>
              <a:t/>
            </a:r>
            <a:br>
              <a:rPr lang="en-US" sz="1400" b="1" dirty="0">
                <a:ea typeface="Calibri"/>
                <a:cs typeface="Times New Roman"/>
              </a:rPr>
            </a:br>
            <a:r>
              <a:rPr lang="en-US" sz="1400" b="1" dirty="0">
                <a:ea typeface="Calibri"/>
                <a:cs typeface="Times New Roman"/>
              </a:rPr>
              <a:t>(b) No person shall sell, offer for sale, use, or permit to be used on property he or she owns, 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a high PAH sealant </a:t>
            </a:r>
            <a:r>
              <a:rPr lang="en-US" sz="1400" b="1" dirty="0">
                <a:ea typeface="Calibri"/>
                <a:cs typeface="Times New Roman"/>
              </a:rPr>
              <a:t>product</a:t>
            </a:r>
            <a:r>
              <a:rPr lang="en-US" sz="1400" b="1" dirty="0" smtClean="0">
                <a:ea typeface="Calibri"/>
                <a:cs typeface="Times New Roman"/>
              </a:rPr>
              <a:t>. </a:t>
            </a:r>
            <a:r>
              <a:rPr lang="en-US" sz="1400" b="1" dirty="0" smtClean="0">
                <a:solidFill>
                  <a:srgbClr val="FF0000"/>
                </a:solidFill>
                <a:ea typeface="Calibri"/>
                <a:cs typeface="Times New Roman"/>
              </a:rPr>
              <a:t>…</a:t>
            </a:r>
            <a:endParaRPr lang="en-US" sz="1400" b="1" dirty="0" smtClean="0">
              <a:ea typeface="Calibri"/>
              <a:cs typeface="Times New Roman"/>
            </a:endParaRPr>
          </a:p>
          <a:p>
            <a:pPr>
              <a:spcAft>
                <a:spcPts val="1000"/>
              </a:spcAft>
            </a:pPr>
            <a:r>
              <a:rPr lang="en-US" sz="1400" b="1" dirty="0" smtClean="0">
                <a:solidFill>
                  <a:srgbClr val="FF0000"/>
                </a:solidFill>
                <a:ea typeface="Calibri"/>
                <a:cs typeface="Times New Roman"/>
              </a:rPr>
              <a:t>(</a:t>
            </a:r>
            <a:r>
              <a:rPr lang="en-US" sz="1400" b="1" dirty="0">
                <a:solidFill>
                  <a:srgbClr val="FF0000"/>
                </a:solidFill>
                <a:ea typeface="Calibri"/>
                <a:cs typeface="Times New Roman"/>
              </a:rPr>
              <a:t>2) The Mayor may publish a list of sealant products that are not high PAH sealant products and may establish criteria for demonstrating that a product is not a high PAH sealant product. </a:t>
            </a:r>
            <a:endParaRPr lang="en-US" sz="1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1636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7696200" cy="9906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Proposed Solutions: Introduce .1% PAH Limit to Law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8"/>
          <p:cNvSpPr>
            <a:spLocks/>
          </p:cNvSpPr>
          <p:nvPr/>
        </p:nvSpPr>
        <p:spPr bwMode="auto">
          <a:xfrm>
            <a:off x="533400" y="1524000"/>
            <a:ext cx="777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609600" y="11430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pic>
        <p:nvPicPr>
          <p:cNvPr id="1026" name="Picture 2" descr="C:\Users\lillian.power\Desktop\downloa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49148"/>
            <a:ext cx="2296886" cy="229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751614" y="1719262"/>
            <a:ext cx="4381500" cy="3581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953000" y="2133600"/>
            <a:ext cx="4038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</a:rPr>
              <a:t>13 ordinances in southern Michigan regulate to .1% PAH level</a:t>
            </a:r>
          </a:p>
          <a:p>
            <a:endParaRPr lang="en-US" sz="2000" dirty="0" smtClean="0">
              <a:solidFill>
                <a:schemeClr val="bg1"/>
              </a:solidFill>
            </a:endParaRPr>
          </a:p>
          <a:p>
            <a:r>
              <a:rPr lang="en-US" sz="2000" dirty="0" smtClean="0">
                <a:solidFill>
                  <a:schemeClr val="bg1"/>
                </a:solidFill>
              </a:rPr>
              <a:t>DOEE, in partnership with Huron River Watershed Council, currently discussing certification program through National Sanitary Foundation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Users\lillian.power\Desktop\download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68" y="4136571"/>
            <a:ext cx="30289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07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7360674" cy="9906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Proposed Legislation in Other Jurisdictions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8"/>
          <p:cNvSpPr>
            <a:spLocks/>
          </p:cNvSpPr>
          <p:nvPr/>
        </p:nvSpPr>
        <p:spPr bwMode="auto">
          <a:xfrm>
            <a:off x="533400" y="1524000"/>
            <a:ext cx="777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609600" y="11430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199966"/>
              </p:ext>
            </p:extLst>
          </p:nvPr>
        </p:nvGraphicFramePr>
        <p:xfrm>
          <a:off x="1524000" y="1447800"/>
          <a:ext cx="5105399" cy="3545986"/>
        </p:xfrm>
        <a:graphic>
          <a:graphicData uri="http://schemas.openxmlformats.org/drawingml/2006/table">
            <a:tbl>
              <a:tblPr/>
              <a:tblGrid>
                <a:gridCol w="2301699"/>
                <a:gridCol w="1158471"/>
                <a:gridCol w="1645229"/>
              </a:tblGrid>
              <a:tr h="63108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Proposed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PAH Threshold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Illinois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Michigan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Massachusetts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New York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Maine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Indiana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414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Virginia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12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7360674" cy="990600"/>
          </a:xfrm>
        </p:spPr>
        <p:txBody>
          <a:bodyPr>
            <a:noAutofit/>
          </a:bodyPr>
          <a:lstStyle/>
          <a:p>
            <a:pPr algn="l"/>
            <a:r>
              <a:rPr 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For Discussion: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8"/>
          <p:cNvSpPr>
            <a:spLocks/>
          </p:cNvSpPr>
          <p:nvPr/>
        </p:nvSpPr>
        <p:spPr bwMode="auto">
          <a:xfrm>
            <a:off x="533400" y="1524000"/>
            <a:ext cx="77724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609600" y="1143000"/>
            <a:ext cx="7620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-228600" y="6317818"/>
            <a:ext cx="9829800" cy="616382"/>
          </a:xfrm>
          <a:prstGeom prst="rect">
            <a:avLst/>
          </a:prstGeom>
          <a:solidFill>
            <a:srgbClr val="248C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086600" y="64432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Century Gothic"/>
              </a:rPr>
              <a:t>@DOEE_DC</a:t>
            </a:r>
            <a:endParaRPr lang="en-US" sz="1600" b="1" dirty="0">
              <a:solidFill>
                <a:schemeClr val="bg1"/>
              </a:solidFill>
              <a:latin typeface="Century Gothic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50"/>
          <a:stretch/>
        </p:blipFill>
        <p:spPr>
          <a:xfrm>
            <a:off x="8458200" y="6358469"/>
            <a:ext cx="463296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5800" y="1524000"/>
            <a:ext cx="6781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Prevalence of new products in other jurisdictions—have you </a:t>
            </a:r>
            <a:r>
              <a:rPr lang="en-US" smtClean="0"/>
              <a:t>encountered them?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Feedback on proposed solutions: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.1% PAH threshold amendment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Independent/3</a:t>
            </a:r>
            <a:r>
              <a:rPr lang="en-US" baseline="30000" dirty="0" smtClean="0"/>
              <a:t>rd</a:t>
            </a:r>
            <a:r>
              <a:rPr lang="en-US" dirty="0" smtClean="0"/>
              <a:t> party product certification for manufacturers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Feasibility and interest from jurisdictions to join the District in amending/creating legislation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Next steps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Continuing conversations with interested jurisdictions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Development of certification method/process with NSF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78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708</Words>
  <Application>Microsoft Office PowerPoint</Application>
  <PresentationFormat>On-screen Show (4:3)</PresentationFormat>
  <Paragraphs>125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Challenges and Proposed Solutions to the District’s Coal Tar Pavement Sealant Ban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Proposed Solutions: Introduce .1% PAH Limit to Law</vt:lpstr>
      <vt:lpstr>Proposed Legislation in Other Jurisdictions</vt:lpstr>
      <vt:lpstr>For Discussion:</vt:lpstr>
    </vt:vector>
  </TitlesOfParts>
  <Company>DC Government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ServUS</dc:creator>
  <cp:lastModifiedBy>ServUS</cp:lastModifiedBy>
  <cp:revision>26</cp:revision>
  <dcterms:created xsi:type="dcterms:W3CDTF">2018-01-29T16:12:54Z</dcterms:created>
  <dcterms:modified xsi:type="dcterms:W3CDTF">2018-02-20T19:12:09Z</dcterms:modified>
</cp:coreProperties>
</file>