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1" r:id="rId4"/>
    <p:sldId id="259" r:id="rId5"/>
    <p:sldId id="263" r:id="rId6"/>
    <p:sldId id="260" r:id="rId7"/>
    <p:sldId id="264" r:id="rId8"/>
    <p:sldId id="270" r:id="rId9"/>
    <p:sldId id="265" r:id="rId10"/>
    <p:sldId id="266" r:id="rId11"/>
    <p:sldId id="267" r:id="rId12"/>
    <p:sldId id="268" r:id="rId13"/>
    <p:sldId id="269" r:id="rId14"/>
    <p:sldId id="271" r:id="rId15"/>
    <p:sldId id="272" r:id="rId16"/>
    <p:sldId id="27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51" autoAdjust="0"/>
  </p:normalViewPr>
  <p:slideViewPr>
    <p:cSldViewPr>
      <p:cViewPr>
        <p:scale>
          <a:sx n="77" d="100"/>
          <a:sy n="77" d="100"/>
        </p:scale>
        <p:origin x="-948" y="-6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46784D7-4A6E-44CA-B656-45102B21E0E2}" type="datetimeFigureOut">
              <a:rPr lang="en-US" smtClean="0"/>
              <a:pPr/>
              <a:t>7/15/2013</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3F790CD-46C6-42D8-B226-35ABFBA199B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3F790CD-46C6-42D8-B226-35ABFBA199BC}"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3F790CD-46C6-42D8-B226-35ABFBA199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3F790CD-46C6-42D8-B226-35ABFBA199BC}"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3F790CD-46C6-42D8-B226-35ABFBA199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D46784D7-4A6E-44CA-B656-45102B21E0E2}" type="datetimeFigureOut">
              <a:rPr lang="en-US" smtClean="0"/>
              <a:pPr/>
              <a:t>7/15/2013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3F790CD-46C6-42D8-B226-35ABFBA199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46784D7-4A6E-44CA-B656-45102B21E0E2}" type="datetimeFigureOut">
              <a:rPr lang="en-US" smtClean="0"/>
              <a:pPr/>
              <a:t>7/15/2013</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3F790CD-46C6-42D8-B226-35ABFBA199BC}"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46784D7-4A6E-44CA-B656-45102B21E0E2}" type="datetimeFigureOut">
              <a:rPr lang="en-US" smtClean="0"/>
              <a:pPr/>
              <a:t>7/15/2013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46784D7-4A6E-44CA-B656-45102B21E0E2}" type="datetimeFigureOut">
              <a:rPr lang="en-US" smtClean="0"/>
              <a:pPr/>
              <a:t>7/15/2013</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3F790CD-46C6-42D8-B226-35ABFBA199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152400"/>
            <a:ext cx="3048000" cy="2627375"/>
          </a:xfrm>
          <a:prstGeom prst="rect">
            <a:avLst/>
          </a:prstGeom>
          <a:noFill/>
          <a:ln w="9525">
            <a:noFill/>
            <a:miter lim="800000"/>
            <a:headEnd/>
            <a:tailEnd/>
          </a:ln>
        </p:spPr>
      </p:pic>
      <p:sp>
        <p:nvSpPr>
          <p:cNvPr id="2" name="Title 1"/>
          <p:cNvSpPr>
            <a:spLocks noGrp="1"/>
          </p:cNvSpPr>
          <p:nvPr>
            <p:ph type="ctrTitle"/>
          </p:nvPr>
        </p:nvSpPr>
        <p:spPr>
          <a:xfrm>
            <a:off x="685800" y="1752601"/>
            <a:ext cx="7772400" cy="2438399"/>
          </a:xfrm>
        </p:spPr>
        <p:txBody>
          <a:bodyPr/>
          <a:lstStyle/>
          <a:p>
            <a:r>
              <a:rPr lang="en-US" dirty="0" smtClean="0"/>
              <a:t>NCR Homeland Security </a:t>
            </a:r>
            <a:br>
              <a:rPr lang="en-US" dirty="0" smtClean="0"/>
            </a:br>
            <a:r>
              <a:rPr lang="en-US" dirty="0" smtClean="0"/>
              <a:t>Strategic Plan</a:t>
            </a:r>
            <a:endParaRPr lang="en-US" dirty="0"/>
          </a:p>
        </p:txBody>
      </p:sp>
      <p:sp>
        <p:nvSpPr>
          <p:cNvPr id="3" name="Subtitle 2"/>
          <p:cNvSpPr>
            <a:spLocks noGrp="1"/>
          </p:cNvSpPr>
          <p:nvPr>
            <p:ph type="subTitle" idx="1"/>
          </p:nvPr>
        </p:nvSpPr>
        <p:spPr>
          <a:xfrm>
            <a:off x="685800" y="4343400"/>
            <a:ext cx="7772400" cy="467910"/>
          </a:xfrm>
        </p:spPr>
        <p:txBody>
          <a:bodyPr>
            <a:normAutofit lnSpcReduction="10000"/>
          </a:bodyPr>
          <a:lstStyle/>
          <a:p>
            <a:r>
              <a:rPr lang="en-US" dirty="0" smtClean="0"/>
              <a:t>2013 Update Process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Formally owned by EPC on behalf of SMEs </a:t>
            </a:r>
          </a:p>
          <a:p>
            <a:r>
              <a:rPr lang="en-US" dirty="0" smtClean="0"/>
              <a:t>2010</a:t>
            </a:r>
          </a:p>
          <a:p>
            <a:r>
              <a:rPr lang="en-US" dirty="0" smtClean="0"/>
              <a:t>DHS requirement to update</a:t>
            </a:r>
          </a:p>
          <a:p>
            <a:r>
              <a:rPr lang="en-US" dirty="0" smtClean="0"/>
              <a:t>All-hazards Homeland Security Plan</a:t>
            </a:r>
          </a:p>
          <a:p>
            <a:r>
              <a:rPr lang="en-US" dirty="0" smtClean="0"/>
              <a:t>24 pages, 42 pages of appendices</a:t>
            </a:r>
          </a:p>
          <a:p>
            <a:r>
              <a:rPr lang="en-US" dirty="0" smtClean="0"/>
              <a:t>4 goals, 16 objectives, 37 initiatives</a:t>
            </a:r>
          </a:p>
          <a:p>
            <a:endParaRPr lang="en-US" dirty="0"/>
          </a:p>
        </p:txBody>
      </p:sp>
      <p:sp>
        <p:nvSpPr>
          <p:cNvPr id="2" name="Title 1"/>
          <p:cNvSpPr>
            <a:spLocks noGrp="1"/>
          </p:cNvSpPr>
          <p:nvPr>
            <p:ph type="title"/>
          </p:nvPr>
        </p:nvSpPr>
        <p:spPr/>
        <p:txBody>
          <a:bodyPr>
            <a:normAutofit/>
          </a:bodyPr>
          <a:lstStyle/>
          <a:p>
            <a:r>
              <a:rPr lang="en-US" sz="3400" dirty="0" smtClean="0"/>
              <a:t>Overview of 2010 NCR Strategic Plan</a:t>
            </a:r>
            <a:endParaRPr lang="en-US" sz="3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Builds on Management Review and 2012 Plan Edits</a:t>
            </a:r>
          </a:p>
          <a:p>
            <a:r>
              <a:rPr lang="en-US" dirty="0" smtClean="0"/>
              <a:t>All-Hazards Homeland Security Plan</a:t>
            </a:r>
          </a:p>
          <a:p>
            <a:r>
              <a:rPr lang="en-US" dirty="0" smtClean="0"/>
              <a:t>Priorities from September 2013-September 2015</a:t>
            </a:r>
          </a:p>
          <a:p>
            <a:r>
              <a:rPr lang="en-US" dirty="0" smtClean="0"/>
              <a:t>Update; comprehensive revision 2015</a:t>
            </a:r>
          </a:p>
          <a:p>
            <a:r>
              <a:rPr lang="en-US" dirty="0" smtClean="0"/>
              <a:t>Deliver updated Plan to EPC at September 11</a:t>
            </a:r>
            <a:r>
              <a:rPr lang="en-US" baseline="30000" dirty="0" smtClean="0"/>
              <a:t>th</a:t>
            </a:r>
            <a:r>
              <a:rPr lang="en-US" dirty="0" smtClean="0"/>
              <a:t> meeting</a:t>
            </a:r>
          </a:p>
          <a:p>
            <a:r>
              <a:rPr lang="en-US" dirty="0" smtClean="0"/>
              <a:t>All funding sources</a:t>
            </a:r>
          </a:p>
          <a:p>
            <a:r>
              <a:rPr lang="en-US" dirty="0" smtClean="0"/>
              <a:t>Requirement but not entitlement to UASI funds</a:t>
            </a:r>
            <a:endParaRPr lang="en-US" dirty="0"/>
          </a:p>
        </p:txBody>
      </p:sp>
      <p:sp>
        <p:nvSpPr>
          <p:cNvPr id="3" name="Title 2"/>
          <p:cNvSpPr>
            <a:spLocks noGrp="1"/>
          </p:cNvSpPr>
          <p:nvPr>
            <p:ph type="title"/>
          </p:nvPr>
        </p:nvSpPr>
        <p:spPr/>
        <p:txBody>
          <a:bodyPr>
            <a:normAutofit/>
          </a:bodyPr>
          <a:lstStyle/>
          <a:p>
            <a:r>
              <a:rPr lang="en-US" sz="3400" dirty="0" smtClean="0"/>
              <a:t>Plan Update Assumptions</a:t>
            </a:r>
            <a:endParaRPr lang="en-US" sz="3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buSzPct val="100000"/>
              <a:buFont typeface="Bookshelf Symbol 7" pitchFamily="2" charset="2"/>
              <a:buChar char=""/>
            </a:pPr>
            <a:r>
              <a:rPr lang="en-US" dirty="0" smtClean="0"/>
              <a:t>Advance notice to all RESF/RPWG; July 8</a:t>
            </a:r>
          </a:p>
          <a:p>
            <a:pPr>
              <a:buSzPct val="100000"/>
              <a:buFont typeface="Bookshelf Symbol 7" pitchFamily="2" charset="2"/>
              <a:buChar char=""/>
            </a:pPr>
            <a:r>
              <a:rPr lang="en-US" dirty="0" smtClean="0"/>
              <a:t>Compile starting draft Plan, send out, request comments; July 10</a:t>
            </a:r>
          </a:p>
          <a:p>
            <a:r>
              <a:rPr lang="en-US" dirty="0" smtClean="0"/>
              <a:t>Brief all RESF/RPWG in July</a:t>
            </a:r>
          </a:p>
          <a:p>
            <a:r>
              <a:rPr lang="en-US" dirty="0" smtClean="0"/>
              <a:t>Receive recommended edits by July 24</a:t>
            </a:r>
          </a:p>
          <a:p>
            <a:r>
              <a:rPr lang="en-US" dirty="0" smtClean="0"/>
              <a:t>Develop draft updated Plan</a:t>
            </a:r>
          </a:p>
          <a:p>
            <a:r>
              <a:rPr lang="en-US" dirty="0" smtClean="0"/>
              <a:t>Review draft updated Plan with all RESF/RPWGs</a:t>
            </a:r>
          </a:p>
          <a:p>
            <a:r>
              <a:rPr lang="en-US" dirty="0" smtClean="0"/>
              <a:t>Present updated Plan to EPC September 11</a:t>
            </a:r>
            <a:r>
              <a:rPr lang="en-US" baseline="30000" dirty="0" smtClean="0"/>
              <a:t>th</a:t>
            </a:r>
            <a:endParaRPr lang="en-US" dirty="0" smtClean="0"/>
          </a:p>
          <a:p>
            <a:r>
              <a:rPr lang="en-US" dirty="0" smtClean="0"/>
              <a:t>Develop Work Plan Appendices</a:t>
            </a:r>
          </a:p>
          <a:p>
            <a:r>
              <a:rPr lang="en-US" dirty="0" smtClean="0"/>
              <a:t>Finalize updated Plan </a:t>
            </a:r>
          </a:p>
          <a:p>
            <a:r>
              <a:rPr lang="en-US" dirty="0" smtClean="0"/>
              <a:t>Deliver complete Plan to EPC at November meeting</a:t>
            </a:r>
          </a:p>
          <a:p>
            <a:endParaRPr lang="en-US" dirty="0"/>
          </a:p>
        </p:txBody>
      </p:sp>
      <p:sp>
        <p:nvSpPr>
          <p:cNvPr id="3" name="Title 2"/>
          <p:cNvSpPr>
            <a:spLocks noGrp="1"/>
          </p:cNvSpPr>
          <p:nvPr>
            <p:ph type="title"/>
          </p:nvPr>
        </p:nvSpPr>
        <p:spPr/>
        <p:txBody>
          <a:bodyPr>
            <a:normAutofit/>
          </a:bodyPr>
          <a:lstStyle/>
          <a:p>
            <a:r>
              <a:rPr lang="en-US" sz="3400" dirty="0" smtClean="0"/>
              <a:t>Process for 2013 Plan Update</a:t>
            </a:r>
            <a:endParaRPr lang="en-US" sz="3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What? </a:t>
            </a:r>
          </a:p>
          <a:p>
            <a:r>
              <a:rPr lang="en-US" dirty="0" smtClean="0"/>
              <a:t>Why?</a:t>
            </a:r>
          </a:p>
          <a:p>
            <a:r>
              <a:rPr lang="en-US" dirty="0" smtClean="0"/>
              <a:t>Who?</a:t>
            </a:r>
          </a:p>
          <a:p>
            <a:r>
              <a:rPr lang="en-US" dirty="0" smtClean="0"/>
              <a:t>How?</a:t>
            </a:r>
          </a:p>
          <a:p>
            <a:r>
              <a:rPr lang="en-US" dirty="0" smtClean="0"/>
              <a:t>When? </a:t>
            </a:r>
          </a:p>
          <a:p>
            <a:endParaRPr lang="en-US" dirty="0" smtClean="0"/>
          </a:p>
          <a:p>
            <a:r>
              <a:rPr lang="en-US" dirty="0" smtClean="0"/>
              <a:t>Specifics are next</a:t>
            </a:r>
            <a:endParaRPr lang="en-US" dirty="0"/>
          </a:p>
        </p:txBody>
      </p:sp>
      <p:sp>
        <p:nvSpPr>
          <p:cNvPr id="3" name="Title 2"/>
          <p:cNvSpPr>
            <a:spLocks noGrp="1"/>
          </p:cNvSpPr>
          <p:nvPr>
            <p:ph type="title"/>
          </p:nvPr>
        </p:nvSpPr>
        <p:spPr/>
        <p:txBody>
          <a:bodyPr>
            <a:normAutofit/>
          </a:bodyPr>
          <a:lstStyle/>
          <a:p>
            <a:pPr algn="ctr"/>
            <a:r>
              <a:rPr lang="en-US" sz="3400" dirty="0" smtClean="0"/>
              <a:t>Any questions so far?</a:t>
            </a:r>
            <a:endParaRPr lang="en-US" sz="3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Strength of current plan is that it is comprehensive in terms of ownership, disciplines, funding streams, and guides our decision-making.</a:t>
            </a:r>
          </a:p>
          <a:p>
            <a:r>
              <a:rPr lang="en-US" dirty="0" smtClean="0"/>
              <a:t>Weakness of current plan is that no one owns the implementation of it.</a:t>
            </a:r>
          </a:p>
          <a:p>
            <a:pPr lvl="1"/>
            <a:r>
              <a:rPr lang="en-US" dirty="0" smtClean="0"/>
              <a:t>Initiatives need to be implemented through projects</a:t>
            </a:r>
          </a:p>
          <a:p>
            <a:r>
              <a:rPr lang="en-US" dirty="0" smtClean="0"/>
              <a:t>GAO Finding: No Metrics in current Plan</a:t>
            </a:r>
          </a:p>
          <a:p>
            <a:pPr lvl="1">
              <a:buNone/>
            </a:pPr>
            <a:endParaRPr lang="en-US" dirty="0"/>
          </a:p>
        </p:txBody>
      </p:sp>
      <p:sp>
        <p:nvSpPr>
          <p:cNvPr id="3" name="Title 2"/>
          <p:cNvSpPr>
            <a:spLocks noGrp="1"/>
          </p:cNvSpPr>
          <p:nvPr>
            <p:ph type="title"/>
          </p:nvPr>
        </p:nvSpPr>
        <p:spPr/>
        <p:txBody>
          <a:bodyPr>
            <a:normAutofit/>
          </a:bodyPr>
          <a:lstStyle/>
          <a:p>
            <a:r>
              <a:rPr lang="en-US" sz="3400" dirty="0" smtClean="0"/>
              <a:t>Current Plan Structure = </a:t>
            </a:r>
            <a:br>
              <a:rPr lang="en-US" sz="3400" dirty="0" smtClean="0"/>
            </a:br>
            <a:r>
              <a:rPr lang="en-US" sz="3400" dirty="0" smtClean="0"/>
              <a:t>Goals, Objectives, Initiatives </a:t>
            </a:r>
            <a:endParaRPr lang="en-US" sz="3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a:spcAft>
                <a:spcPts val="600"/>
              </a:spcAft>
              <a:buNone/>
            </a:pPr>
            <a:endParaRPr lang="en-US" b="1" dirty="0" smtClean="0"/>
          </a:p>
          <a:p>
            <a:pPr marL="0">
              <a:spcAft>
                <a:spcPts val="600"/>
              </a:spcAft>
              <a:buNone/>
            </a:pPr>
            <a:r>
              <a:rPr lang="en-US" b="1" dirty="0" smtClean="0"/>
              <a:t>Goals</a:t>
            </a:r>
            <a:r>
              <a:rPr lang="en-US" dirty="0" smtClean="0"/>
              <a:t> = top priorities until September 2015</a:t>
            </a:r>
          </a:p>
          <a:p>
            <a:pPr>
              <a:spcBef>
                <a:spcPts val="1200"/>
              </a:spcBef>
              <a:buClrTx/>
              <a:buSzPct val="250000"/>
              <a:buFont typeface="Lucida Sans Unicode" pitchFamily="34" charset="0"/>
              <a:buChar char="↑"/>
            </a:pPr>
            <a:endParaRPr lang="en-US" b="1" dirty="0" smtClean="0"/>
          </a:p>
          <a:p>
            <a:pPr>
              <a:spcBef>
                <a:spcPts val="1200"/>
              </a:spcBef>
              <a:buClrTx/>
              <a:buSzPct val="300000"/>
              <a:buFont typeface="Lucida Sans Unicode" pitchFamily="34" charset="0"/>
              <a:buChar char="↑"/>
            </a:pPr>
            <a:r>
              <a:rPr lang="en-US" b="1" dirty="0" smtClean="0"/>
              <a:t>Objectives</a:t>
            </a:r>
            <a:r>
              <a:rPr lang="en-US" dirty="0" smtClean="0"/>
              <a:t> =programs or groups of 				projects necessary to 					accomplish Goals</a:t>
            </a:r>
          </a:p>
          <a:p>
            <a:pPr marL="640080">
              <a:spcBef>
                <a:spcPts val="1200"/>
              </a:spcBef>
              <a:buClrTx/>
              <a:buSzPct val="300000"/>
              <a:buFont typeface="Lucida Sans Unicode" pitchFamily="34" charset="0"/>
              <a:buChar char="↑"/>
            </a:pPr>
            <a:endParaRPr lang="en-US" b="1" dirty="0" smtClean="0"/>
          </a:p>
          <a:p>
            <a:pPr marL="640080">
              <a:spcBef>
                <a:spcPts val="1200"/>
              </a:spcBef>
              <a:buClrTx/>
              <a:buSzPct val="300000"/>
              <a:buFont typeface="Lucida Sans Unicode" pitchFamily="34" charset="0"/>
              <a:buChar char="↑"/>
            </a:pPr>
            <a:r>
              <a:rPr lang="en-US" b="1" dirty="0" smtClean="0"/>
              <a:t>Work Plans </a:t>
            </a:r>
            <a:r>
              <a:rPr lang="en-US" dirty="0" smtClean="0"/>
              <a:t>= list of projects necessary to </a:t>
            </a:r>
          </a:p>
          <a:p>
            <a:pPr marL="640080">
              <a:buClrTx/>
              <a:buSzPct val="300000"/>
              <a:buNone/>
            </a:pPr>
            <a:r>
              <a:rPr lang="en-US" dirty="0" smtClean="0"/>
              <a:t>				     accomplish Objectives</a:t>
            </a:r>
          </a:p>
        </p:txBody>
      </p:sp>
      <p:sp>
        <p:nvSpPr>
          <p:cNvPr id="3" name="Title 2"/>
          <p:cNvSpPr>
            <a:spLocks noGrp="1"/>
          </p:cNvSpPr>
          <p:nvPr>
            <p:ph type="title"/>
          </p:nvPr>
        </p:nvSpPr>
        <p:spPr/>
        <p:txBody>
          <a:bodyPr>
            <a:normAutofit/>
          </a:bodyPr>
          <a:lstStyle/>
          <a:p>
            <a:r>
              <a:rPr lang="en-US" sz="3400" dirty="0" smtClean="0"/>
              <a:t>Updated Plan Structure =</a:t>
            </a:r>
            <a:br>
              <a:rPr lang="en-US" sz="3400" dirty="0" smtClean="0"/>
            </a:br>
            <a:r>
              <a:rPr lang="en-US" sz="3400" dirty="0" smtClean="0"/>
              <a:t>Goals, Objectives, and Work Plans</a:t>
            </a:r>
            <a:endParaRPr lang="en-US" sz="3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smtClean="0"/>
              <a:t>Work Plans will:</a:t>
            </a:r>
          </a:p>
          <a:p>
            <a:r>
              <a:rPr lang="en-US" dirty="0" smtClean="0"/>
              <a:t>capture data from current Initiatives</a:t>
            </a:r>
          </a:p>
          <a:p>
            <a:r>
              <a:rPr lang="en-US" dirty="0" smtClean="0"/>
              <a:t>be “owned” by each RESF/RPWG</a:t>
            </a:r>
          </a:p>
          <a:p>
            <a:r>
              <a:rPr lang="en-US" dirty="0" smtClean="0"/>
              <a:t>provide specific tasks to be accomplished to meet Objectives </a:t>
            </a:r>
          </a:p>
          <a:p>
            <a:r>
              <a:rPr lang="en-US" dirty="0" smtClean="0"/>
              <a:t>include responsible parties and deadlines</a:t>
            </a:r>
          </a:p>
          <a:p>
            <a:r>
              <a:rPr lang="en-US" dirty="0" smtClean="0"/>
              <a:t>provide the metrics for closing gaps in our HS Strategic Plan</a:t>
            </a:r>
          </a:p>
          <a:p>
            <a:r>
              <a:rPr lang="en-US" dirty="0" smtClean="0"/>
              <a:t>allow for cross-discipline coordination</a:t>
            </a:r>
          </a:p>
          <a:p>
            <a:endParaRPr lang="en-US" dirty="0"/>
          </a:p>
        </p:txBody>
      </p:sp>
      <p:sp>
        <p:nvSpPr>
          <p:cNvPr id="3" name="Title 2"/>
          <p:cNvSpPr>
            <a:spLocks noGrp="1"/>
          </p:cNvSpPr>
          <p:nvPr>
            <p:ph type="title"/>
          </p:nvPr>
        </p:nvSpPr>
        <p:spPr/>
        <p:txBody>
          <a:bodyPr/>
          <a:lstStyle/>
          <a:p>
            <a:r>
              <a:rPr lang="en-US" dirty="0" smtClean="0"/>
              <a:t>Work Plans</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a:buNone/>
            </a:pPr>
            <a:r>
              <a:rPr lang="en-US" dirty="0" smtClean="0"/>
              <a:t>Ensure response partners have the ability to transmit and receive voice, data, and video communications. </a:t>
            </a:r>
          </a:p>
          <a:p>
            <a:r>
              <a:rPr lang="en-US" sz="2600" dirty="0" smtClean="0"/>
              <a:t>Objective 1.1: Ensure response partners can communicate by voice in all environments and on a day-to-day basis. </a:t>
            </a:r>
            <a:r>
              <a:rPr lang="en-US" sz="2600" b="1" i="1" dirty="0" smtClean="0"/>
              <a:t>	</a:t>
            </a:r>
          </a:p>
          <a:p>
            <a:r>
              <a:rPr lang="en-US" sz="2600" dirty="0" smtClean="0"/>
              <a:t>Objective 1.2: Ensure response partners can communicate and share necessary, appropriate data in all environments and on a day-to-day basis. </a:t>
            </a:r>
            <a:r>
              <a:rPr lang="en-US" sz="2600" b="1" i="1" dirty="0" smtClean="0"/>
              <a:t>	</a:t>
            </a:r>
          </a:p>
          <a:p>
            <a:r>
              <a:rPr lang="en-US" sz="2600" dirty="0" smtClean="0"/>
              <a:t>Objective 1.3: Ensure response partners can communicate and share necessary, appropriate video information in all environments and on a day-to-day basis. </a:t>
            </a:r>
            <a:r>
              <a:rPr lang="en-US" b="1" i="1" dirty="0" smtClean="0"/>
              <a:t>	</a:t>
            </a:r>
          </a:p>
          <a:p>
            <a:endParaRPr lang="en-US" b="1" i="1" dirty="0" smtClean="0"/>
          </a:p>
          <a:p>
            <a:endParaRPr lang="en-US" dirty="0"/>
          </a:p>
        </p:txBody>
      </p:sp>
      <p:sp>
        <p:nvSpPr>
          <p:cNvPr id="3" name="Title 2"/>
          <p:cNvSpPr>
            <a:spLocks noGrp="1"/>
          </p:cNvSpPr>
          <p:nvPr>
            <p:ph type="title"/>
          </p:nvPr>
        </p:nvSpPr>
        <p:spPr/>
        <p:txBody>
          <a:bodyPr>
            <a:normAutofit fontScale="90000"/>
          </a:bodyPr>
          <a:lstStyle/>
          <a:p>
            <a:r>
              <a:rPr lang="en-US" dirty="0" smtClean="0"/>
              <a:t>Goal 1: Ensure Interoperable Communications Capabilities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marL="0" indent="0">
              <a:buNone/>
            </a:pPr>
            <a:r>
              <a:rPr lang="en-US" sz="4000" dirty="0" smtClean="0"/>
              <a:t>Ensure NCR partners share the information needed to make informed and timely decisions; take appropriate actions; and communicate accurate, timely information with the public. </a:t>
            </a:r>
          </a:p>
          <a:p>
            <a:r>
              <a:rPr lang="en-US" sz="3500" dirty="0" smtClean="0"/>
              <a:t>Objective 2.1 Ensure the public has all information necessary to make appropriate decisions and take protective actions. </a:t>
            </a:r>
          </a:p>
          <a:p>
            <a:r>
              <a:rPr lang="en-US" sz="3500" dirty="0" smtClean="0"/>
              <a:t>Objective 2.2: Provide accurate and timely information to appropriate decision makers by establishing the most-effective system for gathering, analyzing, and delivering information. </a:t>
            </a:r>
          </a:p>
          <a:p>
            <a:r>
              <a:rPr lang="en-US" sz="3500" dirty="0" smtClean="0"/>
              <a:t>Objective 2.3: Improve the NCR’s ability to collect, analyze, share, and integrate intelligence and law enforcement information so that NCR partners receive appropriate information. </a:t>
            </a:r>
            <a:r>
              <a:rPr lang="en-US" b="1" i="1" dirty="0" smtClean="0"/>
              <a:t>	</a:t>
            </a:r>
          </a:p>
          <a:p>
            <a:endParaRPr lang="en-US" dirty="0"/>
          </a:p>
        </p:txBody>
      </p:sp>
      <p:sp>
        <p:nvSpPr>
          <p:cNvPr id="3" name="Title 2"/>
          <p:cNvSpPr>
            <a:spLocks noGrp="1"/>
          </p:cNvSpPr>
          <p:nvPr>
            <p:ph type="title"/>
          </p:nvPr>
        </p:nvSpPr>
        <p:spPr/>
        <p:txBody>
          <a:bodyPr>
            <a:normAutofit fontScale="90000"/>
          </a:bodyPr>
          <a:lstStyle/>
          <a:p>
            <a:r>
              <a:rPr lang="en-US" dirty="0" smtClean="0"/>
              <a:t>Goal 2: Enhance Information Sharing and Situational Awareness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a:buNone/>
            </a:pPr>
            <a:r>
              <a:rPr lang="en-US" dirty="0" smtClean="0"/>
              <a:t>Enhance the protection and resilience of critical infrastructure and key resources (CI/KR) in the NCR to reduce their vulnerability to disruption from all-hazards events.</a:t>
            </a:r>
          </a:p>
          <a:p>
            <a:pPr marL="182880">
              <a:buNone/>
            </a:pPr>
            <a:r>
              <a:rPr lang="en-US" sz="2400" dirty="0" smtClean="0">
                <a:solidFill>
                  <a:schemeClr val="accent2">
                    <a:lumMod val="75000"/>
                  </a:schemeClr>
                </a:solidFill>
              </a:rPr>
              <a:t>  Instructions from Advisory Panel for CIP to re-work Goal 3 to address difference between public and private CIKR.</a:t>
            </a:r>
          </a:p>
          <a:p>
            <a:pPr lvl="1"/>
            <a:r>
              <a:rPr lang="en-US" sz="1800" dirty="0" smtClean="0">
                <a:solidFill>
                  <a:schemeClr val="accent2">
                    <a:lumMod val="75000"/>
                  </a:schemeClr>
                </a:solidFill>
              </a:rPr>
              <a:t>Stay tuned</a:t>
            </a:r>
          </a:p>
          <a:p>
            <a:r>
              <a:rPr lang="en-US" sz="2400" dirty="0" smtClean="0"/>
              <a:t>Objective 3.1: Understand and prioritize risks to CI/KR. </a:t>
            </a:r>
          </a:p>
          <a:p>
            <a:r>
              <a:rPr lang="en-US" sz="2400" dirty="0" smtClean="0"/>
              <a:t>Objective 3.2: Reduce vulnerabilities and enhance resiliency of CI/KR. </a:t>
            </a:r>
          </a:p>
          <a:p>
            <a:r>
              <a:rPr lang="en-US" sz="2400" dirty="0" smtClean="0"/>
              <a:t>Objective 3.3: Ensure continuity of critical services required during emergencies and disaster recovery. </a:t>
            </a:r>
            <a:r>
              <a:rPr lang="en-US" sz="2400" b="1" i="1" dirty="0" smtClean="0"/>
              <a:t>	</a:t>
            </a:r>
          </a:p>
          <a:p>
            <a:endParaRPr lang="en-US" sz="2200" dirty="0"/>
          </a:p>
        </p:txBody>
      </p:sp>
      <p:sp>
        <p:nvSpPr>
          <p:cNvPr id="3" name="Title 2"/>
          <p:cNvSpPr>
            <a:spLocks noGrp="1"/>
          </p:cNvSpPr>
          <p:nvPr>
            <p:ph type="title"/>
          </p:nvPr>
        </p:nvSpPr>
        <p:spPr/>
        <p:txBody>
          <a:bodyPr>
            <a:normAutofit fontScale="90000"/>
          </a:bodyPr>
          <a:lstStyle/>
          <a:p>
            <a:r>
              <a:rPr lang="en-US" dirty="0" smtClean="0"/>
              <a:t>Goal 3: Enhance Critical Infrastructure Protection </a:t>
            </a:r>
            <a:endParaRPr lang="en-US" dirty="0"/>
          </a:p>
        </p:txBody>
      </p:sp>
      <p:cxnSp>
        <p:nvCxnSpPr>
          <p:cNvPr id="12" name="Straight Connector 11"/>
          <p:cNvCxnSpPr/>
          <p:nvPr/>
        </p:nvCxnSpPr>
        <p:spPr>
          <a:xfrm>
            <a:off x="304800" y="2819400"/>
            <a:ext cx="0" cy="1001110"/>
          </a:xfrm>
          <a:prstGeom prst="line">
            <a:avLst/>
          </a:prstGeom>
          <a:ln w="28575" cap="rnd"/>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US" sz="2500" dirty="0" smtClean="0"/>
          </a:p>
          <a:p>
            <a:pPr marL="0">
              <a:buNone/>
            </a:pPr>
            <a:r>
              <a:rPr lang="en-US" sz="2500" dirty="0" smtClean="0"/>
              <a:t>Develop and maintain the basic building blocks of preparedness and response by ensuring the NCR develops a baseline of capabilities including: Mass Casualty, Health Care System Surge, and Mass Prophylaxis; Mass Care and Evacuation; Citizen Participation, Alert, and Public Information; Chemical, Biological, Radiological, Nuclear, and Explosive (CBRNE) Detection and Response; and Planning, Training, and Exercises. </a:t>
            </a:r>
            <a:endParaRPr lang="en-US" sz="2500" dirty="0"/>
          </a:p>
        </p:txBody>
      </p:sp>
      <p:sp>
        <p:nvSpPr>
          <p:cNvPr id="3" name="Title 2"/>
          <p:cNvSpPr>
            <a:spLocks noGrp="1"/>
          </p:cNvSpPr>
          <p:nvPr>
            <p:ph type="title"/>
          </p:nvPr>
        </p:nvSpPr>
        <p:spPr/>
        <p:txBody>
          <a:bodyPr>
            <a:normAutofit fontScale="90000"/>
          </a:bodyPr>
          <a:lstStyle/>
          <a:p>
            <a:r>
              <a:rPr lang="en-US" dirty="0" smtClean="0"/>
              <a:t>Goal 4: Ensure Development and Maintenance of Regional Core Capabilities 	</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sz="2400" dirty="0" smtClean="0"/>
              <a:t>Objective 4.1: Increase the Region’s capacity for medical surge preparedness and response to an all-hazards event to reduce deaths and injuries. </a:t>
            </a:r>
          </a:p>
          <a:p>
            <a:r>
              <a:rPr lang="en-US" sz="2400" dirty="0" smtClean="0"/>
              <a:t>Objective 4.2: Improve the Region’s capacity to evacuate and provide mass care for the public, including special needs individuals, when impacted by an all-hazards event. </a:t>
            </a:r>
          </a:p>
          <a:p>
            <a:r>
              <a:rPr lang="en-US" sz="2400" dirty="0" smtClean="0"/>
              <a:t>Objective 4.3: Strengthen individual, community, and workplace preparedness for emergency events through public engagement and citizen participation designed to reach the general population and functional needs citizens in response to and recovery from all-hazards events. </a:t>
            </a:r>
            <a:r>
              <a:rPr lang="en-US" sz="2400" b="1" i="1" dirty="0" smtClean="0"/>
              <a:t>	</a:t>
            </a:r>
          </a:p>
          <a:p>
            <a:endParaRPr lang="en-US" dirty="0"/>
          </a:p>
        </p:txBody>
      </p:sp>
      <p:sp>
        <p:nvSpPr>
          <p:cNvPr id="3" name="Title 2"/>
          <p:cNvSpPr>
            <a:spLocks noGrp="1"/>
          </p:cNvSpPr>
          <p:nvPr>
            <p:ph type="title"/>
          </p:nvPr>
        </p:nvSpPr>
        <p:spPr/>
        <p:txBody>
          <a:bodyPr/>
          <a:lstStyle/>
          <a:p>
            <a:r>
              <a:rPr lang="en-US" dirty="0" smtClean="0"/>
              <a:t>Goal 4 continued</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400" dirty="0" smtClean="0"/>
              <a:t>Objective 4.4: Ensure the NCR has region-wide capacity to detect, respond, and  recover in a timely manner from CBRNE events and other attacks requiring tactical response and technical rescue. 	</a:t>
            </a:r>
          </a:p>
          <a:p>
            <a:r>
              <a:rPr lang="en-US" sz="2400" dirty="0" smtClean="0"/>
              <a:t>Objective 4.5: Improve capacity to develop and coordinate plans among all NCR partners and ensure the availability of region-wide training and exercise programs to strengthen preparedness, response, and recovery efforts from all-hazards events. </a:t>
            </a:r>
            <a:r>
              <a:rPr lang="en-US" b="1" i="1" dirty="0" smtClean="0"/>
              <a:t>	</a:t>
            </a:r>
          </a:p>
          <a:p>
            <a:pPr>
              <a:buNone/>
            </a:pPr>
            <a:r>
              <a:rPr lang="en-US" b="1" i="1" dirty="0" smtClean="0"/>
              <a:t>	</a:t>
            </a:r>
          </a:p>
          <a:p>
            <a:endParaRPr lang="en-US" dirty="0"/>
          </a:p>
        </p:txBody>
      </p:sp>
      <p:sp>
        <p:nvSpPr>
          <p:cNvPr id="3" name="Title 2"/>
          <p:cNvSpPr>
            <a:spLocks noGrp="1"/>
          </p:cNvSpPr>
          <p:nvPr>
            <p:ph type="title"/>
          </p:nvPr>
        </p:nvSpPr>
        <p:spPr/>
        <p:txBody>
          <a:bodyPr/>
          <a:lstStyle/>
          <a:p>
            <a:r>
              <a:rPr lang="en-US" dirty="0" smtClean="0"/>
              <a:t>Goal 4 continued</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Continue filling out spreadsheet</a:t>
            </a:r>
          </a:p>
          <a:p>
            <a:r>
              <a:rPr lang="en-US" dirty="0" smtClean="0"/>
              <a:t>Submit Comments and Edits by July 24</a:t>
            </a:r>
          </a:p>
          <a:p>
            <a:r>
              <a:rPr lang="en-US" dirty="0" smtClean="0"/>
              <a:t>Team compiles edits into draft Plan</a:t>
            </a:r>
          </a:p>
          <a:p>
            <a:r>
              <a:rPr lang="en-US" dirty="0" smtClean="0"/>
              <a:t>Draft Plan shared with RESF/RPWGs</a:t>
            </a:r>
          </a:p>
          <a:p>
            <a:r>
              <a:rPr lang="en-US" dirty="0" smtClean="0"/>
              <a:t>Follow-up meetings with RESF/RPWGs in August to validate revisions</a:t>
            </a:r>
          </a:p>
          <a:p>
            <a:r>
              <a:rPr lang="en-US" dirty="0" smtClean="0"/>
              <a:t>Begin work on Work Plans</a:t>
            </a:r>
            <a:endParaRPr lang="en-US" dirty="0"/>
          </a:p>
        </p:txBody>
      </p:sp>
      <p:sp>
        <p:nvSpPr>
          <p:cNvPr id="3" name="Title 2"/>
          <p:cNvSpPr>
            <a:spLocks noGrp="1"/>
          </p:cNvSpPr>
          <p:nvPr>
            <p:ph type="title"/>
          </p:nvPr>
        </p:nvSpPr>
        <p:spPr/>
        <p:txBody>
          <a:bodyPr/>
          <a:lstStyle/>
          <a:p>
            <a:r>
              <a:rPr lang="en-US" dirty="0" smtClean="0"/>
              <a:t>Next Steps	</a:t>
            </a:r>
            <a:endParaRPr lang="en-US" dirty="0"/>
          </a:p>
        </p:txBody>
      </p:sp>
    </p:spTree>
    <p:extLst>
      <p:ext uri="{BB962C8B-B14F-4D97-AF65-F5344CB8AC3E}">
        <p14:creationId xmlns:p14="http://schemas.microsoft.com/office/powerpoint/2010/main" val="925875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Sue Snider</a:t>
            </a:r>
          </a:p>
          <a:p>
            <a:pPr lvl="1"/>
            <a:r>
              <a:rPr lang="en-US" dirty="0" smtClean="0"/>
              <a:t>571-238-7913</a:t>
            </a:r>
          </a:p>
          <a:p>
            <a:pPr lvl="1"/>
            <a:r>
              <a:rPr lang="en-US" dirty="0"/>
              <a:t>sue.snider@vdem.virginia.gov</a:t>
            </a:r>
            <a:endParaRPr lang="en-US" dirty="0" smtClean="0"/>
          </a:p>
          <a:p>
            <a:endParaRPr lang="en-US" dirty="0" smtClean="0"/>
          </a:p>
          <a:p>
            <a:r>
              <a:rPr lang="en-US" dirty="0" smtClean="0"/>
              <a:t>Stuart Freudberg</a:t>
            </a:r>
          </a:p>
          <a:p>
            <a:pPr lvl="1"/>
            <a:r>
              <a:rPr lang="en-US" dirty="0" smtClean="0"/>
              <a:t>202-962-3340</a:t>
            </a:r>
          </a:p>
          <a:p>
            <a:pPr lvl="1"/>
            <a:r>
              <a:rPr lang="en-US" dirty="0"/>
              <a:t>sfreudberg@mwcog.org</a:t>
            </a:r>
            <a:endParaRPr lang="en-US" dirty="0" smtClean="0"/>
          </a:p>
          <a:p>
            <a:endParaRPr lang="en-US" dirty="0" smtClean="0"/>
          </a:p>
          <a:p>
            <a:r>
              <a:rPr lang="en-US" dirty="0" smtClean="0"/>
              <a:t>Markus Rauschecker</a:t>
            </a:r>
          </a:p>
          <a:p>
            <a:pPr lvl="1"/>
            <a:r>
              <a:rPr lang="en-US" dirty="0" smtClean="0"/>
              <a:t>301-738-6245</a:t>
            </a:r>
          </a:p>
          <a:p>
            <a:pPr lvl="1"/>
            <a:r>
              <a:rPr lang="en-US" dirty="0" smtClean="0"/>
              <a:t>mrauschecker@law.umaryland.edu</a:t>
            </a:r>
            <a:endParaRPr lang="en-US" dirty="0"/>
          </a:p>
        </p:txBody>
      </p:sp>
      <p:sp>
        <p:nvSpPr>
          <p:cNvPr id="3" name="Title 2"/>
          <p:cNvSpPr>
            <a:spLocks noGrp="1"/>
          </p:cNvSpPr>
          <p:nvPr>
            <p:ph type="title"/>
          </p:nvPr>
        </p:nvSpPr>
        <p:spPr/>
        <p:txBody>
          <a:bodyPr/>
          <a:lstStyle/>
          <a:p>
            <a:r>
              <a:rPr lang="en-US" dirty="0" smtClean="0"/>
              <a:t>Contact Information</a:t>
            </a:r>
            <a:endParaRPr lang="en-US" dirty="0"/>
          </a:p>
        </p:txBody>
      </p:sp>
    </p:spTree>
    <p:extLst>
      <p:ext uri="{BB962C8B-B14F-4D97-AF65-F5344CB8AC3E}">
        <p14:creationId xmlns:p14="http://schemas.microsoft.com/office/powerpoint/2010/main" val="34063210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310</TotalTime>
  <Words>809</Words>
  <Application>Microsoft Office PowerPoint</Application>
  <PresentationFormat>On-screen Show (4:3)</PresentationFormat>
  <Paragraphs>104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Concourse</vt:lpstr>
      <vt:lpstr>NCR Homeland Security  Strategic Plan</vt:lpstr>
      <vt:lpstr>Overview of 2010 NCR Strategic Plan</vt:lpstr>
      <vt:lpstr>Plan Update Assumptions</vt:lpstr>
      <vt:lpstr>Process for 2013 Plan Update</vt:lpstr>
      <vt:lpstr>Any questions so far?</vt:lpstr>
      <vt:lpstr>Current Plan Structure =  Goals, Objectives, Initiatives </vt:lpstr>
      <vt:lpstr>Updated Plan Structure = Goals, Objectives, and Work Plans</vt:lpstr>
      <vt:lpstr>Work Plans</vt:lpstr>
      <vt:lpstr>Goal 1: Ensure Interoperable Communications Capabilities </vt:lpstr>
      <vt:lpstr>Goal 2: Enhance Information Sharing and Situational Awareness </vt:lpstr>
      <vt:lpstr>Goal 3: Enhance Critical Infrastructure Protection </vt:lpstr>
      <vt:lpstr>Goal 4: Ensure Development and Maintenance of Regional Core Capabilities  </vt:lpstr>
      <vt:lpstr>Goal 4 continued</vt:lpstr>
      <vt:lpstr>Goal 4 continued</vt:lpstr>
      <vt:lpstr>Next Steps </vt:lpstr>
      <vt:lpstr>Contact Information</vt:lpstr>
    </vt:vector>
  </TitlesOfParts>
  <Company>Virginia IT Infrastructure Partnership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ssnider</dc:creator>
  <cp:lastModifiedBy>dmcmillion</cp:lastModifiedBy>
  <cp:revision>25</cp:revision>
  <dcterms:created xsi:type="dcterms:W3CDTF">2013-07-01T18:22:51Z</dcterms:created>
  <dcterms:modified xsi:type="dcterms:W3CDTF">2013-07-15T17:11:36Z</dcterms:modified>
</cp:coreProperties>
</file>