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6" r:id="rId2"/>
    <p:sldId id="282" r:id="rId3"/>
    <p:sldId id="260" r:id="rId4"/>
    <p:sldId id="258" r:id="rId5"/>
    <p:sldId id="259" r:id="rId6"/>
    <p:sldId id="257" r:id="rId7"/>
    <p:sldId id="276" r:id="rId8"/>
    <p:sldId id="275" r:id="rId9"/>
    <p:sldId id="284" r:id="rId10"/>
    <p:sldId id="262" r:id="rId11"/>
    <p:sldId id="261" r:id="rId12"/>
    <p:sldId id="263" r:id="rId13"/>
    <p:sldId id="264" r:id="rId14"/>
    <p:sldId id="265" r:id="rId15"/>
    <p:sldId id="266" r:id="rId16"/>
    <p:sldId id="267" r:id="rId17"/>
    <p:sldId id="278" r:id="rId18"/>
    <p:sldId id="268" r:id="rId19"/>
    <p:sldId id="283" r:id="rId20"/>
    <p:sldId id="269" r:id="rId21"/>
    <p:sldId id="270" r:id="rId22"/>
    <p:sldId id="279" r:id="rId23"/>
    <p:sldId id="271" r:id="rId24"/>
    <p:sldId id="280" r:id="rId25"/>
    <p:sldId id="285" r:id="rId26"/>
    <p:sldId id="272" r:id="rId27"/>
    <p:sldId id="273" r:id="rId28"/>
    <p:sldId id="281" r:id="rId29"/>
    <p:sldId id="274"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aren Pallansch" initials="KP"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2028" y="-780"/>
      </p:cViewPr>
      <p:guideLst>
        <p:guide orient="horz" pos="2160"/>
        <p:guide pos="2880"/>
      </p:guideLst>
    </p:cSldViewPr>
  </p:slideViewPr>
  <p:notesTextViewPr>
    <p:cViewPr>
      <p:scale>
        <a:sx n="1" d="1"/>
        <a:sy n="1" d="1"/>
      </p:scale>
      <p:origin x="0" y="0"/>
    </p:cViewPr>
  </p:notesTextViewPr>
  <p:notesViewPr>
    <p:cSldViewPr>
      <p:cViewPr varScale="1">
        <p:scale>
          <a:sx n="85" d="100"/>
          <a:sy n="85" d="100"/>
        </p:scale>
        <p:origin x="-3150"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1D2673-47E4-4BE9-965A-7B61C68F3FA7}" type="datetimeFigureOut">
              <a:rPr lang="en-US" smtClean="0"/>
              <a:t>6/17/2015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45FD1A-C103-409A-96FA-6BAD102446E3}" type="slidenum">
              <a:rPr lang="en-US" smtClean="0"/>
              <a:t>‹#›</a:t>
            </a:fld>
            <a:endParaRPr lang="en-US"/>
          </a:p>
        </p:txBody>
      </p:sp>
    </p:spTree>
    <p:extLst>
      <p:ext uri="{BB962C8B-B14F-4D97-AF65-F5344CB8AC3E}">
        <p14:creationId xmlns:p14="http://schemas.microsoft.com/office/powerpoint/2010/main" val="620291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1</a:t>
            </a:fld>
            <a:endParaRPr lang="en-US"/>
          </a:p>
        </p:txBody>
      </p:sp>
    </p:spTree>
    <p:extLst>
      <p:ext uri="{BB962C8B-B14F-4D97-AF65-F5344CB8AC3E}">
        <p14:creationId xmlns:p14="http://schemas.microsoft.com/office/powerpoint/2010/main" val="8724580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solidFill>
                  <a:prstClr val="black"/>
                </a:solidFill>
              </a:rPr>
              <a:t>There is a new term to describe the kinds of jobs the previous slide mentioned – the jobs we need filled</a:t>
            </a:r>
            <a:r>
              <a:rPr lang="en-US" sz="1600" baseline="0" dirty="0" smtClean="0">
                <a:solidFill>
                  <a:prstClr val="black"/>
                </a:solidFill>
              </a:rPr>
              <a:t> </a:t>
            </a:r>
            <a:r>
              <a:rPr lang="en-US" sz="1600" dirty="0" smtClean="0">
                <a:solidFill>
                  <a:prstClr val="black"/>
                </a:solidFill>
              </a:rPr>
              <a:t>in our region, and it’s called “middle skill jobs.” </a:t>
            </a:r>
            <a:r>
              <a:rPr lang="en-US" sz="1600" baseline="0" dirty="0" smtClean="0">
                <a:solidFill>
                  <a:prstClr val="black"/>
                </a:solidFill>
              </a:rPr>
              <a:t> This term, which has been used in the media and if you google it, it’s the hot new term for jobs that </a:t>
            </a:r>
            <a:r>
              <a:rPr lang="en-US" sz="1600" dirty="0" smtClean="0">
                <a:solidFill>
                  <a:prstClr val="black"/>
                </a:solidFill>
              </a:rPr>
              <a:t>require </a:t>
            </a:r>
            <a:r>
              <a:rPr lang="en-US" sz="1600" dirty="0">
                <a:solidFill>
                  <a:prstClr val="black"/>
                </a:solidFill>
              </a:rPr>
              <a:t>training but less school than a bachelor's </a:t>
            </a:r>
            <a:r>
              <a:rPr lang="en-US" sz="1600" dirty="0" smtClean="0">
                <a:solidFill>
                  <a:prstClr val="black"/>
                </a:solidFill>
              </a:rPr>
              <a:t>degree – they are the kind of jobs we need in this region and are an economic driver for us. They currently make up the largest segment of jobs in the U.S. economy, according</a:t>
            </a:r>
            <a:r>
              <a:rPr lang="en-US" sz="1600" baseline="0" dirty="0" smtClean="0">
                <a:solidFill>
                  <a:prstClr val="black"/>
                </a:solidFill>
              </a:rPr>
              <a:t> to a study done by the State of California. And they are the jobs that are the oil in our infrastructure machine – they help our infrastructure run.</a:t>
            </a:r>
            <a:endParaRPr lang="en-US" sz="1600" dirty="0"/>
          </a:p>
        </p:txBody>
      </p:sp>
      <p:sp>
        <p:nvSpPr>
          <p:cNvPr id="4" name="Slide Number Placeholder 3"/>
          <p:cNvSpPr>
            <a:spLocks noGrp="1"/>
          </p:cNvSpPr>
          <p:nvPr>
            <p:ph type="sldNum" sz="quarter" idx="10"/>
          </p:nvPr>
        </p:nvSpPr>
        <p:spPr/>
        <p:txBody>
          <a:bodyPr/>
          <a:lstStyle/>
          <a:p>
            <a:fld id="{CD45FD1A-C103-409A-96FA-6BAD102446E3}" type="slidenum">
              <a:rPr lang="en-US" smtClean="0"/>
              <a:t>3</a:t>
            </a:fld>
            <a:endParaRPr lang="en-US"/>
          </a:p>
        </p:txBody>
      </p:sp>
    </p:spTree>
    <p:extLst>
      <p:ext uri="{BB962C8B-B14F-4D97-AF65-F5344CB8AC3E}">
        <p14:creationId xmlns:p14="http://schemas.microsoft.com/office/powerpoint/2010/main" val="2579383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Washington DC metro area is expected to create almost 83,000 middle skill jobs by 2017.  Note that the USA Today story</a:t>
            </a:r>
            <a:r>
              <a:rPr lang="en-US" baseline="0" dirty="0" smtClean="0"/>
              <a:t> notes that these jobs are an economic driver.</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4</a:t>
            </a:fld>
            <a:endParaRPr lang="en-US"/>
          </a:p>
        </p:txBody>
      </p:sp>
    </p:spTree>
    <p:extLst>
      <p:ext uri="{BB962C8B-B14F-4D97-AF65-F5344CB8AC3E}">
        <p14:creationId xmlns:p14="http://schemas.microsoft.com/office/powerpoint/2010/main" val="2304200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5</a:t>
            </a:fld>
            <a:endParaRPr lang="en-US"/>
          </a:p>
        </p:txBody>
      </p:sp>
    </p:spTree>
    <p:extLst>
      <p:ext uri="{BB962C8B-B14F-4D97-AF65-F5344CB8AC3E}">
        <p14:creationId xmlns:p14="http://schemas.microsoft.com/office/powerpoint/2010/main" val="3079158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6</a:t>
            </a:fld>
            <a:endParaRPr lang="en-US"/>
          </a:p>
        </p:txBody>
      </p:sp>
    </p:spTree>
    <p:extLst>
      <p:ext uri="{BB962C8B-B14F-4D97-AF65-F5344CB8AC3E}">
        <p14:creationId xmlns:p14="http://schemas.microsoft.com/office/powerpoint/2010/main" val="1590232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Can we make this three</a:t>
            </a:r>
            <a:r>
              <a:rPr lang="en-US" baseline="0" dirty="0" smtClean="0"/>
              <a:t> slides with one point on each slide?</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7</a:t>
            </a:fld>
            <a:endParaRPr lang="en-US"/>
          </a:p>
        </p:txBody>
      </p:sp>
    </p:spTree>
    <p:extLst>
      <p:ext uri="{BB962C8B-B14F-4D97-AF65-F5344CB8AC3E}">
        <p14:creationId xmlns:p14="http://schemas.microsoft.com/office/powerpoint/2010/main" val="3079158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8</a:t>
            </a:fld>
            <a:endParaRPr lang="en-US"/>
          </a:p>
        </p:txBody>
      </p:sp>
    </p:spTree>
    <p:extLst>
      <p:ext uri="{BB962C8B-B14F-4D97-AF65-F5344CB8AC3E}">
        <p14:creationId xmlns:p14="http://schemas.microsoft.com/office/powerpoint/2010/main" val="41286954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ECA52802-53D8-4B24-A46D-CF6E3EBF0DEF}" type="slidenum">
              <a:rPr lang="en-US" smtClean="0">
                <a:solidFill>
                  <a:prstClr val="black"/>
                </a:solidFill>
              </a:rPr>
              <a:pPr>
                <a:defRPr/>
              </a:pPr>
              <a:t>9</a:t>
            </a:fld>
            <a:endParaRPr lang="en-US" dirty="0">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Could add things</a:t>
            </a:r>
            <a:r>
              <a:rPr lang="en-US" baseline="0" dirty="0" smtClean="0"/>
              <a:t> like schools</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10</a:t>
            </a:fld>
            <a:endParaRPr lang="en-US"/>
          </a:p>
        </p:txBody>
      </p:sp>
    </p:spTree>
    <p:extLst>
      <p:ext uri="{BB962C8B-B14F-4D97-AF65-F5344CB8AC3E}">
        <p14:creationId xmlns:p14="http://schemas.microsoft.com/office/powerpoint/2010/main" val="1893622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11</a:t>
            </a:fld>
            <a:endParaRPr lang="en-US"/>
          </a:p>
        </p:txBody>
      </p:sp>
    </p:spTree>
    <p:extLst>
      <p:ext uri="{BB962C8B-B14F-4D97-AF65-F5344CB8AC3E}">
        <p14:creationId xmlns:p14="http://schemas.microsoft.com/office/powerpoint/2010/main" val="11402094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12</a:t>
            </a:fld>
            <a:endParaRPr lang="en-US"/>
          </a:p>
        </p:txBody>
      </p:sp>
    </p:spTree>
    <p:extLst>
      <p:ext uri="{BB962C8B-B14F-4D97-AF65-F5344CB8AC3E}">
        <p14:creationId xmlns:p14="http://schemas.microsoft.com/office/powerpoint/2010/main" val="2903038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What is sense making?  Include problem solving,</a:t>
            </a:r>
            <a:r>
              <a:rPr lang="en-US" baseline="0" dirty="0" smtClean="0"/>
              <a:t> judgement, maybe we should not label this skills but rather needed abilities or better word would be traits because you can be taught them.  </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13</a:t>
            </a:fld>
            <a:endParaRPr lang="en-US"/>
          </a:p>
        </p:txBody>
      </p:sp>
    </p:spTree>
    <p:extLst>
      <p:ext uri="{BB962C8B-B14F-4D97-AF65-F5344CB8AC3E}">
        <p14:creationId xmlns:p14="http://schemas.microsoft.com/office/powerpoint/2010/main" val="10889809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14</a:t>
            </a:fld>
            <a:endParaRPr lang="en-US"/>
          </a:p>
        </p:txBody>
      </p:sp>
    </p:spTree>
    <p:extLst>
      <p:ext uri="{BB962C8B-B14F-4D97-AF65-F5344CB8AC3E}">
        <p14:creationId xmlns:p14="http://schemas.microsoft.com/office/powerpoint/2010/main" val="1006707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15</a:t>
            </a:fld>
            <a:endParaRPr lang="en-US"/>
          </a:p>
        </p:txBody>
      </p:sp>
    </p:spTree>
    <p:extLst>
      <p:ext uri="{BB962C8B-B14F-4D97-AF65-F5344CB8AC3E}">
        <p14:creationId xmlns:p14="http://schemas.microsoft.com/office/powerpoint/2010/main" val="38576059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16</a:t>
            </a:fld>
            <a:endParaRPr lang="en-US"/>
          </a:p>
        </p:txBody>
      </p:sp>
    </p:spTree>
    <p:extLst>
      <p:ext uri="{BB962C8B-B14F-4D97-AF65-F5344CB8AC3E}">
        <p14:creationId xmlns:p14="http://schemas.microsoft.com/office/powerpoint/2010/main" val="155519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18</a:t>
            </a:fld>
            <a:endParaRPr lang="en-US"/>
          </a:p>
        </p:txBody>
      </p:sp>
    </p:spTree>
    <p:extLst>
      <p:ext uri="{BB962C8B-B14F-4D97-AF65-F5344CB8AC3E}">
        <p14:creationId xmlns:p14="http://schemas.microsoft.com/office/powerpoint/2010/main" val="41951145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20</a:t>
            </a:fld>
            <a:endParaRPr lang="en-US"/>
          </a:p>
        </p:txBody>
      </p:sp>
    </p:spTree>
    <p:extLst>
      <p:ext uri="{BB962C8B-B14F-4D97-AF65-F5344CB8AC3E}">
        <p14:creationId xmlns:p14="http://schemas.microsoft.com/office/powerpoint/2010/main" val="5677378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Split</a:t>
            </a:r>
            <a:r>
              <a:rPr lang="en-US" baseline="0" dirty="0" smtClean="0"/>
              <a:t> WEF to another slide as industry total</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21</a:t>
            </a:fld>
            <a:endParaRPr lang="en-US"/>
          </a:p>
        </p:txBody>
      </p:sp>
    </p:spTree>
    <p:extLst>
      <p:ext uri="{BB962C8B-B14F-4D97-AF65-F5344CB8AC3E}">
        <p14:creationId xmlns:p14="http://schemas.microsoft.com/office/powerpoint/2010/main" val="12559196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Split</a:t>
            </a:r>
            <a:r>
              <a:rPr lang="en-US" baseline="0" dirty="0" smtClean="0"/>
              <a:t> WEF to another slide as industry total</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22</a:t>
            </a:fld>
            <a:endParaRPr lang="en-US"/>
          </a:p>
        </p:txBody>
      </p:sp>
    </p:spTree>
    <p:extLst>
      <p:ext uri="{BB962C8B-B14F-4D97-AF65-F5344CB8AC3E}">
        <p14:creationId xmlns:p14="http://schemas.microsoft.com/office/powerpoint/2010/main" val="12559196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Split these as well </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23</a:t>
            </a:fld>
            <a:endParaRPr lang="en-US"/>
          </a:p>
        </p:txBody>
      </p:sp>
    </p:spTree>
    <p:extLst>
      <p:ext uri="{BB962C8B-B14F-4D97-AF65-F5344CB8AC3E}">
        <p14:creationId xmlns:p14="http://schemas.microsoft.com/office/powerpoint/2010/main" val="1231645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Split these as well </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24</a:t>
            </a:fld>
            <a:endParaRPr lang="en-US"/>
          </a:p>
        </p:txBody>
      </p:sp>
    </p:spTree>
    <p:extLst>
      <p:ext uri="{BB962C8B-B14F-4D97-AF65-F5344CB8AC3E}">
        <p14:creationId xmlns:p14="http://schemas.microsoft.com/office/powerpoint/2010/main" val="12316459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26</a:t>
            </a:fld>
            <a:endParaRPr lang="en-US"/>
          </a:p>
        </p:txBody>
      </p:sp>
    </p:spTree>
    <p:extLst>
      <p:ext uri="{BB962C8B-B14F-4D97-AF65-F5344CB8AC3E}">
        <p14:creationId xmlns:p14="http://schemas.microsoft.com/office/powerpoint/2010/main" val="8379637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Split these as well </a:t>
            </a:r>
            <a:endParaRPr lang="en-US" dirty="0"/>
          </a:p>
        </p:txBody>
      </p:sp>
      <p:sp>
        <p:nvSpPr>
          <p:cNvPr id="4" name="Slide Number Placeholder 3"/>
          <p:cNvSpPr>
            <a:spLocks noGrp="1"/>
          </p:cNvSpPr>
          <p:nvPr>
            <p:ph type="sldNum" sz="quarter" idx="10"/>
          </p:nvPr>
        </p:nvSpPr>
        <p:spPr/>
        <p:txBody>
          <a:bodyPr/>
          <a:lstStyle/>
          <a:p>
            <a:fld id="{CD45FD1A-C103-409A-96FA-6BAD102446E3}" type="slidenum">
              <a:rPr lang="en-US" smtClean="0"/>
              <a:t>27</a:t>
            </a:fld>
            <a:endParaRPr lang="en-US"/>
          </a:p>
        </p:txBody>
      </p:sp>
    </p:spTree>
    <p:extLst>
      <p:ext uri="{BB962C8B-B14F-4D97-AF65-F5344CB8AC3E}">
        <p14:creationId xmlns:p14="http://schemas.microsoft.com/office/powerpoint/2010/main" val="12316459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D45FD1A-C103-409A-96FA-6BAD102446E3}" type="slidenum">
              <a:rPr lang="en-US" smtClean="0"/>
              <a:t>29</a:t>
            </a:fld>
            <a:endParaRPr lang="en-US"/>
          </a:p>
        </p:txBody>
      </p:sp>
    </p:spTree>
    <p:extLst>
      <p:ext uri="{BB962C8B-B14F-4D97-AF65-F5344CB8AC3E}">
        <p14:creationId xmlns:p14="http://schemas.microsoft.com/office/powerpoint/2010/main" val="26408516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BC80EC-E0DA-48C5-B1F9-AC8B53D8E354}" type="datetimeFigureOut">
              <a:rPr lang="en-US" smtClean="0"/>
              <a:t>6/17/2015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FC98E-FA35-4A24-BB2B-708BD08B8185}" type="slidenum">
              <a:rPr lang="en-US" smtClean="0"/>
              <a:t>‹#›</a:t>
            </a:fld>
            <a:endParaRPr lang="en-US"/>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98743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EBC80EC-E0DA-48C5-B1F9-AC8B53D8E354}" type="datetimeFigureOut">
              <a:rPr lang="en-US" smtClean="0"/>
              <a:t>6/17/2015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67326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BC80EC-E0DA-48C5-B1F9-AC8B53D8E354}" type="datetimeFigureOut">
              <a:rPr lang="en-US" smtClean="0"/>
              <a:t>6/17/2015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3270366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EBC80EC-E0DA-48C5-B1F9-AC8B53D8E354}" type="datetimeFigureOut">
              <a:rPr lang="en-US" smtClean="0"/>
              <a:t>6/17/2015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2680324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EBC80EC-E0DA-48C5-B1F9-AC8B53D8E354}" type="datetimeFigureOut">
              <a:rPr lang="en-US" smtClean="0"/>
              <a:t>6/17/2015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1137648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EBC80EC-E0DA-48C5-B1F9-AC8B53D8E354}" type="datetimeFigureOut">
              <a:rPr lang="en-US" smtClean="0"/>
              <a:t>6/17/2015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1373843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BC80EC-E0DA-48C5-B1F9-AC8B53D8E354}" type="datetimeFigureOut">
              <a:rPr lang="en-US" smtClean="0"/>
              <a:t>6/17/2015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3257586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BC80EC-E0DA-48C5-B1F9-AC8B53D8E354}" type="datetimeFigureOut">
              <a:rPr lang="en-US" smtClean="0"/>
              <a:t>6/17/2015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1481531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BC80EC-E0DA-48C5-B1F9-AC8B53D8E354}" type="datetimeFigureOut">
              <a:rPr lang="en-US" smtClean="0"/>
              <a:t>6/17/2015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1681598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BC80EC-E0DA-48C5-B1F9-AC8B53D8E354}" type="datetimeFigureOut">
              <a:rPr lang="en-US" smtClean="0"/>
              <a:t>6/17/2015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437216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EBC80EC-E0DA-48C5-B1F9-AC8B53D8E354}" type="datetimeFigureOut">
              <a:rPr lang="en-US" smtClean="0"/>
              <a:t>6/17/2015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6FC98E-FA35-4A24-BB2B-708BD08B8185}" type="slidenum">
              <a:rPr lang="en-US" smtClean="0"/>
              <a:t>‹#›</a:t>
            </a:fld>
            <a:endParaRPr lang="en-US"/>
          </a:p>
        </p:txBody>
      </p:sp>
    </p:spTree>
    <p:extLst>
      <p:ext uri="{BB962C8B-B14F-4D97-AF65-F5344CB8AC3E}">
        <p14:creationId xmlns:p14="http://schemas.microsoft.com/office/powerpoint/2010/main" val="3738913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BC80EC-E0DA-48C5-B1F9-AC8B53D8E354}" type="datetimeFigureOut">
              <a:rPr lang="en-US" smtClean="0"/>
              <a:t>6/17/2015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6FC98E-FA35-4A24-BB2B-708BD08B8185}" type="slidenum">
              <a:rPr lang="en-US" smtClean="0"/>
              <a:t>‹#›</a:t>
            </a:fld>
            <a:endParaRPr lang="en-US"/>
          </a:p>
        </p:txBody>
      </p:sp>
      <p:pic>
        <p:nvPicPr>
          <p:cNvPr id="8" name="Picture 7"/>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Picture 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431901"/>
      </p:ext>
    </p:extLst>
  </p:cSld>
  <p:clrMap bg1="lt1" tx1="dk1" bg2="lt2" tx2="dk2" accent1="accent1" accent2="accent2" accent3="accent3" accent4="accent4" accent5="accent5" accent6="accent6" hlink="hlink" folHlink="folHlink"/>
  <p:sldLayoutIdLst>
    <p:sldLayoutId id="2147483651" r:id="rId1"/>
    <p:sldLayoutId id="2147483649" r:id="rId2"/>
    <p:sldLayoutId id="2147483650"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extBox 6"/>
          <p:cNvSpPr txBox="1"/>
          <p:nvPr/>
        </p:nvSpPr>
        <p:spPr>
          <a:xfrm>
            <a:off x="685800" y="1887140"/>
            <a:ext cx="7543800" cy="923330"/>
          </a:xfrm>
          <a:prstGeom prst="rect">
            <a:avLst/>
          </a:prstGeom>
          <a:noFill/>
        </p:spPr>
        <p:txBody>
          <a:bodyPr wrap="square" rtlCol="0">
            <a:spAutoFit/>
          </a:bodyPr>
          <a:lstStyle/>
          <a:p>
            <a:r>
              <a:rPr lang="en-US" dirty="0" smtClean="0">
                <a:solidFill>
                  <a:schemeClr val="bg1">
                    <a:lumMod val="85000"/>
                  </a:schemeClr>
                </a:solidFill>
              </a:rPr>
              <a:t>ALEXANDRIA RENEW ENTERPRISES</a:t>
            </a:r>
          </a:p>
          <a:p>
            <a:r>
              <a:rPr lang="en-US" sz="3600" b="1" dirty="0" smtClean="0">
                <a:solidFill>
                  <a:schemeClr val="bg1"/>
                </a:solidFill>
              </a:rPr>
              <a:t>Our Workforce of the Future</a:t>
            </a:r>
            <a:endParaRPr lang="en-US" sz="3600" b="1" dirty="0">
              <a:solidFill>
                <a:schemeClr val="bg1"/>
              </a:solidFill>
            </a:endParaRPr>
          </a:p>
        </p:txBody>
      </p:sp>
      <p:sp>
        <p:nvSpPr>
          <p:cNvPr id="8" name="Rectangle 7"/>
          <p:cNvSpPr/>
          <p:nvPr/>
        </p:nvSpPr>
        <p:spPr>
          <a:xfrm>
            <a:off x="762000" y="3087469"/>
            <a:ext cx="6934200" cy="646331"/>
          </a:xfrm>
          <a:prstGeom prst="rect">
            <a:avLst/>
          </a:prstGeom>
        </p:spPr>
        <p:txBody>
          <a:bodyPr wrap="square">
            <a:spAutoFit/>
          </a:bodyPr>
          <a:lstStyle/>
          <a:p>
            <a:r>
              <a:rPr lang="en-US" b="1" dirty="0" smtClean="0">
                <a:solidFill>
                  <a:schemeClr val="tx2">
                    <a:lumMod val="20000"/>
                    <a:lumOff val="80000"/>
                  </a:schemeClr>
                </a:solidFill>
              </a:rPr>
              <a:t>MWCOG  | </a:t>
            </a:r>
            <a:r>
              <a:rPr lang="en-US" dirty="0" smtClean="0">
                <a:solidFill>
                  <a:schemeClr val="tx2">
                    <a:lumMod val="20000"/>
                    <a:lumOff val="80000"/>
                  </a:schemeClr>
                </a:solidFill>
              </a:rPr>
              <a:t>HSPSPC </a:t>
            </a:r>
          </a:p>
          <a:p>
            <a:r>
              <a:rPr lang="en-US" dirty="0" smtClean="0">
                <a:solidFill>
                  <a:schemeClr val="tx2">
                    <a:lumMod val="20000"/>
                    <a:lumOff val="80000"/>
                  </a:schemeClr>
                </a:solidFill>
              </a:rPr>
              <a:t>June 19, 2015</a:t>
            </a:r>
            <a:endParaRPr lang="en-US" dirty="0">
              <a:solidFill>
                <a:schemeClr val="tx2">
                  <a:lumMod val="20000"/>
                  <a:lumOff val="80000"/>
                </a:schemeClr>
              </a:solidFill>
            </a:endParaRPr>
          </a:p>
        </p:txBody>
      </p:sp>
      <p:sp>
        <p:nvSpPr>
          <p:cNvPr id="9" name="Rectangle 8"/>
          <p:cNvSpPr/>
          <p:nvPr/>
        </p:nvSpPr>
        <p:spPr>
          <a:xfrm>
            <a:off x="914400" y="5983069"/>
            <a:ext cx="6934200" cy="646331"/>
          </a:xfrm>
          <a:prstGeom prst="rect">
            <a:avLst/>
          </a:prstGeom>
        </p:spPr>
        <p:txBody>
          <a:bodyPr wrap="square">
            <a:spAutoFit/>
          </a:bodyPr>
          <a:lstStyle/>
          <a:p>
            <a:r>
              <a:rPr lang="en-US" b="1" dirty="0" smtClean="0">
                <a:solidFill>
                  <a:schemeClr val="bg1">
                    <a:lumMod val="50000"/>
                  </a:schemeClr>
                </a:solidFill>
              </a:rPr>
              <a:t>Karen Pallansch</a:t>
            </a:r>
          </a:p>
          <a:p>
            <a:r>
              <a:rPr lang="en-US" b="1" dirty="0" smtClean="0">
                <a:solidFill>
                  <a:schemeClr val="bg1">
                    <a:lumMod val="50000"/>
                  </a:schemeClr>
                </a:solidFill>
              </a:rPr>
              <a:t>Chief Executive Officer</a:t>
            </a:r>
            <a:endParaRPr lang="en-US" dirty="0">
              <a:solidFill>
                <a:schemeClr val="bg1">
                  <a:lumMod val="50000"/>
                </a:schemeClr>
              </a:solidFill>
            </a:endParaRPr>
          </a:p>
        </p:txBody>
      </p:sp>
    </p:spTree>
    <p:extLst>
      <p:ext uri="{BB962C8B-B14F-4D97-AF65-F5344CB8AC3E}">
        <p14:creationId xmlns:p14="http://schemas.microsoft.com/office/powerpoint/2010/main" val="38860025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130425"/>
            <a:ext cx="8001000" cy="1470025"/>
          </a:xfrm>
        </p:spPr>
        <p:txBody>
          <a:bodyPr>
            <a:normAutofit/>
          </a:bodyPr>
          <a:lstStyle/>
          <a:p>
            <a:r>
              <a:rPr lang="en-US" b="1" dirty="0" smtClean="0"/>
              <a:t>88,000 job openings in trade, transportation, and utilities</a:t>
            </a:r>
            <a:endParaRPr lang="en-US" b="1" dirty="0"/>
          </a:p>
        </p:txBody>
      </p:sp>
      <p:sp>
        <p:nvSpPr>
          <p:cNvPr id="3" name="Subtitle 2"/>
          <p:cNvSpPr>
            <a:spLocks noGrp="1"/>
          </p:cNvSpPr>
          <p:nvPr>
            <p:ph type="subTitle" idx="1"/>
          </p:nvPr>
        </p:nvSpPr>
        <p:spPr/>
        <p:txBody>
          <a:bodyPr>
            <a:normAutofit/>
          </a:bodyPr>
          <a:lstStyle/>
          <a:p>
            <a:r>
              <a:rPr lang="en-US" sz="2400" dirty="0" smtClean="0"/>
              <a:t>USA Today, June 10, 2015</a:t>
            </a:r>
            <a:endParaRPr lang="en-US" sz="2400" dirty="0"/>
          </a:p>
        </p:txBody>
      </p:sp>
    </p:spTree>
    <p:extLst>
      <p:ext uri="{BB962C8B-B14F-4D97-AF65-F5344CB8AC3E}">
        <p14:creationId xmlns:p14="http://schemas.microsoft.com/office/powerpoint/2010/main" val="7646865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2130425"/>
            <a:ext cx="8610600" cy="1470025"/>
          </a:xfrm>
        </p:spPr>
        <p:txBody>
          <a:bodyPr>
            <a:normAutofit/>
          </a:bodyPr>
          <a:lstStyle/>
          <a:p>
            <a:r>
              <a:rPr lang="en-US" b="1" dirty="0" smtClean="0"/>
              <a:t>Introduction</a:t>
            </a:r>
            <a:r>
              <a:rPr lang="en-US" dirty="0" smtClean="0"/>
              <a:t/>
            </a:r>
            <a:br>
              <a:rPr lang="en-US" dirty="0" smtClean="0"/>
            </a:br>
            <a:r>
              <a:rPr lang="en-US" sz="3600" dirty="0" smtClean="0"/>
              <a:t>Middle Skill Jobs Are An Economic Driver</a:t>
            </a:r>
            <a:endParaRPr lang="en-US" sz="3600"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5667142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smtClean="0"/>
              <a:t>DC Metro #4 in Middle Skill Job </a:t>
            </a:r>
            <a:r>
              <a:rPr lang="en-US" b="1" dirty="0" smtClean="0"/>
              <a:t>Growth</a:t>
            </a:r>
            <a:endParaRPr lang="en-US" b="1" dirty="0"/>
          </a:p>
        </p:txBody>
      </p:sp>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471862" y="2010569"/>
            <a:ext cx="2200275" cy="3705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http://usatoday30.usatoday.com/news/graphics/2014/wherethejobsare/graphics/jobs-lis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1219200"/>
            <a:ext cx="4495800" cy="5486400"/>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3"/>
          <p:cNvSpPr/>
          <p:nvPr/>
        </p:nvSpPr>
        <p:spPr>
          <a:xfrm>
            <a:off x="1459992" y="41148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Tree>
    <p:extLst>
      <p:ext uri="{BB962C8B-B14F-4D97-AF65-F5344CB8AC3E}">
        <p14:creationId xmlns:p14="http://schemas.microsoft.com/office/powerpoint/2010/main" val="345756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Our Challenges</a:t>
            </a:r>
            <a:endParaRPr lang="en-US" b="1" dirty="0"/>
          </a:p>
        </p:txBody>
      </p:sp>
      <p:sp>
        <p:nvSpPr>
          <p:cNvPr id="3" name="Content Placeholder 2"/>
          <p:cNvSpPr>
            <a:spLocks noGrp="1"/>
          </p:cNvSpPr>
          <p:nvPr>
            <p:ph idx="1"/>
          </p:nvPr>
        </p:nvSpPr>
        <p:spPr>
          <a:xfrm>
            <a:off x="381000" y="1295400"/>
            <a:ext cx="8534400" cy="4267200"/>
          </a:xfrm>
        </p:spPr>
        <p:txBody>
          <a:bodyPr>
            <a:normAutofit lnSpcReduction="10000"/>
          </a:bodyPr>
          <a:lstStyle/>
          <a:p>
            <a:r>
              <a:rPr lang="en-US" dirty="0" smtClean="0"/>
              <a:t>Region needs 33% more middle skill workers</a:t>
            </a:r>
          </a:p>
          <a:p>
            <a:pPr lvl="1">
              <a:spcBef>
                <a:spcPts val="0"/>
              </a:spcBef>
            </a:pPr>
            <a:r>
              <a:rPr lang="en-US" sz="2400" dirty="0">
                <a:solidFill>
                  <a:prstClr val="black"/>
                </a:solidFill>
              </a:rPr>
              <a:t>O</a:t>
            </a:r>
            <a:r>
              <a:rPr lang="en-US" sz="2400" dirty="0" smtClean="0">
                <a:solidFill>
                  <a:prstClr val="black"/>
                </a:solidFill>
              </a:rPr>
              <a:t>ccupations require </a:t>
            </a:r>
            <a:r>
              <a:rPr lang="en-US" sz="2400" dirty="0" smtClean="0">
                <a:solidFill>
                  <a:prstClr val="black"/>
                </a:solidFill>
              </a:rPr>
              <a:t>skilled </a:t>
            </a:r>
            <a:r>
              <a:rPr lang="en-US" sz="2400" dirty="0" smtClean="0">
                <a:solidFill>
                  <a:prstClr val="black"/>
                </a:solidFill>
              </a:rPr>
              <a:t>trade and technical workers</a:t>
            </a:r>
          </a:p>
          <a:p>
            <a:pPr lvl="1">
              <a:spcBef>
                <a:spcPts val="0"/>
              </a:spcBef>
            </a:pPr>
            <a:r>
              <a:rPr lang="en-US" sz="2400" dirty="0" smtClean="0">
                <a:solidFill>
                  <a:prstClr val="black"/>
                </a:solidFill>
              </a:rPr>
              <a:t>Examples of Middle skill jobs:</a:t>
            </a:r>
          </a:p>
          <a:p>
            <a:pPr lvl="2">
              <a:spcBef>
                <a:spcPts val="0"/>
              </a:spcBef>
            </a:pPr>
            <a:r>
              <a:rPr lang="en-US" sz="2000" dirty="0" smtClean="0">
                <a:solidFill>
                  <a:prstClr val="black"/>
                </a:solidFill>
              </a:rPr>
              <a:t>Electrician</a:t>
            </a:r>
          </a:p>
          <a:p>
            <a:pPr lvl="2">
              <a:spcBef>
                <a:spcPts val="0"/>
              </a:spcBef>
            </a:pPr>
            <a:r>
              <a:rPr lang="en-US" sz="2000" dirty="0" smtClean="0">
                <a:solidFill>
                  <a:prstClr val="black"/>
                </a:solidFill>
              </a:rPr>
              <a:t>Construction</a:t>
            </a:r>
          </a:p>
          <a:p>
            <a:pPr lvl="2">
              <a:spcBef>
                <a:spcPts val="0"/>
              </a:spcBef>
            </a:pPr>
            <a:r>
              <a:rPr lang="en-US" sz="2000" dirty="0" smtClean="0">
                <a:solidFill>
                  <a:prstClr val="black"/>
                </a:solidFill>
              </a:rPr>
              <a:t>Plumber</a:t>
            </a:r>
          </a:p>
          <a:p>
            <a:pPr lvl="2">
              <a:spcBef>
                <a:spcPts val="0"/>
              </a:spcBef>
            </a:pPr>
            <a:r>
              <a:rPr lang="en-US" sz="2000" dirty="0" smtClean="0">
                <a:solidFill>
                  <a:prstClr val="black"/>
                </a:solidFill>
              </a:rPr>
              <a:t>Mechanic</a:t>
            </a:r>
          </a:p>
          <a:p>
            <a:pPr lvl="2">
              <a:spcBef>
                <a:spcPts val="0"/>
              </a:spcBef>
            </a:pPr>
            <a:r>
              <a:rPr lang="en-US" sz="2000" dirty="0" smtClean="0">
                <a:solidFill>
                  <a:prstClr val="black"/>
                </a:solidFill>
              </a:rPr>
              <a:t>Repairmen/installers</a:t>
            </a:r>
          </a:p>
          <a:p>
            <a:pPr lvl="2">
              <a:spcBef>
                <a:spcPts val="0"/>
              </a:spcBef>
            </a:pPr>
            <a:r>
              <a:rPr lang="en-US" sz="2000" dirty="0" smtClean="0">
                <a:solidFill>
                  <a:prstClr val="black"/>
                </a:solidFill>
              </a:rPr>
              <a:t>Machinists</a:t>
            </a:r>
          </a:p>
          <a:p>
            <a:pPr lvl="2">
              <a:spcBef>
                <a:spcPts val="0"/>
              </a:spcBef>
            </a:pPr>
            <a:r>
              <a:rPr lang="en-US" sz="2000" dirty="0" smtClean="0">
                <a:solidFill>
                  <a:prstClr val="black"/>
                </a:solidFill>
              </a:rPr>
              <a:t>Operating engineers</a:t>
            </a:r>
          </a:p>
          <a:p>
            <a:pPr lvl="2">
              <a:spcBef>
                <a:spcPts val="0"/>
              </a:spcBef>
            </a:pPr>
            <a:r>
              <a:rPr lang="en-US" sz="2000" dirty="0" smtClean="0">
                <a:solidFill>
                  <a:prstClr val="black"/>
                </a:solidFill>
              </a:rPr>
              <a:t>Masons</a:t>
            </a:r>
          </a:p>
          <a:p>
            <a:pPr lvl="2">
              <a:spcBef>
                <a:spcPts val="0"/>
              </a:spcBef>
            </a:pPr>
            <a:r>
              <a:rPr lang="en-US" sz="2000" dirty="0" smtClean="0">
                <a:solidFill>
                  <a:prstClr val="black"/>
                </a:solidFill>
              </a:rPr>
              <a:t>Landscaping</a:t>
            </a:r>
          </a:p>
          <a:p>
            <a:pPr lvl="2">
              <a:spcBef>
                <a:spcPts val="0"/>
              </a:spcBef>
            </a:pPr>
            <a:r>
              <a:rPr lang="en-US" sz="2000" dirty="0" smtClean="0">
                <a:solidFill>
                  <a:prstClr val="black"/>
                </a:solidFill>
              </a:rPr>
              <a:t>Maintenance</a:t>
            </a:r>
          </a:p>
          <a:p>
            <a:pPr lvl="2">
              <a:spcBef>
                <a:spcPts val="0"/>
              </a:spcBef>
            </a:pPr>
            <a:endParaRPr lang="en-US" sz="2000" dirty="0" smtClean="0">
              <a:solidFill>
                <a:prstClr val="black"/>
              </a:solidFill>
            </a:endParaRPr>
          </a:p>
          <a:p>
            <a:pPr lvl="2">
              <a:spcBef>
                <a:spcPts val="0"/>
              </a:spcBef>
            </a:pPr>
            <a:endParaRPr lang="en-US" sz="2000" dirty="0">
              <a:solidFill>
                <a:prstClr val="black"/>
              </a:solidFill>
            </a:endParaRPr>
          </a:p>
          <a:p>
            <a:pPr lvl="1"/>
            <a:endParaRPr lang="en-US" sz="2400" dirty="0" smtClean="0"/>
          </a:p>
          <a:p>
            <a:pPr lvl="1"/>
            <a:endParaRPr lang="en-US" dirty="0" smtClean="0"/>
          </a:p>
        </p:txBody>
      </p:sp>
    </p:spTree>
    <p:extLst>
      <p:ext uri="{BB962C8B-B14F-4D97-AF65-F5344CB8AC3E}">
        <p14:creationId xmlns:p14="http://schemas.microsoft.com/office/powerpoint/2010/main" val="5114766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1143000"/>
          </a:xfrm>
        </p:spPr>
        <p:txBody>
          <a:bodyPr/>
          <a:lstStyle/>
          <a:p>
            <a:r>
              <a:rPr lang="en-US" b="1" dirty="0" smtClean="0"/>
              <a:t>Our Challenges</a:t>
            </a:r>
            <a:endParaRPr lang="en-US" b="1" dirty="0"/>
          </a:p>
        </p:txBody>
      </p:sp>
      <p:sp>
        <p:nvSpPr>
          <p:cNvPr id="3" name="Content Placeholder 2"/>
          <p:cNvSpPr>
            <a:spLocks noGrp="1"/>
          </p:cNvSpPr>
          <p:nvPr>
            <p:ph idx="1"/>
          </p:nvPr>
        </p:nvSpPr>
        <p:spPr>
          <a:xfrm>
            <a:off x="533400" y="1600200"/>
            <a:ext cx="8229600" cy="4144963"/>
          </a:xfrm>
        </p:spPr>
        <p:txBody>
          <a:bodyPr/>
          <a:lstStyle/>
          <a:p>
            <a:pPr marL="0" indent="0">
              <a:buNone/>
            </a:pPr>
            <a:endParaRPr lang="en-US" dirty="0" smtClean="0"/>
          </a:p>
          <a:p>
            <a:pPr marL="0" indent="0">
              <a:buNone/>
            </a:pPr>
            <a:r>
              <a:rPr lang="en-US" dirty="0" smtClean="0"/>
              <a:t>"</a:t>
            </a:r>
            <a:r>
              <a:rPr lang="en-US" dirty="0"/>
              <a:t>These are not minimum-wage jobs. There are so many good jobs. But people don't know how to get to </a:t>
            </a:r>
            <a:r>
              <a:rPr lang="en-US" dirty="0" smtClean="0"/>
              <a:t>them." </a:t>
            </a:r>
          </a:p>
          <a:p>
            <a:pPr marL="914400" lvl="2" indent="0">
              <a:buNone/>
            </a:pPr>
            <a:r>
              <a:rPr lang="en-US" dirty="0" smtClean="0"/>
              <a:t>			--Vice President Joseph Biden</a:t>
            </a:r>
            <a:endParaRPr lang="en-US" dirty="0"/>
          </a:p>
        </p:txBody>
      </p:sp>
    </p:spTree>
    <p:extLst>
      <p:ext uri="{BB962C8B-B14F-4D97-AF65-F5344CB8AC3E}">
        <p14:creationId xmlns:p14="http://schemas.microsoft.com/office/powerpoint/2010/main" val="15877403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Our Challenges</a:t>
            </a:r>
            <a:endParaRPr lang="en-US" b="1" dirty="0"/>
          </a:p>
        </p:txBody>
      </p:sp>
      <p:sp>
        <p:nvSpPr>
          <p:cNvPr id="3" name="Content Placeholder 2"/>
          <p:cNvSpPr>
            <a:spLocks noGrp="1"/>
          </p:cNvSpPr>
          <p:nvPr>
            <p:ph idx="1"/>
          </p:nvPr>
        </p:nvSpPr>
        <p:spPr>
          <a:xfrm>
            <a:off x="457200" y="1523999"/>
            <a:ext cx="8382000" cy="3810001"/>
          </a:xfrm>
        </p:spPr>
        <p:txBody>
          <a:bodyPr>
            <a:normAutofit/>
          </a:bodyPr>
          <a:lstStyle/>
          <a:p>
            <a:pPr lvl="0"/>
            <a:r>
              <a:rPr lang="en-US" dirty="0">
                <a:solidFill>
                  <a:prstClr val="black"/>
                </a:solidFill>
              </a:rPr>
              <a:t>Baby Boomers </a:t>
            </a:r>
            <a:endParaRPr lang="en-US" dirty="0" smtClean="0">
              <a:solidFill>
                <a:prstClr val="black"/>
              </a:solidFill>
            </a:endParaRPr>
          </a:p>
          <a:p>
            <a:pPr lvl="1"/>
            <a:r>
              <a:rPr lang="en-US" dirty="0" smtClean="0">
                <a:solidFill>
                  <a:prstClr val="black"/>
                </a:solidFill>
              </a:rPr>
              <a:t>Retiring in droves</a:t>
            </a:r>
            <a:endParaRPr lang="en-US" dirty="0">
              <a:solidFill>
                <a:prstClr val="black"/>
              </a:solidFill>
            </a:endParaRPr>
          </a:p>
          <a:p>
            <a:pPr lvl="1"/>
            <a:r>
              <a:rPr lang="en-US" dirty="0">
                <a:solidFill>
                  <a:prstClr val="black"/>
                </a:solidFill>
              </a:rPr>
              <a:t>20 percent of </a:t>
            </a:r>
            <a:r>
              <a:rPr lang="en-US" dirty="0" smtClean="0">
                <a:solidFill>
                  <a:prstClr val="black"/>
                </a:solidFill>
              </a:rPr>
              <a:t>current workforce</a:t>
            </a:r>
            <a:endParaRPr lang="en-US" dirty="0">
              <a:solidFill>
                <a:prstClr val="black"/>
              </a:solidFill>
            </a:endParaRPr>
          </a:p>
          <a:p>
            <a:pPr lvl="1"/>
            <a:r>
              <a:rPr lang="en-US" dirty="0">
                <a:solidFill>
                  <a:prstClr val="black"/>
                </a:solidFill>
              </a:rPr>
              <a:t>Water sector losing </a:t>
            </a:r>
            <a:r>
              <a:rPr lang="en-US" dirty="0" smtClean="0">
                <a:solidFill>
                  <a:prstClr val="black"/>
                </a:solidFill>
              </a:rPr>
              <a:t>up to </a:t>
            </a:r>
            <a:r>
              <a:rPr lang="en-US" u="sng" dirty="0" smtClean="0">
                <a:solidFill>
                  <a:prstClr val="black"/>
                </a:solidFill>
              </a:rPr>
              <a:t>50</a:t>
            </a:r>
            <a:r>
              <a:rPr lang="en-US" u="sng" dirty="0">
                <a:solidFill>
                  <a:prstClr val="black"/>
                </a:solidFill>
              </a:rPr>
              <a:t>%</a:t>
            </a:r>
            <a:r>
              <a:rPr lang="en-US" dirty="0">
                <a:solidFill>
                  <a:prstClr val="black"/>
                </a:solidFill>
              </a:rPr>
              <a:t> of workforce by 2020</a:t>
            </a:r>
          </a:p>
          <a:p>
            <a:pPr marL="457200" lvl="1" indent="0">
              <a:buNone/>
            </a:pPr>
            <a:endParaRPr lang="en-US" dirty="0" smtClean="0"/>
          </a:p>
        </p:txBody>
      </p:sp>
    </p:spTree>
    <p:extLst>
      <p:ext uri="{BB962C8B-B14F-4D97-AF65-F5344CB8AC3E}">
        <p14:creationId xmlns:p14="http://schemas.microsoft.com/office/powerpoint/2010/main" val="7142118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Our Challenges</a:t>
            </a:r>
            <a:endParaRPr lang="en-US" b="1" dirty="0"/>
          </a:p>
        </p:txBody>
      </p:sp>
      <p:sp>
        <p:nvSpPr>
          <p:cNvPr id="3" name="Content Placeholder 2"/>
          <p:cNvSpPr>
            <a:spLocks noGrp="1"/>
          </p:cNvSpPr>
          <p:nvPr>
            <p:ph idx="1"/>
          </p:nvPr>
        </p:nvSpPr>
        <p:spPr>
          <a:xfrm>
            <a:off x="533400" y="1371600"/>
            <a:ext cx="8229600" cy="4525963"/>
          </a:xfrm>
        </p:spPr>
        <p:txBody>
          <a:bodyPr/>
          <a:lstStyle/>
          <a:p>
            <a:pPr marL="514350" lvl="0" indent="-457200"/>
            <a:r>
              <a:rPr lang="en-US" dirty="0">
                <a:solidFill>
                  <a:prstClr val="black"/>
                </a:solidFill>
              </a:rPr>
              <a:t>How do we “get” workers to jobs?</a:t>
            </a:r>
          </a:p>
          <a:p>
            <a:pPr marL="914400" lvl="1" indent="-457200"/>
            <a:r>
              <a:rPr lang="en-US" dirty="0">
                <a:solidFill>
                  <a:prstClr val="black"/>
                </a:solidFill>
              </a:rPr>
              <a:t>Need training, licensing/certification </a:t>
            </a:r>
            <a:r>
              <a:rPr lang="en-US" dirty="0" smtClean="0">
                <a:solidFill>
                  <a:prstClr val="black"/>
                </a:solidFill>
              </a:rPr>
              <a:t>programs</a:t>
            </a:r>
          </a:p>
          <a:p>
            <a:pPr marL="914400" lvl="1" indent="-457200"/>
            <a:r>
              <a:rPr lang="en-US" dirty="0" smtClean="0">
                <a:solidFill>
                  <a:prstClr val="black"/>
                </a:solidFill>
              </a:rPr>
              <a:t>Provided by:</a:t>
            </a:r>
          </a:p>
          <a:p>
            <a:pPr marL="1314450" lvl="2" indent="-457200"/>
            <a:r>
              <a:rPr lang="en-US" dirty="0">
                <a:solidFill>
                  <a:prstClr val="black"/>
                </a:solidFill>
              </a:rPr>
              <a:t>C</a:t>
            </a:r>
            <a:r>
              <a:rPr lang="en-US" dirty="0" smtClean="0">
                <a:solidFill>
                  <a:prstClr val="black"/>
                </a:solidFill>
              </a:rPr>
              <a:t>ommunity colleges</a:t>
            </a:r>
          </a:p>
          <a:p>
            <a:pPr marL="1314450" lvl="2" indent="-457200"/>
            <a:r>
              <a:rPr lang="en-US" dirty="0">
                <a:solidFill>
                  <a:prstClr val="black"/>
                </a:solidFill>
              </a:rPr>
              <a:t>A</a:t>
            </a:r>
            <a:r>
              <a:rPr lang="en-US" dirty="0" smtClean="0">
                <a:solidFill>
                  <a:prstClr val="black"/>
                </a:solidFill>
              </a:rPr>
              <a:t>pprenticeship programs</a:t>
            </a:r>
          </a:p>
          <a:p>
            <a:pPr marL="1314450" lvl="2" indent="-457200"/>
            <a:r>
              <a:rPr lang="en-US" dirty="0">
                <a:solidFill>
                  <a:prstClr val="black"/>
                </a:solidFill>
              </a:rPr>
              <a:t>N</a:t>
            </a:r>
            <a:r>
              <a:rPr lang="en-US" dirty="0" smtClean="0">
                <a:solidFill>
                  <a:prstClr val="black"/>
                </a:solidFill>
              </a:rPr>
              <a:t>onprofit training organizations</a:t>
            </a:r>
          </a:p>
          <a:p>
            <a:pPr marL="1314450" lvl="2" indent="-457200"/>
            <a:r>
              <a:rPr lang="en-US" dirty="0">
                <a:solidFill>
                  <a:prstClr val="black"/>
                </a:solidFill>
              </a:rPr>
              <a:t>P</a:t>
            </a:r>
            <a:r>
              <a:rPr lang="en-US" dirty="0" smtClean="0">
                <a:solidFill>
                  <a:prstClr val="black"/>
                </a:solidFill>
              </a:rPr>
              <a:t>rivate </a:t>
            </a:r>
            <a:r>
              <a:rPr lang="en-US" dirty="0">
                <a:solidFill>
                  <a:prstClr val="black"/>
                </a:solidFill>
              </a:rPr>
              <a:t>career </a:t>
            </a:r>
            <a:r>
              <a:rPr lang="en-US" dirty="0" smtClean="0">
                <a:solidFill>
                  <a:prstClr val="black"/>
                </a:solidFill>
              </a:rPr>
              <a:t>schools</a:t>
            </a:r>
          </a:p>
          <a:p>
            <a:pPr marL="914400" lvl="1" indent="-457200"/>
            <a:r>
              <a:rPr lang="en-US" dirty="0" smtClean="0">
                <a:solidFill>
                  <a:prstClr val="black"/>
                </a:solidFill>
              </a:rPr>
              <a:t>Plus a regional awareness campaign</a:t>
            </a:r>
            <a:endParaRPr lang="en-US" dirty="0">
              <a:solidFill>
                <a:prstClr val="black"/>
              </a:solidFill>
            </a:endParaRPr>
          </a:p>
          <a:p>
            <a:pPr marL="914400" lvl="1" indent="-457200"/>
            <a:endParaRPr lang="en-US" dirty="0">
              <a:solidFill>
                <a:prstClr val="black"/>
              </a:solidFill>
            </a:endParaRPr>
          </a:p>
          <a:p>
            <a:endParaRPr lang="en-US" dirty="0"/>
          </a:p>
        </p:txBody>
      </p:sp>
    </p:spTree>
    <p:extLst>
      <p:ext uri="{BB962C8B-B14F-4D97-AF65-F5344CB8AC3E}">
        <p14:creationId xmlns:p14="http://schemas.microsoft.com/office/powerpoint/2010/main" val="34021148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p:cNvSpPr/>
          <p:nvPr/>
        </p:nvSpPr>
        <p:spPr>
          <a:xfrm>
            <a:off x="0" y="-257032"/>
            <a:ext cx="9144000" cy="5245100"/>
          </a:xfrm>
          <a:prstGeom prst="rect">
            <a:avLst/>
          </a:prstGeom>
          <a:gradFill flip="none" rotWithShape="1">
            <a:gsLst>
              <a:gs pos="0">
                <a:srgbClr val="006666"/>
              </a:gs>
              <a:gs pos="100000">
                <a:srgbClr val="006666">
                  <a:tint val="23500"/>
                  <a:satMod val="160000"/>
                </a:srgb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3" name="Group 60"/>
          <p:cNvGrpSpPr/>
          <p:nvPr/>
        </p:nvGrpSpPr>
        <p:grpSpPr>
          <a:xfrm>
            <a:off x="4800599" y="2514600"/>
            <a:ext cx="990601" cy="2743200"/>
            <a:chOff x="685800" y="2438400"/>
            <a:chExt cx="990601" cy="2971800"/>
          </a:xfrm>
          <a:blipFill>
            <a:blip r:embed="rId3"/>
            <a:tile tx="0" ty="0" sx="100000" sy="100000" flip="none" algn="tl"/>
          </a:blipFill>
        </p:grpSpPr>
        <p:sp>
          <p:nvSpPr>
            <p:cNvPr id="88" name="Rectangle 87"/>
            <p:cNvSpPr/>
            <p:nvPr/>
          </p:nvSpPr>
          <p:spPr>
            <a:xfrm>
              <a:off x="990600" y="2743200"/>
              <a:ext cx="381000" cy="246126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89" name="Rectangle 88"/>
            <p:cNvSpPr/>
            <p:nvPr/>
          </p:nvSpPr>
          <p:spPr>
            <a:xfrm rot="10800000">
              <a:off x="685800" y="52578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90" name="Flowchart: Manual Operation 89"/>
            <p:cNvSpPr/>
            <p:nvPr/>
          </p:nvSpPr>
          <p:spPr>
            <a:xfrm>
              <a:off x="838200" y="25908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91" name="Flowchart: Manual Operation 90"/>
            <p:cNvSpPr/>
            <p:nvPr/>
          </p:nvSpPr>
          <p:spPr>
            <a:xfrm rot="10800000">
              <a:off x="838200" y="51054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92" name="Rectangle 91"/>
            <p:cNvSpPr/>
            <p:nvPr/>
          </p:nvSpPr>
          <p:spPr>
            <a:xfrm rot="10800000">
              <a:off x="685801" y="24384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grpSp>
      <p:sp>
        <p:nvSpPr>
          <p:cNvPr id="7" name="Isosceles Triangle 6"/>
          <p:cNvSpPr/>
          <p:nvPr/>
        </p:nvSpPr>
        <p:spPr>
          <a:xfrm>
            <a:off x="685800" y="612920"/>
            <a:ext cx="7924800" cy="1676400"/>
          </a:xfrm>
          <a:prstGeom prst="triangle">
            <a:avLst>
              <a:gd name="adj" fmla="val 48087"/>
            </a:avLst>
          </a:prstGeom>
          <a:blipFill>
            <a:blip r:embed="rId3" cstate="print"/>
            <a:tile tx="0" ty="0" sx="100000" sy="100000" flip="none" algn="tl"/>
          </a:blipFill>
          <a:ln w="38100" cmpd="thinThick">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black">
                    <a:lumMod val="75000"/>
                    <a:lumOff val="25000"/>
                  </a:prstClr>
                </a:solidFill>
              </a:rPr>
              <a:t>1</a:t>
            </a:r>
          </a:p>
        </p:txBody>
      </p:sp>
      <p:sp>
        <p:nvSpPr>
          <p:cNvPr id="8" name="Isosceles Triangle 7"/>
          <p:cNvSpPr/>
          <p:nvPr/>
        </p:nvSpPr>
        <p:spPr>
          <a:xfrm>
            <a:off x="1981200" y="993920"/>
            <a:ext cx="5105400" cy="996426"/>
          </a:xfrm>
          <a:prstGeom prst="triangle">
            <a:avLst>
              <a:gd name="adj" fmla="val 49612"/>
            </a:avLst>
          </a:prstGeom>
          <a:solidFill>
            <a:schemeClr val="bg1">
              <a:lumMod val="65000"/>
            </a:schemeClr>
          </a:solidFill>
          <a:ln>
            <a:solidFill>
              <a:srgbClr val="006666"/>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10" name="Isosceles Triangle 9"/>
          <p:cNvSpPr/>
          <p:nvPr/>
        </p:nvSpPr>
        <p:spPr>
          <a:xfrm>
            <a:off x="2819400" y="1222520"/>
            <a:ext cx="3505200" cy="609600"/>
          </a:xfrm>
          <a:prstGeom prst="triangle">
            <a:avLst>
              <a:gd name="adj" fmla="val 48310"/>
            </a:avLst>
          </a:prstGeom>
          <a:gradFill flip="none" rotWithShape="1">
            <a:gsLst>
              <a:gs pos="0">
                <a:schemeClr val="tx1">
                  <a:lumMod val="65000"/>
                  <a:lumOff val="35000"/>
                </a:schemeClr>
              </a:gs>
              <a:gs pos="50000">
                <a:schemeClr val="bg1">
                  <a:lumMod val="75000"/>
                </a:schemeClr>
              </a:gs>
            </a:gsLst>
            <a:path path="circle">
              <a:fillToRect l="50000" t="50000" r="50000" b="50000"/>
            </a:path>
            <a:tileRect/>
          </a:grad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grpSp>
        <p:nvGrpSpPr>
          <p:cNvPr id="4" name="Group 53"/>
          <p:cNvGrpSpPr/>
          <p:nvPr/>
        </p:nvGrpSpPr>
        <p:grpSpPr>
          <a:xfrm>
            <a:off x="914400" y="2514600"/>
            <a:ext cx="990601" cy="2743200"/>
            <a:chOff x="685800" y="2438400"/>
            <a:chExt cx="990601" cy="2971800"/>
          </a:xfrm>
          <a:blipFill>
            <a:blip r:embed="rId3"/>
            <a:tile tx="0" ty="0" sx="100000" sy="100000" flip="none" algn="tl"/>
          </a:blipFill>
        </p:grpSpPr>
        <p:sp>
          <p:nvSpPr>
            <p:cNvPr id="72" name="Rectangle 71"/>
            <p:cNvSpPr/>
            <p:nvPr/>
          </p:nvSpPr>
          <p:spPr>
            <a:xfrm>
              <a:off x="990600" y="2743200"/>
              <a:ext cx="381000" cy="246126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73" name="Rectangle 72"/>
            <p:cNvSpPr/>
            <p:nvPr/>
          </p:nvSpPr>
          <p:spPr>
            <a:xfrm rot="10800000">
              <a:off x="685800" y="52578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74" name="Flowchart: Manual Operation 73"/>
            <p:cNvSpPr/>
            <p:nvPr/>
          </p:nvSpPr>
          <p:spPr>
            <a:xfrm>
              <a:off x="838200" y="25908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75" name="Flowchart: Manual Operation 74"/>
            <p:cNvSpPr/>
            <p:nvPr/>
          </p:nvSpPr>
          <p:spPr>
            <a:xfrm rot="10800000">
              <a:off x="838200" y="51054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76" name="Rectangle 75"/>
            <p:cNvSpPr/>
            <p:nvPr/>
          </p:nvSpPr>
          <p:spPr>
            <a:xfrm rot="10800000">
              <a:off x="685801" y="24384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grpSp>
      <p:grpSp>
        <p:nvGrpSpPr>
          <p:cNvPr id="5" name="Group 54"/>
          <p:cNvGrpSpPr/>
          <p:nvPr/>
        </p:nvGrpSpPr>
        <p:grpSpPr>
          <a:xfrm>
            <a:off x="2209799" y="2517920"/>
            <a:ext cx="990601" cy="2743200"/>
            <a:chOff x="685800" y="2438400"/>
            <a:chExt cx="990601" cy="2971800"/>
          </a:xfrm>
          <a:blipFill>
            <a:blip r:embed="rId3"/>
            <a:tile tx="0" ty="0" sx="100000" sy="100000" flip="none" algn="tl"/>
          </a:blipFill>
        </p:grpSpPr>
        <p:sp>
          <p:nvSpPr>
            <p:cNvPr id="67" name="Rectangle 66"/>
            <p:cNvSpPr/>
            <p:nvPr/>
          </p:nvSpPr>
          <p:spPr>
            <a:xfrm>
              <a:off x="990600" y="2743200"/>
              <a:ext cx="381000" cy="246126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6666"/>
                </a:solidFill>
              </a:endParaRPr>
            </a:p>
          </p:txBody>
        </p:sp>
        <p:sp>
          <p:nvSpPr>
            <p:cNvPr id="68" name="Rectangle 67"/>
            <p:cNvSpPr/>
            <p:nvPr/>
          </p:nvSpPr>
          <p:spPr>
            <a:xfrm rot="10800000">
              <a:off x="685800" y="52578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6666"/>
                </a:solidFill>
              </a:endParaRPr>
            </a:p>
          </p:txBody>
        </p:sp>
        <p:sp>
          <p:nvSpPr>
            <p:cNvPr id="69" name="Flowchart: Manual Operation 68"/>
            <p:cNvSpPr/>
            <p:nvPr/>
          </p:nvSpPr>
          <p:spPr>
            <a:xfrm>
              <a:off x="838200" y="25908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6666"/>
                </a:solidFill>
              </a:endParaRPr>
            </a:p>
          </p:txBody>
        </p:sp>
        <p:sp>
          <p:nvSpPr>
            <p:cNvPr id="70" name="Flowchart: Manual Operation 69"/>
            <p:cNvSpPr/>
            <p:nvPr/>
          </p:nvSpPr>
          <p:spPr>
            <a:xfrm rot="10800000">
              <a:off x="838200" y="51054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6666"/>
                </a:solidFill>
              </a:endParaRPr>
            </a:p>
          </p:txBody>
        </p:sp>
        <p:sp>
          <p:nvSpPr>
            <p:cNvPr id="71" name="Rectangle 70"/>
            <p:cNvSpPr/>
            <p:nvPr/>
          </p:nvSpPr>
          <p:spPr>
            <a:xfrm rot="10800000">
              <a:off x="685801" y="24384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6666"/>
                </a:solidFill>
              </a:endParaRPr>
            </a:p>
          </p:txBody>
        </p:sp>
      </p:grpSp>
      <p:grpSp>
        <p:nvGrpSpPr>
          <p:cNvPr id="6" name="Group 60"/>
          <p:cNvGrpSpPr/>
          <p:nvPr/>
        </p:nvGrpSpPr>
        <p:grpSpPr>
          <a:xfrm>
            <a:off x="3505199" y="2517920"/>
            <a:ext cx="990601" cy="2743200"/>
            <a:chOff x="685800" y="2438400"/>
            <a:chExt cx="990601" cy="2971800"/>
          </a:xfrm>
          <a:blipFill>
            <a:blip r:embed="rId3"/>
            <a:tile tx="0" ty="0" sx="100000" sy="100000" flip="none" algn="tl"/>
          </a:blipFill>
        </p:grpSpPr>
        <p:sp>
          <p:nvSpPr>
            <p:cNvPr id="62" name="Rectangle 61"/>
            <p:cNvSpPr/>
            <p:nvPr/>
          </p:nvSpPr>
          <p:spPr>
            <a:xfrm>
              <a:off x="990601" y="2743200"/>
              <a:ext cx="381000" cy="246126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63" name="Rectangle 62"/>
            <p:cNvSpPr/>
            <p:nvPr/>
          </p:nvSpPr>
          <p:spPr>
            <a:xfrm rot="10800000">
              <a:off x="685800" y="52578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64" name="Flowchart: Manual Operation 63"/>
            <p:cNvSpPr/>
            <p:nvPr/>
          </p:nvSpPr>
          <p:spPr>
            <a:xfrm>
              <a:off x="838200" y="25908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65" name="Flowchart: Manual Operation 64"/>
            <p:cNvSpPr/>
            <p:nvPr/>
          </p:nvSpPr>
          <p:spPr>
            <a:xfrm rot="10800000">
              <a:off x="838200" y="51054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66" name="Rectangle 65"/>
            <p:cNvSpPr/>
            <p:nvPr/>
          </p:nvSpPr>
          <p:spPr>
            <a:xfrm rot="10800000">
              <a:off x="685801" y="24384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grpSp>
      <p:grpSp>
        <p:nvGrpSpPr>
          <p:cNvPr id="9" name="Group 66"/>
          <p:cNvGrpSpPr/>
          <p:nvPr/>
        </p:nvGrpSpPr>
        <p:grpSpPr>
          <a:xfrm>
            <a:off x="6096000" y="2517920"/>
            <a:ext cx="990601" cy="2743200"/>
            <a:chOff x="685800" y="2438400"/>
            <a:chExt cx="990601" cy="2971800"/>
          </a:xfrm>
          <a:blipFill>
            <a:blip r:embed="rId3"/>
            <a:tile tx="0" ty="0" sx="100000" sy="100000" flip="none" algn="tl"/>
          </a:blipFill>
        </p:grpSpPr>
        <p:sp>
          <p:nvSpPr>
            <p:cNvPr id="57" name="Rectangle 56"/>
            <p:cNvSpPr/>
            <p:nvPr/>
          </p:nvSpPr>
          <p:spPr>
            <a:xfrm>
              <a:off x="990600" y="2743200"/>
              <a:ext cx="381000" cy="246126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58" name="Rectangle 57"/>
            <p:cNvSpPr/>
            <p:nvPr/>
          </p:nvSpPr>
          <p:spPr>
            <a:xfrm rot="10800000">
              <a:off x="685800" y="52578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59" name="Flowchart: Manual Operation 58"/>
            <p:cNvSpPr/>
            <p:nvPr/>
          </p:nvSpPr>
          <p:spPr>
            <a:xfrm>
              <a:off x="838200" y="25908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60" name="Flowchart: Manual Operation 59"/>
            <p:cNvSpPr/>
            <p:nvPr/>
          </p:nvSpPr>
          <p:spPr>
            <a:xfrm rot="10800000">
              <a:off x="838200" y="51054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61" name="Rectangle 60"/>
            <p:cNvSpPr/>
            <p:nvPr/>
          </p:nvSpPr>
          <p:spPr>
            <a:xfrm rot="10800000">
              <a:off x="685801" y="24384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grpSp>
      <p:grpSp>
        <p:nvGrpSpPr>
          <p:cNvPr id="12" name="Group 78"/>
          <p:cNvGrpSpPr/>
          <p:nvPr/>
        </p:nvGrpSpPr>
        <p:grpSpPr>
          <a:xfrm>
            <a:off x="7391399" y="2514600"/>
            <a:ext cx="990601" cy="2743200"/>
            <a:chOff x="685800" y="2438400"/>
            <a:chExt cx="990601" cy="2971800"/>
          </a:xfrm>
          <a:blipFill>
            <a:blip r:embed="rId3"/>
            <a:tile tx="0" ty="0" sx="100000" sy="100000" flip="none" algn="tl"/>
          </a:blipFill>
        </p:grpSpPr>
        <p:sp>
          <p:nvSpPr>
            <p:cNvPr id="47" name="Rectangle 46"/>
            <p:cNvSpPr/>
            <p:nvPr/>
          </p:nvSpPr>
          <p:spPr>
            <a:xfrm>
              <a:off x="990600" y="2743200"/>
              <a:ext cx="381000" cy="246126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48" name="Rectangle 47"/>
            <p:cNvSpPr/>
            <p:nvPr/>
          </p:nvSpPr>
          <p:spPr>
            <a:xfrm rot="10800000">
              <a:off x="685800" y="52578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49" name="Flowchart: Manual Operation 48"/>
            <p:cNvSpPr/>
            <p:nvPr/>
          </p:nvSpPr>
          <p:spPr>
            <a:xfrm>
              <a:off x="838200" y="25908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50" name="Flowchart: Manual Operation 49"/>
            <p:cNvSpPr/>
            <p:nvPr/>
          </p:nvSpPr>
          <p:spPr>
            <a:xfrm rot="10800000">
              <a:off x="838200" y="5105400"/>
              <a:ext cx="685800" cy="152400"/>
            </a:xfrm>
            <a:prstGeom prst="flowChartManualOperation">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51" name="Rectangle 50"/>
            <p:cNvSpPr/>
            <p:nvPr/>
          </p:nvSpPr>
          <p:spPr>
            <a:xfrm rot="10800000">
              <a:off x="685801" y="2438400"/>
              <a:ext cx="990600" cy="152400"/>
            </a:xfrm>
            <a:prstGeom prst="rect">
              <a:avLst/>
            </a:prstGeom>
            <a:gr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grpSp>
      <p:sp>
        <p:nvSpPr>
          <p:cNvPr id="17" name="Trapezoid 16"/>
          <p:cNvSpPr/>
          <p:nvPr/>
        </p:nvSpPr>
        <p:spPr>
          <a:xfrm>
            <a:off x="762000" y="5209439"/>
            <a:ext cx="7772400" cy="453880"/>
          </a:xfrm>
          <a:prstGeom prst="trapezoid">
            <a:avLst/>
          </a:prstGeom>
          <a:blipFill>
            <a:blip r:embed="rId3" cstate="print"/>
            <a:tile tx="0" ty="0" sx="100000" sy="100000" flip="none" algn="tl"/>
          </a:bli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20" name="Trapezoid 19"/>
          <p:cNvSpPr/>
          <p:nvPr/>
        </p:nvSpPr>
        <p:spPr>
          <a:xfrm rot="10800000">
            <a:off x="838200" y="2213118"/>
            <a:ext cx="7620000" cy="304799"/>
          </a:xfrm>
          <a:prstGeom prst="trapezoid">
            <a:avLst/>
          </a:prstGeom>
          <a:blipFill>
            <a:blip r:embed="rId3" cstate="print"/>
            <a:tile tx="0" ty="0" sx="100000" sy="100000" flip="none" algn="tl"/>
          </a:blipFill>
          <a:ln>
            <a:solidFill>
              <a:srgbClr val="00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46" name="Trapezoid 45"/>
          <p:cNvSpPr/>
          <p:nvPr/>
        </p:nvSpPr>
        <p:spPr>
          <a:xfrm>
            <a:off x="762000" y="5638800"/>
            <a:ext cx="7772400" cy="45719"/>
          </a:xfrm>
          <a:prstGeom prst="trapezoid">
            <a:avLst/>
          </a:prstGeom>
          <a:gradFill flip="none" rotWithShape="1">
            <a:gsLst>
              <a:gs pos="0">
                <a:schemeClr val="bg1">
                  <a:lumMod val="65000"/>
                </a:schemeClr>
              </a:gs>
              <a:gs pos="50000">
                <a:schemeClr val="tx1">
                  <a:lumMod val="75000"/>
                  <a:lumOff val="25000"/>
                </a:schemeClr>
              </a:gs>
              <a:gs pos="100000">
                <a:srgbClr val="006666"/>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black">
                  <a:lumMod val="75000"/>
                  <a:lumOff val="25000"/>
                </a:prstClr>
              </a:solidFill>
            </a:endParaRPr>
          </a:p>
        </p:txBody>
      </p:sp>
      <p:sp>
        <p:nvSpPr>
          <p:cNvPr id="84" name="Slide Number Placeholder 83"/>
          <p:cNvSpPr>
            <a:spLocks noGrp="1"/>
          </p:cNvSpPr>
          <p:nvPr>
            <p:ph type="sldNum" sz="quarter" idx="12"/>
          </p:nvPr>
        </p:nvSpPr>
        <p:spPr/>
        <p:txBody>
          <a:bodyPr/>
          <a:lstStyle/>
          <a:p>
            <a:fld id="{A37C96DD-354F-485E-9736-8D1146A3FE2B}" type="slidenum">
              <a:rPr lang="en-US" smtClean="0">
                <a:solidFill>
                  <a:prstClr val="black">
                    <a:tint val="75000"/>
                  </a:prstClr>
                </a:solidFill>
              </a:rPr>
              <a:pPr/>
              <a:t>9</a:t>
            </a:fld>
            <a:endParaRPr lang="en-US" dirty="0">
              <a:solidFill>
                <a:prstClr val="black">
                  <a:tint val="75000"/>
                </a:prstClr>
              </a:solidFill>
            </a:endParaRPr>
          </a:p>
        </p:txBody>
      </p:sp>
      <p:sp>
        <p:nvSpPr>
          <p:cNvPr id="97" name="TextBox 96"/>
          <p:cNvSpPr txBox="1"/>
          <p:nvPr/>
        </p:nvSpPr>
        <p:spPr>
          <a:xfrm>
            <a:off x="1318839" y="1733265"/>
            <a:ext cx="6936160" cy="584775"/>
          </a:xfrm>
          <a:prstGeom prst="rect">
            <a:avLst/>
          </a:prstGeom>
          <a:noFill/>
        </p:spPr>
        <p:txBody>
          <a:bodyPr wrap="square" rtlCol="0">
            <a:spAutoFit/>
          </a:bodyPr>
          <a:lstStyle/>
          <a:p>
            <a:pPr algn="ctr"/>
            <a:r>
              <a:rPr lang="en-US" sz="3200" b="1" dirty="0" smtClean="0">
                <a:solidFill>
                  <a:prstClr val="black"/>
                </a:solidFill>
                <a:latin typeface="Arial" pitchFamily="34" charset="0"/>
                <a:cs typeface="Arial" pitchFamily="34" charset="0"/>
              </a:rPr>
              <a:t>SUSTAINABLE REGION 2050</a:t>
            </a:r>
            <a:endParaRPr lang="en-US" sz="3200" b="1" dirty="0">
              <a:solidFill>
                <a:prstClr val="black"/>
              </a:solidFill>
              <a:latin typeface="Arial" pitchFamily="34" charset="0"/>
              <a:cs typeface="Arial" pitchFamily="34" charset="0"/>
            </a:endParaRPr>
          </a:p>
        </p:txBody>
      </p:sp>
      <p:sp>
        <p:nvSpPr>
          <p:cNvPr id="101" name="TextBox 100"/>
          <p:cNvSpPr txBox="1"/>
          <p:nvPr/>
        </p:nvSpPr>
        <p:spPr>
          <a:xfrm rot="16200000">
            <a:off x="1545595" y="3656112"/>
            <a:ext cx="2285999" cy="307777"/>
          </a:xfrm>
          <a:prstGeom prst="rect">
            <a:avLst/>
          </a:prstGeom>
          <a:noFill/>
        </p:spPr>
        <p:txBody>
          <a:bodyPr wrap="square" rtlCol="0">
            <a:spAutoFit/>
          </a:bodyPr>
          <a:lstStyle/>
          <a:p>
            <a:pPr algn="ctr"/>
            <a:r>
              <a:rPr lang="en-US" sz="1400" b="1" dirty="0" smtClean="0">
                <a:solidFill>
                  <a:prstClr val="black"/>
                </a:solidFill>
                <a:latin typeface="Arial" pitchFamily="34" charset="0"/>
                <a:cs typeface="Arial" pitchFamily="34" charset="0"/>
              </a:rPr>
              <a:t>SUSTAINABILITY</a:t>
            </a:r>
            <a:endParaRPr lang="en-US" sz="1400" b="1" dirty="0">
              <a:solidFill>
                <a:prstClr val="black"/>
              </a:solidFill>
              <a:latin typeface="Arial" pitchFamily="34" charset="0"/>
              <a:cs typeface="Arial" pitchFamily="34" charset="0"/>
            </a:endParaRPr>
          </a:p>
        </p:txBody>
      </p:sp>
      <p:sp>
        <p:nvSpPr>
          <p:cNvPr id="102" name="TextBox 101"/>
          <p:cNvSpPr txBox="1"/>
          <p:nvPr/>
        </p:nvSpPr>
        <p:spPr>
          <a:xfrm rot="16200000">
            <a:off x="3115012" y="3610693"/>
            <a:ext cx="1737965" cy="307777"/>
          </a:xfrm>
          <a:prstGeom prst="rect">
            <a:avLst/>
          </a:prstGeom>
          <a:noFill/>
        </p:spPr>
        <p:txBody>
          <a:bodyPr wrap="square" rtlCol="0">
            <a:spAutoFit/>
          </a:bodyPr>
          <a:lstStyle/>
          <a:p>
            <a:pPr algn="ctr"/>
            <a:r>
              <a:rPr lang="en-US" sz="1400" b="1" dirty="0" smtClean="0">
                <a:solidFill>
                  <a:prstClr val="black"/>
                </a:solidFill>
                <a:latin typeface="Arial" pitchFamily="34" charset="0"/>
                <a:cs typeface="Arial" pitchFamily="34" charset="0"/>
              </a:rPr>
              <a:t>ACCESSABILITY</a:t>
            </a:r>
            <a:endParaRPr lang="en-US" sz="1400" b="1" dirty="0">
              <a:solidFill>
                <a:prstClr val="black"/>
              </a:solidFill>
              <a:latin typeface="Arial" pitchFamily="34" charset="0"/>
              <a:cs typeface="Arial" pitchFamily="34" charset="0"/>
            </a:endParaRPr>
          </a:p>
        </p:txBody>
      </p:sp>
      <p:sp>
        <p:nvSpPr>
          <p:cNvPr id="103" name="TextBox 102"/>
          <p:cNvSpPr txBox="1"/>
          <p:nvPr/>
        </p:nvSpPr>
        <p:spPr>
          <a:xfrm rot="16200000">
            <a:off x="5546096" y="3465612"/>
            <a:ext cx="2057399" cy="307777"/>
          </a:xfrm>
          <a:prstGeom prst="rect">
            <a:avLst/>
          </a:prstGeom>
          <a:noFill/>
        </p:spPr>
        <p:txBody>
          <a:bodyPr wrap="square" rtlCol="0">
            <a:spAutoFit/>
          </a:bodyPr>
          <a:lstStyle/>
          <a:p>
            <a:r>
              <a:rPr lang="en-US" sz="1400" b="1" dirty="0" smtClean="0">
                <a:solidFill>
                  <a:prstClr val="black"/>
                </a:solidFill>
                <a:latin typeface="Arial" pitchFamily="34" charset="0"/>
                <a:cs typeface="Arial" pitchFamily="34" charset="0"/>
              </a:rPr>
              <a:t>PROPSERITY</a:t>
            </a:r>
            <a:endParaRPr lang="en-US" sz="1400" b="1" dirty="0">
              <a:solidFill>
                <a:prstClr val="black"/>
              </a:solidFill>
              <a:latin typeface="Arial" pitchFamily="34" charset="0"/>
              <a:cs typeface="Arial" pitchFamily="34" charset="0"/>
            </a:endParaRPr>
          </a:p>
        </p:txBody>
      </p:sp>
      <p:sp>
        <p:nvSpPr>
          <p:cNvPr id="106" name="TextBox 105"/>
          <p:cNvSpPr txBox="1"/>
          <p:nvPr/>
        </p:nvSpPr>
        <p:spPr>
          <a:xfrm rot="16200000">
            <a:off x="4288796" y="3732312"/>
            <a:ext cx="1981200" cy="307777"/>
          </a:xfrm>
          <a:prstGeom prst="rect">
            <a:avLst/>
          </a:prstGeom>
          <a:noFill/>
        </p:spPr>
        <p:txBody>
          <a:bodyPr wrap="square" rtlCol="0">
            <a:spAutoFit/>
          </a:bodyPr>
          <a:lstStyle/>
          <a:p>
            <a:pPr algn="ctr"/>
            <a:r>
              <a:rPr lang="en-US" sz="1400" b="1" dirty="0" smtClean="0">
                <a:solidFill>
                  <a:prstClr val="black"/>
                </a:solidFill>
                <a:latin typeface="Arial" pitchFamily="34" charset="0"/>
                <a:cs typeface="Arial" pitchFamily="34" charset="0"/>
              </a:rPr>
              <a:t>LIVABILITY</a:t>
            </a:r>
            <a:endParaRPr lang="en-US" sz="1400" b="1" dirty="0">
              <a:solidFill>
                <a:prstClr val="black"/>
              </a:solidFill>
              <a:latin typeface="Arial" pitchFamily="34" charset="0"/>
              <a:cs typeface="Arial" pitchFamily="34" charset="0"/>
            </a:endParaRPr>
          </a:p>
        </p:txBody>
      </p:sp>
      <p:sp>
        <p:nvSpPr>
          <p:cNvPr id="107" name="TextBox 106"/>
          <p:cNvSpPr txBox="1"/>
          <p:nvPr/>
        </p:nvSpPr>
        <p:spPr>
          <a:xfrm>
            <a:off x="838199" y="5115580"/>
            <a:ext cx="7543800" cy="523220"/>
          </a:xfrm>
          <a:prstGeom prst="rect">
            <a:avLst/>
          </a:prstGeom>
          <a:noFill/>
        </p:spPr>
        <p:txBody>
          <a:bodyPr wrap="square" rtlCol="0">
            <a:spAutoFit/>
          </a:bodyPr>
          <a:lstStyle/>
          <a:p>
            <a:pPr algn="ctr"/>
            <a:r>
              <a:rPr lang="en-US" sz="2800" b="1" dirty="0" smtClean="0">
                <a:solidFill>
                  <a:prstClr val="black">
                    <a:lumMod val="75000"/>
                    <a:lumOff val="25000"/>
                  </a:prstClr>
                </a:solidFill>
                <a:latin typeface="Arial" pitchFamily="34" charset="0"/>
                <a:cs typeface="Arial" pitchFamily="34" charset="0"/>
              </a:rPr>
              <a:t>21</a:t>
            </a:r>
            <a:r>
              <a:rPr lang="en-US" sz="2800" b="1" baseline="30000" dirty="0" smtClean="0">
                <a:solidFill>
                  <a:prstClr val="black">
                    <a:lumMod val="75000"/>
                    <a:lumOff val="25000"/>
                  </a:prstClr>
                </a:solidFill>
                <a:latin typeface="Arial" pitchFamily="34" charset="0"/>
                <a:cs typeface="Arial" pitchFamily="34" charset="0"/>
              </a:rPr>
              <a:t>st</a:t>
            </a:r>
            <a:r>
              <a:rPr lang="en-US" sz="2800" b="1" dirty="0" smtClean="0">
                <a:solidFill>
                  <a:prstClr val="black">
                    <a:lumMod val="75000"/>
                    <a:lumOff val="25000"/>
                  </a:prstClr>
                </a:solidFill>
                <a:latin typeface="Arial" pitchFamily="34" charset="0"/>
                <a:cs typeface="Arial" pitchFamily="34" charset="0"/>
              </a:rPr>
              <a:t> Century Skills and Traits</a:t>
            </a:r>
            <a:endParaRPr lang="en-US" sz="2800" b="1" dirty="0">
              <a:solidFill>
                <a:prstClr val="black">
                  <a:lumMod val="75000"/>
                  <a:lumOff val="25000"/>
                </a:prstClr>
              </a:solidFill>
              <a:latin typeface="Arial" pitchFamily="34" charset="0"/>
              <a:cs typeface="Arial" pitchFamily="34" charset="0"/>
            </a:endParaRPr>
          </a:p>
        </p:txBody>
      </p:sp>
    </p:spTree>
    <p:extLst>
      <p:ext uri="{BB962C8B-B14F-4D97-AF65-F5344CB8AC3E}">
        <p14:creationId xmlns:p14="http://schemas.microsoft.com/office/powerpoint/2010/main" val="1990056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1"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07"/>
                                        </p:tgtEl>
                                        <p:attrNameLst>
                                          <p:attrName>style.visibility</p:attrName>
                                        </p:attrNameLst>
                                      </p:cBhvr>
                                      <p:to>
                                        <p:strVal val="visible"/>
                                      </p:to>
                                    </p:set>
                                    <p:anim calcmode="lin" valueType="num">
                                      <p:cBhvr additive="base">
                                        <p:cTn id="15" dur="500" fill="hold"/>
                                        <p:tgtEl>
                                          <p:spTgt spid="107"/>
                                        </p:tgtEl>
                                        <p:attrNameLst>
                                          <p:attrName>ppt_x</p:attrName>
                                        </p:attrNameLst>
                                      </p:cBhvr>
                                      <p:tavLst>
                                        <p:tav tm="0">
                                          <p:val>
                                            <p:strVal val="#ppt_x"/>
                                          </p:val>
                                        </p:tav>
                                        <p:tav tm="100000">
                                          <p:val>
                                            <p:strVal val="#ppt_x"/>
                                          </p:val>
                                        </p:tav>
                                      </p:tavLst>
                                    </p:anim>
                                    <p:anim calcmode="lin" valueType="num">
                                      <p:cBhvr additive="base">
                                        <p:cTn id="16" dur="500" fill="hold"/>
                                        <p:tgtEl>
                                          <p:spTgt spid="107"/>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1"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ppt_x"/>
                                          </p:val>
                                        </p:tav>
                                        <p:tav tm="100000">
                                          <p:val>
                                            <p:strVal val="#ppt_x"/>
                                          </p:val>
                                        </p:tav>
                                      </p:tavLst>
                                    </p:anim>
                                    <p:anim calcmode="lin" valueType="num">
                                      <p:cBhvr additive="base">
                                        <p:cTn id="28" dur="500" fill="hold"/>
                                        <p:tgtEl>
                                          <p:spTgt spid="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101"/>
                                        </p:tgtEl>
                                        <p:attrNameLst>
                                          <p:attrName>style.visibility</p:attrName>
                                        </p:attrNameLst>
                                      </p:cBhvr>
                                      <p:to>
                                        <p:strVal val="visible"/>
                                      </p:to>
                                    </p:set>
                                    <p:anim calcmode="lin" valueType="num">
                                      <p:cBhvr additive="base">
                                        <p:cTn id="31" dur="500" fill="hold"/>
                                        <p:tgtEl>
                                          <p:spTgt spid="101"/>
                                        </p:tgtEl>
                                        <p:attrNameLst>
                                          <p:attrName>ppt_x</p:attrName>
                                        </p:attrNameLst>
                                      </p:cBhvr>
                                      <p:tavLst>
                                        <p:tav tm="0">
                                          <p:val>
                                            <p:strVal val="#ppt_x"/>
                                          </p:val>
                                        </p:tav>
                                        <p:tav tm="100000">
                                          <p:val>
                                            <p:strVal val="#ppt_x"/>
                                          </p:val>
                                        </p:tav>
                                      </p:tavLst>
                                    </p:anim>
                                    <p:anim calcmode="lin" valueType="num">
                                      <p:cBhvr additive="base">
                                        <p:cTn id="32" dur="500" fill="hold"/>
                                        <p:tgtEl>
                                          <p:spTgt spid="101"/>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102"/>
                                        </p:tgtEl>
                                        <p:attrNameLst>
                                          <p:attrName>style.visibility</p:attrName>
                                        </p:attrNameLst>
                                      </p:cBhvr>
                                      <p:to>
                                        <p:strVal val="visible"/>
                                      </p:to>
                                    </p:set>
                                    <p:anim calcmode="lin" valueType="num">
                                      <p:cBhvr additive="base">
                                        <p:cTn id="37" dur="500" fill="hold"/>
                                        <p:tgtEl>
                                          <p:spTgt spid="102"/>
                                        </p:tgtEl>
                                        <p:attrNameLst>
                                          <p:attrName>ppt_x</p:attrName>
                                        </p:attrNameLst>
                                      </p:cBhvr>
                                      <p:tavLst>
                                        <p:tav tm="0">
                                          <p:val>
                                            <p:strVal val="#ppt_x"/>
                                          </p:val>
                                        </p:tav>
                                        <p:tav tm="100000">
                                          <p:val>
                                            <p:strVal val="#ppt_x"/>
                                          </p:val>
                                        </p:tav>
                                      </p:tavLst>
                                    </p:anim>
                                    <p:anim calcmode="lin" valueType="num">
                                      <p:cBhvr additive="base">
                                        <p:cTn id="38" dur="500" fill="hold"/>
                                        <p:tgtEl>
                                          <p:spTgt spid="102"/>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1" fill="hold" grpId="0" nodeType="clickEffect">
                                  <p:stCondLst>
                                    <p:cond delay="0"/>
                                  </p:stCondLst>
                                  <p:childTnLst>
                                    <p:set>
                                      <p:cBhvr>
                                        <p:cTn id="46" dur="1" fill="hold">
                                          <p:stCondLst>
                                            <p:cond delay="0"/>
                                          </p:stCondLst>
                                        </p:cTn>
                                        <p:tgtEl>
                                          <p:spTgt spid="106"/>
                                        </p:tgtEl>
                                        <p:attrNameLst>
                                          <p:attrName>style.visibility</p:attrName>
                                        </p:attrNameLst>
                                      </p:cBhvr>
                                      <p:to>
                                        <p:strVal val="visible"/>
                                      </p:to>
                                    </p:set>
                                    <p:anim calcmode="lin" valueType="num">
                                      <p:cBhvr additive="base">
                                        <p:cTn id="47" dur="500" fill="hold"/>
                                        <p:tgtEl>
                                          <p:spTgt spid="106"/>
                                        </p:tgtEl>
                                        <p:attrNameLst>
                                          <p:attrName>ppt_x</p:attrName>
                                        </p:attrNameLst>
                                      </p:cBhvr>
                                      <p:tavLst>
                                        <p:tav tm="0">
                                          <p:val>
                                            <p:strVal val="#ppt_x"/>
                                          </p:val>
                                        </p:tav>
                                        <p:tav tm="100000">
                                          <p:val>
                                            <p:strVal val="#ppt_x"/>
                                          </p:val>
                                        </p:tav>
                                      </p:tavLst>
                                    </p:anim>
                                    <p:anim calcmode="lin" valueType="num">
                                      <p:cBhvr additive="base">
                                        <p:cTn id="48" dur="500" fill="hold"/>
                                        <p:tgtEl>
                                          <p:spTgt spid="106"/>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fill="hold"/>
                                        <p:tgtEl>
                                          <p:spTgt spid="3"/>
                                        </p:tgtEl>
                                        <p:attrNameLst>
                                          <p:attrName>ppt_x</p:attrName>
                                        </p:attrNameLst>
                                      </p:cBhvr>
                                      <p:tavLst>
                                        <p:tav tm="0">
                                          <p:val>
                                            <p:strVal val="#ppt_x"/>
                                          </p:val>
                                        </p:tav>
                                        <p:tav tm="100000">
                                          <p:val>
                                            <p:strVal val="#ppt_x"/>
                                          </p:val>
                                        </p:tav>
                                      </p:tavLst>
                                    </p:anim>
                                    <p:anim calcmode="lin" valueType="num">
                                      <p:cBhvr additive="base">
                                        <p:cTn id="52"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1" fill="hold" grpId="0" nodeType="clickEffect">
                                  <p:stCondLst>
                                    <p:cond delay="0"/>
                                  </p:stCondLst>
                                  <p:childTnLst>
                                    <p:set>
                                      <p:cBhvr>
                                        <p:cTn id="56" dur="1" fill="hold">
                                          <p:stCondLst>
                                            <p:cond delay="0"/>
                                          </p:stCondLst>
                                        </p:cTn>
                                        <p:tgtEl>
                                          <p:spTgt spid="103"/>
                                        </p:tgtEl>
                                        <p:attrNameLst>
                                          <p:attrName>style.visibility</p:attrName>
                                        </p:attrNameLst>
                                      </p:cBhvr>
                                      <p:to>
                                        <p:strVal val="visible"/>
                                      </p:to>
                                    </p:set>
                                    <p:anim calcmode="lin" valueType="num">
                                      <p:cBhvr additive="base">
                                        <p:cTn id="57" dur="500" fill="hold"/>
                                        <p:tgtEl>
                                          <p:spTgt spid="103"/>
                                        </p:tgtEl>
                                        <p:attrNameLst>
                                          <p:attrName>ppt_x</p:attrName>
                                        </p:attrNameLst>
                                      </p:cBhvr>
                                      <p:tavLst>
                                        <p:tav tm="0">
                                          <p:val>
                                            <p:strVal val="#ppt_x"/>
                                          </p:val>
                                        </p:tav>
                                        <p:tav tm="100000">
                                          <p:val>
                                            <p:strVal val="#ppt_x"/>
                                          </p:val>
                                        </p:tav>
                                      </p:tavLst>
                                    </p:anim>
                                    <p:anim calcmode="lin" valueType="num">
                                      <p:cBhvr additive="base">
                                        <p:cTn id="58" dur="500" fill="hold"/>
                                        <p:tgtEl>
                                          <p:spTgt spid="103"/>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fill="hold"/>
                                        <p:tgtEl>
                                          <p:spTgt spid="9"/>
                                        </p:tgtEl>
                                        <p:attrNameLst>
                                          <p:attrName>ppt_x</p:attrName>
                                        </p:attrNameLst>
                                      </p:cBhvr>
                                      <p:tavLst>
                                        <p:tav tm="0">
                                          <p:val>
                                            <p:strVal val="#ppt_x"/>
                                          </p:val>
                                        </p:tav>
                                        <p:tav tm="100000">
                                          <p:val>
                                            <p:strVal val="#ppt_x"/>
                                          </p:val>
                                        </p:tav>
                                      </p:tavLst>
                                    </p:anim>
                                    <p:anim calcmode="lin" valueType="num">
                                      <p:cBhvr additive="base">
                                        <p:cTn id="62"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1" fill="hold"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1" fill="hold" grpId="0" nodeType="clickEffect">
                                  <p:stCondLst>
                                    <p:cond delay="0"/>
                                  </p:stCondLst>
                                  <p:childTnLst>
                                    <p:set>
                                      <p:cBhvr>
                                        <p:cTn id="72" dur="1" fill="hold">
                                          <p:stCondLst>
                                            <p:cond delay="0"/>
                                          </p:stCondLst>
                                        </p:cTn>
                                        <p:tgtEl>
                                          <p:spTgt spid="97"/>
                                        </p:tgtEl>
                                        <p:attrNameLst>
                                          <p:attrName>style.visibility</p:attrName>
                                        </p:attrNameLst>
                                      </p:cBhvr>
                                      <p:to>
                                        <p:strVal val="visible"/>
                                      </p:to>
                                    </p:set>
                                    <p:anim calcmode="lin" valueType="num">
                                      <p:cBhvr additive="base">
                                        <p:cTn id="73" dur="500" fill="hold"/>
                                        <p:tgtEl>
                                          <p:spTgt spid="97"/>
                                        </p:tgtEl>
                                        <p:attrNameLst>
                                          <p:attrName>ppt_x</p:attrName>
                                        </p:attrNameLst>
                                      </p:cBhvr>
                                      <p:tavLst>
                                        <p:tav tm="0">
                                          <p:val>
                                            <p:strVal val="#ppt_x"/>
                                          </p:val>
                                        </p:tav>
                                        <p:tav tm="100000">
                                          <p:val>
                                            <p:strVal val="#ppt_x"/>
                                          </p:val>
                                        </p:tav>
                                      </p:tavLst>
                                    </p:anim>
                                    <p:anim calcmode="lin" valueType="num">
                                      <p:cBhvr additive="base">
                                        <p:cTn id="74" dur="500" fill="hold"/>
                                        <p:tgtEl>
                                          <p:spTgt spid="97"/>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ppt_x"/>
                                          </p:val>
                                        </p:tav>
                                        <p:tav tm="100000">
                                          <p:val>
                                            <p:strVal val="#ppt_x"/>
                                          </p:val>
                                        </p:tav>
                                      </p:tavLst>
                                    </p:anim>
                                    <p:anim calcmode="lin" valueType="num">
                                      <p:cBhvr additive="base">
                                        <p:cTn id="78" dur="500" fill="hold"/>
                                        <p:tgtEl>
                                          <p:spTgt spid="20"/>
                                        </p:tgtEl>
                                        <p:attrNameLst>
                                          <p:attrName>ppt_y</p:attrName>
                                        </p:attrNameLst>
                                      </p:cBhvr>
                                      <p:tavLst>
                                        <p:tav tm="0">
                                          <p:val>
                                            <p:strVal val="0-#ppt_h/2"/>
                                          </p:val>
                                        </p:tav>
                                        <p:tav tm="100000">
                                          <p:val>
                                            <p:strVal val="#ppt_y"/>
                                          </p:val>
                                        </p:tav>
                                      </p:tavLst>
                                    </p:anim>
                                  </p:childTnLst>
                                </p:cTn>
                              </p:par>
                              <p:par>
                                <p:cTn id="79" presetID="1" presetClass="entr" presetSubtype="0"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10"/>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7" grpId="0" animBg="1"/>
      <p:bldP spid="20" grpId="0" animBg="1"/>
      <p:bldP spid="46" grpId="0" animBg="1"/>
      <p:bldP spid="97" grpId="0"/>
      <p:bldP spid="101" grpId="0"/>
      <p:bldP spid="102" grpId="0"/>
      <p:bldP spid="103" grpId="0"/>
      <p:bldP spid="106" grpId="0"/>
      <p:bldP spid="10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Who Needs Middle Skill Workers</a:t>
            </a:r>
            <a:r>
              <a:rPr lang="en-US" dirty="0" smtClean="0"/>
              <a:t>?</a:t>
            </a:r>
            <a:endParaRPr lang="en-US" dirty="0"/>
          </a:p>
        </p:txBody>
      </p:sp>
      <p:sp>
        <p:nvSpPr>
          <p:cNvPr id="3" name="Content Placeholder 2"/>
          <p:cNvSpPr>
            <a:spLocks noGrp="1"/>
          </p:cNvSpPr>
          <p:nvPr>
            <p:ph idx="1"/>
          </p:nvPr>
        </p:nvSpPr>
        <p:spPr>
          <a:xfrm>
            <a:off x="304800" y="1600200"/>
            <a:ext cx="8534400" cy="4525963"/>
          </a:xfrm>
        </p:spPr>
        <p:txBody>
          <a:bodyPr/>
          <a:lstStyle/>
          <a:p>
            <a:r>
              <a:rPr lang="en-US" dirty="0" smtClean="0"/>
              <a:t>Water </a:t>
            </a:r>
            <a:r>
              <a:rPr lang="en-US" dirty="0" smtClean="0"/>
              <a:t>(Drinking water, wastewater, </a:t>
            </a:r>
            <a:r>
              <a:rPr lang="en-US" dirty="0" err="1" smtClean="0"/>
              <a:t>stormwater</a:t>
            </a:r>
            <a:r>
              <a:rPr lang="en-US" dirty="0" smtClean="0"/>
              <a:t>)</a:t>
            </a:r>
            <a:endParaRPr lang="en-US" dirty="0"/>
          </a:p>
          <a:p>
            <a:r>
              <a:rPr lang="en-US" dirty="0" smtClean="0"/>
              <a:t>Transportation</a:t>
            </a:r>
          </a:p>
          <a:p>
            <a:r>
              <a:rPr lang="en-US" dirty="0" smtClean="0"/>
              <a:t>Energy</a:t>
            </a:r>
          </a:p>
          <a:p>
            <a:r>
              <a:rPr lang="en-US" dirty="0" smtClean="0"/>
              <a:t>Government buildings</a:t>
            </a:r>
          </a:p>
          <a:p>
            <a:r>
              <a:rPr lang="en-US" dirty="0" smtClean="0"/>
              <a:t>Schools</a:t>
            </a:r>
          </a:p>
          <a:p>
            <a:pPr marL="457200" lvl="1" indent="0">
              <a:buNone/>
            </a:pPr>
            <a:r>
              <a:rPr lang="en-US" dirty="0" smtClean="0"/>
              <a:t>…any entity in the COG Infrastructure Report!</a:t>
            </a:r>
            <a:endParaRPr lang="en-US" dirty="0"/>
          </a:p>
        </p:txBody>
      </p:sp>
    </p:spTree>
    <p:extLst>
      <p:ext uri="{BB962C8B-B14F-4D97-AF65-F5344CB8AC3E}">
        <p14:creationId xmlns:p14="http://schemas.microsoft.com/office/powerpoint/2010/main" val="4167194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3600" b="1" dirty="0" smtClean="0"/>
              <a:t>What Skills Are Needed and Shared Across Industries?</a:t>
            </a:r>
            <a:endParaRPr lang="en-US" sz="3600" b="1"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737868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Autofit/>
          </a:bodyPr>
          <a:lstStyle/>
          <a:p>
            <a:r>
              <a:rPr lang="en-US" sz="4000" b="1" dirty="0" smtClean="0"/>
              <a:t>Today’s Water Core Skill Set</a:t>
            </a:r>
            <a:endParaRPr lang="en-US" sz="4000" b="1" dirty="0"/>
          </a:p>
        </p:txBody>
      </p:sp>
      <p:sp>
        <p:nvSpPr>
          <p:cNvPr id="3" name="Content Placeholder 2"/>
          <p:cNvSpPr>
            <a:spLocks noGrp="1"/>
          </p:cNvSpPr>
          <p:nvPr>
            <p:ph idx="1"/>
          </p:nvPr>
        </p:nvSpPr>
        <p:spPr>
          <a:xfrm>
            <a:off x="1752600" y="1143000"/>
            <a:ext cx="5715000" cy="4267200"/>
          </a:xfrm>
        </p:spPr>
        <p:txBody>
          <a:bodyPr>
            <a:noAutofit/>
          </a:bodyPr>
          <a:lstStyle/>
          <a:p>
            <a:r>
              <a:rPr lang="en-US" sz="1800" dirty="0" smtClean="0"/>
              <a:t>Tools</a:t>
            </a:r>
          </a:p>
          <a:p>
            <a:r>
              <a:rPr lang="en-US" sz="1800" dirty="0" smtClean="0"/>
              <a:t>Ethics</a:t>
            </a:r>
          </a:p>
          <a:p>
            <a:r>
              <a:rPr lang="en-US" sz="1800" dirty="0" smtClean="0"/>
              <a:t>Basic electricity</a:t>
            </a:r>
          </a:p>
          <a:p>
            <a:r>
              <a:rPr lang="en-US" sz="1800" dirty="0" smtClean="0"/>
              <a:t>Water treatment </a:t>
            </a:r>
            <a:r>
              <a:rPr lang="en-US" sz="1800" dirty="0" smtClean="0"/>
              <a:t>basics</a:t>
            </a:r>
          </a:p>
          <a:p>
            <a:r>
              <a:rPr lang="en-US" sz="1800" dirty="0" smtClean="0"/>
              <a:t>Landscaping</a:t>
            </a:r>
          </a:p>
          <a:p>
            <a:r>
              <a:rPr lang="en-US" sz="1800" dirty="0" smtClean="0"/>
              <a:t>Maintenance</a:t>
            </a:r>
            <a:endParaRPr lang="en-US" sz="1800" dirty="0" smtClean="0"/>
          </a:p>
          <a:p>
            <a:r>
              <a:rPr lang="en-US" sz="1800" dirty="0" smtClean="0"/>
              <a:t>Mechanical basics</a:t>
            </a:r>
          </a:p>
          <a:p>
            <a:r>
              <a:rPr lang="en-US" sz="1800" dirty="0" smtClean="0"/>
              <a:t>Plumbing basics</a:t>
            </a:r>
          </a:p>
          <a:p>
            <a:r>
              <a:rPr lang="en-US" sz="1800" dirty="0" smtClean="0"/>
              <a:t>SCADA/Computer</a:t>
            </a:r>
          </a:p>
          <a:p>
            <a:r>
              <a:rPr lang="en-US" sz="1800" dirty="0" smtClean="0"/>
              <a:t>Communications</a:t>
            </a:r>
          </a:p>
          <a:p>
            <a:r>
              <a:rPr lang="en-US" sz="1800" dirty="0" smtClean="0"/>
              <a:t>Customer service</a:t>
            </a:r>
          </a:p>
          <a:p>
            <a:r>
              <a:rPr lang="en-US" sz="1800" dirty="0" smtClean="0"/>
              <a:t>Instrumentation/controls</a:t>
            </a:r>
          </a:p>
          <a:p>
            <a:r>
              <a:rPr lang="en-US" sz="1800" dirty="0" smtClean="0"/>
              <a:t>Project management</a:t>
            </a:r>
          </a:p>
          <a:p>
            <a:r>
              <a:rPr lang="en-US" sz="1800" dirty="0" smtClean="0"/>
              <a:t>Basic budgeting</a:t>
            </a:r>
          </a:p>
          <a:p>
            <a:r>
              <a:rPr lang="en-US" sz="1800" dirty="0" smtClean="0"/>
              <a:t>Public Service basics</a:t>
            </a:r>
            <a:endParaRPr lang="en-US" sz="1800" dirty="0"/>
          </a:p>
        </p:txBody>
      </p:sp>
      <p:pic>
        <p:nvPicPr>
          <p:cNvPr id="2050" name="Picture 2" descr="C:\Users\lvanriper\AppData\Local\Microsoft\Windows\Temporary Internet Files\Content.Outlook\1I8L8BOI\IMG_3341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447800"/>
            <a:ext cx="3886200"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42497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2020 Traits</a:t>
            </a:r>
            <a:endParaRPr lang="en-US" b="1" dirty="0"/>
          </a:p>
        </p:txBody>
      </p:sp>
      <p:sp>
        <p:nvSpPr>
          <p:cNvPr id="3" name="Content Placeholder 2"/>
          <p:cNvSpPr>
            <a:spLocks noGrp="1"/>
          </p:cNvSpPr>
          <p:nvPr>
            <p:ph idx="1"/>
          </p:nvPr>
        </p:nvSpPr>
        <p:spPr>
          <a:xfrm>
            <a:off x="457200" y="1600201"/>
            <a:ext cx="8229600" cy="3657600"/>
          </a:xfrm>
        </p:spPr>
        <p:txBody>
          <a:bodyPr>
            <a:normAutofit fontScale="62500" lnSpcReduction="20000"/>
          </a:bodyPr>
          <a:lstStyle/>
          <a:p>
            <a:r>
              <a:rPr lang="en-US" dirty="0" smtClean="0"/>
              <a:t>Problem Solving</a:t>
            </a:r>
          </a:p>
          <a:p>
            <a:r>
              <a:rPr lang="en-US" dirty="0" smtClean="0"/>
              <a:t>Judgement</a:t>
            </a:r>
          </a:p>
          <a:p>
            <a:r>
              <a:rPr lang="en-US" dirty="0" smtClean="0"/>
              <a:t>Social intelligence</a:t>
            </a:r>
          </a:p>
          <a:p>
            <a:r>
              <a:rPr lang="en-US" dirty="0" smtClean="0"/>
              <a:t>Novel and adaptive thinking</a:t>
            </a:r>
          </a:p>
          <a:p>
            <a:r>
              <a:rPr lang="en-US" dirty="0" smtClean="0"/>
              <a:t>Cross cultural competency</a:t>
            </a:r>
          </a:p>
          <a:p>
            <a:r>
              <a:rPr lang="en-US" dirty="0" smtClean="0"/>
              <a:t>Computational thinking</a:t>
            </a:r>
          </a:p>
          <a:p>
            <a:r>
              <a:rPr lang="en-US" dirty="0" smtClean="0"/>
              <a:t>New media literacy</a:t>
            </a:r>
          </a:p>
          <a:p>
            <a:r>
              <a:rPr lang="en-US" dirty="0" smtClean="0"/>
              <a:t>Transdisciplinary</a:t>
            </a:r>
          </a:p>
          <a:p>
            <a:r>
              <a:rPr lang="en-US" dirty="0" smtClean="0"/>
              <a:t>Design mindset</a:t>
            </a:r>
          </a:p>
          <a:p>
            <a:r>
              <a:rPr lang="en-US" dirty="0" smtClean="0"/>
              <a:t>Cognitive load management</a:t>
            </a:r>
          </a:p>
          <a:p>
            <a:r>
              <a:rPr lang="en-US" dirty="0" smtClean="0"/>
              <a:t>Virtual collaboration</a:t>
            </a:r>
          </a:p>
          <a:p>
            <a:pPr marL="3657600" lvl="8" indent="0">
              <a:buNone/>
            </a:pPr>
            <a:r>
              <a:rPr lang="en-US" dirty="0" smtClean="0"/>
              <a:t>		Source: Top10OnlineColleges.org</a:t>
            </a: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1524000"/>
            <a:ext cx="3047999"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07210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 </a:t>
            </a:r>
            <a:endParaRPr lang="en-US" b="1"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381000"/>
            <a:ext cx="8686800" cy="472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5800" y="4643735"/>
            <a:ext cx="8229600" cy="461665"/>
          </a:xfrm>
          <a:prstGeom prst="rect">
            <a:avLst/>
          </a:prstGeom>
          <a:noFill/>
        </p:spPr>
        <p:txBody>
          <a:bodyPr wrap="square" rtlCol="0">
            <a:spAutoFit/>
          </a:bodyPr>
          <a:lstStyle/>
          <a:p>
            <a:r>
              <a:rPr lang="en-US" sz="2400" b="1" dirty="0" smtClean="0"/>
              <a:t>Middle Skills + Traits of 2020 = Earning $$$ in DC Metro Region!</a:t>
            </a:r>
            <a:endParaRPr lang="en-US" sz="2400" b="1" dirty="0"/>
          </a:p>
        </p:txBody>
      </p:sp>
    </p:spTree>
    <p:extLst>
      <p:ext uri="{BB962C8B-B14F-4D97-AF65-F5344CB8AC3E}">
        <p14:creationId xmlns:p14="http://schemas.microsoft.com/office/powerpoint/2010/main" val="20206807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Why Work for Infrastructure?</a:t>
            </a:r>
            <a:endParaRPr lang="en-US" b="1"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26780097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Our Apprentices </a:t>
            </a:r>
            <a:r>
              <a:rPr lang="en-US" b="1" dirty="0"/>
              <a:t>S</a:t>
            </a:r>
            <a:r>
              <a:rPr lang="en-US" b="1" dirty="0" smtClean="0"/>
              <a:t>ay …</a:t>
            </a:r>
            <a:endParaRPr lang="en-US"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95399"/>
            <a:ext cx="5105400" cy="4800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592307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Our Apprentices Say …</a:t>
            </a:r>
            <a:endParaRPr lang="en-US" b="1" dirty="0"/>
          </a:p>
        </p:txBody>
      </p:sp>
      <p:sp>
        <p:nvSpPr>
          <p:cNvPr id="4" name="Content Placeholder 3"/>
          <p:cNvSpPr>
            <a:spLocks noGrp="1"/>
          </p:cNvSpPr>
          <p:nvPr>
            <p:ph idx="1"/>
          </p:nvPr>
        </p:nvSpPr>
        <p:spPr/>
        <p:txBody>
          <a:bodyPr/>
          <a:lstStyle/>
          <a:p>
            <a:r>
              <a:rPr lang="en-US" dirty="0" smtClean="0"/>
              <a:t>Stability</a:t>
            </a:r>
          </a:p>
          <a:p>
            <a:r>
              <a:rPr lang="en-US" dirty="0" smtClean="0"/>
              <a:t>Benefits</a:t>
            </a:r>
          </a:p>
          <a:p>
            <a:r>
              <a:rPr lang="en-US" dirty="0" smtClean="0"/>
              <a:t>Science</a:t>
            </a:r>
          </a:p>
          <a:p>
            <a:r>
              <a:rPr lang="en-US" dirty="0" smtClean="0"/>
              <a:t>Protecting Environment</a:t>
            </a:r>
          </a:p>
          <a:p>
            <a:r>
              <a:rPr lang="en-US" dirty="0" smtClean="0"/>
              <a:t>Career Growth</a:t>
            </a:r>
          </a:p>
          <a:p>
            <a:r>
              <a:rPr lang="en-US" dirty="0" smtClean="0"/>
              <a:t>Opportunities to Learn</a:t>
            </a:r>
          </a:p>
          <a:p>
            <a:endParaRPr lang="en-US" dirty="0"/>
          </a:p>
        </p:txBody>
      </p:sp>
    </p:spTree>
    <p:extLst>
      <p:ext uri="{BB962C8B-B14F-4D97-AF65-F5344CB8AC3E}">
        <p14:creationId xmlns:p14="http://schemas.microsoft.com/office/powerpoint/2010/main" val="27657231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How to Best Recruit?	</a:t>
            </a:r>
            <a:endParaRPr lang="en-US" b="1" dirty="0"/>
          </a:p>
        </p:txBody>
      </p:sp>
      <p:sp>
        <p:nvSpPr>
          <p:cNvPr id="3" name="Content Placeholder 2"/>
          <p:cNvSpPr>
            <a:spLocks noGrp="1"/>
          </p:cNvSpPr>
          <p:nvPr>
            <p:ph idx="1"/>
          </p:nvPr>
        </p:nvSpPr>
        <p:spPr>
          <a:xfrm>
            <a:off x="533400" y="1524000"/>
            <a:ext cx="8382000" cy="3763963"/>
          </a:xfrm>
        </p:spPr>
        <p:txBody>
          <a:bodyPr>
            <a:normAutofit/>
          </a:bodyPr>
          <a:lstStyle/>
          <a:p>
            <a:r>
              <a:rPr lang="en-US" dirty="0" smtClean="0"/>
              <a:t>Provide and show all career paths</a:t>
            </a:r>
          </a:p>
          <a:p>
            <a:r>
              <a:rPr lang="en-US" dirty="0" smtClean="0"/>
              <a:t>Market jobs to millennials</a:t>
            </a:r>
          </a:p>
          <a:p>
            <a:pPr lvl="1"/>
            <a:r>
              <a:rPr lang="en-US" dirty="0" smtClean="0"/>
              <a:t>Importance</a:t>
            </a:r>
          </a:p>
          <a:p>
            <a:pPr lvl="1"/>
            <a:r>
              <a:rPr lang="en-US" dirty="0" smtClean="0"/>
              <a:t>Teamwork</a:t>
            </a:r>
          </a:p>
          <a:p>
            <a:pPr lvl="1"/>
            <a:r>
              <a:rPr lang="en-US" dirty="0" smtClean="0"/>
              <a:t>Environmentalism</a:t>
            </a:r>
          </a:p>
          <a:p>
            <a:pPr lvl="1"/>
            <a:r>
              <a:rPr lang="en-US" dirty="0"/>
              <a:t>M</a:t>
            </a:r>
            <a:r>
              <a:rPr lang="en-US" dirty="0" smtClean="0"/>
              <a:t>aking a difference</a:t>
            </a:r>
          </a:p>
        </p:txBody>
      </p:sp>
    </p:spTree>
    <p:extLst>
      <p:ext uri="{BB962C8B-B14F-4D97-AF65-F5344CB8AC3E}">
        <p14:creationId xmlns:p14="http://schemas.microsoft.com/office/powerpoint/2010/main" val="19931303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How to Best Recruit?</a:t>
            </a:r>
            <a:endParaRPr lang="en-US" b="1" dirty="0"/>
          </a:p>
        </p:txBody>
      </p:sp>
      <p:sp>
        <p:nvSpPr>
          <p:cNvPr id="3" name="Content Placeholder 2"/>
          <p:cNvSpPr>
            <a:spLocks noGrp="1"/>
          </p:cNvSpPr>
          <p:nvPr>
            <p:ph idx="1"/>
          </p:nvPr>
        </p:nvSpPr>
        <p:spPr/>
        <p:txBody>
          <a:bodyPr/>
          <a:lstStyle/>
          <a:p>
            <a:r>
              <a:rPr lang="en-US" dirty="0" smtClean="0"/>
              <a:t>Robust training </a:t>
            </a:r>
            <a:r>
              <a:rPr lang="en-US" dirty="0"/>
              <a:t>and development</a:t>
            </a:r>
          </a:p>
          <a:p>
            <a:pPr lvl="1"/>
            <a:r>
              <a:rPr lang="en-US" dirty="0"/>
              <a:t>F</a:t>
            </a:r>
            <a:r>
              <a:rPr lang="en-US" dirty="0" smtClean="0"/>
              <a:t>unctional </a:t>
            </a:r>
            <a:r>
              <a:rPr lang="en-US" dirty="0"/>
              <a:t>job</a:t>
            </a:r>
          </a:p>
          <a:p>
            <a:pPr lvl="1"/>
            <a:r>
              <a:rPr lang="en-US" dirty="0"/>
              <a:t>A</a:t>
            </a:r>
            <a:r>
              <a:rPr lang="en-US" dirty="0" smtClean="0"/>
              <a:t>ny </a:t>
            </a:r>
            <a:r>
              <a:rPr lang="en-US" dirty="0"/>
              <a:t>job (basic science, math, ethics)</a:t>
            </a:r>
          </a:p>
          <a:p>
            <a:r>
              <a:rPr lang="en-US" dirty="0"/>
              <a:t>Develop early knowledgeable awareness of these job opportunities </a:t>
            </a:r>
          </a:p>
          <a:p>
            <a:pPr lvl="1"/>
            <a:r>
              <a:rPr lang="en-US" dirty="0"/>
              <a:t>In middle and high school</a:t>
            </a:r>
          </a:p>
          <a:p>
            <a:endParaRPr lang="en-US" dirty="0"/>
          </a:p>
        </p:txBody>
      </p:sp>
    </p:spTree>
    <p:extLst>
      <p:ext uri="{BB962C8B-B14F-4D97-AF65-F5344CB8AC3E}">
        <p14:creationId xmlns:p14="http://schemas.microsoft.com/office/powerpoint/2010/main" val="11597163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How Do We Train?</a:t>
            </a:r>
            <a:endParaRPr lang="en-US" b="1" dirty="0"/>
          </a:p>
        </p:txBody>
      </p:sp>
      <p:sp>
        <p:nvSpPr>
          <p:cNvPr id="3" name="Subtitle 2"/>
          <p:cNvSpPr>
            <a:spLocks noGrp="1"/>
          </p:cNvSpPr>
          <p:nvPr>
            <p:ph type="subTitle" idx="1"/>
          </p:nvPr>
        </p:nvSpPr>
        <p:spPr/>
        <p:txBody>
          <a:bodyPr/>
          <a:lstStyle/>
          <a:p>
            <a:r>
              <a:rPr lang="en-US" dirty="0" smtClean="0"/>
              <a:t>Water Examples</a:t>
            </a:r>
            <a:endParaRPr lang="en-US" dirty="0"/>
          </a:p>
        </p:txBody>
      </p:sp>
    </p:spTree>
    <p:extLst>
      <p:ext uri="{BB962C8B-B14F-4D97-AF65-F5344CB8AC3E}">
        <p14:creationId xmlns:p14="http://schemas.microsoft.com/office/powerpoint/2010/main" val="42311752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Apprentice Program - Water</a:t>
            </a:r>
            <a:endParaRPr lang="en-US" b="1" dirty="0"/>
          </a:p>
        </p:txBody>
      </p:sp>
      <p:sp>
        <p:nvSpPr>
          <p:cNvPr id="3" name="Content Placeholder 2"/>
          <p:cNvSpPr>
            <a:spLocks noGrp="1"/>
          </p:cNvSpPr>
          <p:nvPr>
            <p:ph idx="1"/>
          </p:nvPr>
        </p:nvSpPr>
        <p:spPr>
          <a:xfrm>
            <a:off x="457200" y="1295401"/>
            <a:ext cx="8229600" cy="3886199"/>
          </a:xfrm>
        </p:spPr>
        <p:txBody>
          <a:bodyPr>
            <a:normAutofit/>
          </a:bodyPr>
          <a:lstStyle/>
          <a:p>
            <a:r>
              <a:rPr lang="en-US" dirty="0" smtClean="0"/>
              <a:t>AlexRenew </a:t>
            </a:r>
          </a:p>
          <a:p>
            <a:pPr lvl="1"/>
            <a:r>
              <a:rPr lang="en-US" dirty="0">
                <a:ea typeface="Calibri"/>
                <a:cs typeface="Times New Roman"/>
              </a:rPr>
              <a:t>C</a:t>
            </a:r>
            <a:r>
              <a:rPr lang="en-US" dirty="0" smtClean="0">
                <a:ea typeface="Calibri"/>
                <a:cs typeface="Times New Roman"/>
              </a:rPr>
              <a:t>ombination </a:t>
            </a:r>
            <a:r>
              <a:rPr lang="en-US" dirty="0">
                <a:ea typeface="Calibri"/>
                <a:cs typeface="Times New Roman"/>
              </a:rPr>
              <a:t>of </a:t>
            </a:r>
            <a:r>
              <a:rPr lang="en-US" dirty="0" smtClean="0">
                <a:ea typeface="Calibri"/>
                <a:cs typeface="Times New Roman"/>
              </a:rPr>
              <a:t>academics </a:t>
            </a:r>
            <a:r>
              <a:rPr lang="en-US" dirty="0">
                <a:ea typeface="Calibri"/>
                <a:cs typeface="Times New Roman"/>
              </a:rPr>
              <a:t>and on the job </a:t>
            </a:r>
            <a:r>
              <a:rPr lang="en-US" dirty="0" smtClean="0">
                <a:ea typeface="Calibri"/>
                <a:cs typeface="Times New Roman"/>
              </a:rPr>
              <a:t>training</a:t>
            </a:r>
          </a:p>
          <a:p>
            <a:pPr lvl="1"/>
            <a:r>
              <a:rPr lang="en-US" dirty="0">
                <a:ea typeface="Calibri"/>
                <a:cs typeface="Times New Roman"/>
              </a:rPr>
              <a:t>W</a:t>
            </a:r>
            <a:r>
              <a:rPr lang="en-US" dirty="0" smtClean="0">
                <a:ea typeface="Calibri"/>
                <a:cs typeface="Times New Roman"/>
              </a:rPr>
              <a:t>aste </a:t>
            </a:r>
            <a:r>
              <a:rPr lang="en-US" dirty="0">
                <a:ea typeface="Calibri"/>
                <a:cs typeface="Times New Roman"/>
              </a:rPr>
              <a:t>water systems technician, waste water mechanic, or control systems </a:t>
            </a:r>
            <a:r>
              <a:rPr lang="en-US" dirty="0" smtClean="0">
                <a:ea typeface="Calibri"/>
                <a:cs typeface="Times New Roman"/>
              </a:rPr>
              <a:t>technician</a:t>
            </a:r>
          </a:p>
          <a:p>
            <a:pPr lvl="1"/>
            <a:r>
              <a:rPr lang="en-US" dirty="0" smtClean="0">
                <a:cs typeface="Times New Roman"/>
              </a:rPr>
              <a:t>Hiring six new apprentices this summer</a:t>
            </a:r>
            <a:endParaRPr lang="en-US" dirty="0" smtClean="0"/>
          </a:p>
          <a:p>
            <a:pPr marL="457200" lvl="1" indent="0">
              <a:buNone/>
            </a:pPr>
            <a:endParaRPr lang="en-US" dirty="0" smtClean="0"/>
          </a:p>
        </p:txBody>
      </p:sp>
    </p:spTree>
    <p:extLst>
      <p:ext uri="{BB962C8B-B14F-4D97-AF65-F5344CB8AC3E}">
        <p14:creationId xmlns:p14="http://schemas.microsoft.com/office/powerpoint/2010/main" val="27707377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Apprentice Program - Water</a:t>
            </a:r>
            <a:endParaRPr lang="en-US" b="1" dirty="0"/>
          </a:p>
        </p:txBody>
      </p:sp>
      <p:sp>
        <p:nvSpPr>
          <p:cNvPr id="3" name="Content Placeholder 2"/>
          <p:cNvSpPr>
            <a:spLocks noGrp="1"/>
          </p:cNvSpPr>
          <p:nvPr>
            <p:ph idx="1"/>
          </p:nvPr>
        </p:nvSpPr>
        <p:spPr>
          <a:xfrm>
            <a:off x="457200" y="1600200"/>
            <a:ext cx="8229600" cy="3581400"/>
          </a:xfrm>
        </p:spPr>
        <p:txBody>
          <a:bodyPr>
            <a:normAutofit/>
          </a:bodyPr>
          <a:lstStyle/>
          <a:p>
            <a:r>
              <a:rPr lang="en-US" dirty="0" smtClean="0"/>
              <a:t>WEF Wastewater Operator</a:t>
            </a:r>
          </a:p>
          <a:p>
            <a:pPr lvl="1"/>
            <a:r>
              <a:rPr lang="en-US" dirty="0" smtClean="0"/>
              <a:t>Standards developed with DOL</a:t>
            </a:r>
          </a:p>
          <a:p>
            <a:pPr lvl="1"/>
            <a:r>
              <a:rPr lang="en-US" dirty="0" smtClean="0"/>
              <a:t>Six pillars (operations, maintenance, logistics, etc.)</a:t>
            </a:r>
          </a:p>
          <a:p>
            <a:pPr lvl="1"/>
            <a:r>
              <a:rPr lang="en-US" dirty="0" smtClean="0"/>
              <a:t>3520 one the job hours; 480 instruction hours</a:t>
            </a:r>
          </a:p>
          <a:p>
            <a:pPr marL="457200" lvl="1" indent="0">
              <a:buNone/>
            </a:pPr>
            <a:endParaRPr lang="en-US" dirty="0" smtClean="0"/>
          </a:p>
        </p:txBody>
      </p:sp>
    </p:spTree>
    <p:extLst>
      <p:ext uri="{BB962C8B-B14F-4D97-AF65-F5344CB8AC3E}">
        <p14:creationId xmlns:p14="http://schemas.microsoft.com/office/powerpoint/2010/main" val="23435668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Shared Training Programs - Water</a:t>
            </a:r>
            <a:endParaRPr lang="en-US" b="1" dirty="0"/>
          </a:p>
        </p:txBody>
      </p:sp>
      <p:sp>
        <p:nvSpPr>
          <p:cNvPr id="3" name="Content Placeholder 2"/>
          <p:cNvSpPr>
            <a:spLocks noGrp="1"/>
          </p:cNvSpPr>
          <p:nvPr>
            <p:ph idx="1"/>
          </p:nvPr>
        </p:nvSpPr>
        <p:spPr>
          <a:xfrm>
            <a:off x="457200" y="1447800"/>
            <a:ext cx="8229600" cy="4419600"/>
          </a:xfrm>
        </p:spPr>
        <p:txBody>
          <a:bodyPr>
            <a:normAutofit/>
          </a:bodyPr>
          <a:lstStyle/>
          <a:p>
            <a:r>
              <a:rPr lang="en-US" dirty="0" smtClean="0"/>
              <a:t>South Carolina Environmental Training Center</a:t>
            </a:r>
          </a:p>
          <a:p>
            <a:pPr lvl="1"/>
            <a:r>
              <a:rPr lang="en-US" dirty="0" smtClean="0"/>
              <a:t>State designated training center for SC water and wastewater operators</a:t>
            </a:r>
          </a:p>
          <a:p>
            <a:pPr lvl="1"/>
            <a:r>
              <a:rPr lang="en-US" dirty="0" smtClean="0"/>
              <a:t>Education and on the job training</a:t>
            </a:r>
          </a:p>
          <a:p>
            <a:pPr lvl="1"/>
            <a:r>
              <a:rPr lang="en-US" dirty="0" smtClean="0"/>
              <a:t>Eight companies and utilities participate</a:t>
            </a:r>
          </a:p>
          <a:p>
            <a:pPr lvl="1"/>
            <a:r>
              <a:rPr lang="en-US" dirty="0" err="1" smtClean="0"/>
              <a:t>PathWAY</a:t>
            </a:r>
            <a:r>
              <a:rPr lang="en-US" dirty="0" smtClean="0"/>
              <a:t> program to educate high school students</a:t>
            </a:r>
          </a:p>
        </p:txBody>
      </p:sp>
    </p:spTree>
    <p:extLst>
      <p:ext uri="{BB962C8B-B14F-4D97-AF65-F5344CB8AC3E}">
        <p14:creationId xmlns:p14="http://schemas.microsoft.com/office/powerpoint/2010/main" val="1649660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Shared Training Programs - Water</a:t>
            </a:r>
            <a:endParaRPr lang="en-US" b="1" dirty="0"/>
          </a:p>
        </p:txBody>
      </p:sp>
      <p:sp>
        <p:nvSpPr>
          <p:cNvPr id="3" name="Content Placeholder 2"/>
          <p:cNvSpPr>
            <a:spLocks noGrp="1"/>
          </p:cNvSpPr>
          <p:nvPr>
            <p:ph idx="1"/>
          </p:nvPr>
        </p:nvSpPr>
        <p:spPr>
          <a:xfrm>
            <a:off x="457200" y="1447800"/>
            <a:ext cx="8229600" cy="4419600"/>
          </a:xfrm>
        </p:spPr>
        <p:txBody>
          <a:bodyPr>
            <a:normAutofit fontScale="92500"/>
          </a:bodyPr>
          <a:lstStyle/>
          <a:p>
            <a:r>
              <a:rPr lang="en-US" dirty="0" smtClean="0"/>
              <a:t>Maryland Center for Environmental Training</a:t>
            </a:r>
          </a:p>
          <a:p>
            <a:pPr lvl="1"/>
            <a:r>
              <a:rPr lang="en-US" dirty="0" smtClean="0"/>
              <a:t>Professional environmental, health, and safety training</a:t>
            </a:r>
          </a:p>
          <a:p>
            <a:pPr lvl="1"/>
            <a:r>
              <a:rPr lang="en-US" dirty="0" smtClean="0"/>
              <a:t> For agencies, businesses, and organizations in region</a:t>
            </a:r>
          </a:p>
          <a:p>
            <a:pPr lvl="1"/>
            <a:r>
              <a:rPr lang="en-US" dirty="0" smtClean="0"/>
              <a:t>Funded by grants, contracts, student tuition</a:t>
            </a:r>
          </a:p>
          <a:p>
            <a:pPr lvl="1"/>
            <a:r>
              <a:rPr lang="en-US" dirty="0" smtClean="0"/>
              <a:t>Provides training at designated sites</a:t>
            </a:r>
          </a:p>
          <a:p>
            <a:pPr lvl="1"/>
            <a:r>
              <a:rPr lang="en-US" dirty="0" smtClean="0"/>
              <a:t>Hundreds of classes; also can develop custom publications and videos</a:t>
            </a:r>
          </a:p>
          <a:p>
            <a:pPr marL="457200" lvl="1" indent="0">
              <a:buNone/>
            </a:pPr>
            <a:r>
              <a:rPr lang="en-US" dirty="0" smtClean="0"/>
              <a:t>	</a:t>
            </a:r>
          </a:p>
        </p:txBody>
      </p:sp>
    </p:spTree>
    <p:extLst>
      <p:ext uri="{BB962C8B-B14F-4D97-AF65-F5344CB8AC3E}">
        <p14:creationId xmlns:p14="http://schemas.microsoft.com/office/powerpoint/2010/main" val="10739369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Stormwater</a:t>
            </a:r>
            <a:r>
              <a:rPr lang="en-US" b="1" dirty="0" smtClean="0"/>
              <a:t> Opportunities</a:t>
            </a:r>
            <a:endParaRPr lang="en-US" b="1" dirty="0"/>
          </a:p>
        </p:txBody>
      </p:sp>
      <p:sp>
        <p:nvSpPr>
          <p:cNvPr id="3" name="Content Placeholder 2"/>
          <p:cNvSpPr>
            <a:spLocks noGrp="1"/>
          </p:cNvSpPr>
          <p:nvPr>
            <p:ph idx="1"/>
          </p:nvPr>
        </p:nvSpPr>
        <p:spPr>
          <a:xfrm>
            <a:off x="457200" y="1295400"/>
            <a:ext cx="8229600" cy="4525963"/>
          </a:xfrm>
        </p:spPr>
        <p:txBody>
          <a:bodyPr/>
          <a:lstStyle/>
          <a:p>
            <a:r>
              <a:rPr lang="en-US" dirty="0" smtClean="0"/>
              <a:t>Prince George’s P3 </a:t>
            </a:r>
            <a:r>
              <a:rPr lang="en-US" dirty="0" err="1" smtClean="0"/>
              <a:t>Stormwater</a:t>
            </a:r>
            <a:r>
              <a:rPr lang="en-US" dirty="0" smtClean="0"/>
              <a:t> Project</a:t>
            </a:r>
          </a:p>
          <a:p>
            <a:pPr lvl="1"/>
            <a:r>
              <a:rPr lang="en-US" dirty="0" smtClean="0"/>
              <a:t>30 year full life cycle partnership (stable jobs)</a:t>
            </a:r>
          </a:p>
          <a:p>
            <a:pPr lvl="1"/>
            <a:r>
              <a:rPr lang="en-US" dirty="0" smtClean="0"/>
              <a:t>Commitment to using local, small, minority owned businesses doing 30-40% of work</a:t>
            </a:r>
          </a:p>
          <a:p>
            <a:r>
              <a:rPr lang="en-US" dirty="0" smtClean="0"/>
              <a:t>DC Water</a:t>
            </a:r>
          </a:p>
          <a:p>
            <a:pPr lvl="1"/>
            <a:r>
              <a:rPr lang="en-US" dirty="0" smtClean="0"/>
              <a:t>Expanding into Green Infrastructure </a:t>
            </a:r>
          </a:p>
          <a:p>
            <a:pPr lvl="1"/>
            <a:r>
              <a:rPr lang="en-US" dirty="0" smtClean="0"/>
              <a:t>Will require a variety of skillsets to implement and maintain</a:t>
            </a:r>
            <a:endParaRPr lang="en-US" dirty="0"/>
          </a:p>
        </p:txBody>
      </p:sp>
    </p:spTree>
    <p:extLst>
      <p:ext uri="{BB962C8B-B14F-4D97-AF65-F5344CB8AC3E}">
        <p14:creationId xmlns:p14="http://schemas.microsoft.com/office/powerpoint/2010/main" val="35371165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Regional Solutions</a:t>
            </a:r>
            <a:endParaRPr lang="en-US" b="1" dirty="0"/>
          </a:p>
        </p:txBody>
      </p:sp>
      <p:sp>
        <p:nvSpPr>
          <p:cNvPr id="3" name="Subtitle 2"/>
          <p:cNvSpPr>
            <a:spLocks noGrp="1"/>
          </p:cNvSpPr>
          <p:nvPr>
            <p:ph type="subTitle" idx="1"/>
          </p:nvPr>
        </p:nvSpPr>
        <p:spPr>
          <a:xfrm>
            <a:off x="914400" y="3886200"/>
            <a:ext cx="7543800" cy="1752600"/>
          </a:xfrm>
        </p:spPr>
        <p:txBody>
          <a:bodyPr/>
          <a:lstStyle/>
          <a:p>
            <a:r>
              <a:rPr lang="en-US" dirty="0" smtClean="0"/>
              <a:t>What could a regional solution look like?</a:t>
            </a:r>
            <a:endParaRPr lang="en-US" dirty="0"/>
          </a:p>
        </p:txBody>
      </p:sp>
    </p:spTree>
    <p:extLst>
      <p:ext uri="{BB962C8B-B14F-4D97-AF65-F5344CB8AC3E}">
        <p14:creationId xmlns:p14="http://schemas.microsoft.com/office/powerpoint/2010/main" val="25362484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Regional Training </a:t>
            </a:r>
            <a:endParaRPr lang="en-US" b="1" dirty="0"/>
          </a:p>
        </p:txBody>
      </p:sp>
      <p:sp>
        <p:nvSpPr>
          <p:cNvPr id="3" name="Content Placeholder 2"/>
          <p:cNvSpPr>
            <a:spLocks noGrp="1"/>
          </p:cNvSpPr>
          <p:nvPr>
            <p:ph idx="1"/>
          </p:nvPr>
        </p:nvSpPr>
        <p:spPr>
          <a:xfrm>
            <a:off x="914400" y="1295400"/>
            <a:ext cx="8001000" cy="4648200"/>
          </a:xfrm>
        </p:spPr>
        <p:txBody>
          <a:bodyPr>
            <a:noAutofit/>
          </a:bodyPr>
          <a:lstStyle/>
          <a:p>
            <a:r>
              <a:rPr lang="en-US" dirty="0" smtClean="0"/>
              <a:t>Identify regional employment needs</a:t>
            </a:r>
          </a:p>
          <a:p>
            <a:r>
              <a:rPr lang="en-US" dirty="0" smtClean="0"/>
              <a:t>Identify cross cutting skill/trait sets</a:t>
            </a:r>
          </a:p>
          <a:p>
            <a:r>
              <a:rPr lang="en-US" dirty="0" smtClean="0"/>
              <a:t>Identify training partners</a:t>
            </a:r>
          </a:p>
          <a:p>
            <a:pPr lvl="1"/>
            <a:r>
              <a:rPr lang="en-US" sz="3200" dirty="0"/>
              <a:t>H</a:t>
            </a:r>
            <a:r>
              <a:rPr lang="en-US" sz="3200" dirty="0" smtClean="0"/>
              <a:t>igh schools</a:t>
            </a:r>
          </a:p>
          <a:p>
            <a:pPr lvl="1"/>
            <a:r>
              <a:rPr lang="en-US" sz="3200" dirty="0"/>
              <a:t>V</a:t>
            </a:r>
            <a:r>
              <a:rPr lang="en-US" sz="3200" dirty="0" smtClean="0"/>
              <a:t>ocational programs</a:t>
            </a:r>
          </a:p>
          <a:p>
            <a:pPr lvl="1"/>
            <a:r>
              <a:rPr lang="en-US" sz="3200" dirty="0"/>
              <a:t>C</a:t>
            </a:r>
            <a:r>
              <a:rPr lang="en-US" sz="3200" dirty="0" smtClean="0"/>
              <a:t>ommunity colleges</a:t>
            </a:r>
          </a:p>
          <a:p>
            <a:pPr lvl="1"/>
            <a:r>
              <a:rPr lang="en-US" sz="3200" dirty="0"/>
              <a:t>U</a:t>
            </a:r>
            <a:r>
              <a:rPr lang="en-US" sz="3200" dirty="0" smtClean="0"/>
              <a:t>niversities</a:t>
            </a:r>
          </a:p>
          <a:p>
            <a:endParaRPr lang="en-US" sz="2400" dirty="0" smtClean="0"/>
          </a:p>
          <a:p>
            <a:endParaRPr lang="en-US" sz="2400" dirty="0" smtClean="0"/>
          </a:p>
          <a:p>
            <a:pPr marL="457200" lvl="1" indent="0">
              <a:buNone/>
            </a:pPr>
            <a:r>
              <a:rPr lang="en-US" sz="2400" dirty="0" smtClean="0"/>
              <a:t>	</a:t>
            </a:r>
          </a:p>
        </p:txBody>
      </p:sp>
    </p:spTree>
    <p:extLst>
      <p:ext uri="{BB962C8B-B14F-4D97-AF65-F5344CB8AC3E}">
        <p14:creationId xmlns:p14="http://schemas.microsoft.com/office/powerpoint/2010/main" val="24153163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Regional Training</a:t>
            </a:r>
            <a:endParaRPr lang="en-US" b="1" dirty="0"/>
          </a:p>
        </p:txBody>
      </p:sp>
      <p:sp>
        <p:nvSpPr>
          <p:cNvPr id="3" name="Content Placeholder 2"/>
          <p:cNvSpPr>
            <a:spLocks noGrp="1"/>
          </p:cNvSpPr>
          <p:nvPr>
            <p:ph idx="1"/>
          </p:nvPr>
        </p:nvSpPr>
        <p:spPr/>
        <p:txBody>
          <a:bodyPr/>
          <a:lstStyle/>
          <a:p>
            <a:pPr lvl="0"/>
            <a:r>
              <a:rPr lang="en-US" dirty="0">
                <a:solidFill>
                  <a:prstClr val="black"/>
                </a:solidFill>
              </a:rPr>
              <a:t>Develop recruitment plan</a:t>
            </a:r>
          </a:p>
          <a:p>
            <a:pPr lvl="0"/>
            <a:r>
              <a:rPr lang="en-US" dirty="0">
                <a:solidFill>
                  <a:prstClr val="black"/>
                </a:solidFill>
              </a:rPr>
              <a:t>Develop business plan </a:t>
            </a:r>
          </a:p>
          <a:p>
            <a:pPr lvl="1"/>
            <a:r>
              <a:rPr lang="en-US" sz="3200" dirty="0">
                <a:solidFill>
                  <a:prstClr val="black"/>
                </a:solidFill>
              </a:rPr>
              <a:t>Costs, </a:t>
            </a:r>
            <a:r>
              <a:rPr lang="en-US" sz="3200" dirty="0" smtClean="0">
                <a:solidFill>
                  <a:prstClr val="black"/>
                </a:solidFill>
              </a:rPr>
              <a:t>allocation</a:t>
            </a:r>
          </a:p>
          <a:p>
            <a:pPr lvl="1"/>
            <a:r>
              <a:rPr lang="en-US" sz="3200" dirty="0" smtClean="0">
                <a:solidFill>
                  <a:prstClr val="black"/>
                </a:solidFill>
              </a:rPr>
              <a:t>Management </a:t>
            </a:r>
          </a:p>
          <a:p>
            <a:pPr lvl="1"/>
            <a:r>
              <a:rPr lang="en-US" sz="3200" dirty="0">
                <a:solidFill>
                  <a:prstClr val="black"/>
                </a:solidFill>
              </a:rPr>
              <a:t>O</a:t>
            </a:r>
            <a:r>
              <a:rPr lang="en-US" sz="3200" dirty="0" smtClean="0">
                <a:solidFill>
                  <a:prstClr val="black"/>
                </a:solidFill>
              </a:rPr>
              <a:t>versight</a:t>
            </a:r>
            <a:endParaRPr lang="en-US" sz="3200" dirty="0">
              <a:solidFill>
                <a:prstClr val="black"/>
              </a:solidFill>
            </a:endParaRPr>
          </a:p>
          <a:p>
            <a:pPr lvl="0"/>
            <a:r>
              <a:rPr lang="en-US" dirty="0" smtClean="0">
                <a:solidFill>
                  <a:prstClr val="black"/>
                </a:solidFill>
              </a:rPr>
              <a:t>Three-year </a:t>
            </a:r>
            <a:r>
              <a:rPr lang="en-US" dirty="0">
                <a:solidFill>
                  <a:prstClr val="black"/>
                </a:solidFill>
              </a:rPr>
              <a:t>study period</a:t>
            </a:r>
          </a:p>
          <a:p>
            <a:endParaRPr lang="en-US" dirty="0"/>
          </a:p>
        </p:txBody>
      </p:sp>
    </p:spTree>
    <p:extLst>
      <p:ext uri="{BB962C8B-B14F-4D97-AF65-F5344CB8AC3E}">
        <p14:creationId xmlns:p14="http://schemas.microsoft.com/office/powerpoint/2010/main" val="17792341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t>Questions?</a:t>
            </a:r>
            <a:endParaRPr lang="en-US" b="1" dirty="0"/>
          </a:p>
        </p:txBody>
      </p:sp>
      <p:sp>
        <p:nvSpPr>
          <p:cNvPr id="3" name="Subtitle 2"/>
          <p:cNvSpPr>
            <a:spLocks noGrp="1"/>
          </p:cNvSpPr>
          <p:nvPr>
            <p:ph type="subTitle" idx="1"/>
          </p:nvPr>
        </p:nvSpPr>
        <p:spPr>
          <a:xfrm>
            <a:off x="914400" y="3886200"/>
            <a:ext cx="7543800" cy="1752600"/>
          </a:xfrm>
        </p:spPr>
        <p:txBody>
          <a:bodyPr/>
          <a:lstStyle/>
          <a:p>
            <a:r>
              <a:rPr lang="en-US" dirty="0" smtClean="0"/>
              <a:t>Thanks for the opportunity to share ideas for our mutual success</a:t>
            </a:r>
            <a:endParaRPr lang="en-US" dirty="0"/>
          </a:p>
        </p:txBody>
      </p:sp>
    </p:spTree>
    <p:extLst>
      <p:ext uri="{BB962C8B-B14F-4D97-AF65-F5344CB8AC3E}">
        <p14:creationId xmlns:p14="http://schemas.microsoft.com/office/powerpoint/2010/main" val="455190687"/>
      </p:ext>
    </p:extLst>
  </p:cSld>
  <p:clrMapOvr>
    <a:masterClrMapping/>
  </p:clrMapOvr>
  <p:timing>
    <p:tnLst>
      <p:par>
        <p:cTn id="1" dur="indefinite" restart="never" nodeType="tmRoot"/>
      </p:par>
    </p:tnLst>
  </p:timing>
</p:sld>
</file>

<file path=ppt/theme/theme1.xml><?xml version="1.0" encoding="utf-8"?>
<a:theme xmlns:a="http://schemas.openxmlformats.org/drawingml/2006/main" name="AlexRenew~Template~2014~ALT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AlexRenew~Template~2014~ALT 1</Template>
  <TotalTime>1008</TotalTime>
  <Words>904</Words>
  <Application>Microsoft Office PowerPoint</Application>
  <PresentationFormat>On-screen Show (4:3)</PresentationFormat>
  <Paragraphs>202</Paragraphs>
  <Slides>29</Slides>
  <Notes>24</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AlexRenew~Template~2014~ALT 1</vt:lpstr>
      <vt:lpstr>PowerPoint Presentation</vt:lpstr>
      <vt:lpstr>88,000 job openings in trade, transportation, and utilities</vt:lpstr>
      <vt:lpstr>Introduction Middle Skill Jobs Are An Economic Driver</vt:lpstr>
      <vt:lpstr>DC Metro #4 in Middle Skill Job Growth</vt:lpstr>
      <vt:lpstr>Our Challenges</vt:lpstr>
      <vt:lpstr>Our Challenges</vt:lpstr>
      <vt:lpstr>Our Challenges</vt:lpstr>
      <vt:lpstr>Our Challenges</vt:lpstr>
      <vt:lpstr>PowerPoint Presentation</vt:lpstr>
      <vt:lpstr>Who Needs Middle Skill Workers?</vt:lpstr>
      <vt:lpstr>What Skills Are Needed and Shared Across Industries?</vt:lpstr>
      <vt:lpstr>Today’s Water Core Skill Set</vt:lpstr>
      <vt:lpstr>2020 Traits</vt:lpstr>
      <vt:lpstr> </vt:lpstr>
      <vt:lpstr>Why Work for Infrastructure?</vt:lpstr>
      <vt:lpstr>Our Apprentices Say …</vt:lpstr>
      <vt:lpstr>Our Apprentices Say …</vt:lpstr>
      <vt:lpstr>How to Best Recruit? </vt:lpstr>
      <vt:lpstr>How to Best Recruit?</vt:lpstr>
      <vt:lpstr>How Do We Train?</vt:lpstr>
      <vt:lpstr>Apprentice Program - Water</vt:lpstr>
      <vt:lpstr>Apprentice Program - Water</vt:lpstr>
      <vt:lpstr>Shared Training Programs - Water</vt:lpstr>
      <vt:lpstr>Shared Training Programs - Water</vt:lpstr>
      <vt:lpstr>Stormwater Opportunities</vt:lpstr>
      <vt:lpstr>Regional Solutions</vt:lpstr>
      <vt:lpstr>Regional Training </vt:lpstr>
      <vt:lpstr>Regional Training</vt:lpstr>
      <vt:lpstr>Questions?</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Lorna Huff</dc:creator>
  <cp:lastModifiedBy>Lisa Van Riper</cp:lastModifiedBy>
  <cp:revision>36</cp:revision>
  <dcterms:created xsi:type="dcterms:W3CDTF">2014-10-16T12:46:46Z</dcterms:created>
  <dcterms:modified xsi:type="dcterms:W3CDTF">2015-06-17T18:26:37Z</dcterms:modified>
</cp:coreProperties>
</file>