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bookmarkIdSeed="2">
  <p:sldMasterIdLst>
    <p:sldMasterId id="2147483648" r:id="rId1"/>
  </p:sldMasterIdLst>
  <p:notesMasterIdLst>
    <p:notesMasterId r:id="rId7"/>
  </p:notesMasterIdLst>
  <p:handoutMasterIdLst>
    <p:handoutMasterId r:id="rId8"/>
  </p:handoutMasterIdLst>
  <p:sldIdLst>
    <p:sldId id="360" r:id="rId2"/>
    <p:sldId id="350" r:id="rId3"/>
    <p:sldId id="355" r:id="rId4"/>
    <p:sldId id="356" r:id="rId5"/>
    <p:sldId id="357" r:id="rId6"/>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5"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D235"/>
    <a:srgbClr val="2F6B97"/>
    <a:srgbClr val="FFFFCC"/>
    <a:srgbClr val="0D0D0D"/>
    <a:srgbClr val="0087CD"/>
    <a:srgbClr val="F7A43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556" autoAdjust="0"/>
    <p:restoredTop sz="86383" autoAdjust="0"/>
  </p:normalViewPr>
  <p:slideViewPr>
    <p:cSldViewPr snapToGrid="0" snapToObjects="1">
      <p:cViewPr varScale="1">
        <p:scale>
          <a:sx n="57" d="100"/>
          <a:sy n="57" d="100"/>
        </p:scale>
        <p:origin x="1196" y="52"/>
      </p:cViewPr>
      <p:guideLst>
        <p:guide orient="horz" pos="2160"/>
        <p:guide pos="2880"/>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 d="1"/>
        <a:sy n="1" d="1"/>
      </p:scale>
      <p:origin x="0" y="0"/>
    </p:cViewPr>
  </p:sorterViewPr>
  <p:notesViewPr>
    <p:cSldViewPr snapToGrid="0" snapToObjects="1">
      <p:cViewPr varScale="1">
        <p:scale>
          <a:sx n="105" d="100"/>
          <a:sy n="105" d="100"/>
        </p:scale>
        <p:origin x="5148" y="102"/>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169920" cy="480060"/>
          </a:xfrm>
          <a:prstGeom prst="rect">
            <a:avLst/>
          </a:prstGeom>
        </p:spPr>
        <p:txBody>
          <a:bodyPr vert="horz" lIns="97412" tIns="48705" rIns="97412" bIns="48705" rtlCol="0"/>
          <a:lstStyle>
            <a:lvl1pPr algn="l">
              <a:defRPr sz="1400"/>
            </a:lvl1pPr>
          </a:lstStyle>
          <a:p>
            <a:endParaRPr lang="en-US" dirty="0"/>
          </a:p>
        </p:txBody>
      </p:sp>
      <p:sp>
        <p:nvSpPr>
          <p:cNvPr id="3" name="Date Placeholder 2"/>
          <p:cNvSpPr>
            <a:spLocks noGrp="1"/>
          </p:cNvSpPr>
          <p:nvPr>
            <p:ph type="dt" sz="quarter" idx="1"/>
          </p:nvPr>
        </p:nvSpPr>
        <p:spPr>
          <a:xfrm>
            <a:off x="4143588" y="0"/>
            <a:ext cx="3169920" cy="480060"/>
          </a:xfrm>
          <a:prstGeom prst="rect">
            <a:avLst/>
          </a:prstGeom>
        </p:spPr>
        <p:txBody>
          <a:bodyPr vert="horz" lIns="97412" tIns="48705" rIns="97412" bIns="48705" rtlCol="0"/>
          <a:lstStyle>
            <a:lvl1pPr algn="r">
              <a:defRPr sz="1400"/>
            </a:lvl1pPr>
          </a:lstStyle>
          <a:p>
            <a:fld id="{D8623175-169F-3846-BA4D-E652445F38E3}" type="datetimeFigureOut">
              <a:rPr lang="en-US" smtClean="0"/>
              <a:pPr/>
              <a:t>9/9/2020</a:t>
            </a:fld>
            <a:endParaRPr lang="en-US" dirty="0"/>
          </a:p>
        </p:txBody>
      </p:sp>
      <p:sp>
        <p:nvSpPr>
          <p:cNvPr id="4" name="Footer Placeholder 3"/>
          <p:cNvSpPr>
            <a:spLocks noGrp="1"/>
          </p:cNvSpPr>
          <p:nvPr>
            <p:ph type="ftr" sz="quarter" idx="2"/>
          </p:nvPr>
        </p:nvSpPr>
        <p:spPr>
          <a:xfrm>
            <a:off x="2" y="9119474"/>
            <a:ext cx="3169920" cy="480060"/>
          </a:xfrm>
          <a:prstGeom prst="rect">
            <a:avLst/>
          </a:prstGeom>
        </p:spPr>
        <p:txBody>
          <a:bodyPr vert="horz" lIns="97412" tIns="48705" rIns="97412" bIns="48705" rtlCol="0" anchor="b"/>
          <a:lstStyle>
            <a:lvl1pPr algn="l">
              <a:defRPr sz="1400"/>
            </a:lvl1pPr>
          </a:lstStyle>
          <a:p>
            <a:endParaRPr lang="en-US" dirty="0"/>
          </a:p>
        </p:txBody>
      </p:sp>
      <p:sp>
        <p:nvSpPr>
          <p:cNvPr id="5" name="Slide Number Placeholder 4"/>
          <p:cNvSpPr>
            <a:spLocks noGrp="1"/>
          </p:cNvSpPr>
          <p:nvPr>
            <p:ph type="sldNum" sz="quarter" idx="3"/>
          </p:nvPr>
        </p:nvSpPr>
        <p:spPr>
          <a:xfrm>
            <a:off x="4143588" y="9119474"/>
            <a:ext cx="3169920" cy="480060"/>
          </a:xfrm>
          <a:prstGeom prst="rect">
            <a:avLst/>
          </a:prstGeom>
        </p:spPr>
        <p:txBody>
          <a:bodyPr vert="horz" lIns="97412" tIns="48705" rIns="97412" bIns="48705" rtlCol="0" anchor="b"/>
          <a:lstStyle>
            <a:lvl1pPr algn="r">
              <a:defRPr sz="1400"/>
            </a:lvl1pPr>
          </a:lstStyle>
          <a:p>
            <a:fld id="{9F66097F-446C-1B4D-939C-DE6109EA7CAE}" type="slidenum">
              <a:rPr lang="en-US" smtClean="0"/>
              <a:pPr/>
              <a:t>‹#›</a:t>
            </a:fld>
            <a:endParaRPr lang="en-US" dirty="0"/>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169920" cy="480060"/>
          </a:xfrm>
          <a:prstGeom prst="rect">
            <a:avLst/>
          </a:prstGeom>
        </p:spPr>
        <p:txBody>
          <a:bodyPr vert="horz" lIns="97412" tIns="48705" rIns="97412" bIns="48705" rtlCol="0"/>
          <a:lstStyle>
            <a:lvl1pPr algn="l">
              <a:defRPr sz="1400"/>
            </a:lvl1pPr>
          </a:lstStyle>
          <a:p>
            <a:endParaRPr lang="en-US" dirty="0"/>
          </a:p>
        </p:txBody>
      </p:sp>
      <p:sp>
        <p:nvSpPr>
          <p:cNvPr id="3" name="Date Placeholder 2"/>
          <p:cNvSpPr>
            <a:spLocks noGrp="1"/>
          </p:cNvSpPr>
          <p:nvPr>
            <p:ph type="dt" idx="1"/>
          </p:nvPr>
        </p:nvSpPr>
        <p:spPr>
          <a:xfrm>
            <a:off x="4143588" y="0"/>
            <a:ext cx="3169920" cy="480060"/>
          </a:xfrm>
          <a:prstGeom prst="rect">
            <a:avLst/>
          </a:prstGeom>
        </p:spPr>
        <p:txBody>
          <a:bodyPr vert="horz" lIns="97412" tIns="48705" rIns="97412" bIns="48705" rtlCol="0"/>
          <a:lstStyle>
            <a:lvl1pPr algn="r">
              <a:defRPr sz="1400"/>
            </a:lvl1pPr>
          </a:lstStyle>
          <a:p>
            <a:fld id="{6E8B3D8F-114B-A443-AC93-AB6267D4A736}" type="datetimeFigureOut">
              <a:rPr lang="en-US" smtClean="0"/>
              <a:pPr/>
              <a:t>9/9/2020</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7412" tIns="48705" rIns="97412" bIns="48705" rtlCol="0" anchor="ctr"/>
          <a:lstStyle/>
          <a:p>
            <a:endParaRPr lang="en-US" dirty="0"/>
          </a:p>
        </p:txBody>
      </p:sp>
      <p:sp>
        <p:nvSpPr>
          <p:cNvPr id="5" name="Notes Placeholder 4"/>
          <p:cNvSpPr>
            <a:spLocks noGrp="1"/>
          </p:cNvSpPr>
          <p:nvPr>
            <p:ph type="body" sz="quarter" idx="3"/>
          </p:nvPr>
        </p:nvSpPr>
        <p:spPr>
          <a:xfrm>
            <a:off x="731521" y="4560570"/>
            <a:ext cx="5852160" cy="4320540"/>
          </a:xfrm>
          <a:prstGeom prst="rect">
            <a:avLst/>
          </a:prstGeom>
        </p:spPr>
        <p:txBody>
          <a:bodyPr vert="horz" lIns="97412" tIns="48705" rIns="97412" bIns="487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2" y="9119474"/>
            <a:ext cx="3169920" cy="480060"/>
          </a:xfrm>
          <a:prstGeom prst="rect">
            <a:avLst/>
          </a:prstGeom>
        </p:spPr>
        <p:txBody>
          <a:bodyPr vert="horz" lIns="97412" tIns="48705" rIns="97412" bIns="48705" rtlCol="0" anchor="b"/>
          <a:lstStyle>
            <a:lvl1pPr algn="l">
              <a:defRPr sz="1400"/>
            </a:lvl1pPr>
          </a:lstStyle>
          <a:p>
            <a:endParaRPr lang="en-US" dirty="0"/>
          </a:p>
        </p:txBody>
      </p:sp>
      <p:sp>
        <p:nvSpPr>
          <p:cNvPr id="7" name="Slide Number Placeholder 6"/>
          <p:cNvSpPr>
            <a:spLocks noGrp="1"/>
          </p:cNvSpPr>
          <p:nvPr>
            <p:ph type="sldNum" sz="quarter" idx="5"/>
          </p:nvPr>
        </p:nvSpPr>
        <p:spPr>
          <a:xfrm>
            <a:off x="4143588" y="9119474"/>
            <a:ext cx="3169920" cy="480060"/>
          </a:xfrm>
          <a:prstGeom prst="rect">
            <a:avLst/>
          </a:prstGeom>
        </p:spPr>
        <p:txBody>
          <a:bodyPr vert="horz" lIns="97412" tIns="48705" rIns="97412" bIns="48705" rtlCol="0" anchor="b"/>
          <a:lstStyle>
            <a:lvl1pPr algn="r">
              <a:defRPr sz="1400"/>
            </a:lvl1pPr>
          </a:lstStyle>
          <a:p>
            <a:fld id="{1436F691-95C7-1B40-B9ED-37CC98F20D13}" type="slidenum">
              <a:rPr lang="en-US" smtClean="0"/>
              <a:pPr/>
              <a:t>‹#›</a:t>
            </a:fld>
            <a:endParaRPr lang="en-US" dirty="0"/>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sz="1100" dirty="0">
                <a:solidFill>
                  <a:schemeClr val="tx1">
                    <a:lumMod val="95000"/>
                    <a:lumOff val="5000"/>
                  </a:schemeClr>
                </a:solidFill>
                <a:latin typeface="Arial" panose="020B0604020202020204" pitchFamily="34" charset="0"/>
                <a:cs typeface="Arial" panose="020B0604020202020204" pitchFamily="34" charset="0"/>
              </a:rPr>
              <a:t>1. </a:t>
            </a:r>
            <a:r>
              <a:rPr lang="en-US" sz="1100" dirty="0"/>
              <a:t>The Bay TMDL is part of a multi-disciplinary planning process. Our presumption is sound development decisions at the local level will also benefit the Bay restoration effort. For example, the impact of new population and job growth across the entire Bay watershed will be minimized by concentrating development in existing urban areas.</a:t>
            </a:r>
            <a:endParaRPr lang="en-US" sz="11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436F691-95C7-1B40-B9ED-37CC98F20D13}" type="slidenum">
              <a:rPr kumimoji="0" lang="en-US" sz="14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4329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sz="900" dirty="0">
                <a:solidFill>
                  <a:schemeClr val="tx1">
                    <a:lumMod val="95000"/>
                    <a:lumOff val="5000"/>
                  </a:schemeClr>
                </a:solidFill>
                <a:latin typeface="+mn-lt"/>
                <a:cs typeface="Arial" panose="020B0604020202020204" pitchFamily="34" charset="0"/>
              </a:rPr>
              <a:t>Libby Garvey and/or Jason Papacosma, Arlington County</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kern="1200" dirty="0">
                <a:solidFill>
                  <a:schemeClr val="tx1"/>
                </a:solidFill>
                <a:effectLst/>
                <a:latin typeface="+mn-lt"/>
                <a:ea typeface="+mn-ea"/>
                <a:cs typeface="+mn-cs"/>
              </a:rPr>
              <a:t>Local stormwater and wastewater managers must address meeting local TMDL requirements for sediment, bacteria, trash and potentially temperature.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kern="1200" dirty="0">
                <a:solidFill>
                  <a:schemeClr val="tx1"/>
                </a:solidFill>
                <a:effectLst/>
                <a:latin typeface="+mn-lt"/>
                <a:ea typeface="+mn-ea"/>
                <a:cs typeface="+mn-cs"/>
              </a:rPr>
              <a:t>Achieving climate resiliency, especially measures to mitigate flooding risks and protect existing infrastructure, will consume an increasing proportion of limited local resources going forward. </a:t>
            </a:r>
          </a:p>
          <a:p>
            <a:pPr marL="0" indent="0">
              <a:buFont typeface="Arial" panose="020B0604020202020204" pitchFamily="34" charset="0"/>
              <a:buNone/>
            </a:pPr>
            <a:endParaRPr lang="en-US" sz="11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1436F691-95C7-1B40-B9ED-37CC98F20D13}" type="slidenum">
              <a:rPr lang="en-US" smtClean="0"/>
              <a:pPr/>
              <a:t>2</a:t>
            </a:fld>
            <a:endParaRPr lang="en-US" dirty="0"/>
          </a:p>
        </p:txBody>
      </p:sp>
    </p:spTree>
    <p:extLst>
      <p:ext uri="{BB962C8B-B14F-4D97-AF65-F5344CB8AC3E}">
        <p14:creationId xmlns:p14="http://schemas.microsoft.com/office/powerpoint/2010/main" val="592288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sz="1100" dirty="0">
                <a:solidFill>
                  <a:schemeClr val="tx1">
                    <a:lumMod val="95000"/>
                    <a:lumOff val="5000"/>
                  </a:schemeClr>
                </a:solidFill>
                <a:latin typeface="Arial" panose="020B0604020202020204" pitchFamily="34" charset="0"/>
                <a:cs typeface="Arial" panose="020B0604020202020204" pitchFamily="34" charset="0"/>
              </a:rPr>
              <a:t>Joe Gill, Prince George’s County</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436F691-95C7-1B40-B9ED-37CC98F20D13}" type="slidenum">
              <a:rPr kumimoji="0" lang="en-US" sz="14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6646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sz="1100" dirty="0">
                <a:solidFill>
                  <a:schemeClr val="tx1">
                    <a:lumMod val="95000"/>
                    <a:lumOff val="5000"/>
                  </a:schemeClr>
                </a:solidFill>
                <a:latin typeface="Arial" panose="020B0604020202020204" pitchFamily="34" charset="0"/>
                <a:cs typeface="Arial" panose="020B0604020202020204" pitchFamily="34" charset="0"/>
              </a:rPr>
              <a:t>Karen Pallansch, Alex Renew</a:t>
            </a:r>
          </a:p>
          <a:p>
            <a:pPr marL="0" indent="0">
              <a:buFont typeface="Arial" panose="020B0604020202020204" pitchFamily="34" charset="0"/>
              <a:buNone/>
            </a:pPr>
            <a:r>
              <a:rPr lang="en-US" sz="1100" dirty="0">
                <a:solidFill>
                  <a:schemeClr val="tx1">
                    <a:lumMod val="95000"/>
                    <a:lumOff val="5000"/>
                  </a:schemeClr>
                </a:solidFill>
                <a:latin typeface="Arial" panose="020B0604020202020204" pitchFamily="34" charset="0"/>
                <a:cs typeface="Arial" panose="020B0604020202020204" pitchFamily="34" charset="0"/>
              </a:rPr>
              <a:t>1.</a:t>
            </a:r>
          </a:p>
          <a:p>
            <a:pPr marL="376238" lvl="0" indent="-342900">
              <a:spcBef>
                <a:spcPts val="1200"/>
              </a:spcBef>
              <a:buFont typeface="Arial" panose="020B0604020202020204" pitchFamily="34" charset="0"/>
              <a:buChar char="•"/>
            </a:pPr>
            <a:r>
              <a:rPr lang="en-US" sz="1100" dirty="0">
                <a:solidFill>
                  <a:srgbClr val="000000">
                    <a:lumMod val="95000"/>
                    <a:lumOff val="5000"/>
                  </a:srgbClr>
                </a:solidFill>
              </a:rPr>
              <a:t>Phase III WIP plans in MD and VA rely on wastewater load reductions that have exceeded cap loads in the near term</a:t>
            </a:r>
          </a:p>
          <a:p>
            <a:pPr marL="376238" lvl="0" indent="-342900">
              <a:spcBef>
                <a:spcPts val="1200"/>
              </a:spcBef>
              <a:buFont typeface="Arial" panose="020B0604020202020204" pitchFamily="34" charset="0"/>
              <a:buChar char="•"/>
            </a:pPr>
            <a:r>
              <a:rPr lang="en-US" sz="1100" dirty="0">
                <a:solidFill>
                  <a:srgbClr val="000000">
                    <a:lumMod val="95000"/>
                    <a:lumOff val="5000"/>
                  </a:srgbClr>
                </a:solidFill>
              </a:rPr>
              <a:t>This surplus will dissipate with increased flows in future</a:t>
            </a:r>
          </a:p>
          <a:p>
            <a:pPr marL="376238" lvl="0" indent="-342900">
              <a:spcBef>
                <a:spcPts val="1200"/>
              </a:spcBef>
              <a:buFont typeface="Arial" panose="020B0604020202020204" pitchFamily="34" charset="0"/>
              <a:buChar char="•"/>
            </a:pPr>
            <a:r>
              <a:rPr lang="en-US" sz="1100" dirty="0">
                <a:solidFill>
                  <a:srgbClr val="000000">
                    <a:lumMod val="95000"/>
                    <a:lumOff val="5000"/>
                  </a:srgbClr>
                </a:solidFill>
              </a:rPr>
              <a:t>The region will need wastewater’s full cap loads to accommodate future growth</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100" dirty="0">
                <a:solidFill>
                  <a:schemeClr val="tx1">
                    <a:lumMod val="95000"/>
                    <a:lumOff val="5000"/>
                  </a:schemeClr>
                </a:solidFill>
                <a:latin typeface="Arial" panose="020B0604020202020204" pitchFamily="34" charset="0"/>
                <a:cs typeface="Arial" panose="020B0604020202020204" pitchFamily="34" charset="0"/>
              </a:rPr>
              <a:t>2. </a:t>
            </a:r>
            <a:r>
              <a:rPr lang="en-US" sz="1100" dirty="0"/>
              <a:t>State and federal expectations for achieving and maintaining nutrient reductions post-2025 need to be coordinated with utilities’ long-range capital improvement plans since these entities are planning now for how to accommodate population growth and other regulatory drivers.</a:t>
            </a:r>
          </a:p>
          <a:p>
            <a:pPr marL="0" indent="0">
              <a:buFont typeface="Arial" panose="020B0604020202020204" pitchFamily="34" charset="0"/>
              <a:buNone/>
            </a:pPr>
            <a:endParaRPr lang="en-US" sz="11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436F691-95C7-1B40-B9ED-37CC98F20D13}" type="slidenum">
              <a:rPr kumimoji="0" lang="en-US" sz="14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86180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anose="020B0604020202020204" pitchFamily="34" charset="0"/>
              <a:buNone/>
            </a:pPr>
            <a:r>
              <a:rPr lang="en-US" sz="900" dirty="0">
                <a:solidFill>
                  <a:schemeClr val="tx1">
                    <a:lumMod val="95000"/>
                    <a:lumOff val="5000"/>
                  </a:schemeClr>
                </a:solidFill>
                <a:latin typeface="Arial" panose="020B0604020202020204" pitchFamily="34" charset="0"/>
                <a:cs typeface="Arial" panose="020B0604020202020204" pitchFamily="34" charset="0"/>
              </a:rPr>
              <a:t>Jon Stehle, Chair</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solidFill>
                  <a:srgbClr val="000000">
                    <a:lumMod val="95000"/>
                    <a:lumOff val="5000"/>
                  </a:srgbClr>
                </a:solidFill>
              </a:rPr>
              <a:t>Phase III WIP funding in MD, DC and VA should not be diverted to support the Conowingo WIP.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solidFill>
                  <a:srgbClr val="000000">
                    <a:lumMod val="95000"/>
                    <a:lumOff val="5000"/>
                  </a:srgbClr>
                </a:solidFill>
              </a:rPr>
              <a:t>If these new allocations result in nutrient reduction targets greater than a particular state can currently handle, the best solution is to give that state more time and more federal resources to accomplish the increased goal.</a:t>
            </a:r>
            <a:endParaRPr kumimoji="0" lang="en-US" sz="900" b="0" i="0" u="none" strike="noStrike" kern="1200" cap="none" spc="0" normalizeH="0" baseline="0" noProof="0" dirty="0">
              <a:ln>
                <a:noFill/>
              </a:ln>
              <a:solidFill>
                <a:srgbClr val="000000">
                  <a:lumMod val="95000"/>
                  <a:lumOff val="5000"/>
                </a:srgbClr>
              </a:solidFill>
              <a:effectLst/>
              <a:uLnTx/>
              <a:uFillTx/>
              <a:latin typeface="Franklin Gothic Book"/>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dirty="0">
              <a:solidFill>
                <a:srgbClr val="000000">
                  <a:lumMod val="95000"/>
                  <a:lumOff val="5000"/>
                </a:srgbClr>
              </a:solidFill>
            </a:endParaRPr>
          </a:p>
          <a:p>
            <a:pPr marL="0" indent="0">
              <a:buFont typeface="Arial" panose="020B0604020202020204" pitchFamily="34" charset="0"/>
              <a:buNone/>
            </a:pPr>
            <a:endParaRPr lang="en-US" sz="11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436F691-95C7-1B40-B9ED-37CC98F20D13}" type="slidenum">
              <a:rPr kumimoji="0" lang="en-US" sz="14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6019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rgbClr val="B0D23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rgbClr val="B0D23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11" name="Table 10"/>
          <p:cNvGraphicFramePr>
            <a:graphicFrameLocks noGrp="1"/>
          </p:cNvGraphicFramePr>
          <p:nvPr>
            <p:extLst>
              <p:ext uri="{D42A27DB-BD31-4B8C-83A1-F6EECF244321}">
                <p14:modId xmlns:p14="http://schemas.microsoft.com/office/powerpoint/2010/main" val="1962565715"/>
              </p:ext>
            </p:extLst>
          </p:nvPr>
        </p:nvGraphicFramePr>
        <p:xfrm>
          <a:off x="905847" y="631468"/>
          <a:ext cx="8238153" cy="648018"/>
        </p:xfrm>
        <a:graphic>
          <a:graphicData uri="http://schemas.openxmlformats.org/drawingml/2006/table">
            <a:tbl>
              <a:tblPr firstRow="1">
                <a:tableStyleId>{5C22544A-7EE6-4342-B048-85BDC9FD1C3A}</a:tableStyleId>
              </a:tblPr>
              <a:tblGrid>
                <a:gridCol w="823815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CBPC 9/25 Forum – Opening Remarks</a:t>
                      </a:r>
                    </a:p>
                  </a:txBody>
                  <a:tcPr marL="0" marR="457200" marT="0" marB="228600">
                    <a:lnL w="12700" cmpd="sng">
                      <a:noFill/>
                    </a:lnL>
                    <a:lnR w="12700" cmpd="sng">
                      <a:noFill/>
                    </a:lnR>
                    <a:lnT w="12700" cmpd="sng">
                      <a:noFill/>
                    </a:lnT>
                    <a:lnB w="38100" cap="flat" cmpd="sng" algn="ctr">
                      <a:solidFill>
                        <a:srgbClr val="B0D235"/>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cxnSp>
        <p:nvCxnSpPr>
          <p:cNvPr id="4" name="Straight Connector 3">
            <a:extLst>
              <a:ext uri="{FF2B5EF4-FFF2-40B4-BE49-F238E27FC236}">
                <a16:creationId xmlns:a16="http://schemas.microsoft.com/office/drawing/2014/main" id="{9279CC83-606E-4BA8-9132-55B4B9B088D6}"/>
              </a:ext>
            </a:extLst>
          </p:cNvPr>
          <p:cNvCxnSpPr/>
          <p:nvPr/>
        </p:nvCxnSpPr>
        <p:spPr>
          <a:xfrm>
            <a:off x="4139440" y="3246941"/>
            <a:ext cx="0"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C4C16A0A-D4ED-4AFB-9844-85FD1863EC72}"/>
              </a:ext>
            </a:extLst>
          </p:cNvPr>
          <p:cNvSpPr txBox="1"/>
          <p:nvPr/>
        </p:nvSpPr>
        <p:spPr>
          <a:xfrm>
            <a:off x="728563" y="1575879"/>
            <a:ext cx="8031235" cy="4493538"/>
          </a:xfrm>
          <a:prstGeom prst="rect">
            <a:avLst/>
          </a:prstGeom>
          <a:noFill/>
        </p:spPr>
        <p:txBody>
          <a:bodyPr wrap="square" rtlCol="0">
            <a:spAutoFit/>
          </a:bodyPr>
          <a:lstStyle/>
          <a:p>
            <a:r>
              <a:rPr lang="en-US" sz="2000" i="1" dirty="0"/>
              <a:t>Jon Stehle, CBPC Chair, City of Fairfax</a:t>
            </a:r>
          </a:p>
          <a:p>
            <a:endParaRPr lang="en-US" dirty="0"/>
          </a:p>
          <a:p>
            <a:pPr marL="342900" lvl="0" indent="-342900">
              <a:buAutoNum type="arabicPeriod"/>
            </a:pPr>
            <a:r>
              <a:rPr lang="en-US" dirty="0"/>
              <a:t>The local government planning process is a multi-disciplinary planning and budgeting approach that attempts to integrate water quality, air quality, energy use, climate impacts transportation, housing needs and economic benefits. </a:t>
            </a:r>
          </a:p>
          <a:p>
            <a:pPr lvl="0"/>
            <a:endParaRPr lang="en-US" dirty="0"/>
          </a:p>
          <a:p>
            <a:r>
              <a:rPr lang="en-US" dirty="0"/>
              <a:t>2.  Need to better address equity, diversity, inclusion in messaging for our  communities </a:t>
            </a:r>
          </a:p>
          <a:p>
            <a:pPr marL="800100" lvl="1" indent="-342900">
              <a:buFont typeface="Arial" panose="020B0604020202020204" pitchFamily="34" charset="0"/>
              <a:buChar char="•"/>
            </a:pPr>
            <a:r>
              <a:rPr lang="en-US" dirty="0"/>
              <a:t>COG Board passed an anti-racist Resolution</a:t>
            </a:r>
          </a:p>
          <a:p>
            <a:pPr marL="800100" lvl="1" indent="-342900">
              <a:buFont typeface="Arial" panose="020B0604020202020204" pitchFamily="34" charset="0"/>
              <a:buChar char="•"/>
            </a:pPr>
            <a:r>
              <a:rPr lang="en-US" dirty="0"/>
              <a:t>The CBP’s Executive Council adopted a CBP Statement  in Support of Diversity, Equity, Inclusion, and Justice at its August 18</a:t>
            </a:r>
            <a:r>
              <a:rPr lang="en-US" baseline="30000" dirty="0"/>
              <a:t>th</a:t>
            </a:r>
            <a:r>
              <a:rPr lang="en-US" dirty="0"/>
              <a:t> meeting.</a:t>
            </a:r>
          </a:p>
          <a:p>
            <a:pPr lvl="1"/>
            <a:endParaRPr lang="en-US" dirty="0"/>
          </a:p>
          <a:p>
            <a:r>
              <a:rPr lang="en-US" dirty="0"/>
              <a:t>3.  Overview of COG’s Agriculture and Food Resiliency work (Ad hoc committee)</a:t>
            </a:r>
          </a:p>
          <a:p>
            <a:pPr marL="33338" marR="0" lvl="0" algn="l" defTabSz="457200" rtl="0" eaLnBrk="1" fontAlgn="auto" latinLnBrk="0" hangingPunct="1">
              <a:lnSpc>
                <a:spcPct val="100000"/>
              </a:lnSpc>
              <a:spcBef>
                <a:spcPts val="1200"/>
              </a:spcBef>
              <a:spcAft>
                <a:spcPts val="0"/>
              </a:spcAft>
              <a:buClrTx/>
              <a:buSzTx/>
              <a:tabLst/>
              <a:defRPr/>
            </a:pPr>
            <a:r>
              <a:rPr lang="en-US" sz="2000" i="1" dirty="0">
                <a:solidFill>
                  <a:srgbClr val="000000">
                    <a:lumMod val="95000"/>
                    <a:lumOff val="5000"/>
                  </a:srgbClr>
                </a:solidFill>
                <a:latin typeface="Franklin Gothic Book"/>
              </a:rPr>
              <a:t>Additional opening remarks will include </a:t>
            </a:r>
            <a:r>
              <a:rPr kumimoji="0" lang="en-US" sz="2000" b="0" i="1" u="none" strike="noStrike" kern="1200" cap="none" spc="0" normalizeH="0" baseline="0" noProof="0" dirty="0">
                <a:ln>
                  <a:noFill/>
                </a:ln>
                <a:solidFill>
                  <a:srgbClr val="000000">
                    <a:lumMod val="95000"/>
                    <a:lumOff val="5000"/>
                  </a:srgbClr>
                </a:solidFill>
                <a:effectLst/>
                <a:uLnTx/>
                <a:uFillTx/>
                <a:latin typeface="Franklin Gothic Book"/>
                <a:ea typeface="+mn-ea"/>
                <a:cs typeface="+mn-cs"/>
              </a:rPr>
              <a:t>Chesapeake Bay Program (CBP), states and the District of Columbia (Jeff Seltzer, DOEE).</a:t>
            </a:r>
          </a:p>
        </p:txBody>
      </p:sp>
    </p:spTree>
    <p:extLst>
      <p:ext uri="{BB962C8B-B14F-4D97-AF65-F5344CB8AC3E}">
        <p14:creationId xmlns:p14="http://schemas.microsoft.com/office/powerpoint/2010/main" val="23904638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graphicFrame>
        <p:nvGraphicFramePr>
          <p:cNvPr id="11" name="Table 10"/>
          <p:cNvGraphicFramePr>
            <a:graphicFrameLocks noGrp="1"/>
          </p:cNvGraphicFramePr>
          <p:nvPr>
            <p:extLst>
              <p:ext uri="{D42A27DB-BD31-4B8C-83A1-F6EECF244321}">
                <p14:modId xmlns:p14="http://schemas.microsoft.com/office/powerpoint/2010/main" val="3519118595"/>
              </p:ext>
            </p:extLst>
          </p:nvPr>
        </p:nvGraphicFramePr>
        <p:xfrm>
          <a:off x="905847" y="631468"/>
          <a:ext cx="8238153" cy="648018"/>
        </p:xfrm>
        <a:graphic>
          <a:graphicData uri="http://schemas.openxmlformats.org/drawingml/2006/table">
            <a:tbl>
              <a:tblPr firstRow="1">
                <a:tableStyleId>{5C22544A-7EE6-4342-B048-85BDC9FD1C3A}</a:tableStyleId>
              </a:tblPr>
              <a:tblGrid>
                <a:gridCol w="823815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COG Talking Point – I </a:t>
                      </a:r>
                    </a:p>
                  </a:txBody>
                  <a:tcPr marL="0" marR="457200" marT="0" marB="228600">
                    <a:lnL w="12700" cmpd="sng">
                      <a:noFill/>
                    </a:lnL>
                    <a:lnR w="12700" cmpd="sng">
                      <a:noFill/>
                    </a:lnR>
                    <a:lnT w="12700" cmpd="sng">
                      <a:noFill/>
                    </a:lnT>
                    <a:lnB w="38100" cap="flat" cmpd="sng" algn="ctr">
                      <a:solidFill>
                        <a:srgbClr val="B0D235"/>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cxnSp>
        <p:nvCxnSpPr>
          <p:cNvPr id="4" name="Straight Connector 3">
            <a:extLst>
              <a:ext uri="{FF2B5EF4-FFF2-40B4-BE49-F238E27FC236}">
                <a16:creationId xmlns:a16="http://schemas.microsoft.com/office/drawing/2014/main" id="{9279CC83-606E-4BA8-9132-55B4B9B088D6}"/>
              </a:ext>
            </a:extLst>
          </p:cNvPr>
          <p:cNvCxnSpPr/>
          <p:nvPr/>
        </p:nvCxnSpPr>
        <p:spPr>
          <a:xfrm>
            <a:off x="4139440" y="3246941"/>
            <a:ext cx="0"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C4C16A0A-D4ED-4AFB-9844-85FD1863EC72}"/>
              </a:ext>
            </a:extLst>
          </p:cNvPr>
          <p:cNvSpPr txBox="1"/>
          <p:nvPr/>
        </p:nvSpPr>
        <p:spPr>
          <a:xfrm>
            <a:off x="713195" y="1545143"/>
            <a:ext cx="8031235" cy="4370427"/>
          </a:xfrm>
          <a:prstGeom prst="rect">
            <a:avLst/>
          </a:prstGeom>
          <a:noFill/>
        </p:spPr>
        <p:txBody>
          <a:bodyPr wrap="square" rtlCol="0">
            <a:spAutoFit/>
          </a:bodyPr>
          <a:lstStyle/>
          <a:p>
            <a:pPr marL="33338">
              <a:spcBef>
                <a:spcPts val="1200"/>
              </a:spcBef>
            </a:pPr>
            <a:r>
              <a:rPr lang="en-US" sz="2000" i="1" dirty="0">
                <a:solidFill>
                  <a:schemeClr val="tx1">
                    <a:lumMod val="95000"/>
                    <a:lumOff val="5000"/>
                  </a:schemeClr>
                </a:solidFill>
              </a:rPr>
              <a:t>Libby Garvey and Jason Papacosma, Arlington County</a:t>
            </a:r>
          </a:p>
          <a:p>
            <a:pPr marL="33338">
              <a:spcBef>
                <a:spcPts val="1200"/>
              </a:spcBef>
            </a:pPr>
            <a:r>
              <a:rPr lang="en-US" sz="2400" dirty="0">
                <a:solidFill>
                  <a:schemeClr val="tx1">
                    <a:lumMod val="95000"/>
                    <a:lumOff val="5000"/>
                  </a:schemeClr>
                </a:solidFill>
              </a:rPr>
              <a:t>There are </a:t>
            </a:r>
            <a:r>
              <a:rPr lang="en-US" sz="2400" b="1" dirty="0">
                <a:solidFill>
                  <a:schemeClr val="tx1">
                    <a:lumMod val="95000"/>
                    <a:lumOff val="5000"/>
                  </a:schemeClr>
                </a:solidFill>
              </a:rPr>
              <a:t>multiple drivers </a:t>
            </a:r>
            <a:r>
              <a:rPr lang="en-US" sz="2400" dirty="0">
                <a:solidFill>
                  <a:schemeClr val="tx1">
                    <a:lumMod val="95000"/>
                    <a:lumOff val="5000"/>
                  </a:schemeClr>
                </a:solidFill>
              </a:rPr>
              <a:t>for water quality investment at the local level. The Bay TMDL and the Phase III WIP are just one of these drivers.</a:t>
            </a:r>
          </a:p>
          <a:p>
            <a:pPr marL="376238" indent="-342900">
              <a:spcBef>
                <a:spcPts val="1200"/>
              </a:spcBef>
              <a:buFont typeface="Arial" panose="020B0604020202020204" pitchFamily="34" charset="0"/>
              <a:buChar char="•"/>
            </a:pPr>
            <a:r>
              <a:rPr lang="en-US" sz="2000" dirty="0">
                <a:solidFill>
                  <a:schemeClr val="tx1">
                    <a:lumMod val="95000"/>
                    <a:lumOff val="5000"/>
                  </a:schemeClr>
                </a:solidFill>
              </a:rPr>
              <a:t>Local TMDLs</a:t>
            </a:r>
          </a:p>
          <a:p>
            <a:pPr marL="376238" indent="-342900">
              <a:spcBef>
                <a:spcPts val="1200"/>
              </a:spcBef>
              <a:buFont typeface="Arial" panose="020B0604020202020204" pitchFamily="34" charset="0"/>
              <a:buChar char="•"/>
            </a:pPr>
            <a:r>
              <a:rPr lang="en-US" sz="2000" dirty="0">
                <a:solidFill>
                  <a:schemeClr val="tx1">
                    <a:lumMod val="95000"/>
                    <a:lumOff val="5000"/>
                  </a:schemeClr>
                </a:solidFill>
              </a:rPr>
              <a:t>Emerging contaminants such as salinization</a:t>
            </a:r>
          </a:p>
          <a:p>
            <a:pPr marL="376238" indent="-342900">
              <a:spcBef>
                <a:spcPts val="1200"/>
              </a:spcBef>
              <a:buFont typeface="Arial" panose="020B0604020202020204" pitchFamily="34" charset="0"/>
              <a:buChar char="•"/>
            </a:pPr>
            <a:r>
              <a:rPr lang="en-US" sz="2000" dirty="0">
                <a:solidFill>
                  <a:schemeClr val="tx1">
                    <a:lumMod val="95000"/>
                    <a:lumOff val="5000"/>
                  </a:schemeClr>
                </a:solidFill>
              </a:rPr>
              <a:t>Resiliency strategies that integrate flooding control and stormwater quality</a:t>
            </a:r>
          </a:p>
          <a:p>
            <a:pPr marL="33338">
              <a:spcBef>
                <a:spcPts val="1200"/>
              </a:spcBef>
            </a:pPr>
            <a:r>
              <a:rPr lang="en-US" sz="2000" dirty="0">
                <a:solidFill>
                  <a:schemeClr val="tx1">
                    <a:lumMod val="95000"/>
                    <a:lumOff val="5000"/>
                  </a:schemeClr>
                </a:solidFill>
              </a:rPr>
              <a:t>All of these require increased investment by local governments.</a:t>
            </a:r>
          </a:p>
          <a:p>
            <a:pPr marL="33338">
              <a:spcBef>
                <a:spcPts val="1200"/>
              </a:spcBef>
            </a:pPr>
            <a:endParaRPr lang="en-US" sz="2200" dirty="0">
              <a:solidFill>
                <a:schemeClr val="tx1">
                  <a:lumMod val="95000"/>
                  <a:lumOff val="5000"/>
                </a:schemeClr>
              </a:solidFill>
            </a:endParaRPr>
          </a:p>
        </p:txBody>
      </p:sp>
    </p:spTree>
    <p:extLst>
      <p:ext uri="{BB962C8B-B14F-4D97-AF65-F5344CB8AC3E}">
        <p14:creationId xmlns:p14="http://schemas.microsoft.com/office/powerpoint/2010/main" val="3331948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3</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11" name="Table 10"/>
          <p:cNvGraphicFramePr>
            <a:graphicFrameLocks noGrp="1"/>
          </p:cNvGraphicFramePr>
          <p:nvPr>
            <p:extLst>
              <p:ext uri="{D42A27DB-BD31-4B8C-83A1-F6EECF244321}">
                <p14:modId xmlns:p14="http://schemas.microsoft.com/office/powerpoint/2010/main" val="1079040475"/>
              </p:ext>
            </p:extLst>
          </p:nvPr>
        </p:nvGraphicFramePr>
        <p:xfrm>
          <a:off x="905847" y="631468"/>
          <a:ext cx="8238153" cy="648018"/>
        </p:xfrm>
        <a:graphic>
          <a:graphicData uri="http://schemas.openxmlformats.org/drawingml/2006/table">
            <a:tbl>
              <a:tblPr firstRow="1">
                <a:tableStyleId>{5C22544A-7EE6-4342-B048-85BDC9FD1C3A}</a:tableStyleId>
              </a:tblPr>
              <a:tblGrid>
                <a:gridCol w="823815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COG Talking Point – II</a:t>
                      </a:r>
                    </a:p>
                  </a:txBody>
                  <a:tcPr marL="0" marR="457200" marT="0" marB="228600">
                    <a:lnL w="12700" cmpd="sng">
                      <a:noFill/>
                    </a:lnL>
                    <a:lnR w="12700" cmpd="sng">
                      <a:noFill/>
                    </a:lnR>
                    <a:lnT w="12700" cmpd="sng">
                      <a:noFill/>
                    </a:lnT>
                    <a:lnB w="38100" cap="flat" cmpd="sng" algn="ctr">
                      <a:solidFill>
                        <a:srgbClr val="B0D235"/>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cxnSp>
        <p:nvCxnSpPr>
          <p:cNvPr id="4" name="Straight Connector 3">
            <a:extLst>
              <a:ext uri="{FF2B5EF4-FFF2-40B4-BE49-F238E27FC236}">
                <a16:creationId xmlns:a16="http://schemas.microsoft.com/office/drawing/2014/main" id="{9279CC83-606E-4BA8-9132-55B4B9B088D6}"/>
              </a:ext>
            </a:extLst>
          </p:cNvPr>
          <p:cNvCxnSpPr/>
          <p:nvPr/>
        </p:nvCxnSpPr>
        <p:spPr>
          <a:xfrm>
            <a:off x="4139440" y="3246941"/>
            <a:ext cx="0"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C4C16A0A-D4ED-4AFB-9844-85FD1863EC72}"/>
              </a:ext>
            </a:extLst>
          </p:cNvPr>
          <p:cNvSpPr txBox="1"/>
          <p:nvPr/>
        </p:nvSpPr>
        <p:spPr>
          <a:xfrm>
            <a:off x="713195" y="1514407"/>
            <a:ext cx="8031235" cy="3539430"/>
          </a:xfrm>
          <a:prstGeom prst="rect">
            <a:avLst/>
          </a:prstGeom>
          <a:noFill/>
        </p:spPr>
        <p:txBody>
          <a:bodyPr wrap="square" rtlCol="0">
            <a:spAutoFit/>
          </a:bodyPr>
          <a:lstStyle/>
          <a:p>
            <a:pPr marL="33338" lvl="0">
              <a:spcBef>
                <a:spcPts val="1200"/>
              </a:spcBef>
            </a:pPr>
            <a:r>
              <a:rPr lang="en-US" sz="2000" i="1" dirty="0">
                <a:solidFill>
                  <a:srgbClr val="000000">
                    <a:lumMod val="95000"/>
                    <a:lumOff val="5000"/>
                  </a:srgbClr>
                </a:solidFill>
              </a:rPr>
              <a:t>Joe Gill, Prince George’s County</a:t>
            </a:r>
          </a:p>
          <a:p>
            <a:pPr marL="33338" lvl="0">
              <a:spcBef>
                <a:spcPts val="1200"/>
              </a:spcBef>
            </a:pPr>
            <a:r>
              <a:rPr lang="en-US" sz="2400" dirty="0">
                <a:solidFill>
                  <a:srgbClr val="000000">
                    <a:lumMod val="95000"/>
                    <a:lumOff val="5000"/>
                  </a:srgbClr>
                </a:solidFill>
              </a:rPr>
              <a:t>A </a:t>
            </a:r>
            <a:r>
              <a:rPr lang="en-US" sz="2400" b="1" dirty="0">
                <a:solidFill>
                  <a:srgbClr val="000000">
                    <a:lumMod val="95000"/>
                    <a:lumOff val="5000"/>
                  </a:srgbClr>
                </a:solidFill>
              </a:rPr>
              <a:t>long-term approach </a:t>
            </a:r>
            <a:r>
              <a:rPr lang="en-US" sz="2400" dirty="0">
                <a:solidFill>
                  <a:srgbClr val="000000">
                    <a:lumMod val="95000"/>
                    <a:lumOff val="5000"/>
                  </a:srgbClr>
                </a:solidFill>
              </a:rPr>
              <a:t>is needed if further local government investments are sought </a:t>
            </a:r>
          </a:p>
          <a:p>
            <a:pPr marL="376238" lvl="0" indent="-342900">
              <a:spcBef>
                <a:spcPts val="1200"/>
              </a:spcBef>
              <a:buFont typeface="Arial" panose="020B0604020202020204" pitchFamily="34" charset="0"/>
              <a:buChar char="•"/>
            </a:pPr>
            <a:r>
              <a:rPr kumimoji="0" lang="en-US" sz="2000" b="0" i="0" u="none" strike="noStrike" kern="1200" cap="none" spc="0" normalizeH="0" baseline="0" noProof="0" dirty="0">
                <a:ln>
                  <a:noFill/>
                </a:ln>
                <a:solidFill>
                  <a:srgbClr val="000000">
                    <a:lumMod val="95000"/>
                    <a:lumOff val="5000"/>
                  </a:srgbClr>
                </a:solidFill>
                <a:effectLst/>
                <a:uLnTx/>
                <a:uFillTx/>
                <a:latin typeface="Franklin Gothic Book"/>
                <a:ea typeface="+mn-ea"/>
                <a:cs typeface="+mn-cs"/>
              </a:rPr>
              <a:t>Stormwater programs are planning 4 – 5 years out</a:t>
            </a:r>
          </a:p>
          <a:p>
            <a:pPr marL="376238" lvl="0" indent="-342900">
              <a:spcBef>
                <a:spcPts val="1200"/>
              </a:spcBef>
              <a:buFont typeface="Arial" panose="020B0604020202020204" pitchFamily="34" charset="0"/>
              <a:buChar char="•"/>
              <a:defRPr/>
            </a:pPr>
            <a:r>
              <a:rPr lang="en-US" sz="2000" dirty="0">
                <a:solidFill>
                  <a:srgbClr val="000000">
                    <a:lumMod val="95000"/>
                    <a:lumOff val="5000"/>
                  </a:srgbClr>
                </a:solidFill>
              </a:rPr>
              <a:t>The implications of the covid-19 pandemic response on local and state government budgets are significant, but still uncertain</a:t>
            </a:r>
          </a:p>
          <a:p>
            <a:pPr marL="33338" marR="0" lvl="0" algn="l" defTabSz="457200" rtl="0" eaLnBrk="1" fontAlgn="auto" latinLnBrk="0" hangingPunct="1">
              <a:lnSpc>
                <a:spcPct val="100000"/>
              </a:lnSpc>
              <a:spcBef>
                <a:spcPts val="1200"/>
              </a:spcBef>
              <a:spcAft>
                <a:spcPts val="0"/>
              </a:spcAft>
              <a:buClrTx/>
              <a:buSzTx/>
              <a:tabLst/>
              <a:defRPr/>
            </a:pPr>
            <a:endParaRPr kumimoji="0" lang="en-US" sz="2000" b="0" i="0" u="none" strike="noStrike" kern="1200" cap="none" spc="0" normalizeH="0" baseline="0" noProof="0" dirty="0">
              <a:ln>
                <a:noFill/>
              </a:ln>
              <a:solidFill>
                <a:srgbClr val="000000">
                  <a:lumMod val="95000"/>
                  <a:lumOff val="5000"/>
                </a:srgbClr>
              </a:solidFill>
              <a:effectLst/>
              <a:uLnTx/>
              <a:uFillTx/>
              <a:latin typeface="Franklin Gothic Book"/>
              <a:ea typeface="+mn-ea"/>
              <a:cs typeface="+mn-cs"/>
            </a:endParaRPr>
          </a:p>
          <a:p>
            <a:pPr marL="33338" marR="0" lvl="0" indent="0" algn="l" defTabSz="457200" rtl="0" eaLnBrk="1" fontAlgn="auto" latinLnBrk="0" hangingPunct="1">
              <a:lnSpc>
                <a:spcPct val="100000"/>
              </a:lnSpc>
              <a:spcBef>
                <a:spcPts val="1200"/>
              </a:spcBef>
              <a:spcAft>
                <a:spcPts val="0"/>
              </a:spcAft>
              <a:buClrTx/>
              <a:buSzTx/>
              <a:buFontTx/>
              <a:buNone/>
              <a:tabLst/>
              <a:defRPr/>
            </a:pPr>
            <a:endParaRPr kumimoji="0" lang="en-US" sz="2200" b="0" i="0" u="none" strike="noStrike" kern="1200" cap="none" spc="0" normalizeH="0" baseline="0" noProof="0" dirty="0">
              <a:ln>
                <a:noFill/>
              </a:ln>
              <a:solidFill>
                <a:srgbClr val="000000">
                  <a:lumMod val="95000"/>
                  <a:lumOff val="5000"/>
                </a:srgbClr>
              </a:solidFill>
              <a:effectLst/>
              <a:uLnTx/>
              <a:uFillTx/>
              <a:latin typeface="Franklin Gothic Book"/>
              <a:ea typeface="+mn-ea"/>
              <a:cs typeface="+mn-cs"/>
            </a:endParaRPr>
          </a:p>
        </p:txBody>
      </p:sp>
    </p:spTree>
    <p:extLst>
      <p:ext uri="{BB962C8B-B14F-4D97-AF65-F5344CB8AC3E}">
        <p14:creationId xmlns:p14="http://schemas.microsoft.com/office/powerpoint/2010/main" val="1687476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4</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11" name="Table 10"/>
          <p:cNvGraphicFramePr>
            <a:graphicFrameLocks noGrp="1"/>
          </p:cNvGraphicFramePr>
          <p:nvPr>
            <p:extLst>
              <p:ext uri="{D42A27DB-BD31-4B8C-83A1-F6EECF244321}">
                <p14:modId xmlns:p14="http://schemas.microsoft.com/office/powerpoint/2010/main" val="2866737583"/>
              </p:ext>
            </p:extLst>
          </p:nvPr>
        </p:nvGraphicFramePr>
        <p:xfrm>
          <a:off x="905847" y="631468"/>
          <a:ext cx="8238153" cy="648018"/>
        </p:xfrm>
        <a:graphic>
          <a:graphicData uri="http://schemas.openxmlformats.org/drawingml/2006/table">
            <a:tbl>
              <a:tblPr firstRow="1">
                <a:tableStyleId>{5C22544A-7EE6-4342-B048-85BDC9FD1C3A}</a:tableStyleId>
              </a:tblPr>
              <a:tblGrid>
                <a:gridCol w="823815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Talking Point - III</a:t>
                      </a:r>
                    </a:p>
                  </a:txBody>
                  <a:tcPr marL="0" marR="457200" marT="0" marB="228600">
                    <a:lnL w="12700" cmpd="sng">
                      <a:noFill/>
                    </a:lnL>
                    <a:lnR w="12700" cmpd="sng">
                      <a:noFill/>
                    </a:lnR>
                    <a:lnT w="12700" cmpd="sng">
                      <a:noFill/>
                    </a:lnT>
                    <a:lnB w="38100" cap="flat" cmpd="sng" algn="ctr">
                      <a:solidFill>
                        <a:srgbClr val="B0D235"/>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cxnSp>
        <p:nvCxnSpPr>
          <p:cNvPr id="4" name="Straight Connector 3">
            <a:extLst>
              <a:ext uri="{FF2B5EF4-FFF2-40B4-BE49-F238E27FC236}">
                <a16:creationId xmlns:a16="http://schemas.microsoft.com/office/drawing/2014/main" id="{9279CC83-606E-4BA8-9132-55B4B9B088D6}"/>
              </a:ext>
            </a:extLst>
          </p:cNvPr>
          <p:cNvCxnSpPr/>
          <p:nvPr/>
        </p:nvCxnSpPr>
        <p:spPr>
          <a:xfrm>
            <a:off x="4139440" y="3246941"/>
            <a:ext cx="0"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C4C16A0A-D4ED-4AFB-9844-85FD1863EC72}"/>
              </a:ext>
            </a:extLst>
          </p:cNvPr>
          <p:cNvSpPr txBox="1"/>
          <p:nvPr/>
        </p:nvSpPr>
        <p:spPr>
          <a:xfrm>
            <a:off x="728563" y="1575879"/>
            <a:ext cx="8031235" cy="2277547"/>
          </a:xfrm>
          <a:prstGeom prst="rect">
            <a:avLst/>
          </a:prstGeom>
          <a:noFill/>
        </p:spPr>
        <p:txBody>
          <a:bodyPr wrap="square" rtlCol="0">
            <a:spAutoFit/>
          </a:bodyPr>
          <a:lstStyle/>
          <a:p>
            <a:pPr marL="33338" lvl="0">
              <a:spcBef>
                <a:spcPts val="1200"/>
              </a:spcBef>
            </a:pPr>
            <a:r>
              <a:rPr lang="en-US" sz="2000" i="1" dirty="0">
                <a:solidFill>
                  <a:srgbClr val="000000">
                    <a:lumMod val="95000"/>
                    <a:lumOff val="5000"/>
                  </a:srgbClr>
                </a:solidFill>
              </a:rPr>
              <a:t>Karen Pallansch, Alexandria Renew Enterprises</a:t>
            </a:r>
          </a:p>
          <a:p>
            <a:pPr marL="33338" lvl="0">
              <a:spcBef>
                <a:spcPts val="1200"/>
              </a:spcBef>
            </a:pPr>
            <a:r>
              <a:rPr lang="en-US" sz="2400" dirty="0">
                <a:solidFill>
                  <a:srgbClr val="000000">
                    <a:lumMod val="95000"/>
                    <a:lumOff val="5000"/>
                  </a:srgbClr>
                </a:solidFill>
              </a:rPr>
              <a:t>1. Wastewater utilities need to </a:t>
            </a:r>
            <a:r>
              <a:rPr lang="en-US" sz="2400" b="1" dirty="0">
                <a:solidFill>
                  <a:srgbClr val="000000">
                    <a:lumMod val="95000"/>
                    <a:lumOff val="5000"/>
                  </a:srgbClr>
                </a:solidFill>
              </a:rPr>
              <a:t>preserve their ability to accommodate population and job growth </a:t>
            </a:r>
            <a:r>
              <a:rPr lang="en-US" sz="2400" dirty="0">
                <a:solidFill>
                  <a:srgbClr val="000000">
                    <a:lumMod val="95000"/>
                    <a:lumOff val="5000"/>
                  </a:srgbClr>
                </a:solidFill>
              </a:rPr>
              <a:t>in the region</a:t>
            </a:r>
            <a:endParaRPr kumimoji="0" lang="en-US" sz="2400" b="0" i="0" u="none" strike="noStrike" kern="1200" cap="none" spc="0" normalizeH="0" baseline="0" noProof="0" dirty="0">
              <a:ln>
                <a:noFill/>
              </a:ln>
              <a:solidFill>
                <a:srgbClr val="000000">
                  <a:lumMod val="95000"/>
                  <a:lumOff val="5000"/>
                </a:srgbClr>
              </a:solidFill>
              <a:effectLst/>
              <a:uLnTx/>
              <a:uFillTx/>
              <a:ea typeface="+mn-ea"/>
              <a:cs typeface="+mn-cs"/>
            </a:endParaRPr>
          </a:p>
          <a:p>
            <a:pPr marL="33338" lvl="0">
              <a:spcBef>
                <a:spcPts val="1200"/>
              </a:spcBef>
            </a:pPr>
            <a:r>
              <a:rPr lang="en-US" sz="2400" dirty="0">
                <a:solidFill>
                  <a:srgbClr val="000000">
                    <a:lumMod val="95000"/>
                    <a:lumOff val="5000"/>
                  </a:srgbClr>
                </a:solidFill>
                <a:latin typeface="Franklin Gothic Book"/>
              </a:rPr>
              <a:t>2. Utilities need long-term planning horizons</a:t>
            </a:r>
          </a:p>
          <a:p>
            <a:pPr marL="376238" indent="-342900">
              <a:spcBef>
                <a:spcPts val="1200"/>
              </a:spcBef>
              <a:buFont typeface="Arial" panose="020B0604020202020204" pitchFamily="34" charset="0"/>
              <a:buChar char="•"/>
            </a:pPr>
            <a:endParaRPr kumimoji="0" lang="en-US" sz="2000" b="0" i="0" u="none" strike="noStrike" kern="1200" cap="none" spc="0" normalizeH="0" baseline="0" noProof="0" dirty="0">
              <a:ln>
                <a:noFill/>
              </a:ln>
              <a:solidFill>
                <a:srgbClr val="000000">
                  <a:lumMod val="95000"/>
                  <a:lumOff val="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155946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11" name="Table 10"/>
          <p:cNvGraphicFramePr>
            <a:graphicFrameLocks noGrp="1"/>
          </p:cNvGraphicFramePr>
          <p:nvPr>
            <p:extLst>
              <p:ext uri="{D42A27DB-BD31-4B8C-83A1-F6EECF244321}">
                <p14:modId xmlns:p14="http://schemas.microsoft.com/office/powerpoint/2010/main" val="1588010238"/>
              </p:ext>
            </p:extLst>
          </p:nvPr>
        </p:nvGraphicFramePr>
        <p:xfrm>
          <a:off x="905847" y="631468"/>
          <a:ext cx="8238153" cy="648018"/>
        </p:xfrm>
        <a:graphic>
          <a:graphicData uri="http://schemas.openxmlformats.org/drawingml/2006/table">
            <a:tbl>
              <a:tblPr firstRow="1">
                <a:tableStyleId>{5C22544A-7EE6-4342-B048-85BDC9FD1C3A}</a:tableStyleId>
              </a:tblPr>
              <a:tblGrid>
                <a:gridCol w="8238153">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Talking Point - IV</a:t>
                      </a:r>
                    </a:p>
                  </a:txBody>
                  <a:tcPr marL="0" marR="457200" marT="0" marB="228600">
                    <a:lnL w="12700" cmpd="sng">
                      <a:noFill/>
                    </a:lnL>
                    <a:lnR w="12700" cmpd="sng">
                      <a:noFill/>
                    </a:lnR>
                    <a:lnT w="12700" cmpd="sng">
                      <a:noFill/>
                    </a:lnT>
                    <a:lnB w="38100" cap="flat" cmpd="sng" algn="ctr">
                      <a:solidFill>
                        <a:srgbClr val="B0D235"/>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cxnSp>
        <p:nvCxnSpPr>
          <p:cNvPr id="4" name="Straight Connector 3">
            <a:extLst>
              <a:ext uri="{FF2B5EF4-FFF2-40B4-BE49-F238E27FC236}">
                <a16:creationId xmlns:a16="http://schemas.microsoft.com/office/drawing/2014/main" id="{9279CC83-606E-4BA8-9132-55B4B9B088D6}"/>
              </a:ext>
            </a:extLst>
          </p:cNvPr>
          <p:cNvCxnSpPr/>
          <p:nvPr/>
        </p:nvCxnSpPr>
        <p:spPr>
          <a:xfrm>
            <a:off x="4139440" y="3246941"/>
            <a:ext cx="0" cy="0"/>
          </a:xfrm>
          <a:prstGeom prst="line">
            <a:avLst/>
          </a:prstGeom>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C4C16A0A-D4ED-4AFB-9844-85FD1863EC72}"/>
              </a:ext>
            </a:extLst>
          </p:cNvPr>
          <p:cNvSpPr txBox="1"/>
          <p:nvPr/>
        </p:nvSpPr>
        <p:spPr>
          <a:xfrm>
            <a:off x="728563" y="1575879"/>
            <a:ext cx="8031235" cy="2431435"/>
          </a:xfrm>
          <a:prstGeom prst="rect">
            <a:avLst/>
          </a:prstGeom>
          <a:noFill/>
        </p:spPr>
        <p:txBody>
          <a:bodyPr wrap="square" rtlCol="0">
            <a:spAutoFit/>
          </a:bodyPr>
          <a:lstStyle/>
          <a:p>
            <a:pPr marL="33338" lvl="0">
              <a:spcBef>
                <a:spcPts val="1200"/>
              </a:spcBef>
            </a:pPr>
            <a:r>
              <a:rPr lang="en-US" sz="2000" i="1" dirty="0">
                <a:solidFill>
                  <a:srgbClr val="000000">
                    <a:lumMod val="95000"/>
                    <a:lumOff val="5000"/>
                  </a:srgbClr>
                </a:solidFill>
              </a:rPr>
              <a:t>CBPC Chair Stehle</a:t>
            </a:r>
          </a:p>
          <a:p>
            <a:pPr marL="33338" lvl="0">
              <a:spcBef>
                <a:spcPts val="1200"/>
              </a:spcBef>
            </a:pPr>
            <a:r>
              <a:rPr lang="en-US" sz="2400" dirty="0">
                <a:solidFill>
                  <a:srgbClr val="000000">
                    <a:lumMod val="95000"/>
                    <a:lumOff val="5000"/>
                  </a:srgbClr>
                </a:solidFill>
              </a:rPr>
              <a:t>Climate Change and Conowingo WIP </a:t>
            </a:r>
            <a:r>
              <a:rPr lang="en-US" sz="2400" b="1" dirty="0">
                <a:solidFill>
                  <a:srgbClr val="000000">
                    <a:lumMod val="95000"/>
                    <a:lumOff val="5000"/>
                  </a:srgbClr>
                </a:solidFill>
              </a:rPr>
              <a:t>allocation decisions should be reasonable and fair</a:t>
            </a:r>
          </a:p>
          <a:p>
            <a:pPr marL="376238" lvl="0" indent="-342900">
              <a:spcBef>
                <a:spcPts val="1200"/>
              </a:spcBef>
              <a:buFont typeface="Arial" panose="020B0604020202020204" pitchFamily="34" charset="0"/>
              <a:buChar char="•"/>
            </a:pPr>
            <a:r>
              <a:rPr lang="en-US" sz="2000" dirty="0">
                <a:solidFill>
                  <a:srgbClr val="000000">
                    <a:lumMod val="95000"/>
                    <a:lumOff val="5000"/>
                  </a:srgbClr>
                </a:solidFill>
              </a:rPr>
              <a:t>A realistic approach to setting climate change nutrient reduction targets and developing the Conowingo WIP will account for affordability and a rate of implementation progress that is feasible.</a:t>
            </a:r>
          </a:p>
        </p:txBody>
      </p:sp>
    </p:spTree>
    <p:extLst>
      <p:ext uri="{BB962C8B-B14F-4D97-AF65-F5344CB8AC3E}">
        <p14:creationId xmlns:p14="http://schemas.microsoft.com/office/powerpoint/2010/main" val="2286242897"/>
      </p:ext>
    </p:extLst>
  </p:cSld>
  <p:clrMapOvr>
    <a:masterClrMapping/>
  </p:clrMapOvr>
</p:sld>
</file>

<file path=ppt/theme/theme1.xml><?xml version="1.0" encoding="utf-8"?>
<a:theme xmlns:a="http://schemas.openxmlformats.org/drawingml/2006/main" name="Office Theme">
  <a:themeElements>
    <a:clrScheme name="Custom 27">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Green" id="{82747DBC-A0FA-4CAA-B891-A842EB696935}" vid="{20F227CE-7F0D-4252-AA3B-EEE496D7FC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621</Words>
  <Application>Microsoft Office PowerPoint</Application>
  <PresentationFormat>On-screen Show (4:3)</PresentationFormat>
  <Paragraphs>55</Paragraphs>
  <Slides>5</Slides>
  <Notes>5</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2017-11-20T18:01:00Z</dcterms:created>
  <dcterms:modified xsi:type="dcterms:W3CDTF">2020-09-09T16:45:26Z</dcterms:modified>
</cp:coreProperties>
</file>