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0"/>
  </p:notesMasterIdLst>
  <p:handoutMasterIdLst>
    <p:handoutMasterId r:id="rId21"/>
  </p:handoutMasterIdLst>
  <p:sldIdLst>
    <p:sldId id="280" r:id="rId2"/>
    <p:sldId id="267" r:id="rId3"/>
    <p:sldId id="269" r:id="rId4"/>
    <p:sldId id="283" r:id="rId5"/>
    <p:sldId id="282" r:id="rId6"/>
    <p:sldId id="639" r:id="rId7"/>
    <p:sldId id="640" r:id="rId8"/>
    <p:sldId id="641" r:id="rId9"/>
    <p:sldId id="642" r:id="rId10"/>
    <p:sldId id="643" r:id="rId11"/>
    <p:sldId id="644" r:id="rId12"/>
    <p:sldId id="645" r:id="rId13"/>
    <p:sldId id="646" r:id="rId14"/>
    <p:sldId id="297" r:id="rId15"/>
    <p:sldId id="647" r:id="rId16"/>
    <p:sldId id="301" r:id="rId17"/>
    <p:sldId id="638" r:id="rId18"/>
    <p:sldId id="271"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2F6B9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8507" autoAdjust="0"/>
  </p:normalViewPr>
  <p:slideViewPr>
    <p:cSldViewPr snapToGrid="0" snapToObjects="1">
      <p:cViewPr varScale="1">
        <p:scale>
          <a:sx n="67" d="100"/>
          <a:sy n="67" d="100"/>
        </p:scale>
        <p:origin x="496" y="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09-Sep-21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09-Sep-21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206240"/>
            <a:ext cx="5486400" cy="4114800"/>
          </a:xfrm>
        </p:spPr>
        <p:txBody>
          <a:bodyPr/>
          <a:lstStyle/>
          <a:p>
            <a:r>
              <a:rPr lang="en-US" sz="1200" dirty="0">
                <a:effectLst/>
                <a:latin typeface="Franklin Gothic Book" panose="020B0503020102020204" pitchFamily="34" charset="0"/>
                <a:ea typeface="Calibri" panose="020F0502020204030204" pitchFamily="34" charset="0"/>
                <a:cs typeface="Arial" panose="020B0604020202020204" pitchFamily="34" charset="0"/>
              </a:rPr>
              <a:t>Scenario 1</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Following </a:t>
            </a:r>
            <a:r>
              <a:rPr lang="en-US" sz="1200" dirty="0">
                <a:latin typeface="Franklin Gothic Book" panose="020B0503020102020204" pitchFamily="34" charset="0"/>
                <a:ea typeface="Calibri" panose="020F0502020204030204" pitchFamily="34" charset="0"/>
                <a:cs typeface="Arial" panose="020B0604020202020204" pitchFamily="34" charset="0"/>
              </a:rPr>
              <a:t>recovery period, the region reverts </a:t>
            </a:r>
            <a:r>
              <a:rPr lang="en-US" sz="1200" dirty="0">
                <a:effectLst/>
                <a:latin typeface="Franklin Gothic Book" panose="020B0503020102020204" pitchFamily="34" charset="0"/>
                <a:ea typeface="Calibri" panose="020F0502020204030204" pitchFamily="34" charset="0"/>
                <a:cs typeface="Arial" panose="020B0604020202020204" pitchFamily="34" charset="0"/>
              </a:rPr>
              <a:t>to “old” normal</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Regional growth projections are unaffected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Telework pattens return to pre-pandemic levels</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Regional travel, including commuting, return to pre-pandemic levels</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Essential front-line workers still needed to support the regional economy</a:t>
            </a:r>
          </a:p>
          <a:p>
            <a:br>
              <a:rPr lang="en-US" dirty="0">
                <a:latin typeface="Franklin Gothic Book" panose="020B0503020102020204" pitchFamily="34" charset="0"/>
                <a:ea typeface="Calibri" panose="020F0502020204030204" pitchFamily="34" charset="0"/>
                <a:cs typeface="Arial" panose="020B0604020202020204" pitchFamily="34" charset="0"/>
              </a:rPr>
            </a:br>
            <a:r>
              <a:rPr lang="en-US" dirty="0">
                <a:latin typeface="Franklin Gothic Book" panose="020B0503020102020204" pitchFamily="34" charset="0"/>
                <a:ea typeface="Calibri" panose="020F0502020204030204" pitchFamily="34" charset="0"/>
                <a:cs typeface="Arial" panose="020B0604020202020204" pitchFamily="34" charset="0"/>
              </a:rPr>
              <a:t>Scenario 2</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Following period of transition, increased teleworking takes hold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Demand for and use of office/commercial space may be influenced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Housing location choices may not be tied as strongly to proximity to worksite (i.e., commute length/time less of a consideration)</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Regional composition of industry sectors and supporting workforce does not change</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Essential front-line workers still needed to support the regional economy</a:t>
            </a:r>
            <a:endParaRPr lang="en-US" sz="1200" dirty="0">
              <a:latin typeface="Franklin Gothic Book" panose="020B0503020102020204" pitchFamily="34" charset="0"/>
              <a:ea typeface="Calibri" panose="020F0502020204030204" pitchFamily="34" charset="0"/>
              <a:cs typeface="Arial" panose="020B0604020202020204" pitchFamily="34" charset="0"/>
            </a:endParaRPr>
          </a:p>
          <a:p>
            <a:pPr marL="256032" indent="-256032">
              <a:buFont typeface="Arial"/>
              <a:buChar char="•"/>
            </a:pPr>
            <a:endParaRPr lang="en-US" sz="1200" dirty="0">
              <a:latin typeface="Franklin Gothic Book" panose="020B0503020102020204" pitchFamily="34" charset="0"/>
              <a:ea typeface="Calibri" panose="020F0502020204030204" pitchFamily="34" charset="0"/>
              <a:cs typeface="Arial" panose="020B0604020202020204" pitchFamily="34" charset="0"/>
            </a:endParaRPr>
          </a:p>
          <a:p>
            <a:r>
              <a:rPr lang="en-US" dirty="0">
                <a:latin typeface="Franklin Gothic Book" panose="020B0503020102020204" pitchFamily="34" charset="0"/>
                <a:ea typeface="Calibri" panose="020F0502020204030204" pitchFamily="34" charset="0"/>
                <a:cs typeface="Arial" panose="020B0604020202020204" pitchFamily="34" charset="0"/>
              </a:rPr>
              <a:t>Scenario 3</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Teleworking takes a significant regional and societal hold resulting in many workers, who can telework, not feeling tied to live in the same region where their jobs are “located.”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Outmigration of components of the workforce may influence composition of employment sectors in the region</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Changing economy may influence demand for </a:t>
            </a:r>
            <a:r>
              <a:rPr lang="en-US" sz="1200" dirty="0">
                <a:latin typeface="Franklin Gothic Book" panose="020B0503020102020204" pitchFamily="34" charset="0"/>
                <a:ea typeface="Calibri" panose="020F0502020204030204" pitchFamily="34" charset="0"/>
                <a:cs typeface="Arial" panose="020B0604020202020204" pitchFamily="34" charset="0"/>
              </a:rPr>
              <a:t>talent</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Essential front-line workers still needed to support the regional economy</a:t>
            </a:r>
          </a:p>
          <a:p>
            <a:pPr marL="256032" indent="-256032">
              <a:buFont typeface="Arial"/>
              <a:buChar char="•"/>
            </a:pPr>
            <a:endParaRPr lang="en-US" sz="1200" dirty="0">
              <a:latin typeface="Franklin Gothic Book" panose="020B0503020102020204" pitchFamily="34" charset="0"/>
              <a:ea typeface="Calibri" panose="020F0502020204030204" pitchFamily="34" charset="0"/>
              <a:cs typeface="Arial" panose="020B0604020202020204" pitchFamily="34" charset="0"/>
            </a:endParaRP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17</a:t>
            </a:fld>
            <a:endParaRPr lang="en-US"/>
          </a:p>
        </p:txBody>
      </p:sp>
    </p:spTree>
    <p:extLst>
      <p:ext uri="{BB962C8B-B14F-4D97-AF65-F5344CB8AC3E}">
        <p14:creationId xmlns:p14="http://schemas.microsoft.com/office/powerpoint/2010/main" val="42811666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0" name="Straight Connector 9"/>
          <p:cNvCxnSpPr/>
          <p:nvPr userDrawn="1"/>
        </p:nvCxnSpPr>
        <p:spPr>
          <a:xfrm>
            <a:off x="8461552" y="6353741"/>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316231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8" r:id="rId6"/>
    <p:sldLayoutId id="2147483659" r:id="rId7"/>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83013073"/>
              </p:ext>
            </p:extLst>
          </p:nvPr>
        </p:nvGraphicFramePr>
        <p:xfrm>
          <a:off x="2491153" y="1481172"/>
          <a:ext cx="6652847" cy="363728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4000" b="0" cap="all" dirty="0">
                          <a:solidFill>
                            <a:srgbClr val="2F6B97"/>
                          </a:solidFill>
                          <a:latin typeface="+mn-lt"/>
                          <a:cs typeface="Franklin Gothic Book"/>
                        </a:rPr>
                        <a:t>PANDEMIC TRANSPORTATION ANALYSIS</a:t>
                      </a:r>
                      <a:endParaRPr lang="en-US" sz="4000" b="0" i="1" cap="all" spc="-90" dirty="0">
                        <a:solidFill>
                          <a:srgbClr val="2F6B97"/>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800" dirty="0">
                          <a:solidFill>
                            <a:srgbClr val="2F6B97"/>
                          </a:solidFill>
                          <a:latin typeface="Franklin Gothic Medium"/>
                          <a:ea typeface="Ebrima" panose="02000000000000000000" pitchFamily="2" charset="0"/>
                          <a:cs typeface="Franklin Gothic Medium"/>
                        </a:rPr>
                        <a:t>Emphasis on Labor Day 2021 and Previous Year 2019</a:t>
                      </a:r>
                    </a:p>
                    <a:p>
                      <a:pPr algn="l">
                        <a:lnSpc>
                          <a:spcPts val="2760"/>
                        </a:lnSpc>
                      </a:pPr>
                      <a:endParaRPr lang="en-US" sz="2800" dirty="0">
                        <a:solidFill>
                          <a:srgbClr val="2F6B97"/>
                        </a:solidFill>
                        <a:latin typeface="Franklin Gothic Medium"/>
                        <a:ea typeface="Ebrima" panose="02000000000000000000" pitchFamily="2" charset="0"/>
                        <a:cs typeface="Franklin Gothic Medium"/>
                      </a:endParaRPr>
                    </a:p>
                  </a:txBody>
                  <a:tcPr marL="0" marR="457200" marT="137160" marB="137160">
                    <a:lnL w="12700" cmpd="sng">
                      <a:noFill/>
                    </a:lnL>
                    <a:lnR w="12700" cmpd="sng">
                      <a:noFill/>
                    </a:lnR>
                    <a:lnT w="38100" cap="flat" cmpd="sng" algn="ctr">
                      <a:solidFill>
                        <a:schemeClr val="tx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C. Patrick Zilliacus</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Transportation Engineer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Systems Performance, Operations and Technology Subcommittee (SPOTS)</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September 9, 2021</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299719" y="6384951"/>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 4</a:t>
            </a:r>
          </a:p>
        </p:txBody>
      </p:sp>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14765119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Background and introduction</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77089"/>
            <a:ext cx="7882128" cy="3939540"/>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This continues what staff shared with the committee in July.</a:t>
            </a:r>
          </a:p>
          <a:p>
            <a:pPr marL="256032" indent="-256032">
              <a:spcBef>
                <a:spcPts val="1200"/>
              </a:spcBef>
              <a:spcAft>
                <a:spcPts val="0"/>
              </a:spcAft>
              <a:buClrTx/>
              <a:buFont typeface="Arial"/>
              <a:buChar char="•"/>
            </a:pPr>
            <a:r>
              <a:rPr lang="en-US" sz="2000" dirty="0"/>
              <a:t>Emphasis on Labor Day weekend 2021 and comparison with Labor Day weekend 2019</a:t>
            </a:r>
          </a:p>
          <a:p>
            <a:pPr marL="256032" indent="-256032">
              <a:spcBef>
                <a:spcPts val="1200"/>
              </a:spcBef>
              <a:spcAft>
                <a:spcPts val="0"/>
              </a:spcAft>
              <a:buClrTx/>
              <a:buFont typeface="Arial"/>
              <a:buChar char="•"/>
            </a:pPr>
            <a:r>
              <a:rPr lang="en-US" sz="2000" dirty="0"/>
              <a:t>Probe data only – the some of the data in this presentation are from yesterday, Wednesday, September 8, 2021</a:t>
            </a:r>
          </a:p>
          <a:p>
            <a:pPr marL="256032" indent="-256032">
              <a:spcBef>
                <a:spcPts val="1200"/>
              </a:spcBef>
              <a:spcAft>
                <a:spcPts val="0"/>
              </a:spcAft>
              <a:buClrTx/>
              <a:buFont typeface="Arial"/>
              <a:buChar char="•"/>
            </a:pPr>
            <a:r>
              <a:rPr lang="en-US" sz="2000" dirty="0"/>
              <a:t>Staff will be obtaining ATR count data in the coming days</a:t>
            </a:r>
          </a:p>
          <a:p>
            <a:pPr marL="256032" indent="-256032">
              <a:spcBef>
                <a:spcPts val="1200"/>
              </a:spcBef>
              <a:spcAft>
                <a:spcPts val="0"/>
              </a:spcAft>
              <a:buClrTx/>
              <a:buFont typeface="Arial"/>
              <a:buChar char="•"/>
            </a:pPr>
            <a:r>
              <a:rPr lang="en-US" sz="2000" dirty="0"/>
              <a:t>Data used were derived from Inrix vehicle probe data, obtained from the Center for Advanced Transportation Technology Laboratory at the University of Maryland</a:t>
            </a:r>
          </a:p>
          <a:p>
            <a:pPr marL="256032" indent="-256032">
              <a:spcBef>
                <a:spcPts val="1200"/>
              </a:spcBef>
              <a:spcAft>
                <a:spcPts val="0"/>
              </a:spcAft>
              <a:buClrTx/>
              <a:buFont typeface="Arial"/>
              <a:buChar char="•"/>
            </a:pPr>
            <a:endParaRPr lang="en-US" sz="2000"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4: Pandemic Transportation Analysis</a:t>
            </a:r>
          </a:p>
          <a:p>
            <a:pPr algn="r"/>
            <a:r>
              <a:rPr lang="en-US" sz="900" dirty="0">
                <a:solidFill>
                  <a:srgbClr val="7F7F7F"/>
                </a:solidFill>
                <a:latin typeface="Franklin Gothic Medium"/>
                <a:cs typeface="Franklin Gothic Medium"/>
              </a:rPr>
              <a:t>September 9,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770997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sp>
        <p:nvSpPr>
          <p:cNvPr id="6" name="TextBox 5"/>
          <p:cNvSpPr txBox="1"/>
          <p:nvPr/>
        </p:nvSpPr>
        <p:spPr>
          <a:xfrm>
            <a:off x="777240" y="1380744"/>
            <a:ext cx="7882127" cy="2862322"/>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Just one network analyzed:</a:t>
            </a:r>
          </a:p>
          <a:p>
            <a:pPr marL="800100" lvl="1" indent="-342900">
              <a:spcBef>
                <a:spcPts val="1200"/>
              </a:spcBef>
              <a:buFont typeface="Courier New" panose="02070309020205020404" pitchFamily="49" charset="0"/>
              <a:buChar char="o"/>
            </a:pPr>
            <a:r>
              <a:rPr lang="en-US" sz="2000" dirty="0"/>
              <a:t>Interstates, other freeways, expressways, toll roads and federal parkways </a:t>
            </a:r>
          </a:p>
          <a:p>
            <a:pPr marL="342900" indent="-342900">
              <a:spcBef>
                <a:spcPts val="1200"/>
              </a:spcBef>
              <a:buFont typeface="Arial" panose="020B0604020202020204" pitchFamily="34" charset="0"/>
              <a:buChar char="•"/>
            </a:pPr>
            <a:r>
              <a:rPr lang="en-US" sz="2000" dirty="0"/>
              <a:t>All data are in aggregate for this network</a:t>
            </a:r>
          </a:p>
          <a:p>
            <a:pPr marL="342900" indent="-342900">
              <a:spcBef>
                <a:spcPts val="1200"/>
              </a:spcBef>
              <a:buFont typeface="Arial" panose="020B0604020202020204" pitchFamily="34" charset="0"/>
              <a:buChar char="•"/>
            </a:pPr>
            <a:r>
              <a:rPr lang="en-US" sz="2000" dirty="0"/>
              <a:t>Estimated costs of user delay computed using the CATT Lab’s User Delay Cost Analysis tool</a:t>
            </a:r>
          </a:p>
          <a:p>
            <a:pPr marL="800100" lvl="1" indent="-342900">
              <a:spcBef>
                <a:spcPts val="1200"/>
              </a:spcBef>
              <a:buFont typeface="Courier New" panose="02070309020205020404" pitchFamily="49" charset="0"/>
              <a:buChar char="o"/>
            </a:pPr>
            <a:endParaRPr lang="en-US" sz="2000" dirty="0"/>
          </a:p>
        </p:txBody>
      </p:sp>
      <p:graphicFrame>
        <p:nvGraphicFramePr>
          <p:cNvPr id="8" name="Table 7"/>
          <p:cNvGraphicFramePr>
            <a:graphicFrameLocks noGrp="1"/>
          </p:cNvGraphicFramePr>
          <p:nvPr>
            <p:extLst>
              <p:ext uri="{D42A27DB-BD31-4B8C-83A1-F6EECF244321}">
                <p14:modId xmlns:p14="http://schemas.microsoft.com/office/powerpoint/2010/main" val="313746416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What did staff examine?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4: Pandemic Transportation Analysis</a:t>
            </a:r>
          </a:p>
          <a:p>
            <a:pPr algn="r"/>
            <a:r>
              <a:rPr lang="en-US" sz="900" dirty="0">
                <a:solidFill>
                  <a:srgbClr val="7F7F7F"/>
                </a:solidFill>
                <a:latin typeface="Franklin Gothic Medium"/>
                <a:cs typeface="Franklin Gothic Medium"/>
              </a:rPr>
              <a:t>September 9,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393565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sp>
        <p:nvSpPr>
          <p:cNvPr id="6" name="TextBox 5"/>
          <p:cNvSpPr txBox="1"/>
          <p:nvPr/>
        </p:nvSpPr>
        <p:spPr>
          <a:xfrm>
            <a:off x="777240" y="1380744"/>
            <a:ext cx="7882127" cy="1938992"/>
          </a:xfrm>
          <a:prstGeom prst="rect">
            <a:avLst/>
          </a:prstGeom>
          <a:noFill/>
        </p:spPr>
        <p:txBody>
          <a:bodyPr wrap="square" rtlCol="0">
            <a:spAutoFit/>
          </a:bodyPr>
          <a:lstStyle/>
          <a:p>
            <a:pPr marL="342900" indent="-342900">
              <a:spcBef>
                <a:spcPts val="1200"/>
              </a:spcBef>
              <a:buFont typeface="Arial" panose="020B0604020202020204" pitchFamily="34" charset="0"/>
              <a:buChar char="•"/>
            </a:pPr>
            <a:r>
              <a:rPr lang="en-US" sz="2000" dirty="0"/>
              <a:t>See high-level view of networks used for analysis.</a:t>
            </a:r>
          </a:p>
          <a:p>
            <a:pPr marL="342900" indent="-342900">
              <a:spcBef>
                <a:spcPts val="1200"/>
              </a:spcBef>
              <a:buFont typeface="Arial" panose="020B0604020202020204" pitchFamily="34" charset="0"/>
              <a:buChar char="•"/>
            </a:pPr>
            <a:r>
              <a:rPr lang="en-US" sz="2000" dirty="0"/>
              <a:t>In this presentation we used the Interstates, other freeways, expressways, toll roads and limited-access National Park Service Parkways</a:t>
            </a:r>
          </a:p>
          <a:p>
            <a:pPr marL="342900" indent="-342900">
              <a:spcBef>
                <a:spcPts val="1200"/>
              </a:spcBef>
              <a:buFont typeface="Arial" panose="020B0604020202020204" pitchFamily="34" charset="0"/>
              <a:buChar char="•"/>
            </a:pPr>
            <a:r>
              <a:rPr lang="en-US" sz="2000" dirty="0"/>
              <a:t>Managed reversible lanes on I-95/I-395 were excluded</a:t>
            </a:r>
          </a:p>
        </p:txBody>
      </p:sp>
      <p:graphicFrame>
        <p:nvGraphicFramePr>
          <p:cNvPr id="8" name="Table 7"/>
          <p:cNvGraphicFramePr>
            <a:graphicFrameLocks noGrp="1"/>
          </p:cNvGraphicFramePr>
          <p:nvPr>
            <p:extLst>
              <p:ext uri="{D42A27DB-BD31-4B8C-83A1-F6EECF244321}">
                <p14:modId xmlns:p14="http://schemas.microsoft.com/office/powerpoint/2010/main" val="248952848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Schematic view of Network</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4: Pandemic Transportation Analysis</a:t>
            </a:r>
          </a:p>
          <a:p>
            <a:pPr algn="r"/>
            <a:r>
              <a:rPr lang="en-US" sz="900" dirty="0">
                <a:solidFill>
                  <a:srgbClr val="7F7F7F"/>
                </a:solidFill>
                <a:latin typeface="Franklin Gothic Medium"/>
                <a:cs typeface="Franklin Gothic Medium"/>
              </a:rPr>
              <a:t>September 9,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4010750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2C3800B-9CCC-475B-95C2-92210291B191}"/>
              </a:ext>
            </a:extLst>
          </p:cNvPr>
          <p:cNvPicPr>
            <a:picLocks noChangeAspect="1"/>
          </p:cNvPicPr>
          <p:nvPr/>
        </p:nvPicPr>
        <p:blipFill rotWithShape="1">
          <a:blip r:embed="rId2"/>
          <a:srcRect t="16250"/>
          <a:stretch/>
        </p:blipFill>
        <p:spPr>
          <a:xfrm>
            <a:off x="20" y="-2"/>
            <a:ext cx="9143980" cy="6126480"/>
          </a:xfrm>
          <a:prstGeom prst="rect">
            <a:avLst/>
          </a:prstGeom>
          <a:noFill/>
          <a:effectLst/>
        </p:spPr>
      </p:pic>
      <p:sp>
        <p:nvSpPr>
          <p:cNvPr id="14" name="Slide Number Placeholder 2">
            <a:extLst>
              <a:ext uri="{FF2B5EF4-FFF2-40B4-BE49-F238E27FC236}">
                <a16:creationId xmlns:a16="http://schemas.microsoft.com/office/drawing/2014/main" id="{BEF73EDB-6DB7-4A9A-A562-4B94C098EE00}"/>
              </a:ext>
            </a:extLst>
          </p:cNvPr>
          <p:cNvSpPr>
            <a:spLocks noGrp="1"/>
          </p:cNvSpPr>
          <p:nvPr>
            <p:ph type="sldNum" sz="quarter" idx="12"/>
          </p:nvPr>
        </p:nvSpPr>
        <p:spPr>
          <a:xfrm>
            <a:off x="8659367" y="6419088"/>
            <a:ext cx="258017" cy="155448"/>
          </a:xfrm>
        </p:spPr>
        <p:txBody>
          <a:bodyPr/>
          <a:lstStyle/>
          <a:p>
            <a:pPr>
              <a:spcAft>
                <a:spcPts val="600"/>
              </a:spcAft>
            </a:pPr>
            <a:fld id="{7CB1CFCA-EE77-9F4A-8FAE-3286F1D37F0D}" type="slidenum">
              <a:rPr lang="en-US" smtClean="0"/>
              <a:pPr>
                <a:spcAft>
                  <a:spcPts val="600"/>
                </a:spcAft>
              </a:pPr>
              <a:t>5</a:t>
            </a:fld>
            <a:endParaRPr lang="en-US"/>
          </a:p>
        </p:txBody>
      </p:sp>
      <p:sp>
        <p:nvSpPr>
          <p:cNvPr id="3" name="Slide Number Placeholder 2" hidden="1">
            <a:extLst>
              <a:ext uri="{FF2B5EF4-FFF2-40B4-BE49-F238E27FC236}">
                <a16:creationId xmlns:a16="http://schemas.microsoft.com/office/drawing/2014/main" id="{CBF49FD6-EED7-4D0F-A8EB-DB8367FEE5E3}"/>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5</a:t>
            </a:fld>
            <a:endParaRPr lang="en-US"/>
          </a:p>
        </p:txBody>
      </p:sp>
    </p:spTree>
    <p:extLst>
      <p:ext uri="{BB962C8B-B14F-4D97-AF65-F5344CB8AC3E}">
        <p14:creationId xmlns:p14="http://schemas.microsoft.com/office/powerpoint/2010/main" val="37771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3398438-029C-4B8D-87FE-70B25E19B80A}"/>
              </a:ext>
            </a:extLst>
          </p:cNvPr>
          <p:cNvPicPr>
            <a:picLocks noGrp="1" noChangeAspect="1"/>
          </p:cNvPicPr>
          <p:nvPr>
            <p:ph type="pic" idx="1"/>
          </p:nvPr>
        </p:nvPicPr>
        <p:blipFill rotWithShape="1">
          <a:blip r:embed="rId2"/>
          <a:srcRect l="3000"/>
          <a:stretch/>
        </p:blipFill>
        <p:spPr>
          <a:xfrm>
            <a:off x="20" y="10"/>
            <a:ext cx="9143980" cy="6857990"/>
          </a:xfrm>
          <a:prstGeom prst="rect">
            <a:avLst/>
          </a:prstGeom>
          <a:noFill/>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6</a:t>
            </a:fld>
            <a:endParaRPr lang="en-US"/>
          </a:p>
        </p:txBody>
      </p:sp>
    </p:spTree>
    <p:extLst>
      <p:ext uri="{BB962C8B-B14F-4D97-AF65-F5344CB8AC3E}">
        <p14:creationId xmlns:p14="http://schemas.microsoft.com/office/powerpoint/2010/main" val="2204002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335E390F-39DB-4541-B629-ECFBBF386B5E}"/>
              </a:ext>
            </a:extLst>
          </p:cNvPr>
          <p:cNvPicPr>
            <a:picLocks noGrp="1" noChangeAspect="1"/>
          </p:cNvPicPr>
          <p:nvPr>
            <p:ph type="pic" idx="1"/>
          </p:nvPr>
        </p:nvPicPr>
        <p:blipFill rotWithShape="1">
          <a:blip r:embed="rId2"/>
          <a:srcRect l="3000"/>
          <a:stretch/>
        </p:blipFill>
        <p:spPr>
          <a:xfrm>
            <a:off x="20" y="10"/>
            <a:ext cx="9143980" cy="6857990"/>
          </a:xfrm>
          <a:prstGeom prst="rect">
            <a:avLst/>
          </a:prstGeom>
          <a:noFill/>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7</a:t>
            </a:fld>
            <a:endParaRPr lang="en-US"/>
          </a:p>
        </p:txBody>
      </p:sp>
    </p:spTree>
    <p:extLst>
      <p:ext uri="{BB962C8B-B14F-4D97-AF65-F5344CB8AC3E}">
        <p14:creationId xmlns:p14="http://schemas.microsoft.com/office/powerpoint/2010/main" val="3459525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50A215E-D7AD-4D33-9A4E-DEB472FA4114}"/>
              </a:ext>
            </a:extLst>
          </p:cNvPr>
          <p:cNvPicPr>
            <a:picLocks noGrp="1" noChangeAspect="1"/>
          </p:cNvPicPr>
          <p:nvPr>
            <p:ph type="pic" idx="1"/>
          </p:nvPr>
        </p:nvPicPr>
        <p:blipFill rotWithShape="1">
          <a:blip r:embed="rId2"/>
          <a:srcRect l="3000"/>
          <a:stretch/>
        </p:blipFill>
        <p:spPr>
          <a:xfrm>
            <a:off x="20" y="10"/>
            <a:ext cx="9143980" cy="6857990"/>
          </a:xfrm>
          <a:prstGeom prst="rect">
            <a:avLst/>
          </a:prstGeom>
          <a:noFill/>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8</a:t>
            </a:fld>
            <a:endParaRPr lang="en-US"/>
          </a:p>
        </p:txBody>
      </p:sp>
    </p:spTree>
    <p:extLst>
      <p:ext uri="{BB962C8B-B14F-4D97-AF65-F5344CB8AC3E}">
        <p14:creationId xmlns:p14="http://schemas.microsoft.com/office/powerpoint/2010/main" val="2675539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84045309-22F2-4C83-86BF-8DD4A1C6009D}"/>
              </a:ext>
            </a:extLst>
          </p:cNvPr>
          <p:cNvPicPr>
            <a:picLocks noGrp="1" noChangeAspect="1"/>
          </p:cNvPicPr>
          <p:nvPr>
            <p:ph type="pic" idx="1"/>
          </p:nvPr>
        </p:nvPicPr>
        <p:blipFill rotWithShape="1">
          <a:blip r:embed="rId2"/>
          <a:srcRect l="3000"/>
          <a:stretch/>
        </p:blipFill>
        <p:spPr>
          <a:xfrm>
            <a:off x="20" y="10"/>
            <a:ext cx="9143980" cy="6857990"/>
          </a:xfrm>
          <a:prstGeom prst="rect">
            <a:avLst/>
          </a:prstGeom>
          <a:noFill/>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9</a:t>
            </a:fld>
            <a:endParaRPr lang="en-US"/>
          </a:p>
        </p:txBody>
      </p:sp>
    </p:spTree>
    <p:extLst>
      <p:ext uri="{BB962C8B-B14F-4D97-AF65-F5344CB8AC3E}">
        <p14:creationId xmlns:p14="http://schemas.microsoft.com/office/powerpoint/2010/main" val="3521624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4FEBD6-C0A3-4C56-A91A-CC5E543056C6}"/>
              </a:ext>
            </a:extLst>
          </p:cNvPr>
          <p:cNvPicPr>
            <a:picLocks noChangeAspect="1"/>
          </p:cNvPicPr>
          <p:nvPr/>
        </p:nvPicPr>
        <p:blipFill rotWithShape="1">
          <a:blip r:embed="rId2"/>
          <a:srcRect l="3000"/>
          <a:stretch/>
        </p:blipFill>
        <p:spPr>
          <a:xfrm>
            <a:off x="20" y="10"/>
            <a:ext cx="9143980" cy="6857990"/>
          </a:xfrm>
          <a:prstGeom prst="rect">
            <a:avLst/>
          </a:prstGeom>
          <a:noFill/>
          <a:effectLst/>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10</a:t>
            </a:fld>
            <a:endParaRPr lang="en-US"/>
          </a:p>
        </p:txBody>
      </p:sp>
    </p:spTree>
    <p:extLst>
      <p:ext uri="{BB962C8B-B14F-4D97-AF65-F5344CB8AC3E}">
        <p14:creationId xmlns:p14="http://schemas.microsoft.com/office/powerpoint/2010/main" val="642521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DFBC08-E59B-4CA0-B9AA-F30552BAE8B6}"/>
              </a:ext>
            </a:extLst>
          </p:cNvPr>
          <p:cNvPicPr>
            <a:picLocks noChangeAspect="1"/>
          </p:cNvPicPr>
          <p:nvPr/>
        </p:nvPicPr>
        <p:blipFill rotWithShape="1">
          <a:blip r:embed="rId2"/>
          <a:srcRect l="3000"/>
          <a:stretch/>
        </p:blipFill>
        <p:spPr>
          <a:xfrm>
            <a:off x="20" y="10"/>
            <a:ext cx="9143980" cy="6857990"/>
          </a:xfrm>
          <a:prstGeom prst="rect">
            <a:avLst/>
          </a:prstGeom>
          <a:noFill/>
          <a:effectLst/>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11</a:t>
            </a:fld>
            <a:endParaRPr lang="en-US"/>
          </a:p>
        </p:txBody>
      </p:sp>
    </p:spTree>
    <p:extLst>
      <p:ext uri="{BB962C8B-B14F-4D97-AF65-F5344CB8AC3E}">
        <p14:creationId xmlns:p14="http://schemas.microsoft.com/office/powerpoint/2010/main" val="3923329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F315649-A4B6-4219-AFCC-446A71734B52}"/>
              </a:ext>
            </a:extLst>
          </p:cNvPr>
          <p:cNvPicPr>
            <a:picLocks noChangeAspect="1"/>
          </p:cNvPicPr>
          <p:nvPr/>
        </p:nvPicPr>
        <p:blipFill rotWithShape="1">
          <a:blip r:embed="rId2"/>
          <a:srcRect l="3000"/>
          <a:stretch/>
        </p:blipFill>
        <p:spPr>
          <a:xfrm>
            <a:off x="20" y="10"/>
            <a:ext cx="9143980" cy="6857990"/>
          </a:xfrm>
          <a:prstGeom prst="rect">
            <a:avLst/>
          </a:prstGeom>
          <a:noFill/>
          <a:effectLst/>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12</a:t>
            </a:fld>
            <a:endParaRPr lang="en-US"/>
          </a:p>
        </p:txBody>
      </p:sp>
    </p:spTree>
    <p:extLst>
      <p:ext uri="{BB962C8B-B14F-4D97-AF65-F5344CB8AC3E}">
        <p14:creationId xmlns:p14="http://schemas.microsoft.com/office/powerpoint/2010/main" val="236692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E12D74-0AA9-4D98-9E66-87F88D9B5486}"/>
              </a:ext>
            </a:extLst>
          </p:cNvPr>
          <p:cNvPicPr>
            <a:picLocks noChangeAspect="1"/>
          </p:cNvPicPr>
          <p:nvPr/>
        </p:nvPicPr>
        <p:blipFill rotWithShape="1">
          <a:blip r:embed="rId2"/>
          <a:srcRect l="3000"/>
          <a:stretch/>
        </p:blipFill>
        <p:spPr>
          <a:xfrm>
            <a:off x="20" y="10"/>
            <a:ext cx="9143980" cy="6857990"/>
          </a:xfrm>
          <a:prstGeom prst="rect">
            <a:avLst/>
          </a:prstGeom>
          <a:noFill/>
          <a:effectLst/>
        </p:spPr>
      </p:pic>
      <p:sp>
        <p:nvSpPr>
          <p:cNvPr id="3" name="Slide Number Placeholder 2" hidden="1">
            <a:extLst>
              <a:ext uri="{FF2B5EF4-FFF2-40B4-BE49-F238E27FC236}">
                <a16:creationId xmlns:a16="http://schemas.microsoft.com/office/drawing/2014/main" id="{B062F526-08BC-42EB-9A1F-37E9A34F19C2}"/>
              </a:ext>
            </a:extLst>
          </p:cNvPr>
          <p:cNvSpPr>
            <a:spLocks noGrp="1"/>
          </p:cNvSpPr>
          <p:nvPr>
            <p:ph type="sldNum" sz="quarter" idx="12"/>
          </p:nvPr>
        </p:nvSpPr>
        <p:spPr/>
        <p:txBody>
          <a:bodyPr/>
          <a:lstStyle/>
          <a:p>
            <a:pPr>
              <a:spcAft>
                <a:spcPts val="600"/>
              </a:spcAft>
            </a:pPr>
            <a:fld id="{7CB1CFCA-EE77-9F4A-8FAE-3286F1D37F0D}" type="slidenum">
              <a:rPr lang="en-US" smtClean="0"/>
              <a:pPr>
                <a:spcAft>
                  <a:spcPts val="600"/>
                </a:spcAft>
              </a:pPr>
              <a:t>13</a:t>
            </a:fld>
            <a:endParaRPr lang="en-US"/>
          </a:p>
        </p:txBody>
      </p:sp>
    </p:spTree>
    <p:extLst>
      <p:ext uri="{BB962C8B-B14F-4D97-AF65-F5344CB8AC3E}">
        <p14:creationId xmlns:p14="http://schemas.microsoft.com/office/powerpoint/2010/main" val="873544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14</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4850691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Conclusions from Labor Day 2021</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2708434"/>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Congestion on the limited access system for Labor Day 2021 is back, but mornings are not as bad as afternoons, and the afternoons in 2021 are generally not as bad as 2019.</a:t>
            </a:r>
          </a:p>
          <a:p>
            <a:pPr marL="256032" indent="-256032">
              <a:spcBef>
                <a:spcPts val="1200"/>
              </a:spcBef>
              <a:spcAft>
                <a:spcPts val="0"/>
              </a:spcAft>
              <a:buClrTx/>
              <a:buFont typeface="Arial"/>
              <a:buChar char="•"/>
            </a:pPr>
            <a:r>
              <a:rPr lang="en-US" sz="2000" dirty="0">
                <a:solidFill>
                  <a:schemeClr val="dk1"/>
                </a:solidFill>
              </a:rPr>
              <a:t>This is similar to what was observed for Memorial Day 2021.</a:t>
            </a:r>
          </a:p>
          <a:p>
            <a:pPr marL="256032" indent="-256032">
              <a:spcBef>
                <a:spcPts val="1200"/>
              </a:spcBef>
              <a:spcAft>
                <a:spcPts val="0"/>
              </a:spcAft>
              <a:buClrTx/>
              <a:buFont typeface="Arial"/>
              <a:buChar char="•"/>
            </a:pPr>
            <a:r>
              <a:rPr lang="en-US" sz="2000" dirty="0">
                <a:solidFill>
                  <a:schemeClr val="dk1"/>
                </a:solidFill>
              </a:rPr>
              <a:t>The system is generally not as congested on weekdays around Labor Day in 2021 as it was in 2019 – especially in the mornings</a:t>
            </a:r>
          </a:p>
          <a:p>
            <a:pPr marL="256032" indent="-256032">
              <a:spcBef>
                <a:spcPts val="1200"/>
              </a:spcBef>
              <a:spcAft>
                <a:spcPts val="0"/>
              </a:spcAft>
              <a:buClrTx/>
              <a:buFont typeface="Arial"/>
              <a:buChar char="•"/>
            </a:pPr>
            <a:endParaRPr lang="en-US" sz="2000" dirty="0">
              <a:solidFill>
                <a:schemeClr val="dk1"/>
              </a:solidFill>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4: Pandemic Transportation Analysis</a:t>
            </a:r>
          </a:p>
          <a:p>
            <a:pPr algn="r"/>
            <a:r>
              <a:rPr lang="en-US" sz="900" dirty="0">
                <a:solidFill>
                  <a:srgbClr val="7F7F7F"/>
                </a:solidFill>
                <a:latin typeface="Franklin Gothic Medium"/>
                <a:cs typeface="Franklin Gothic Medium"/>
              </a:rPr>
              <a:t>September 9,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026424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15</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619456991"/>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Planned work - near future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3772571"/>
          </a:xfrm>
          <a:prstGeom prst="rect">
            <a:avLst/>
          </a:prstGeom>
          <a:noFill/>
        </p:spPr>
        <p:txBody>
          <a:bodyPr wrap="square" rtlCol="0">
            <a:spAutoFit/>
          </a:bodyPr>
          <a:lstStyle/>
          <a:p>
            <a:pPr marL="0" marR="0">
              <a:lnSpc>
                <a:spcPct val="107000"/>
              </a:lnSpc>
              <a:spcBef>
                <a:spcPts val="0"/>
              </a:spcBef>
              <a:spcAft>
                <a:spcPts val="800"/>
              </a:spcAft>
            </a:pPr>
            <a:b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br>
            <a: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t>1. Continue to capture and monitor probe data to see if new trends develop post-Labor Day 2021.</a:t>
            </a:r>
          </a:p>
          <a:p>
            <a:pPr marL="0" marR="0">
              <a:lnSpc>
                <a:spcPct val="107000"/>
              </a:lnSpc>
              <a:spcBef>
                <a:spcPts val="0"/>
              </a:spcBef>
              <a:spcAft>
                <a:spcPts val="800"/>
              </a:spcAft>
            </a:pPr>
            <a: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t>2. Compare probe data with traffic counts from ATRs around the region to see if trends are similar</a:t>
            </a:r>
          </a:p>
          <a:p>
            <a:pPr marL="0" marR="0">
              <a:lnSpc>
                <a:spcPct val="107000"/>
              </a:lnSpc>
              <a:spcBef>
                <a:spcPts val="0"/>
              </a:spcBef>
              <a:spcAft>
                <a:spcPts val="800"/>
              </a:spcAft>
            </a:pPr>
            <a: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t>3. “Zoom in” on a few known congestion-prone areas on this network and do a similar analysis.</a:t>
            </a:r>
          </a:p>
          <a:p>
            <a:pPr marL="0" marR="0">
              <a:lnSpc>
                <a:spcPct val="107000"/>
              </a:lnSpc>
              <a:spcBef>
                <a:spcPts val="0"/>
              </a:spcBef>
              <a:spcAft>
                <a:spcPts val="800"/>
              </a:spcAft>
            </a:pPr>
            <a: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t>4. Write a technical memorandum describing the three holiday weekends in 2021 and how they compare to 2019.  </a:t>
            </a:r>
          </a:p>
          <a:p>
            <a:pPr marL="0" marR="0">
              <a:lnSpc>
                <a:spcPct val="107000"/>
              </a:lnSpc>
              <a:spcBef>
                <a:spcPts val="0"/>
              </a:spcBef>
              <a:spcAft>
                <a:spcPts val="800"/>
              </a:spcAft>
            </a:pPr>
            <a: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t>5.  Share with this group at a future meeting.</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4: Pandemic Transportation Analysis</a:t>
            </a:r>
          </a:p>
          <a:p>
            <a:pPr algn="r"/>
            <a:r>
              <a:rPr lang="en-US" sz="900" dirty="0">
                <a:solidFill>
                  <a:srgbClr val="7F7F7F"/>
                </a:solidFill>
                <a:latin typeface="Franklin Gothic Medium"/>
                <a:cs typeface="Franklin Gothic Medium"/>
              </a:rPr>
              <a:t>September 9,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4256234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16</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50520622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What to watch for</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1785104"/>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Will congestion return in the morning peak commute periods?</a:t>
            </a:r>
          </a:p>
          <a:p>
            <a:pPr marL="256032" indent="-256032">
              <a:spcBef>
                <a:spcPts val="1200"/>
              </a:spcBef>
              <a:spcAft>
                <a:spcPts val="0"/>
              </a:spcAft>
              <a:buClrTx/>
              <a:buFont typeface="Arial"/>
              <a:buChar char="•"/>
            </a:pPr>
            <a:r>
              <a:rPr lang="en-US" sz="2000" dirty="0">
                <a:solidFill>
                  <a:schemeClr val="dk1"/>
                </a:solidFill>
              </a:rPr>
              <a:t>Will weekend and holiday congestion return to levels seen in 2019?</a:t>
            </a:r>
          </a:p>
          <a:p>
            <a:pPr marL="256032" indent="-256032">
              <a:spcBef>
                <a:spcPts val="1200"/>
              </a:spcBef>
              <a:spcAft>
                <a:spcPts val="0"/>
              </a:spcAft>
              <a:buClrTx/>
              <a:buFont typeface="Arial"/>
              <a:buChar char="•"/>
            </a:pPr>
            <a:r>
              <a:rPr lang="en-US" sz="2000" dirty="0">
                <a:solidFill>
                  <a:schemeClr val="dk1"/>
                </a:solidFill>
              </a:rPr>
              <a:t>Will ATR counts continue to show increases in traffic volumes?</a:t>
            </a:r>
          </a:p>
          <a:p>
            <a:pPr marL="256032" indent="-256032">
              <a:spcBef>
                <a:spcPts val="1200"/>
              </a:spcBef>
              <a:spcAft>
                <a:spcPts val="0"/>
              </a:spcAft>
              <a:buClrTx/>
              <a:buFont typeface="Arial"/>
              <a:buChar char="•"/>
            </a:pPr>
            <a:endParaRPr lang="en-US" sz="2000" dirty="0">
              <a:solidFill>
                <a:schemeClr val="dk1"/>
              </a:solidFill>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4: Pandemic Transportation Analysis</a:t>
            </a:r>
          </a:p>
          <a:p>
            <a:pPr algn="r"/>
            <a:r>
              <a:rPr lang="en-US" sz="900" dirty="0">
                <a:solidFill>
                  <a:srgbClr val="7F7F7F"/>
                </a:solidFill>
                <a:latin typeface="Franklin Gothic Medium"/>
                <a:cs typeface="Franklin Gothic Medium"/>
              </a:rPr>
              <a:t>September 9,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810800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59367" y="6419088"/>
            <a:ext cx="161359" cy="211652"/>
          </a:xfrm>
          <a:prstGeom prst="rect">
            <a:avLst/>
          </a:prstGeom>
        </p:spPr>
        <p:txBody>
          <a:bodyPr>
            <a:normAutofit/>
          </a:bodyPr>
          <a:lstStyle/>
          <a:p>
            <a:fld id="{7CB1CFCA-EE77-9F4A-8FAE-3286F1D37F0D}" type="slidenum">
              <a:rPr lang="en-US" smtClean="0"/>
              <a:pPr/>
              <a:t>17</a:t>
            </a:fld>
            <a:endParaRPr lang="en-US"/>
          </a:p>
        </p:txBody>
      </p:sp>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Potential Scenarios for Operations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Rectangle 7">
            <a:extLst>
              <a:ext uri="{FF2B5EF4-FFF2-40B4-BE49-F238E27FC236}">
                <a16:creationId xmlns:a16="http://schemas.microsoft.com/office/drawing/2014/main" id="{B6851793-F1D2-764C-9408-A0E947BBE50A}"/>
              </a:ext>
            </a:extLst>
          </p:cNvPr>
          <p:cNvSpPr/>
          <p:nvPr/>
        </p:nvSpPr>
        <p:spPr>
          <a:xfrm>
            <a:off x="4244829" y="6353741"/>
            <a:ext cx="4132667" cy="276999"/>
          </a:xfrm>
          <a:prstGeom prst="rect">
            <a:avLst/>
          </a:prstGeom>
        </p:spPr>
        <p:txBody>
          <a:bodyPr wrap="square" lIns="0" tIns="0" rIns="0" bIns="0">
            <a:noAutofit/>
          </a:bodyPr>
          <a:lstStyle/>
          <a:p>
            <a:pPr algn="r"/>
            <a:r>
              <a:rPr lang="sv-SE" sz="900" dirty="0">
                <a:solidFill>
                  <a:schemeClr val="bg1">
                    <a:lumMod val="50000"/>
                  </a:schemeClr>
                </a:solidFill>
                <a:latin typeface="Franklin Gothic Medium"/>
                <a:cs typeface="Franklin Gothic Medium"/>
              </a:rPr>
              <a:t>Agenda Item # 4: Pandemic Transportation Analysis</a:t>
            </a:r>
          </a:p>
          <a:p>
            <a:pPr algn="r"/>
            <a:r>
              <a:rPr lang="sv-SE" sz="900" dirty="0">
                <a:solidFill>
                  <a:schemeClr val="bg1">
                    <a:lumMod val="50000"/>
                  </a:schemeClr>
                </a:solidFill>
                <a:latin typeface="Franklin Gothic Medium"/>
                <a:cs typeface="Franklin Gothic Medium"/>
              </a:rPr>
              <a:t>September 9, 2021</a:t>
            </a:r>
          </a:p>
        </p:txBody>
      </p:sp>
      <p:sp>
        <p:nvSpPr>
          <p:cNvPr id="7" name="TextBox 6">
            <a:extLst>
              <a:ext uri="{FF2B5EF4-FFF2-40B4-BE49-F238E27FC236}">
                <a16:creationId xmlns:a16="http://schemas.microsoft.com/office/drawing/2014/main" id="{51E1BDEE-7159-4468-9F72-CAB84D3B830A}"/>
              </a:ext>
            </a:extLst>
          </p:cNvPr>
          <p:cNvSpPr txBox="1"/>
          <p:nvPr/>
        </p:nvSpPr>
        <p:spPr>
          <a:xfrm>
            <a:off x="665950" y="1222570"/>
            <a:ext cx="3545578" cy="4616648"/>
          </a:xfrm>
          <a:prstGeom prst="rect">
            <a:avLst/>
          </a:prstGeom>
          <a:noFill/>
        </p:spPr>
        <p:txBody>
          <a:bodyPr wrap="square" rtlCol="0">
            <a:spAutoFit/>
          </a:bodyPr>
          <a:lstStyle/>
          <a:p>
            <a:pPr marL="457200" indent="-457200">
              <a:spcBef>
                <a:spcPts val="1200"/>
              </a:spcBef>
              <a:buFont typeface="+mj-lt"/>
              <a:buAutoNum type="arabicPeriod"/>
            </a:pPr>
            <a:r>
              <a:rPr lang="en-US" sz="2400" dirty="0">
                <a:effectLst/>
                <a:latin typeface="Franklin Gothic Book" panose="020B0503020102020204" pitchFamily="34" charset="0"/>
                <a:ea typeface="Calibri" panose="020F0502020204030204" pitchFamily="34" charset="0"/>
                <a:cs typeface="Arial" panose="020B0604020202020204" pitchFamily="34" charset="0"/>
              </a:rPr>
              <a:t>Return to Pre-Pandemic Conditions</a:t>
            </a:r>
            <a:br>
              <a:rPr lang="en-US" sz="2400" dirty="0">
                <a:effectLst/>
                <a:latin typeface="Franklin Gothic Book" panose="020B0503020102020204" pitchFamily="34" charset="0"/>
                <a:ea typeface="Calibri" panose="020F0502020204030204" pitchFamily="34" charset="0"/>
                <a:cs typeface="Arial" panose="020B0604020202020204" pitchFamily="34" charset="0"/>
              </a:rPr>
            </a:br>
            <a:endParaRPr lang="en-US" sz="1200" dirty="0">
              <a:effectLst/>
              <a:latin typeface="Franklin Gothic Book" panose="020B0503020102020204" pitchFamily="34" charset="0"/>
              <a:ea typeface="Calibri" panose="020F0502020204030204" pitchFamily="34" charset="0"/>
              <a:cs typeface="Arial" panose="020B0604020202020204" pitchFamily="34" charset="0"/>
            </a:endParaRPr>
          </a:p>
          <a:p>
            <a:pPr marL="457200" indent="-457200">
              <a:spcBef>
                <a:spcPts val="4800"/>
              </a:spcBef>
              <a:buFont typeface="+mj-lt"/>
              <a:buAutoNum type="arabicPeriod"/>
            </a:pPr>
            <a:r>
              <a:rPr lang="en-US" sz="2400" dirty="0">
                <a:effectLst/>
                <a:latin typeface="Franklin Gothic Book" panose="020B0503020102020204" pitchFamily="34" charset="0"/>
                <a:ea typeface="Calibri" panose="020F0502020204030204" pitchFamily="34" charset="0"/>
                <a:cs typeface="Arial" panose="020B0604020202020204" pitchFamily="34" charset="0"/>
              </a:rPr>
              <a:t>Some Pandemic Traffic Conditions Persist</a:t>
            </a:r>
            <a:br>
              <a:rPr lang="en-US" sz="2400" dirty="0">
                <a:effectLst/>
                <a:latin typeface="Franklin Gothic Book" panose="020B0503020102020204" pitchFamily="34" charset="0"/>
                <a:ea typeface="Calibri" panose="020F0502020204030204" pitchFamily="34" charset="0"/>
                <a:cs typeface="Arial" panose="020B0604020202020204" pitchFamily="34" charset="0"/>
              </a:rPr>
            </a:br>
            <a:endParaRPr lang="en-US" sz="1400" dirty="0">
              <a:effectLst/>
              <a:latin typeface="Franklin Gothic Book" panose="020B0503020102020204" pitchFamily="34" charset="0"/>
              <a:ea typeface="Calibri" panose="020F0502020204030204" pitchFamily="34" charset="0"/>
              <a:cs typeface="Arial" panose="020B0604020202020204" pitchFamily="34" charset="0"/>
            </a:endParaRPr>
          </a:p>
          <a:p>
            <a:pPr marL="457200" indent="-457200">
              <a:spcBef>
                <a:spcPts val="7200"/>
              </a:spcBef>
              <a:buFont typeface="+mj-lt"/>
              <a:buAutoNum type="arabicPeriod"/>
            </a:pPr>
            <a:r>
              <a:rPr lang="en-US" sz="2400" dirty="0">
                <a:effectLst/>
                <a:latin typeface="Franklin Gothic Book" panose="020B0503020102020204" pitchFamily="34" charset="0"/>
                <a:ea typeface="Calibri" panose="020F0502020204030204" pitchFamily="34" charset="0"/>
                <a:cs typeface="Arial" panose="020B0604020202020204" pitchFamily="34" charset="0"/>
              </a:rPr>
              <a:t>Increased traffic and congestion</a:t>
            </a:r>
          </a:p>
        </p:txBody>
      </p:sp>
      <p:sp>
        <p:nvSpPr>
          <p:cNvPr id="9" name="TextBox 8">
            <a:extLst>
              <a:ext uri="{FF2B5EF4-FFF2-40B4-BE49-F238E27FC236}">
                <a16:creationId xmlns:a16="http://schemas.microsoft.com/office/drawing/2014/main" id="{D99DDFF0-AF6D-423A-BD90-A30B05749E85}"/>
              </a:ext>
            </a:extLst>
          </p:cNvPr>
          <p:cNvSpPr txBox="1"/>
          <p:nvPr/>
        </p:nvSpPr>
        <p:spPr>
          <a:xfrm>
            <a:off x="4890800" y="1222570"/>
            <a:ext cx="4132667" cy="4939814"/>
          </a:xfrm>
          <a:prstGeom prst="rect">
            <a:avLst/>
          </a:prstGeom>
          <a:noFill/>
        </p:spPr>
        <p:txBody>
          <a:bodyPr wrap="square" rtlCol="0">
            <a:spAutoFit/>
          </a:bodyPr>
          <a:lstStyle/>
          <a:p>
            <a:pPr>
              <a:spcBef>
                <a:spcPts val="3000"/>
              </a:spcBef>
            </a:pPr>
            <a:r>
              <a:rPr lang="en-US" sz="2200" dirty="0">
                <a:latin typeface="Franklin Gothic Book" panose="020B0503020102020204" pitchFamily="34" charset="0"/>
                <a:ea typeface="Calibri" panose="020F0502020204030204" pitchFamily="34" charset="0"/>
                <a:cs typeface="Arial" panose="020B0604020202020204" pitchFamily="34" charset="0"/>
              </a:rPr>
              <a:t>Everything goes back to the way it was</a:t>
            </a:r>
          </a:p>
          <a:p>
            <a:pPr>
              <a:spcBef>
                <a:spcPts val="600"/>
              </a:spcBef>
            </a:pPr>
            <a:br>
              <a:rPr lang="en-US" sz="2400" dirty="0">
                <a:latin typeface="Franklin Gothic Book" panose="020B0503020102020204" pitchFamily="34" charset="0"/>
                <a:ea typeface="Calibri" panose="020F0502020204030204" pitchFamily="34" charset="0"/>
                <a:cs typeface="Arial" panose="020B0604020202020204" pitchFamily="34" charset="0"/>
              </a:rPr>
            </a:br>
            <a:r>
              <a:rPr lang="en-US" sz="2200" dirty="0">
                <a:latin typeface="Franklin Gothic Book" panose="020B0503020102020204" pitchFamily="34" charset="0"/>
                <a:ea typeface="Calibri" panose="020F0502020204030204" pitchFamily="34" charset="0"/>
                <a:cs typeface="Arial" panose="020B0604020202020204" pitchFamily="34" charset="0"/>
              </a:rPr>
              <a:t>Morning</a:t>
            </a:r>
            <a:r>
              <a:rPr lang="en-US" sz="2200" dirty="0">
                <a:effectLst/>
                <a:latin typeface="Franklin Gothic Book" panose="020B0503020102020204" pitchFamily="34" charset="0"/>
                <a:ea typeface="Calibri" panose="020F0502020204030204" pitchFamily="34" charset="0"/>
                <a:cs typeface="Arial" panose="020B0604020202020204" pitchFamily="34" charset="0"/>
              </a:rPr>
              <a:t> peaks and downtown traffic are lighter</a:t>
            </a:r>
          </a:p>
          <a:p>
            <a:pPr>
              <a:spcBef>
                <a:spcPts val="1200"/>
              </a:spcBef>
            </a:pPr>
            <a:r>
              <a:rPr lang="en-US" sz="2200" dirty="0">
                <a:latin typeface="Franklin Gothic Book" panose="020B0503020102020204" pitchFamily="34" charset="0"/>
                <a:ea typeface="Calibri" panose="020F0502020204030204" pitchFamily="34" charset="0"/>
                <a:cs typeface="Arial" panose="020B0604020202020204" pitchFamily="34" charset="0"/>
              </a:rPr>
              <a:t>S</a:t>
            </a:r>
            <a:r>
              <a:rPr lang="en-US" sz="2200" dirty="0">
                <a:effectLst/>
                <a:latin typeface="Franklin Gothic Book" panose="020B0503020102020204" pitchFamily="34" charset="0"/>
                <a:ea typeface="Calibri" panose="020F0502020204030204" pitchFamily="34" charset="0"/>
                <a:cs typeface="Arial" panose="020B0604020202020204" pitchFamily="34" charset="0"/>
              </a:rPr>
              <a:t>imilar to pre-pandemic elsewhere in the region, and for mid-day and PM peaks</a:t>
            </a:r>
          </a:p>
          <a:p>
            <a:pPr>
              <a:spcBef>
                <a:spcPts val="1200"/>
              </a:spcBef>
            </a:pPr>
            <a:r>
              <a:rPr lang="en-US" sz="2200" dirty="0">
                <a:latin typeface="Franklin Gothic Book" panose="020B0503020102020204" pitchFamily="34" charset="0"/>
                <a:ea typeface="Calibri" panose="020F0502020204030204" pitchFamily="34" charset="0"/>
                <a:cs typeface="Arial" panose="020B0604020202020204" pitchFamily="34" charset="0"/>
              </a:rPr>
              <a:t>Increased freight movement</a:t>
            </a:r>
            <a:endParaRPr lang="en-US" sz="2200" dirty="0">
              <a:effectLst/>
              <a:latin typeface="Franklin Gothic Book" panose="020B0503020102020204" pitchFamily="34" charset="0"/>
              <a:ea typeface="Calibri" panose="020F0502020204030204" pitchFamily="34" charset="0"/>
              <a:cs typeface="Arial" panose="020B0604020202020204" pitchFamily="34" charset="0"/>
            </a:endParaRPr>
          </a:p>
          <a:p>
            <a:br>
              <a:rPr lang="en-US" sz="2400" dirty="0">
                <a:latin typeface="Franklin Gothic Book" panose="020B0503020102020204" pitchFamily="34" charset="0"/>
                <a:ea typeface="Calibri" panose="020F0502020204030204" pitchFamily="34" charset="0"/>
                <a:cs typeface="Arial" panose="020B0604020202020204" pitchFamily="34" charset="0"/>
              </a:rPr>
            </a:br>
            <a:r>
              <a:rPr lang="en-US" sz="2200" dirty="0">
                <a:latin typeface="Franklin Gothic Book" panose="020B0503020102020204" pitchFamily="34" charset="0"/>
                <a:ea typeface="Calibri" panose="020F0502020204030204" pitchFamily="34" charset="0"/>
                <a:cs typeface="Arial" panose="020B0604020202020204" pitchFamily="34" charset="0"/>
              </a:rPr>
              <a:t>Driving could increase due to d</a:t>
            </a:r>
            <a:r>
              <a:rPr lang="en-US" sz="2200" dirty="0">
                <a:effectLst/>
                <a:latin typeface="Franklin Gothic Book" panose="020B0503020102020204" pitchFamily="34" charset="0"/>
                <a:ea typeface="Calibri" panose="020F0502020204030204" pitchFamily="34" charset="0"/>
                <a:cs typeface="Arial" panose="020B0604020202020204" pitchFamily="34" charset="0"/>
              </a:rPr>
              <a:t>esire for social distancing, avoidance of transit</a:t>
            </a:r>
          </a:p>
        </p:txBody>
      </p:sp>
      <p:sp>
        <p:nvSpPr>
          <p:cNvPr id="5" name="Arrow: Right 4">
            <a:extLst>
              <a:ext uri="{FF2B5EF4-FFF2-40B4-BE49-F238E27FC236}">
                <a16:creationId xmlns:a16="http://schemas.microsoft.com/office/drawing/2014/main" id="{1BA0617B-DCC1-43F4-B605-876F113AF1BC}"/>
              </a:ext>
            </a:extLst>
          </p:cNvPr>
          <p:cNvSpPr/>
          <p:nvPr/>
        </p:nvSpPr>
        <p:spPr>
          <a:xfrm>
            <a:off x="4161329" y="1431799"/>
            <a:ext cx="621271" cy="46782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87B3F2D7-4DDB-48B1-953E-8AC629383DF7}"/>
              </a:ext>
            </a:extLst>
          </p:cNvPr>
          <p:cNvSpPr/>
          <p:nvPr/>
        </p:nvSpPr>
        <p:spPr>
          <a:xfrm>
            <a:off x="4142446" y="3092309"/>
            <a:ext cx="621271" cy="46782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Arrow: Right 12">
            <a:extLst>
              <a:ext uri="{FF2B5EF4-FFF2-40B4-BE49-F238E27FC236}">
                <a16:creationId xmlns:a16="http://schemas.microsoft.com/office/drawing/2014/main" id="{42780E8E-9531-4A57-BC7D-9F8BBEAC89DE}"/>
              </a:ext>
            </a:extLst>
          </p:cNvPr>
          <p:cNvSpPr/>
          <p:nvPr/>
        </p:nvSpPr>
        <p:spPr>
          <a:xfrm>
            <a:off x="4142445" y="5192287"/>
            <a:ext cx="621271" cy="46782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ABA8DEAF-982A-42AD-9E0F-0E93C50257AC}"/>
              </a:ext>
            </a:extLst>
          </p:cNvPr>
          <p:cNvCxnSpPr>
            <a:cxnSpLocks/>
          </p:cNvCxnSpPr>
          <p:nvPr/>
        </p:nvCxnSpPr>
        <p:spPr>
          <a:xfrm>
            <a:off x="4890800" y="2429164"/>
            <a:ext cx="0" cy="2235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0196C344-5AD3-4392-A5B6-8382723EE3BF}"/>
              </a:ext>
            </a:extLst>
          </p:cNvPr>
          <p:cNvCxnSpPr>
            <a:cxnSpLocks/>
          </p:cNvCxnSpPr>
          <p:nvPr/>
        </p:nvCxnSpPr>
        <p:spPr>
          <a:xfrm>
            <a:off x="4904946" y="5070764"/>
            <a:ext cx="0" cy="10160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E06B375-C667-4B09-B510-7FE4427E2B73}"/>
              </a:ext>
            </a:extLst>
          </p:cNvPr>
          <p:cNvCxnSpPr>
            <a:cxnSpLocks/>
          </p:cNvCxnSpPr>
          <p:nvPr/>
        </p:nvCxnSpPr>
        <p:spPr>
          <a:xfrm>
            <a:off x="4904946" y="1268750"/>
            <a:ext cx="0" cy="677057"/>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9294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97136055"/>
              </p:ext>
            </p:extLst>
          </p:nvPr>
        </p:nvGraphicFramePr>
        <p:xfrm>
          <a:off x="775405" y="1686336"/>
          <a:ext cx="8368596" cy="443584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Presenter</a:t>
                      </a:r>
                      <a:r>
                        <a:rPr lang="en-US" sz="2000" b="0" cap="none" baseline="0" dirty="0">
                          <a:solidFill>
                            <a:srgbClr val="000000"/>
                          </a:solidFill>
                          <a:latin typeface="Franklin Gothic Medium"/>
                          <a:cs typeface="Franklin Gothic Medium"/>
                        </a:rPr>
                        <a:t> Name</a:t>
                      </a:r>
                      <a:endParaRPr lang="en-US" sz="2000" b="0" cap="none" dirty="0">
                        <a:solidFill>
                          <a:srgbClr val="000000"/>
                        </a:solidFill>
                        <a:latin typeface="Franklin Gothic Medium"/>
                        <a:cs typeface="Franklin Gothic Medium"/>
                      </a:endParaRPr>
                    </a:p>
                    <a:p>
                      <a:pPr marL="0" indent="0">
                        <a:spcBef>
                          <a:spcPts val="190"/>
                        </a:spcBef>
                        <a:spcAft>
                          <a:spcPts val="0"/>
                        </a:spcAft>
                        <a:buNone/>
                      </a:pPr>
                      <a:r>
                        <a:rPr lang="en-US" sz="1400" b="0" dirty="0">
                          <a:solidFill>
                            <a:srgbClr val="000000"/>
                          </a:solidFill>
                          <a:latin typeface="+mn-lt"/>
                          <a:cs typeface="Franklin Gothic Book"/>
                        </a:rPr>
                        <a:t>C. Patrick Zilliacus</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962-3292</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zill@mwcog.org</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rgbClr val="2F6B97"/>
                          </a:solidFill>
                          <a:latin typeface="+mj-lt"/>
                          <a:cs typeface="Franklin Gothic Medium"/>
                        </a:rPr>
                        <a:t>                  </a:t>
                      </a:r>
                      <a:r>
                        <a:rPr lang="en-US" sz="2800" b="0" dirty="0">
                          <a:solidFill>
                            <a:srgbClr val="2F6B97"/>
                          </a:solidFill>
                          <a:latin typeface="+mj-lt"/>
                          <a:cs typeface="Franklin Gothic Medium"/>
                        </a:rPr>
                        <a:t>mwcog.org</a:t>
                      </a:r>
                    </a:p>
                  </a:txBody>
                  <a:tcPr marL="0" marR="457200" marT="0" marB="228600" anchor="b">
                    <a:lnL w="12700" cmpd="sng">
                      <a:noFill/>
                    </a:lnL>
                    <a:lnR w="12700" cmpd="sng">
                      <a:noFill/>
                    </a:lnR>
                    <a:lnT w="12700" cmpd="sng">
                      <a:noFill/>
                    </a:lnT>
                    <a:lnB w="38100" cap="flat" cmpd="sng" algn="ctr">
                      <a:solidFill>
                        <a:srgbClr val="0087CD"/>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rgbClr val="0087CD"/>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Blue" id="{349CBC06-E0E8-4BA7-8901-2E54DD466E81}" vid="{9ECF4E32-DF6C-4603-B206-933FF80BCA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Blue</Template>
  <TotalTime>417</TotalTime>
  <Words>801</Words>
  <Application>Microsoft Office PowerPoint</Application>
  <PresentationFormat>On-screen Show (4:3)</PresentationFormat>
  <Paragraphs>104</Paragraphs>
  <Slides>18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Courier New</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Patrick Zilliacus</dc:creator>
  <cp:lastModifiedBy>C. Patrick Zilliacus</cp:lastModifiedBy>
  <cp:revision>26</cp:revision>
  <cp:lastPrinted>2015-11-17T20:47:00Z</cp:lastPrinted>
  <dcterms:created xsi:type="dcterms:W3CDTF">2021-07-07T18:26:32Z</dcterms:created>
  <dcterms:modified xsi:type="dcterms:W3CDTF">2021-09-09T16:24:16Z</dcterms:modified>
</cp:coreProperties>
</file>