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4"/>
  </p:sldMasterIdLst>
  <p:notesMasterIdLst>
    <p:notesMasterId r:id="rId14"/>
  </p:notesMasterIdLst>
  <p:handoutMasterIdLst>
    <p:handoutMasterId r:id="rId15"/>
  </p:handoutMasterIdLst>
  <p:sldIdLst>
    <p:sldId id="865" r:id="rId5"/>
    <p:sldId id="875" r:id="rId6"/>
    <p:sldId id="885" r:id="rId7"/>
    <p:sldId id="884" r:id="rId8"/>
    <p:sldId id="878" r:id="rId9"/>
    <p:sldId id="889" r:id="rId10"/>
    <p:sldId id="886" r:id="rId11"/>
    <p:sldId id="887" r:id="rId12"/>
    <p:sldId id="883" r:id="rId13"/>
  </p:sldIdLst>
  <p:sldSz cx="12192000" cy="6858000"/>
  <p:notesSz cx="6881813"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Burak Cesme" initials="BC" lastIdx="4" clrIdx="0">
    <p:extLst>
      <p:ext uri="{19B8F6BF-5375-455C-9EA6-DF929625EA0E}">
        <p15:presenceInfo xmlns:p15="http://schemas.microsoft.com/office/powerpoint/2012/main" userId="S-1-5-21-1940199617-854920316-1819828000-35439" providerId="AD"/>
      </p:ext>
    </p:extLst>
  </p:cmAuthor>
  <p:cmAuthor id="2" name="Krohmal, Zachary" initials="KZ" lastIdx="7" clrIdx="1">
    <p:extLst>
      <p:ext uri="{19B8F6BF-5375-455C-9EA6-DF929625EA0E}">
        <p15:presenceInfo xmlns:p15="http://schemas.microsoft.com/office/powerpoint/2012/main" userId="S-1-5-21-436374069-1592454029-725345543-416328" providerId="AD"/>
      </p:ext>
    </p:extLst>
  </p:cmAuthor>
  <p:cmAuthor id="3" name="Robert Pikora" initials="RP" lastIdx="1" clrIdx="2">
    <p:extLst>
      <p:ext uri="{19B8F6BF-5375-455C-9EA6-DF929625EA0E}">
        <p15:presenceInfo xmlns:p15="http://schemas.microsoft.com/office/powerpoint/2012/main" userId="Robert Pikora" providerId="None"/>
      </p:ext>
    </p:extLst>
  </p:cmAuthor>
  <p:cmAuthor id="4" name="Kutz, Jr., Timothy" initials="KJT" lastIdx="9" clrIdx="3">
    <p:extLst>
      <p:ext uri="{19B8F6BF-5375-455C-9EA6-DF929625EA0E}">
        <p15:presenceInfo xmlns:p15="http://schemas.microsoft.com/office/powerpoint/2012/main" userId="S::timothy.kutzjr@fairfaxcounty.gov::498019b9-db00-4ab9-b92e-7b02c69ee615" providerId="AD"/>
      </p:ext>
    </p:extLst>
  </p:cmAuthor>
  <p:cmAuthor id="5" name="Pikora, Robert" initials="PR" lastIdx="21" clrIdx="4">
    <p:extLst>
      <p:ext uri="{19B8F6BF-5375-455C-9EA6-DF929625EA0E}">
        <p15:presenceInfo xmlns:p15="http://schemas.microsoft.com/office/powerpoint/2012/main" userId="S::Robert.Pikora@fairfaxcounty.gov::c85338ad-6a5c-4b04-af5d-ee1a8ea61e2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5B871"/>
    <a:srgbClr val="B13427"/>
    <a:srgbClr val="004677"/>
    <a:srgbClr val="3A5D75"/>
    <a:srgbClr val="008000"/>
    <a:srgbClr val="FFCC99"/>
    <a:srgbClr val="0000FF"/>
    <a:srgbClr val="FFFFCC"/>
    <a:srgbClr val="DDEBF7"/>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3976" autoAdjust="0"/>
  </p:normalViewPr>
  <p:slideViewPr>
    <p:cSldViewPr>
      <p:cViewPr>
        <p:scale>
          <a:sx n="300" d="100"/>
          <a:sy n="300" d="100"/>
        </p:scale>
        <p:origin x="-15547" y="173"/>
      </p:cViewPr>
      <p:guideLst/>
    </p:cSldViewPr>
  </p:slideViewPr>
  <p:outlineViewPr>
    <p:cViewPr>
      <p:scale>
        <a:sx n="33" d="100"/>
        <a:sy n="33" d="100"/>
      </p:scale>
      <p:origin x="0" y="-2376"/>
    </p:cViewPr>
  </p:outlineViewPr>
  <p:notesTextViewPr>
    <p:cViewPr>
      <p:scale>
        <a:sx n="3" d="2"/>
        <a:sy n="3" d="2"/>
      </p:scale>
      <p:origin x="0" y="0"/>
    </p:cViewPr>
  </p:notesTextViewPr>
  <p:sorterViewPr>
    <p:cViewPr>
      <p:scale>
        <a:sx n="50" d="100"/>
        <a:sy n="50" d="100"/>
      </p:scale>
      <p:origin x="0" y="0"/>
    </p:cViewPr>
  </p:sorterViewPr>
  <p:notesViewPr>
    <p:cSldViewPr>
      <p:cViewPr varScale="1">
        <p:scale>
          <a:sx n="68" d="100"/>
          <a:sy n="68" d="100"/>
        </p:scale>
        <p:origin x="2904" y="4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9CCAF1B-E6A1-11A4-2341-02F76705F63B}"/>
              </a:ext>
            </a:extLst>
          </p:cNvPr>
          <p:cNvSpPr>
            <a:spLocks noGrp="1"/>
          </p:cNvSpPr>
          <p:nvPr>
            <p:ph type="hdr" sz="quarter"/>
          </p:nvPr>
        </p:nvSpPr>
        <p:spPr>
          <a:xfrm>
            <a:off x="0" y="0"/>
            <a:ext cx="2982913" cy="46672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0BE7996E-3F43-8CE2-9952-53B59DB19A9F}"/>
              </a:ext>
            </a:extLst>
          </p:cNvPr>
          <p:cNvSpPr>
            <a:spLocks noGrp="1"/>
          </p:cNvSpPr>
          <p:nvPr>
            <p:ph type="dt" sz="quarter" idx="1"/>
          </p:nvPr>
        </p:nvSpPr>
        <p:spPr>
          <a:xfrm>
            <a:off x="3897313" y="0"/>
            <a:ext cx="2982912" cy="466725"/>
          </a:xfrm>
          <a:prstGeom prst="rect">
            <a:avLst/>
          </a:prstGeom>
        </p:spPr>
        <p:txBody>
          <a:bodyPr vert="horz" lIns="91440" tIns="45720" rIns="91440" bIns="45720" rtlCol="0"/>
          <a:lstStyle>
            <a:lvl1pPr algn="r">
              <a:defRPr sz="1200"/>
            </a:lvl1pPr>
          </a:lstStyle>
          <a:p>
            <a:fld id="{5544D4A6-ABD0-4F47-8ED7-8714D12EFF21}" type="datetimeFigureOut">
              <a:rPr lang="en-US" smtClean="0"/>
              <a:t>9/8/2025</a:t>
            </a:fld>
            <a:endParaRPr lang="en-US" dirty="0"/>
          </a:p>
        </p:txBody>
      </p:sp>
      <p:sp>
        <p:nvSpPr>
          <p:cNvPr id="4" name="Footer Placeholder 3">
            <a:extLst>
              <a:ext uri="{FF2B5EF4-FFF2-40B4-BE49-F238E27FC236}">
                <a16:creationId xmlns:a16="http://schemas.microsoft.com/office/drawing/2014/main" id="{9C04DF9F-6796-52A1-B1BD-B650ABFEC5F4}"/>
              </a:ext>
            </a:extLst>
          </p:cNvPr>
          <p:cNvSpPr>
            <a:spLocks noGrp="1"/>
          </p:cNvSpPr>
          <p:nvPr>
            <p:ph type="ftr" sz="quarter" idx="2"/>
          </p:nvPr>
        </p:nvSpPr>
        <p:spPr>
          <a:xfrm>
            <a:off x="0" y="8829675"/>
            <a:ext cx="2982913" cy="46672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14E31187-8DBE-F129-35A3-1A0AC67203D1}"/>
              </a:ext>
            </a:extLst>
          </p:cNvPr>
          <p:cNvSpPr>
            <a:spLocks noGrp="1"/>
          </p:cNvSpPr>
          <p:nvPr>
            <p:ph type="sldNum" sz="quarter" idx="3"/>
          </p:nvPr>
        </p:nvSpPr>
        <p:spPr>
          <a:xfrm>
            <a:off x="3897313" y="8829675"/>
            <a:ext cx="2982912" cy="466725"/>
          </a:xfrm>
          <a:prstGeom prst="rect">
            <a:avLst/>
          </a:prstGeom>
        </p:spPr>
        <p:txBody>
          <a:bodyPr vert="horz" lIns="91440" tIns="45720" rIns="91440" bIns="45720" rtlCol="0" anchor="b"/>
          <a:lstStyle>
            <a:lvl1pPr algn="r">
              <a:defRPr sz="1200"/>
            </a:lvl1pPr>
          </a:lstStyle>
          <a:p>
            <a:fld id="{783628FC-8553-45F8-8D06-F9DDE2CB8F29}" type="slidenum">
              <a:rPr lang="en-US" smtClean="0"/>
              <a:t>‹#›</a:t>
            </a:fld>
            <a:endParaRPr lang="en-US" dirty="0"/>
          </a:p>
        </p:txBody>
      </p:sp>
    </p:spTree>
    <p:extLst>
      <p:ext uri="{BB962C8B-B14F-4D97-AF65-F5344CB8AC3E}">
        <p14:creationId xmlns:p14="http://schemas.microsoft.com/office/powerpoint/2010/main" val="134773696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119"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898102" y="0"/>
            <a:ext cx="2982119" cy="466434"/>
          </a:xfrm>
          <a:prstGeom prst="rect">
            <a:avLst/>
          </a:prstGeom>
        </p:spPr>
        <p:txBody>
          <a:bodyPr vert="horz" lIns="93177" tIns="46589" rIns="93177" bIns="46589" rtlCol="0"/>
          <a:lstStyle>
            <a:lvl1pPr algn="r">
              <a:defRPr sz="1200"/>
            </a:lvl1pPr>
          </a:lstStyle>
          <a:p>
            <a:fld id="{7B80B5D6-3C1D-4767-96A7-BB3AC5DC43E3}" type="datetimeFigureOut">
              <a:rPr lang="en-US" smtClean="0"/>
              <a:t>9/8/2025</a:t>
            </a:fld>
            <a:endParaRPr lang="en-US" dirty="0"/>
          </a:p>
        </p:txBody>
      </p:sp>
      <p:sp>
        <p:nvSpPr>
          <p:cNvPr id="4" name="Slide Image Placeholder 3"/>
          <p:cNvSpPr>
            <a:spLocks noGrp="1" noRot="1" noChangeAspect="1"/>
          </p:cNvSpPr>
          <p:nvPr>
            <p:ph type="sldImg" idx="2"/>
          </p:nvPr>
        </p:nvSpPr>
        <p:spPr>
          <a:xfrm>
            <a:off x="654050" y="1162050"/>
            <a:ext cx="5573713"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688182" y="4473892"/>
            <a:ext cx="5505450" cy="3660458"/>
          </a:xfrm>
          <a:prstGeom prst="rect">
            <a:avLst/>
          </a:prstGeom>
        </p:spPr>
        <p:txBody>
          <a:bodyPr vert="horz" lIns="93177" tIns="46589" rIns="93177" bIns="46589"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829968"/>
            <a:ext cx="2982119"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98102" y="8829968"/>
            <a:ext cx="2982119" cy="466433"/>
          </a:xfrm>
          <a:prstGeom prst="rect">
            <a:avLst/>
          </a:prstGeom>
        </p:spPr>
        <p:txBody>
          <a:bodyPr vert="horz" lIns="93177" tIns="46589" rIns="93177" bIns="46589" rtlCol="0" anchor="b"/>
          <a:lstStyle>
            <a:lvl1pPr algn="r">
              <a:defRPr sz="1200"/>
            </a:lvl1pPr>
          </a:lstStyle>
          <a:p>
            <a:fld id="{F74E2AB5-B747-4FBD-B156-1153907C5FFD}" type="slidenum">
              <a:rPr lang="en-US" smtClean="0"/>
              <a:t>‹#›</a:t>
            </a:fld>
            <a:endParaRPr lang="en-US" dirty="0"/>
          </a:p>
        </p:txBody>
      </p:sp>
    </p:spTree>
    <p:extLst>
      <p:ext uri="{BB962C8B-B14F-4D97-AF65-F5344CB8AC3E}">
        <p14:creationId xmlns:p14="http://schemas.microsoft.com/office/powerpoint/2010/main" val="38672549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4E2AB5-B747-4FBD-B156-1153907C5FFD}" type="slidenum">
              <a:rPr lang="en-US" smtClean="0"/>
              <a:t>1</a:t>
            </a:fld>
            <a:endParaRPr lang="en-US" dirty="0"/>
          </a:p>
        </p:txBody>
      </p:sp>
    </p:spTree>
    <p:extLst>
      <p:ext uri="{BB962C8B-B14F-4D97-AF65-F5344CB8AC3E}">
        <p14:creationId xmlns:p14="http://schemas.microsoft.com/office/powerpoint/2010/main" val="1072888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4E2AB5-B747-4FBD-B156-1153907C5FFD}" type="slidenum">
              <a:rPr lang="en-US" smtClean="0"/>
              <a:t>2</a:t>
            </a:fld>
            <a:endParaRPr lang="en-US" dirty="0"/>
          </a:p>
        </p:txBody>
      </p:sp>
    </p:spTree>
    <p:extLst>
      <p:ext uri="{BB962C8B-B14F-4D97-AF65-F5344CB8AC3E}">
        <p14:creationId xmlns:p14="http://schemas.microsoft.com/office/powerpoint/2010/main" val="28166080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4E2AB5-B747-4FBD-B156-1153907C5FFD}" type="slidenum">
              <a:rPr lang="en-US" smtClean="0"/>
              <a:t>3</a:t>
            </a:fld>
            <a:endParaRPr lang="en-US" dirty="0"/>
          </a:p>
        </p:txBody>
      </p:sp>
    </p:spTree>
    <p:extLst>
      <p:ext uri="{BB962C8B-B14F-4D97-AF65-F5344CB8AC3E}">
        <p14:creationId xmlns:p14="http://schemas.microsoft.com/office/powerpoint/2010/main" val="32534118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74E2AB5-B747-4FBD-B156-1153907C5FFD}" type="slidenum">
              <a:rPr lang="en-US" smtClean="0"/>
              <a:t>5</a:t>
            </a:fld>
            <a:endParaRPr lang="en-US" dirty="0"/>
          </a:p>
        </p:txBody>
      </p:sp>
    </p:spTree>
    <p:extLst>
      <p:ext uri="{BB962C8B-B14F-4D97-AF65-F5344CB8AC3E}">
        <p14:creationId xmlns:p14="http://schemas.microsoft.com/office/powerpoint/2010/main" val="287723738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gi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gi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4E6EDAD-EC1B-DD66-A5F1-5B2601D6B899}"/>
              </a:ext>
              <a:ext uri="{C183D7F6-B498-43B3-948B-1728B52AA6E4}">
                <adec:decorative xmlns:adec="http://schemas.microsoft.com/office/drawing/2017/decorative" val="1"/>
              </a:ext>
            </a:extLst>
          </p:cNvPr>
          <p:cNvSpPr/>
          <p:nvPr userDrawn="1"/>
        </p:nvSpPr>
        <p:spPr bwMode="auto">
          <a:xfrm>
            <a:off x="152400" y="152400"/>
            <a:ext cx="5410200" cy="6553200"/>
          </a:xfrm>
          <a:prstGeom prst="rect">
            <a:avLst/>
          </a:prstGeom>
          <a:solidFill>
            <a:schemeClr val="accent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accent3"/>
              </a:solidFill>
              <a:effectLst/>
              <a:latin typeface="Arial" charset="0"/>
              <a:cs typeface="Arial" charset="0"/>
            </a:endParaRPr>
          </a:p>
        </p:txBody>
      </p:sp>
      <p:pic>
        <p:nvPicPr>
          <p:cNvPr id="9" name="Picture 8">
            <a:extLst>
              <a:ext uri="{FF2B5EF4-FFF2-40B4-BE49-F238E27FC236}">
                <a16:creationId xmlns:a16="http://schemas.microsoft.com/office/drawing/2014/main" id="{3734A5F2-67F3-3703-98CF-0F8E51005DBD}"/>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Lst>
          </a:blip>
          <a:srcRect t="9017" b="11841"/>
          <a:stretch/>
        </p:blipFill>
        <p:spPr>
          <a:xfrm>
            <a:off x="428330" y="388943"/>
            <a:ext cx="11538796" cy="6088058"/>
          </a:xfrm>
          <a:prstGeom prst="rect">
            <a:avLst/>
          </a:prstGeom>
        </p:spPr>
      </p:pic>
      <p:sp>
        <p:nvSpPr>
          <p:cNvPr id="5" name="Rectangle 4">
            <a:extLst>
              <a:ext uri="{FF2B5EF4-FFF2-40B4-BE49-F238E27FC236}">
                <a16:creationId xmlns:a16="http://schemas.microsoft.com/office/drawing/2014/main" id="{45A28F3A-E8AE-EC7E-A99C-A7F5BB3B146A}"/>
              </a:ext>
              <a:ext uri="{C183D7F6-B498-43B3-948B-1728B52AA6E4}">
                <adec:decorative xmlns:adec="http://schemas.microsoft.com/office/drawing/2017/decorative" val="1"/>
              </a:ext>
            </a:extLst>
          </p:cNvPr>
          <p:cNvSpPr/>
          <p:nvPr userDrawn="1"/>
        </p:nvSpPr>
        <p:spPr bwMode="auto">
          <a:xfrm>
            <a:off x="3124200" y="1058985"/>
            <a:ext cx="9067800" cy="4808295"/>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cs typeface="Arial" charset="0"/>
            </a:endParaRPr>
          </a:p>
        </p:txBody>
      </p:sp>
      <p:grpSp>
        <p:nvGrpSpPr>
          <p:cNvPr id="7" name="Group 6" descr="Fairfax County seal and FCDOT logo">
            <a:extLst>
              <a:ext uri="{FF2B5EF4-FFF2-40B4-BE49-F238E27FC236}">
                <a16:creationId xmlns:a16="http://schemas.microsoft.com/office/drawing/2014/main" id="{590C4630-61A0-6942-B0A1-DA79A077CD7F}"/>
              </a:ext>
            </a:extLst>
          </p:cNvPr>
          <p:cNvGrpSpPr/>
          <p:nvPr userDrawn="1"/>
        </p:nvGrpSpPr>
        <p:grpSpPr>
          <a:xfrm>
            <a:off x="5993214" y="1058985"/>
            <a:ext cx="3394246" cy="1470026"/>
            <a:chOff x="6048691" y="1058985"/>
            <a:chExt cx="3394246" cy="1470026"/>
          </a:xfrm>
        </p:grpSpPr>
        <p:pic>
          <p:nvPicPr>
            <p:cNvPr id="2" name="Picture 1" descr="Fairfax County logo">
              <a:extLst>
                <a:ext uri="{FF2B5EF4-FFF2-40B4-BE49-F238E27FC236}">
                  <a16:creationId xmlns:a16="http://schemas.microsoft.com/office/drawing/2014/main" id="{B2FC7F60-EE66-4124-879B-B404C8EB077F}"/>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6048691" y="1287705"/>
              <a:ext cx="1073078" cy="1071442"/>
            </a:xfrm>
            <a:prstGeom prst="rect">
              <a:avLst/>
            </a:prstGeom>
          </p:spPr>
        </p:pic>
        <p:pic>
          <p:nvPicPr>
            <p:cNvPr id="11" name="Picture 10" descr="c">
              <a:extLst>
                <a:ext uri="{FF2B5EF4-FFF2-40B4-BE49-F238E27FC236}">
                  <a16:creationId xmlns:a16="http://schemas.microsoft.com/office/drawing/2014/main" id="{B06BD179-5CEE-18AB-A4D1-F27FB4F39E76}"/>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7239000" y="1058985"/>
              <a:ext cx="2203937" cy="1470026"/>
            </a:xfrm>
            <a:prstGeom prst="rect">
              <a:avLst/>
            </a:prstGeom>
          </p:spPr>
        </p:pic>
      </p:grpSp>
      <p:sp>
        <p:nvSpPr>
          <p:cNvPr id="82956" name="Rectangle 12"/>
          <p:cNvSpPr>
            <a:spLocks noGrp="1" noChangeArrowheads="1"/>
          </p:cNvSpPr>
          <p:nvPr>
            <p:ph type="ctrTitle" sz="quarter" hasCustomPrompt="1"/>
          </p:nvPr>
        </p:nvSpPr>
        <p:spPr>
          <a:xfrm>
            <a:off x="3423137" y="2587622"/>
            <a:ext cx="8534400" cy="1071442"/>
          </a:xfrm>
        </p:spPr>
        <p:txBody>
          <a:bodyPr anchor="b" anchorCtr="0"/>
          <a:lstStyle>
            <a:lvl1pPr algn="ctr">
              <a:defRPr sz="4000" b="1">
                <a:solidFill>
                  <a:schemeClr val="tx1"/>
                </a:solidFill>
              </a:defRPr>
            </a:lvl1pPr>
          </a:lstStyle>
          <a:p>
            <a:pPr lvl="0"/>
            <a:r>
              <a:rPr lang="en-US" altLang="en-US" noProof="0" dirty="0"/>
              <a:t>Click to add Presentation Title</a:t>
            </a:r>
          </a:p>
        </p:txBody>
      </p:sp>
      <p:sp>
        <p:nvSpPr>
          <p:cNvPr id="82957" name="Rectangle 13"/>
          <p:cNvSpPr>
            <a:spLocks noGrp="1" noChangeArrowheads="1"/>
          </p:cNvSpPr>
          <p:nvPr>
            <p:ph type="subTitle" sz="quarter" idx="1" hasCustomPrompt="1"/>
          </p:nvPr>
        </p:nvSpPr>
        <p:spPr>
          <a:xfrm>
            <a:off x="3423137" y="3733800"/>
            <a:ext cx="8534400" cy="1752600"/>
          </a:xfrm>
        </p:spPr>
        <p:txBody>
          <a:bodyPr/>
          <a:lstStyle>
            <a:lvl1pPr marL="0" indent="0" algn="ctr">
              <a:buFontTx/>
              <a:buNone/>
              <a:defRPr/>
            </a:lvl1pPr>
          </a:lstStyle>
          <a:p>
            <a:pPr lvl="0"/>
            <a:r>
              <a:rPr lang="en-US" altLang="en-US" noProof="0" dirty="0"/>
              <a:t>Click to add Presentation Subtitle</a:t>
            </a:r>
            <a:br>
              <a:rPr lang="en-US" altLang="en-US" noProof="0" dirty="0"/>
            </a:br>
            <a:r>
              <a:rPr lang="en-US" altLang="en-US" noProof="0" dirty="0"/>
              <a:t>Presenting Group/Name</a:t>
            </a:r>
            <a:br>
              <a:rPr lang="en-US" altLang="en-US" noProof="0" dirty="0"/>
            </a:br>
            <a:r>
              <a:rPr lang="en-US" altLang="en-US" noProof="0" dirty="0"/>
              <a:t>Date</a:t>
            </a:r>
          </a:p>
        </p:txBody>
      </p:sp>
      <p:sp>
        <p:nvSpPr>
          <p:cNvPr id="6" name="Rectangle 5">
            <a:extLst>
              <a:ext uri="{FF2B5EF4-FFF2-40B4-BE49-F238E27FC236}">
                <a16:creationId xmlns:a16="http://schemas.microsoft.com/office/drawing/2014/main" id="{D45AF207-53D9-990D-4964-5C649D096A32}"/>
              </a:ext>
              <a:ext uri="{C183D7F6-B498-43B3-948B-1728B52AA6E4}">
                <adec:decorative xmlns:adec="http://schemas.microsoft.com/office/drawing/2017/decorative" val="1"/>
              </a:ext>
            </a:extLst>
          </p:cNvPr>
          <p:cNvSpPr/>
          <p:nvPr userDrawn="1"/>
        </p:nvSpPr>
        <p:spPr bwMode="auto">
          <a:xfrm>
            <a:off x="7202700" y="5715000"/>
            <a:ext cx="5008477" cy="304920"/>
          </a:xfrm>
          <a:prstGeom prst="rect">
            <a:avLst/>
          </a:prstGeom>
          <a:solidFill>
            <a:schemeClr val="accent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cs typeface="Arial" charset="0"/>
            </a:endParaRPr>
          </a:p>
        </p:txBody>
      </p:sp>
    </p:spTree>
    <p:extLst>
      <p:ext uri="{BB962C8B-B14F-4D97-AF65-F5344CB8AC3E}">
        <p14:creationId xmlns:p14="http://schemas.microsoft.com/office/powerpoint/2010/main" val="2988086055"/>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48341FC-D95D-897B-C36B-4CF6E1B25F7A}"/>
              </a:ext>
            </a:extLst>
          </p:cNvPr>
          <p:cNvSpPr>
            <a:spLocks noGrp="1"/>
          </p:cNvSpPr>
          <p:nvPr>
            <p:ph type="body" sz="quarter" idx="10" hasCustomPrompt="1"/>
          </p:nvPr>
        </p:nvSpPr>
        <p:spPr>
          <a:xfrm>
            <a:off x="381000" y="228600"/>
            <a:ext cx="11353800" cy="228600"/>
          </a:xfrm>
          <a:noFill/>
          <a:ln>
            <a:noFill/>
          </a:ln>
        </p:spPr>
        <p:txBody>
          <a:bodyPr/>
          <a:lstStyle>
            <a:lvl1pPr marL="0" indent="0">
              <a:buFontTx/>
              <a:buNone/>
              <a:defRPr sz="1600" u="none" cap="all" spc="100" baseline="0">
                <a:solidFill>
                  <a:schemeClr val="tx1">
                    <a:lumMod val="65000"/>
                    <a:lumOff val="3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dirty="0"/>
              <a:t>Click to add Section or Project Name or leave </a:t>
            </a:r>
            <a:r>
              <a:rPr lang="en-US" dirty="0" err="1"/>
              <a:t>blanK</a:t>
            </a:r>
            <a:endParaRPr lang="en-US" dirty="0"/>
          </a:p>
        </p:txBody>
      </p:sp>
      <p:sp>
        <p:nvSpPr>
          <p:cNvPr id="2" name="Title 1"/>
          <p:cNvSpPr>
            <a:spLocks noGrp="1"/>
          </p:cNvSpPr>
          <p:nvPr>
            <p:ph type="title"/>
          </p:nvPr>
        </p:nvSpPr>
        <p:spPr>
          <a:xfrm>
            <a:off x="381000" y="533400"/>
            <a:ext cx="11353800" cy="708013"/>
          </a:xfrm>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381000" y="1371600"/>
            <a:ext cx="11353800" cy="4769836"/>
          </a:xfrm>
        </p:spPr>
        <p:txBody>
          <a:bodyPr/>
          <a:lstStyle>
            <a:lvl1pPr marL="257175" indent="-257175">
              <a:buFont typeface="Aptos" panose="020B0004020202020204" pitchFamily="34" charset="0"/>
              <a:buChar char="–"/>
              <a:defRPr/>
            </a:lvl1pPr>
            <a:lvl2pPr marL="557213" indent="-214313">
              <a:buFont typeface="Aptos" panose="020B0004020202020204" pitchFamily="34" charset="0"/>
              <a:buChar char="–"/>
              <a:defRPr/>
            </a:lvl2pPr>
            <a:lvl3pPr marL="857250" indent="-171450">
              <a:buFont typeface="Aptos" panose="020B0004020202020204" pitchFamily="34" charset="0"/>
              <a:buChar char="–"/>
              <a:defRPr/>
            </a:lvl3pPr>
            <a:lvl4pPr marL="1200150" indent="-171450">
              <a:buFont typeface="Aptos" panose="020B0004020202020204" pitchFamily="34" charset="0"/>
              <a:buChar char="–"/>
              <a:defRPr/>
            </a:lvl4pPr>
            <a:lvl5pPr marL="1543050" indent="-171450">
              <a:buFont typeface="Aptos" panose="020B0004020202020204" pitchFamily="34" charset="0"/>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4">
            <a:extLst>
              <a:ext uri="{FF2B5EF4-FFF2-40B4-BE49-F238E27FC236}">
                <a16:creationId xmlns:a16="http://schemas.microsoft.com/office/drawing/2014/main" id="{C83635FE-F1D2-A8B8-DF5A-9CEE8E6EA7AD}"/>
              </a:ext>
            </a:extLst>
          </p:cNvPr>
          <p:cNvSpPr>
            <a:spLocks noGrp="1"/>
          </p:cNvSpPr>
          <p:nvPr>
            <p:ph type="sldNum" sz="quarter" idx="11"/>
          </p:nvPr>
        </p:nvSpPr>
        <p:spPr/>
        <p:txBody>
          <a:bodyPr/>
          <a:lstStyle/>
          <a:p>
            <a:fld id="{D46CA9C8-F91A-4C09-BDDD-3B12D62B7684}" type="slidenum">
              <a:rPr lang="en-US" smtClean="0"/>
              <a:t>‹#›</a:t>
            </a:fld>
            <a:endParaRPr lang="en-US" dirty="0"/>
          </a:p>
        </p:txBody>
      </p:sp>
    </p:spTree>
    <p:extLst>
      <p:ext uri="{BB962C8B-B14F-4D97-AF65-F5344CB8AC3E}">
        <p14:creationId xmlns:p14="http://schemas.microsoft.com/office/powerpoint/2010/main" val="3651781798"/>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VI">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C83635FE-F1D2-A8B8-DF5A-9CEE8E6EA7AD}"/>
              </a:ext>
            </a:extLst>
          </p:cNvPr>
          <p:cNvSpPr>
            <a:spLocks noGrp="1"/>
          </p:cNvSpPr>
          <p:nvPr>
            <p:ph type="sldNum" sz="quarter" idx="11"/>
          </p:nvPr>
        </p:nvSpPr>
        <p:spPr/>
        <p:txBody>
          <a:bodyPr/>
          <a:lstStyle/>
          <a:p>
            <a:fld id="{D46CA9C8-F91A-4C09-BDDD-3B12D62B7684}" type="slidenum">
              <a:rPr lang="en-US" smtClean="0"/>
              <a:t>‹#›</a:t>
            </a:fld>
            <a:endParaRPr lang="en-US" dirty="0"/>
          </a:p>
        </p:txBody>
      </p:sp>
      <p:sp>
        <p:nvSpPr>
          <p:cNvPr id="4" name="Rectangle 3">
            <a:extLst>
              <a:ext uri="{FF2B5EF4-FFF2-40B4-BE49-F238E27FC236}">
                <a16:creationId xmlns:a16="http://schemas.microsoft.com/office/drawing/2014/main" id="{CEB05B6D-706A-3B62-7595-4929E59B6A7B}"/>
              </a:ext>
            </a:extLst>
          </p:cNvPr>
          <p:cNvSpPr/>
          <p:nvPr userDrawn="1"/>
        </p:nvSpPr>
        <p:spPr bwMode="auto">
          <a:xfrm>
            <a:off x="457200" y="685800"/>
            <a:ext cx="11277600" cy="5257800"/>
          </a:xfrm>
          <a:prstGeom prst="rect">
            <a:avLst/>
          </a:prstGeom>
          <a:solidFill>
            <a:schemeClr val="accent3">
              <a:lumMod val="60000"/>
              <a:lumOff val="40000"/>
            </a:scheme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0" lang="en-US" sz="3300" b="1" i="0" u="none" strike="noStrike" cap="none" normalizeH="0" baseline="0" dirty="0">
                <a:ln>
                  <a:noFill/>
                </a:ln>
                <a:solidFill>
                  <a:schemeClr val="tx1"/>
                </a:solidFill>
                <a:effectLst/>
                <a:latin typeface="+mj-lt"/>
                <a:cs typeface="Arial" charset="0"/>
              </a:rPr>
              <a:t>Title VI Notice</a:t>
            </a:r>
          </a:p>
          <a:p>
            <a:pPr algn="ctr"/>
            <a:r>
              <a:rPr lang="en-US" sz="2800" dirty="0"/>
              <a:t>The Fairfax County Department of Transportation and Fairfax Connector operate programs and services without regard to race, color, and national origin in accordance with Title VI of the Civil Rights Act. </a:t>
            </a:r>
          </a:p>
          <a:p>
            <a:pPr algn="ctr"/>
            <a:endParaRPr lang="en-US" sz="2800" dirty="0"/>
          </a:p>
          <a:p>
            <a:pPr algn="ctr"/>
            <a:r>
              <a:rPr lang="en-US" sz="2800" dirty="0"/>
              <a:t>Further information about Title VI is available online at https://www.fairfaxcounty.gov/connector/titlevi</a:t>
            </a:r>
          </a:p>
          <a:p>
            <a:pPr marL="0" marR="0" indent="0" algn="ctr" defTabSz="914400" rtl="0" eaLnBrk="1" fontAlgn="base" latinLnBrk="0" hangingPunct="1">
              <a:lnSpc>
                <a:spcPct val="100000"/>
              </a:lnSpc>
              <a:spcBef>
                <a:spcPct val="0"/>
              </a:spcBef>
              <a:spcAft>
                <a:spcPct val="0"/>
              </a:spcAft>
              <a:buClrTx/>
              <a:buSzTx/>
              <a:buFontTx/>
              <a:buNone/>
              <a:tabLst/>
            </a:pPr>
            <a:endParaRPr kumimoji="0" lang="en-US" sz="3300" b="1" i="0" u="none" strike="noStrike" cap="none" normalizeH="0" baseline="0" dirty="0">
              <a:ln>
                <a:noFill/>
              </a:ln>
              <a:solidFill>
                <a:schemeClr val="tx1"/>
              </a:solidFill>
              <a:effectLst/>
              <a:latin typeface="+mj-lt"/>
              <a:cs typeface="Arial" charset="0"/>
            </a:endParaRPr>
          </a:p>
        </p:txBody>
      </p:sp>
    </p:spTree>
    <p:extLst>
      <p:ext uri="{BB962C8B-B14F-4D97-AF65-F5344CB8AC3E}">
        <p14:creationId xmlns:p14="http://schemas.microsoft.com/office/powerpoint/2010/main" val="1703234722"/>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963084" y="2906713"/>
            <a:ext cx="10363200" cy="1500187"/>
          </a:xfrm>
        </p:spPr>
        <p:txBody>
          <a:bodyPr anchor="b"/>
          <a:lstStyle>
            <a:lvl1pPr marL="0" indent="0">
              <a:buNone/>
              <a:defRPr sz="18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dirty="0"/>
              <a:t>Click to add Section Divider subtext</a:t>
            </a:r>
          </a:p>
        </p:txBody>
      </p:sp>
      <p:sp>
        <p:nvSpPr>
          <p:cNvPr id="2" name="Title 1"/>
          <p:cNvSpPr>
            <a:spLocks noGrp="1"/>
          </p:cNvSpPr>
          <p:nvPr>
            <p:ph type="title" hasCustomPrompt="1"/>
          </p:nvPr>
        </p:nvSpPr>
        <p:spPr>
          <a:xfrm>
            <a:off x="963084" y="4406903"/>
            <a:ext cx="10363200" cy="1362075"/>
          </a:xfrm>
        </p:spPr>
        <p:txBody>
          <a:bodyPr anchor="t"/>
          <a:lstStyle>
            <a:lvl1pPr algn="l">
              <a:defRPr sz="3600" b="1" cap="none">
                <a:solidFill>
                  <a:schemeClr val="tx2"/>
                </a:solidFill>
              </a:defRPr>
            </a:lvl1pPr>
          </a:lstStyle>
          <a:p>
            <a:r>
              <a:rPr lang="en-US" dirty="0"/>
              <a:t>Click to add Section Divider text</a:t>
            </a:r>
          </a:p>
        </p:txBody>
      </p:sp>
      <p:sp>
        <p:nvSpPr>
          <p:cNvPr id="5" name="Slide Number Placeholder 4">
            <a:extLst>
              <a:ext uri="{FF2B5EF4-FFF2-40B4-BE49-F238E27FC236}">
                <a16:creationId xmlns:a16="http://schemas.microsoft.com/office/drawing/2014/main" id="{BF670FAD-438F-F923-DF73-362C633D7C3B}"/>
              </a:ext>
            </a:extLst>
          </p:cNvPr>
          <p:cNvSpPr>
            <a:spLocks noGrp="1"/>
          </p:cNvSpPr>
          <p:nvPr>
            <p:ph type="sldNum" sz="quarter" idx="10"/>
          </p:nvPr>
        </p:nvSpPr>
        <p:spPr/>
        <p:txBody>
          <a:bodyPr/>
          <a:lstStyle/>
          <a:p>
            <a:fld id="{D46CA9C8-F91A-4C09-BDDD-3B12D62B7684}" type="slidenum">
              <a:rPr lang="en-US" smtClean="0"/>
              <a:t>‹#›</a:t>
            </a:fld>
            <a:endParaRPr lang="en-US" dirty="0"/>
          </a:p>
        </p:txBody>
      </p:sp>
    </p:spTree>
    <p:extLst>
      <p:ext uri="{BB962C8B-B14F-4D97-AF65-F5344CB8AC3E}">
        <p14:creationId xmlns:p14="http://schemas.microsoft.com/office/powerpoint/2010/main" val="4192149173"/>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6" name="Text Placeholder 6">
            <a:extLst>
              <a:ext uri="{FF2B5EF4-FFF2-40B4-BE49-F238E27FC236}">
                <a16:creationId xmlns:a16="http://schemas.microsoft.com/office/drawing/2014/main" id="{F37B6E3E-C102-010D-F00A-11BA417A9387}"/>
              </a:ext>
            </a:extLst>
          </p:cNvPr>
          <p:cNvSpPr>
            <a:spLocks noGrp="1"/>
          </p:cNvSpPr>
          <p:nvPr>
            <p:ph type="body" sz="quarter" idx="10" hasCustomPrompt="1"/>
          </p:nvPr>
        </p:nvSpPr>
        <p:spPr>
          <a:xfrm>
            <a:off x="381000" y="228600"/>
            <a:ext cx="11353800" cy="228600"/>
          </a:xfrm>
          <a:noFill/>
          <a:ln>
            <a:noFill/>
          </a:ln>
        </p:spPr>
        <p:txBody>
          <a:bodyPr/>
          <a:lstStyle>
            <a:lvl1pPr marL="0" indent="0">
              <a:buFontTx/>
              <a:buNone/>
              <a:defRPr lang="en-US" sz="1600" u="none" cap="all" spc="100" baseline="0" dirty="0">
                <a:solidFill>
                  <a:schemeClr val="tx1">
                    <a:lumMod val="75000"/>
                    <a:lumOff val="25000"/>
                  </a:schemeClr>
                </a:solidFill>
                <a:latin typeface="+mn-lt"/>
                <a:ea typeface="+mn-ea"/>
                <a:cs typeface="+mn-cs"/>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marL="0" lvl="0" indent="0" algn="l" rtl="0" eaLnBrk="0" fontAlgn="base" hangingPunct="0">
              <a:spcBef>
                <a:spcPct val="20000"/>
              </a:spcBef>
              <a:spcAft>
                <a:spcPct val="0"/>
              </a:spcAft>
              <a:buClr>
                <a:schemeClr val="accent2"/>
              </a:buClr>
              <a:buFontTx/>
              <a:buNone/>
            </a:pPr>
            <a:r>
              <a:rPr lang="en-US" dirty="0"/>
              <a:t>Click to add Section or Project Name or leave blank</a:t>
            </a:r>
          </a:p>
        </p:txBody>
      </p:sp>
      <p:sp>
        <p:nvSpPr>
          <p:cNvPr id="5" name="Title 1">
            <a:extLst>
              <a:ext uri="{FF2B5EF4-FFF2-40B4-BE49-F238E27FC236}">
                <a16:creationId xmlns:a16="http://schemas.microsoft.com/office/drawing/2014/main" id="{CE6B31AD-95ED-8AD6-62C9-8480DE7F7D19}"/>
              </a:ext>
            </a:extLst>
          </p:cNvPr>
          <p:cNvSpPr>
            <a:spLocks noGrp="1"/>
          </p:cNvSpPr>
          <p:nvPr>
            <p:ph type="title"/>
          </p:nvPr>
        </p:nvSpPr>
        <p:spPr>
          <a:xfrm>
            <a:off x="381000" y="533400"/>
            <a:ext cx="11353800" cy="708013"/>
          </a:xfrm>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609600" y="1371601"/>
            <a:ext cx="5384800" cy="4754566"/>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97600" y="1371601"/>
            <a:ext cx="5384800" cy="4754566"/>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a:extLst>
              <a:ext uri="{FF2B5EF4-FFF2-40B4-BE49-F238E27FC236}">
                <a16:creationId xmlns:a16="http://schemas.microsoft.com/office/drawing/2014/main" id="{3CC08487-AB26-25DC-4ECB-1B15DA3A69F5}"/>
              </a:ext>
            </a:extLst>
          </p:cNvPr>
          <p:cNvSpPr>
            <a:spLocks noGrp="1"/>
          </p:cNvSpPr>
          <p:nvPr>
            <p:ph type="sldNum" sz="quarter" idx="11"/>
          </p:nvPr>
        </p:nvSpPr>
        <p:spPr/>
        <p:txBody>
          <a:bodyPr/>
          <a:lstStyle/>
          <a:p>
            <a:fld id="{D46CA9C8-F91A-4C09-BDDD-3B12D62B7684}" type="slidenum">
              <a:rPr lang="en-US" smtClean="0"/>
              <a:t>‹#›</a:t>
            </a:fld>
            <a:endParaRPr lang="en-US" dirty="0"/>
          </a:p>
        </p:txBody>
      </p:sp>
    </p:spTree>
    <p:extLst>
      <p:ext uri="{BB962C8B-B14F-4D97-AF65-F5344CB8AC3E}">
        <p14:creationId xmlns:p14="http://schemas.microsoft.com/office/powerpoint/2010/main" val="2557429593"/>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6" name="Text Placeholder 6">
            <a:extLst>
              <a:ext uri="{FF2B5EF4-FFF2-40B4-BE49-F238E27FC236}">
                <a16:creationId xmlns:a16="http://schemas.microsoft.com/office/drawing/2014/main" id="{F37B6E3E-C102-010D-F00A-11BA417A9387}"/>
              </a:ext>
            </a:extLst>
          </p:cNvPr>
          <p:cNvSpPr>
            <a:spLocks noGrp="1"/>
          </p:cNvSpPr>
          <p:nvPr>
            <p:ph type="body" sz="quarter" idx="10" hasCustomPrompt="1"/>
          </p:nvPr>
        </p:nvSpPr>
        <p:spPr>
          <a:xfrm>
            <a:off x="381000" y="228600"/>
            <a:ext cx="11353800" cy="228600"/>
          </a:xfrm>
          <a:noFill/>
          <a:ln>
            <a:noFill/>
          </a:ln>
        </p:spPr>
        <p:txBody>
          <a:bodyPr/>
          <a:lstStyle>
            <a:lvl1pPr marL="0" indent="0">
              <a:buFontTx/>
              <a:buNone/>
              <a:defRPr lang="en-US" sz="1600" u="none" cap="all" spc="100" baseline="0" dirty="0">
                <a:solidFill>
                  <a:schemeClr val="tx1">
                    <a:lumMod val="75000"/>
                    <a:lumOff val="25000"/>
                  </a:schemeClr>
                </a:solidFill>
                <a:latin typeface="+mn-lt"/>
                <a:ea typeface="+mn-ea"/>
                <a:cs typeface="+mn-cs"/>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marL="0" lvl="0" indent="0" algn="l" rtl="0" eaLnBrk="0" fontAlgn="base" hangingPunct="0">
              <a:spcBef>
                <a:spcPct val="20000"/>
              </a:spcBef>
              <a:spcAft>
                <a:spcPct val="0"/>
              </a:spcAft>
              <a:buClr>
                <a:schemeClr val="accent2"/>
              </a:buClr>
              <a:buFontTx/>
              <a:buNone/>
            </a:pPr>
            <a:r>
              <a:rPr lang="en-US" dirty="0"/>
              <a:t>Click to add Section or Project Name or leave blank</a:t>
            </a:r>
          </a:p>
        </p:txBody>
      </p:sp>
      <p:sp>
        <p:nvSpPr>
          <p:cNvPr id="5" name="Title 1">
            <a:extLst>
              <a:ext uri="{FF2B5EF4-FFF2-40B4-BE49-F238E27FC236}">
                <a16:creationId xmlns:a16="http://schemas.microsoft.com/office/drawing/2014/main" id="{CE6B31AD-95ED-8AD6-62C9-8480DE7F7D19}"/>
              </a:ext>
            </a:extLst>
          </p:cNvPr>
          <p:cNvSpPr>
            <a:spLocks noGrp="1"/>
          </p:cNvSpPr>
          <p:nvPr>
            <p:ph type="title"/>
          </p:nvPr>
        </p:nvSpPr>
        <p:spPr>
          <a:xfrm>
            <a:off x="381000" y="533400"/>
            <a:ext cx="11353800" cy="708013"/>
          </a:xfrm>
        </p:spPr>
        <p:txBody>
          <a:bodyPr/>
          <a:lstStyle>
            <a:lvl1pPr>
              <a:defRPr lang="en-US" dirty="0"/>
            </a:lvl1pPr>
          </a:lstStyle>
          <a:p>
            <a:r>
              <a:rPr lang="en-US"/>
              <a:t>Click to edit Master title style</a:t>
            </a:r>
            <a:endParaRPr lang="en-US" dirty="0"/>
          </a:p>
        </p:txBody>
      </p:sp>
      <p:pic>
        <p:nvPicPr>
          <p:cNvPr id="9" name="Picture 8">
            <a:extLst>
              <a:ext uri="{FF2B5EF4-FFF2-40B4-BE49-F238E27FC236}">
                <a16:creationId xmlns:a16="http://schemas.microsoft.com/office/drawing/2014/main" id="{8358B889-5DA7-ECAE-ACB4-7200AB0FD143}"/>
              </a:ext>
            </a:extLst>
          </p:cNvPr>
          <p:cNvPicPr>
            <a:picLocks noChangeAspect="1"/>
          </p:cNvPicPr>
          <p:nvPr userDrawn="1"/>
        </p:nvPicPr>
        <p:blipFill>
          <a:blip r:embed="rId2">
            <a:extLst>
              <a:ext uri="{28A0092B-C50C-407E-A947-70E740481C1C}">
                <a14:useLocalDpi xmlns:a14="http://schemas.microsoft.com/office/drawing/2010/main" val="0"/>
              </a:ext>
            </a:extLst>
          </a:blip>
          <a:srcRect l="-372" r="77223"/>
          <a:stretch/>
        </p:blipFill>
        <p:spPr>
          <a:xfrm>
            <a:off x="9810750" y="0"/>
            <a:ext cx="2381250" cy="6858000"/>
          </a:xfrm>
          <a:prstGeom prst="rect">
            <a:avLst/>
          </a:prstGeom>
        </p:spPr>
      </p:pic>
      <p:sp>
        <p:nvSpPr>
          <p:cNvPr id="3" name="Content Placeholder 2"/>
          <p:cNvSpPr>
            <a:spLocks noGrp="1"/>
          </p:cNvSpPr>
          <p:nvPr>
            <p:ph sz="half" idx="1" hasCustomPrompt="1"/>
          </p:nvPr>
        </p:nvSpPr>
        <p:spPr>
          <a:xfrm>
            <a:off x="381000" y="1371601"/>
            <a:ext cx="5410200" cy="4754566"/>
          </a:xfrm>
        </p:spPr>
        <p:txBody>
          <a:bodyPr/>
          <a:lstStyle>
            <a:lvl1pPr>
              <a:defRPr sz="2400"/>
            </a:lvl1pPr>
            <a:lvl2pPr>
              <a:defRPr sz="2000"/>
            </a:lvl2pPr>
            <a:lvl3pPr>
              <a:defRPr sz="1600"/>
            </a:lvl3pPr>
            <a:lvl4pPr>
              <a:defRPr sz="1600"/>
            </a:lvl4pPr>
            <a:lvl5pPr>
              <a:defRPr sz="1600"/>
            </a:lvl5pPr>
            <a:lvl6pPr>
              <a:defRPr sz="1350"/>
            </a:lvl6pPr>
            <a:lvl7pPr>
              <a:defRPr sz="1350"/>
            </a:lvl7pPr>
            <a:lvl8pPr>
              <a:defRPr sz="1350"/>
            </a:lvl8pPr>
            <a:lvl9pPr>
              <a:defRPr sz="1350"/>
            </a:lvl9pPr>
          </a:lstStyle>
          <a:p>
            <a:pPr lvl="0"/>
            <a:r>
              <a:rPr lang="en-US" dirty="0"/>
              <a:t>Click to edit text or click icons to insert graphic / chart / video</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hasCustomPrompt="1"/>
          </p:nvPr>
        </p:nvSpPr>
        <p:spPr>
          <a:xfrm>
            <a:off x="6019800" y="1371601"/>
            <a:ext cx="5562600" cy="4267199"/>
          </a:xfrm>
          <a:solidFill>
            <a:schemeClr val="bg1"/>
          </a:solidFill>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dirty="0"/>
              <a:t>Click to edit text or click icons to insert graphic / chart / video</a:t>
            </a:r>
          </a:p>
        </p:txBody>
      </p:sp>
      <p:sp>
        <p:nvSpPr>
          <p:cNvPr id="10" name="Text Placeholder 9">
            <a:extLst>
              <a:ext uri="{FF2B5EF4-FFF2-40B4-BE49-F238E27FC236}">
                <a16:creationId xmlns:a16="http://schemas.microsoft.com/office/drawing/2014/main" id="{A3D70464-53C0-3043-6EAA-12D319248151}"/>
              </a:ext>
            </a:extLst>
          </p:cNvPr>
          <p:cNvSpPr>
            <a:spLocks noGrp="1"/>
          </p:cNvSpPr>
          <p:nvPr>
            <p:ph type="body" sz="quarter" idx="11" hasCustomPrompt="1"/>
          </p:nvPr>
        </p:nvSpPr>
        <p:spPr>
          <a:xfrm>
            <a:off x="6019800" y="5715000"/>
            <a:ext cx="5562600" cy="411163"/>
          </a:xfrm>
          <a:solidFill>
            <a:schemeClr val="accent3">
              <a:lumMod val="60000"/>
              <a:lumOff val="40000"/>
            </a:schemeClr>
          </a:solidFill>
        </p:spPr>
        <p:txBody>
          <a:bodyPr anchor="ctr" anchorCtr="0"/>
          <a:lstStyle>
            <a:lvl1pPr marL="0" indent="0">
              <a:buNone/>
              <a:defRPr sz="1600"/>
            </a:lvl1pPr>
          </a:lstStyle>
          <a:p>
            <a:pPr lvl="0"/>
            <a:r>
              <a:rPr lang="en-US" dirty="0"/>
              <a:t>Click to add caption</a:t>
            </a:r>
          </a:p>
        </p:txBody>
      </p:sp>
      <p:sp>
        <p:nvSpPr>
          <p:cNvPr id="7" name="Slide Number Placeholder 6">
            <a:extLst>
              <a:ext uri="{FF2B5EF4-FFF2-40B4-BE49-F238E27FC236}">
                <a16:creationId xmlns:a16="http://schemas.microsoft.com/office/drawing/2014/main" id="{87CF7B91-BFF3-C725-C406-E9A7DD445F4F}"/>
              </a:ext>
            </a:extLst>
          </p:cNvPr>
          <p:cNvSpPr>
            <a:spLocks noGrp="1"/>
          </p:cNvSpPr>
          <p:nvPr>
            <p:ph type="sldNum" sz="quarter" idx="12"/>
          </p:nvPr>
        </p:nvSpPr>
        <p:spPr>
          <a:xfrm>
            <a:off x="8991600" y="6356350"/>
            <a:ext cx="2743200" cy="365125"/>
          </a:xfrm>
          <a:prstGeom prst="rect">
            <a:avLst/>
          </a:prstGeom>
        </p:spPr>
        <p:txBody>
          <a:bodyPr/>
          <a:lstStyle>
            <a:lvl1pPr>
              <a:defRPr>
                <a:solidFill>
                  <a:schemeClr val="bg1"/>
                </a:solidFill>
              </a:defRPr>
            </a:lvl1pPr>
          </a:lstStyle>
          <a:p>
            <a:fld id="{20256533-017A-4776-A67C-8FF1F99E2F71}" type="slidenum">
              <a:rPr lang="en-US" smtClean="0"/>
              <a:pPr/>
              <a:t>‹#›</a:t>
            </a:fld>
            <a:endParaRPr lang="en-US" dirty="0"/>
          </a:p>
        </p:txBody>
      </p:sp>
      <p:pic>
        <p:nvPicPr>
          <p:cNvPr id="8" name="Picture 7">
            <a:extLst>
              <a:ext uri="{FF2B5EF4-FFF2-40B4-BE49-F238E27FC236}">
                <a16:creationId xmlns:a16="http://schemas.microsoft.com/office/drawing/2014/main" id="{11581458-C57E-1E4F-4696-363536608795}"/>
              </a:ext>
              <a:ext uri="{C183D7F6-B498-43B3-948B-1728B52AA6E4}">
                <adec:decorative xmlns:adec="http://schemas.microsoft.com/office/drawing/2017/decorative" val="1"/>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9982885" y="6020028"/>
            <a:ext cx="1370915" cy="913943"/>
          </a:xfrm>
          <a:prstGeom prst="rect">
            <a:avLst/>
          </a:prstGeom>
        </p:spPr>
      </p:pic>
    </p:spTree>
    <p:extLst>
      <p:ext uri="{BB962C8B-B14F-4D97-AF65-F5344CB8AC3E}">
        <p14:creationId xmlns:p14="http://schemas.microsoft.com/office/powerpoint/2010/main" val="2534453441"/>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8" name="Text Placeholder 6">
            <a:extLst>
              <a:ext uri="{FF2B5EF4-FFF2-40B4-BE49-F238E27FC236}">
                <a16:creationId xmlns:a16="http://schemas.microsoft.com/office/drawing/2014/main" id="{0318392F-42B8-E40C-0F5D-95B6ACC7931B}"/>
              </a:ext>
            </a:extLst>
          </p:cNvPr>
          <p:cNvSpPr>
            <a:spLocks noGrp="1"/>
          </p:cNvSpPr>
          <p:nvPr>
            <p:ph type="body" sz="quarter" idx="10" hasCustomPrompt="1"/>
          </p:nvPr>
        </p:nvSpPr>
        <p:spPr>
          <a:xfrm>
            <a:off x="381000" y="228600"/>
            <a:ext cx="11353800" cy="228600"/>
          </a:xfrm>
          <a:noFill/>
          <a:ln>
            <a:noFill/>
          </a:ln>
        </p:spPr>
        <p:txBody>
          <a:bodyPr/>
          <a:lstStyle>
            <a:lvl1pPr marL="0" indent="0">
              <a:buFontTx/>
              <a:buNone/>
              <a:defRPr lang="en-US" sz="1600" u="none" cap="all" spc="100" baseline="0" dirty="0">
                <a:solidFill>
                  <a:schemeClr val="tx1">
                    <a:lumMod val="75000"/>
                    <a:lumOff val="25000"/>
                  </a:schemeClr>
                </a:solidFill>
                <a:latin typeface="+mn-lt"/>
                <a:ea typeface="+mn-ea"/>
                <a:cs typeface="+mn-cs"/>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marL="0" lvl="0" indent="0" algn="l" rtl="0" eaLnBrk="0" fontAlgn="base" hangingPunct="0">
              <a:spcBef>
                <a:spcPct val="20000"/>
              </a:spcBef>
              <a:spcAft>
                <a:spcPct val="0"/>
              </a:spcAft>
              <a:buClr>
                <a:schemeClr val="accent2"/>
              </a:buClr>
              <a:buFontTx/>
              <a:buNone/>
            </a:pPr>
            <a:r>
              <a:rPr lang="en-US" dirty="0"/>
              <a:t>Click to add Section or Project Name or leave blank</a:t>
            </a:r>
          </a:p>
        </p:txBody>
      </p:sp>
      <p:sp>
        <p:nvSpPr>
          <p:cNvPr id="7" name="Title 1">
            <a:extLst>
              <a:ext uri="{FF2B5EF4-FFF2-40B4-BE49-F238E27FC236}">
                <a16:creationId xmlns:a16="http://schemas.microsoft.com/office/drawing/2014/main" id="{36E68E4E-E485-05AB-7DDA-EBB51FC71E17}"/>
              </a:ext>
            </a:extLst>
          </p:cNvPr>
          <p:cNvSpPr>
            <a:spLocks noGrp="1"/>
          </p:cNvSpPr>
          <p:nvPr>
            <p:ph type="title"/>
          </p:nvPr>
        </p:nvSpPr>
        <p:spPr>
          <a:xfrm>
            <a:off x="381000" y="533400"/>
            <a:ext cx="11353800" cy="708013"/>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609600" y="1371600"/>
            <a:ext cx="5386917" cy="639762"/>
          </a:xfrm>
        </p:spPr>
        <p:txBody>
          <a:bodyPr anchor="b"/>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09600" y="2133600"/>
            <a:ext cx="5386917" cy="3992563"/>
          </a:xfrm>
        </p:spPr>
        <p:txBody>
          <a:bodyPr/>
          <a:lstStyle>
            <a:lvl1pPr>
              <a:defRPr sz="2400"/>
            </a:lvl1pPr>
            <a:lvl2pPr>
              <a:defRPr sz="1800"/>
            </a:lvl2pPr>
            <a:lvl3pPr>
              <a:defRPr sz="1600"/>
            </a:lvl3pPr>
            <a:lvl4pPr>
              <a:defRPr sz="1600"/>
            </a:lvl4pPr>
            <a:lvl5pPr>
              <a:defRPr sz="16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3369" y="1371600"/>
            <a:ext cx="5389033" cy="639762"/>
          </a:xfrm>
        </p:spPr>
        <p:txBody>
          <a:bodyPr anchor="b"/>
          <a:lstStyle>
            <a:lvl1pPr marL="0" indent="0">
              <a:buNone/>
              <a:defRPr sz="24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93369" y="2133600"/>
            <a:ext cx="5389033" cy="3992563"/>
          </a:xfrm>
        </p:spPr>
        <p:txBody>
          <a:bodyPr/>
          <a:lstStyle>
            <a:lvl1pPr>
              <a:defRPr sz="2400"/>
            </a:lvl1pPr>
            <a:lvl2pPr>
              <a:defRPr sz="1800"/>
            </a:lvl2pPr>
            <a:lvl3pPr>
              <a:defRPr sz="1600"/>
            </a:lvl3pPr>
            <a:lvl4pPr>
              <a:defRPr sz="1600"/>
            </a:lvl4pPr>
            <a:lvl5pPr>
              <a:defRPr sz="16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a:extLst>
              <a:ext uri="{FF2B5EF4-FFF2-40B4-BE49-F238E27FC236}">
                <a16:creationId xmlns:a16="http://schemas.microsoft.com/office/drawing/2014/main" id="{9088E8B7-960C-6D3E-CC1A-BDE88A42EAC9}"/>
              </a:ext>
            </a:extLst>
          </p:cNvPr>
          <p:cNvSpPr>
            <a:spLocks noGrp="1"/>
          </p:cNvSpPr>
          <p:nvPr>
            <p:ph type="sldNum" sz="quarter" idx="11"/>
          </p:nvPr>
        </p:nvSpPr>
        <p:spPr/>
        <p:txBody>
          <a:bodyPr/>
          <a:lstStyle/>
          <a:p>
            <a:fld id="{D46CA9C8-F91A-4C09-BDDD-3B12D62B7684}" type="slidenum">
              <a:rPr lang="en-US" smtClean="0"/>
              <a:t>‹#›</a:t>
            </a:fld>
            <a:endParaRPr lang="en-US" dirty="0"/>
          </a:p>
        </p:txBody>
      </p:sp>
    </p:spTree>
    <p:extLst>
      <p:ext uri="{BB962C8B-B14F-4D97-AF65-F5344CB8AC3E}">
        <p14:creationId xmlns:p14="http://schemas.microsoft.com/office/powerpoint/2010/main" val="3183767256"/>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4" name="Text Placeholder 6">
            <a:extLst>
              <a:ext uri="{FF2B5EF4-FFF2-40B4-BE49-F238E27FC236}">
                <a16:creationId xmlns:a16="http://schemas.microsoft.com/office/drawing/2014/main" id="{582248BA-570D-CE07-5741-24528C35B1D9}"/>
              </a:ext>
            </a:extLst>
          </p:cNvPr>
          <p:cNvSpPr>
            <a:spLocks noGrp="1"/>
          </p:cNvSpPr>
          <p:nvPr>
            <p:ph type="body" sz="quarter" idx="10" hasCustomPrompt="1"/>
          </p:nvPr>
        </p:nvSpPr>
        <p:spPr>
          <a:xfrm>
            <a:off x="381000" y="228600"/>
            <a:ext cx="11353800" cy="228600"/>
          </a:xfrm>
          <a:noFill/>
          <a:ln>
            <a:noFill/>
          </a:ln>
        </p:spPr>
        <p:txBody>
          <a:bodyPr/>
          <a:lstStyle>
            <a:lvl1pPr marL="0" indent="0">
              <a:buFontTx/>
              <a:buNone/>
              <a:defRPr lang="en-US" sz="1600" u="none" cap="all" spc="100" baseline="0" dirty="0">
                <a:solidFill>
                  <a:schemeClr val="tx1">
                    <a:lumMod val="75000"/>
                    <a:lumOff val="25000"/>
                  </a:schemeClr>
                </a:solidFill>
                <a:latin typeface="+mn-lt"/>
                <a:ea typeface="+mn-ea"/>
                <a:cs typeface="+mn-cs"/>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marL="0" lvl="0" indent="0" algn="l" rtl="0" eaLnBrk="0" fontAlgn="base" hangingPunct="0">
              <a:spcBef>
                <a:spcPct val="20000"/>
              </a:spcBef>
              <a:spcAft>
                <a:spcPct val="0"/>
              </a:spcAft>
              <a:buClr>
                <a:schemeClr val="accent2"/>
              </a:buClr>
              <a:buFontTx/>
              <a:buNone/>
            </a:pPr>
            <a:r>
              <a:rPr lang="en-US" dirty="0"/>
              <a:t>Click to add Section or Project Name or leave blank</a:t>
            </a:r>
          </a:p>
        </p:txBody>
      </p:sp>
      <p:sp>
        <p:nvSpPr>
          <p:cNvPr id="3" name="Title 1">
            <a:extLst>
              <a:ext uri="{FF2B5EF4-FFF2-40B4-BE49-F238E27FC236}">
                <a16:creationId xmlns:a16="http://schemas.microsoft.com/office/drawing/2014/main" id="{8E9AF39B-B94F-7B58-70E0-019B5094C04F}"/>
              </a:ext>
            </a:extLst>
          </p:cNvPr>
          <p:cNvSpPr>
            <a:spLocks noGrp="1"/>
          </p:cNvSpPr>
          <p:nvPr>
            <p:ph type="title"/>
          </p:nvPr>
        </p:nvSpPr>
        <p:spPr>
          <a:xfrm>
            <a:off x="381000" y="533400"/>
            <a:ext cx="11353800" cy="708013"/>
          </a:xfrm>
          <a:noFill/>
        </p:spPr>
        <p:txBody>
          <a:bodyPr/>
          <a:lstStyle>
            <a:lvl1pPr>
              <a:defRPr>
                <a:solidFill>
                  <a:schemeClr val="tx2"/>
                </a:solidFill>
              </a:defRPr>
            </a:lvl1pPr>
          </a:lstStyle>
          <a:p>
            <a:r>
              <a:rPr lang="en-US"/>
              <a:t>Click to edit Master title style</a:t>
            </a:r>
            <a:endParaRPr lang="en-US" dirty="0"/>
          </a:p>
        </p:txBody>
      </p:sp>
      <p:sp>
        <p:nvSpPr>
          <p:cNvPr id="5" name="Slide Number Placeholder 4">
            <a:extLst>
              <a:ext uri="{FF2B5EF4-FFF2-40B4-BE49-F238E27FC236}">
                <a16:creationId xmlns:a16="http://schemas.microsoft.com/office/drawing/2014/main" id="{BA988437-7BAC-3F97-F687-37DA47A6E4D5}"/>
              </a:ext>
            </a:extLst>
          </p:cNvPr>
          <p:cNvSpPr>
            <a:spLocks noGrp="1"/>
          </p:cNvSpPr>
          <p:nvPr>
            <p:ph type="sldNum" sz="quarter" idx="11"/>
          </p:nvPr>
        </p:nvSpPr>
        <p:spPr/>
        <p:txBody>
          <a:bodyPr/>
          <a:lstStyle/>
          <a:p>
            <a:fld id="{D46CA9C8-F91A-4C09-BDDD-3B12D62B7684}" type="slidenum">
              <a:rPr lang="en-US" smtClean="0"/>
              <a:t>‹#›</a:t>
            </a:fld>
            <a:endParaRPr lang="en-US" dirty="0"/>
          </a:p>
        </p:txBody>
      </p:sp>
    </p:spTree>
    <p:extLst>
      <p:ext uri="{BB962C8B-B14F-4D97-AF65-F5344CB8AC3E}">
        <p14:creationId xmlns:p14="http://schemas.microsoft.com/office/powerpoint/2010/main" val="337230817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6" name="Text Placeholder 6">
            <a:extLst>
              <a:ext uri="{FF2B5EF4-FFF2-40B4-BE49-F238E27FC236}">
                <a16:creationId xmlns:a16="http://schemas.microsoft.com/office/drawing/2014/main" id="{A56AEAD0-9A72-1BB1-0D30-8EBFCDE74C02}"/>
              </a:ext>
            </a:extLst>
          </p:cNvPr>
          <p:cNvSpPr>
            <a:spLocks noGrp="1"/>
          </p:cNvSpPr>
          <p:nvPr>
            <p:ph type="body" sz="quarter" idx="10" hasCustomPrompt="1"/>
          </p:nvPr>
        </p:nvSpPr>
        <p:spPr>
          <a:xfrm>
            <a:off x="381000" y="228600"/>
            <a:ext cx="11353800" cy="228600"/>
          </a:xfrm>
          <a:noFill/>
          <a:ln>
            <a:noFill/>
          </a:ln>
        </p:spPr>
        <p:txBody>
          <a:bodyPr/>
          <a:lstStyle>
            <a:lvl1pPr marL="0" indent="0">
              <a:buFontTx/>
              <a:buNone/>
              <a:defRPr lang="en-US" sz="1600" u="none" cap="all" spc="100" baseline="0" dirty="0">
                <a:solidFill>
                  <a:schemeClr val="tx1">
                    <a:lumMod val="75000"/>
                    <a:lumOff val="25000"/>
                  </a:schemeClr>
                </a:solidFill>
                <a:latin typeface="+mn-lt"/>
                <a:ea typeface="+mn-ea"/>
                <a:cs typeface="+mn-cs"/>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marL="0" lvl="0" indent="0" algn="l" rtl="0" eaLnBrk="0" fontAlgn="base" hangingPunct="0">
              <a:spcBef>
                <a:spcPct val="20000"/>
              </a:spcBef>
              <a:spcAft>
                <a:spcPct val="0"/>
              </a:spcAft>
              <a:buClr>
                <a:schemeClr val="accent2"/>
              </a:buClr>
              <a:buFontTx/>
              <a:buNone/>
            </a:pPr>
            <a:r>
              <a:rPr lang="en-US" dirty="0"/>
              <a:t>Click to add Section or Project Name or leave blank</a:t>
            </a:r>
          </a:p>
        </p:txBody>
      </p:sp>
      <p:sp>
        <p:nvSpPr>
          <p:cNvPr id="2" name="Title 1"/>
          <p:cNvSpPr>
            <a:spLocks noGrp="1"/>
          </p:cNvSpPr>
          <p:nvPr>
            <p:ph type="title"/>
          </p:nvPr>
        </p:nvSpPr>
        <p:spPr>
          <a:xfrm>
            <a:off x="381000" y="530352"/>
            <a:ext cx="11353800" cy="631813"/>
          </a:xfrm>
          <a:noFill/>
        </p:spPr>
        <p:txBody>
          <a:bodyPr anchor="b"/>
          <a:lstStyle>
            <a:lvl1pPr algn="l">
              <a:defRPr sz="3600" b="1"/>
            </a:lvl1pPr>
          </a:lstStyle>
          <a:p>
            <a:r>
              <a:rPr lang="en-US"/>
              <a:t>Click to edit Master title style</a:t>
            </a:r>
            <a:endParaRPr lang="en-US" dirty="0"/>
          </a:p>
        </p:txBody>
      </p:sp>
      <p:sp>
        <p:nvSpPr>
          <p:cNvPr id="3" name="Picture Placeholder 2"/>
          <p:cNvSpPr>
            <a:spLocks noGrp="1"/>
          </p:cNvSpPr>
          <p:nvPr>
            <p:ph type="pic" idx="1"/>
          </p:nvPr>
        </p:nvSpPr>
        <p:spPr>
          <a:xfrm>
            <a:off x="2389717" y="1235317"/>
            <a:ext cx="7315200" cy="4022482"/>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dirty="0"/>
              <a:t>Click icon to add picture</a:t>
            </a:r>
          </a:p>
        </p:txBody>
      </p:sp>
      <p:sp>
        <p:nvSpPr>
          <p:cNvPr id="4" name="Text Placeholder 3"/>
          <p:cNvSpPr>
            <a:spLocks noGrp="1"/>
          </p:cNvSpPr>
          <p:nvPr>
            <p:ph type="body" sz="half" idx="2" hasCustomPrompt="1"/>
          </p:nvPr>
        </p:nvSpPr>
        <p:spPr>
          <a:xfrm>
            <a:off x="2389717" y="5367338"/>
            <a:ext cx="7315200" cy="804862"/>
          </a:xfrm>
        </p:spPr>
        <p:txBody>
          <a:bodyPr/>
          <a:lstStyle>
            <a:lvl1pPr marL="0" indent="0" algn="ctr">
              <a:buNone/>
              <a:defRPr sz="16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dirty="0"/>
              <a:t>Click to add caption</a:t>
            </a:r>
          </a:p>
        </p:txBody>
      </p:sp>
      <p:sp>
        <p:nvSpPr>
          <p:cNvPr id="7" name="Slide Number Placeholder 6">
            <a:extLst>
              <a:ext uri="{FF2B5EF4-FFF2-40B4-BE49-F238E27FC236}">
                <a16:creationId xmlns:a16="http://schemas.microsoft.com/office/drawing/2014/main" id="{1150391F-7030-087B-2597-1B542A1178C1}"/>
              </a:ext>
            </a:extLst>
          </p:cNvPr>
          <p:cNvSpPr>
            <a:spLocks noGrp="1"/>
          </p:cNvSpPr>
          <p:nvPr>
            <p:ph type="sldNum" sz="quarter" idx="11"/>
          </p:nvPr>
        </p:nvSpPr>
        <p:spPr/>
        <p:txBody>
          <a:bodyPr/>
          <a:lstStyle/>
          <a:p>
            <a:fld id="{D46CA9C8-F91A-4C09-BDDD-3B12D62B7684}" type="slidenum">
              <a:rPr lang="en-US" smtClean="0"/>
              <a:t>‹#›</a:t>
            </a:fld>
            <a:endParaRPr lang="en-US" dirty="0"/>
          </a:p>
        </p:txBody>
      </p:sp>
    </p:spTree>
    <p:extLst>
      <p:ext uri="{BB962C8B-B14F-4D97-AF65-F5344CB8AC3E}">
        <p14:creationId xmlns:p14="http://schemas.microsoft.com/office/powerpoint/2010/main" val="3744613495"/>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Closing Slide">
    <p:spTree>
      <p:nvGrpSpPr>
        <p:cNvPr id="1" name=""/>
        <p:cNvGrpSpPr/>
        <p:nvPr/>
      </p:nvGrpSpPr>
      <p:grpSpPr>
        <a:xfrm>
          <a:off x="0" y="0"/>
          <a:ext cx="0" cy="0"/>
          <a:chOff x="0" y="0"/>
          <a:chExt cx="0" cy="0"/>
        </a:xfrm>
      </p:grpSpPr>
      <p:sp>
        <p:nvSpPr>
          <p:cNvPr id="3" name="Text Placeholder 2"/>
          <p:cNvSpPr>
            <a:spLocks noGrp="1"/>
          </p:cNvSpPr>
          <p:nvPr>
            <p:ph type="body" idx="1" hasCustomPrompt="1"/>
          </p:nvPr>
        </p:nvSpPr>
        <p:spPr>
          <a:xfrm>
            <a:off x="963084" y="3311525"/>
            <a:ext cx="10363200" cy="1500187"/>
          </a:xfrm>
        </p:spPr>
        <p:txBody>
          <a:bodyPr anchor="t"/>
          <a:lstStyle>
            <a:lvl1pPr marL="0" indent="0" algn="ctr">
              <a:buNone/>
              <a:defRPr sz="18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en-US" dirty="0"/>
              <a:t>Click to add Contact Information</a:t>
            </a:r>
          </a:p>
        </p:txBody>
      </p:sp>
      <p:sp>
        <p:nvSpPr>
          <p:cNvPr id="2" name="Title 1"/>
          <p:cNvSpPr>
            <a:spLocks noGrp="1"/>
          </p:cNvSpPr>
          <p:nvPr>
            <p:ph type="title" hasCustomPrompt="1"/>
          </p:nvPr>
        </p:nvSpPr>
        <p:spPr>
          <a:xfrm>
            <a:off x="963084" y="1905000"/>
            <a:ext cx="10363200" cy="1362075"/>
          </a:xfrm>
        </p:spPr>
        <p:txBody>
          <a:bodyPr anchor="b"/>
          <a:lstStyle>
            <a:lvl1pPr algn="ctr">
              <a:defRPr sz="3600" b="1" cap="none">
                <a:solidFill>
                  <a:schemeClr val="tx2"/>
                </a:solidFill>
              </a:defRPr>
            </a:lvl1pPr>
          </a:lstStyle>
          <a:p>
            <a:r>
              <a:rPr lang="en-US" dirty="0"/>
              <a:t>Click to add Contact Name / Division text</a:t>
            </a:r>
          </a:p>
        </p:txBody>
      </p:sp>
      <p:sp>
        <p:nvSpPr>
          <p:cNvPr id="5" name="Slide Number Placeholder 4">
            <a:extLst>
              <a:ext uri="{FF2B5EF4-FFF2-40B4-BE49-F238E27FC236}">
                <a16:creationId xmlns:a16="http://schemas.microsoft.com/office/drawing/2014/main" id="{BF670FAD-438F-F923-DF73-362C633D7C3B}"/>
              </a:ext>
            </a:extLst>
          </p:cNvPr>
          <p:cNvSpPr>
            <a:spLocks noGrp="1"/>
          </p:cNvSpPr>
          <p:nvPr>
            <p:ph type="sldNum" sz="quarter" idx="10"/>
          </p:nvPr>
        </p:nvSpPr>
        <p:spPr/>
        <p:txBody>
          <a:bodyPr/>
          <a:lstStyle/>
          <a:p>
            <a:fld id="{D46CA9C8-F91A-4C09-BDDD-3B12D62B7684}" type="slidenum">
              <a:rPr lang="en-US" smtClean="0"/>
              <a:t>‹#›</a:t>
            </a:fld>
            <a:endParaRPr lang="en-US" dirty="0"/>
          </a:p>
        </p:txBody>
      </p:sp>
      <p:sp>
        <p:nvSpPr>
          <p:cNvPr id="4" name="TextBox 3">
            <a:extLst>
              <a:ext uri="{FF2B5EF4-FFF2-40B4-BE49-F238E27FC236}">
                <a16:creationId xmlns:a16="http://schemas.microsoft.com/office/drawing/2014/main" id="{C3C17025-8BF5-F3EB-838A-AE2ABAB9FD43}"/>
              </a:ext>
            </a:extLst>
          </p:cNvPr>
          <p:cNvSpPr txBox="1"/>
          <p:nvPr userDrawn="1"/>
        </p:nvSpPr>
        <p:spPr>
          <a:xfrm>
            <a:off x="963084" y="5562600"/>
            <a:ext cx="10363200" cy="523220"/>
          </a:xfrm>
          <a:prstGeom prst="rect">
            <a:avLst/>
          </a:prstGeom>
          <a:noFill/>
        </p:spPr>
        <p:txBody>
          <a:bodyPr wrap="square" rtlCol="0">
            <a:spAutoFit/>
          </a:bodyPr>
          <a:lstStyle/>
          <a:p>
            <a:pPr algn="ctr"/>
            <a:r>
              <a:rPr lang="en-US" sz="1400" dirty="0"/>
              <a:t>A Fairfax County, Virginia Publication</a:t>
            </a:r>
          </a:p>
          <a:p>
            <a:pPr algn="ctr"/>
            <a:r>
              <a:rPr lang="en-US" sz="1400" dirty="0"/>
              <a:t>To request this information in an alternate format, call FCDOT at 703-877-5600, TTY 711. </a:t>
            </a:r>
          </a:p>
        </p:txBody>
      </p:sp>
    </p:spTree>
    <p:extLst>
      <p:ext uri="{BB962C8B-B14F-4D97-AF65-F5344CB8AC3E}">
        <p14:creationId xmlns:p14="http://schemas.microsoft.com/office/powerpoint/2010/main" val="24050581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0" name="Rectangle 27"/>
          <p:cNvSpPr>
            <a:spLocks noGrp="1" noChangeArrowheads="1"/>
          </p:cNvSpPr>
          <p:nvPr>
            <p:ph type="title"/>
          </p:nvPr>
        </p:nvSpPr>
        <p:spPr bwMode="auto">
          <a:xfrm>
            <a:off x="381000" y="327010"/>
            <a:ext cx="11353800" cy="838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US" altLang="en-US" dirty="0"/>
          </a:p>
        </p:txBody>
      </p:sp>
      <p:sp>
        <p:nvSpPr>
          <p:cNvPr id="1031" name="Rectangle 28"/>
          <p:cNvSpPr>
            <a:spLocks noGrp="1" noChangeArrowheads="1"/>
          </p:cNvSpPr>
          <p:nvPr>
            <p:ph type="body" idx="1"/>
          </p:nvPr>
        </p:nvSpPr>
        <p:spPr bwMode="auto">
          <a:xfrm>
            <a:off x="381000" y="1295400"/>
            <a:ext cx="11353800" cy="47698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11" name="Rectangle 10">
            <a:extLst>
              <a:ext uri="{FF2B5EF4-FFF2-40B4-BE49-F238E27FC236}">
                <a16:creationId xmlns:a16="http://schemas.microsoft.com/office/drawing/2014/main" id="{3B111335-01E5-C574-C55A-887B784F1F32}"/>
              </a:ext>
              <a:ext uri="{C183D7F6-B498-43B3-948B-1728B52AA6E4}">
                <adec:decorative xmlns:adec="http://schemas.microsoft.com/office/drawing/2017/decorative" val="1"/>
              </a:ext>
            </a:extLst>
          </p:cNvPr>
          <p:cNvSpPr/>
          <p:nvPr userDrawn="1"/>
        </p:nvSpPr>
        <p:spPr bwMode="auto">
          <a:xfrm>
            <a:off x="8305800" y="152400"/>
            <a:ext cx="3886200" cy="130187"/>
          </a:xfrm>
          <a:prstGeom prst="rect">
            <a:avLst/>
          </a:prstGeom>
          <a:solidFill>
            <a:schemeClr val="accent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cs typeface="Arial" charset="0"/>
            </a:endParaRPr>
          </a:p>
        </p:txBody>
      </p:sp>
      <p:sp>
        <p:nvSpPr>
          <p:cNvPr id="2" name="Rectangle 1">
            <a:extLst>
              <a:ext uri="{FF2B5EF4-FFF2-40B4-BE49-F238E27FC236}">
                <a16:creationId xmlns:a16="http://schemas.microsoft.com/office/drawing/2014/main" id="{732C49AC-5C44-3D41-1AE9-A89E0FE781B3}"/>
              </a:ext>
              <a:ext uri="{C183D7F6-B498-43B3-948B-1728B52AA6E4}">
                <adec:decorative xmlns:adec="http://schemas.microsoft.com/office/drawing/2017/decorative" val="1"/>
              </a:ext>
            </a:extLst>
          </p:cNvPr>
          <p:cNvSpPr/>
          <p:nvPr userDrawn="1"/>
        </p:nvSpPr>
        <p:spPr bwMode="auto">
          <a:xfrm>
            <a:off x="0" y="0"/>
            <a:ext cx="12201638" cy="196822"/>
          </a:xfrm>
          <a:prstGeom prst="rect">
            <a:avLst/>
          </a:prstGeom>
          <a:solidFill>
            <a:schemeClr val="accent1"/>
          </a:solidFill>
          <a:ln w="9525" cap="flat" cmpd="sng" algn="ctr">
            <a:no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charset="0"/>
              <a:cs typeface="Arial" charset="0"/>
            </a:endParaRPr>
          </a:p>
        </p:txBody>
      </p:sp>
      <p:pic>
        <p:nvPicPr>
          <p:cNvPr id="5" name="Picture 4">
            <a:extLst>
              <a:ext uri="{FF2B5EF4-FFF2-40B4-BE49-F238E27FC236}">
                <a16:creationId xmlns:a16="http://schemas.microsoft.com/office/drawing/2014/main" id="{5054D7DF-A62D-969C-5E06-F2261E1DDDE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userDrawn="1"/>
        </p:nvPicPr>
        <p:blipFill>
          <a:blip r:embed="rId12" cstate="print">
            <a:extLst>
              <a:ext uri="{28A0092B-C50C-407E-A947-70E740481C1C}">
                <a14:useLocalDpi xmlns:a14="http://schemas.microsoft.com/office/drawing/2010/main" val="0"/>
              </a:ext>
            </a:extLst>
          </a:blip>
          <a:srcRect/>
          <a:stretch/>
        </p:blipFill>
        <p:spPr>
          <a:xfrm>
            <a:off x="9982885" y="6019800"/>
            <a:ext cx="1370915" cy="914400"/>
          </a:xfrm>
          <a:prstGeom prst="rect">
            <a:avLst/>
          </a:prstGeom>
        </p:spPr>
      </p:pic>
      <p:sp>
        <p:nvSpPr>
          <p:cNvPr id="6" name="Slide Number Placeholder 5">
            <a:extLst>
              <a:ext uri="{FF2B5EF4-FFF2-40B4-BE49-F238E27FC236}">
                <a16:creationId xmlns:a16="http://schemas.microsoft.com/office/drawing/2014/main" id="{B2F1CC46-7EE2-7713-0D21-436DDE440B82}"/>
              </a:ext>
            </a:extLst>
          </p:cNvPr>
          <p:cNvSpPr>
            <a:spLocks noGrp="1"/>
          </p:cNvSpPr>
          <p:nvPr>
            <p:ph type="sldNum" sz="quarter" idx="4"/>
          </p:nvPr>
        </p:nvSpPr>
        <p:spPr>
          <a:xfrm>
            <a:off x="8991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46CA9C8-F91A-4C09-BDDD-3B12D62B7684}" type="slidenum">
              <a:rPr lang="en-US" smtClean="0"/>
              <a:t>‹#›</a:t>
            </a:fld>
            <a:endParaRPr lang="en-US" dirty="0"/>
          </a:p>
        </p:txBody>
      </p:sp>
    </p:spTree>
    <p:extLst>
      <p:ext uri="{BB962C8B-B14F-4D97-AF65-F5344CB8AC3E}">
        <p14:creationId xmlns:p14="http://schemas.microsoft.com/office/powerpoint/2010/main" val="303481767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1" r:id="rId3"/>
    <p:sldLayoutId id="2147483663" r:id="rId4"/>
    <p:sldLayoutId id="2147483664" r:id="rId5"/>
    <p:sldLayoutId id="2147483670" r:id="rId6"/>
    <p:sldLayoutId id="2147483665" r:id="rId7"/>
    <p:sldLayoutId id="2147483666" r:id="rId8"/>
    <p:sldLayoutId id="2147483669" r:id="rId9"/>
    <p:sldLayoutId id="2147483672" r:id="rId10"/>
  </p:sldLayoutIdLst>
  <p:transition/>
  <p:hf hdr="0" ftr="0" dt="0"/>
  <p:txStyles>
    <p:titleStyle>
      <a:lvl1pPr algn="l" rtl="0" eaLnBrk="1" fontAlgn="base" hangingPunct="1">
        <a:spcBef>
          <a:spcPct val="0"/>
        </a:spcBef>
        <a:spcAft>
          <a:spcPct val="0"/>
        </a:spcAft>
        <a:defRPr sz="3600" b="1">
          <a:solidFill>
            <a:schemeClr val="tx2"/>
          </a:solidFill>
          <a:latin typeface="+mj-lt"/>
          <a:ea typeface="+mj-ea"/>
          <a:cs typeface="+mj-cs"/>
        </a:defRPr>
      </a:lvl1pPr>
      <a:lvl2pPr algn="ctr" rtl="0" eaLnBrk="1" fontAlgn="base" hangingPunct="1">
        <a:spcBef>
          <a:spcPct val="0"/>
        </a:spcBef>
        <a:spcAft>
          <a:spcPct val="0"/>
        </a:spcAft>
        <a:defRPr sz="3300">
          <a:solidFill>
            <a:schemeClr val="tx2"/>
          </a:solidFill>
          <a:latin typeface="Arial" charset="0"/>
          <a:cs typeface="Arial" charset="0"/>
        </a:defRPr>
      </a:lvl2pPr>
      <a:lvl3pPr algn="ctr" rtl="0" eaLnBrk="1" fontAlgn="base" hangingPunct="1">
        <a:spcBef>
          <a:spcPct val="0"/>
        </a:spcBef>
        <a:spcAft>
          <a:spcPct val="0"/>
        </a:spcAft>
        <a:defRPr sz="3300">
          <a:solidFill>
            <a:schemeClr val="tx2"/>
          </a:solidFill>
          <a:latin typeface="Arial" charset="0"/>
          <a:cs typeface="Arial" charset="0"/>
        </a:defRPr>
      </a:lvl3pPr>
      <a:lvl4pPr algn="ctr" rtl="0" eaLnBrk="1" fontAlgn="base" hangingPunct="1">
        <a:spcBef>
          <a:spcPct val="0"/>
        </a:spcBef>
        <a:spcAft>
          <a:spcPct val="0"/>
        </a:spcAft>
        <a:defRPr sz="3300">
          <a:solidFill>
            <a:schemeClr val="tx2"/>
          </a:solidFill>
          <a:latin typeface="Arial" charset="0"/>
          <a:cs typeface="Arial" charset="0"/>
        </a:defRPr>
      </a:lvl4pPr>
      <a:lvl5pPr algn="ctr" rtl="0" eaLnBrk="1" fontAlgn="base" hangingPunct="1">
        <a:spcBef>
          <a:spcPct val="0"/>
        </a:spcBef>
        <a:spcAft>
          <a:spcPct val="0"/>
        </a:spcAft>
        <a:defRPr sz="3300">
          <a:solidFill>
            <a:schemeClr val="tx2"/>
          </a:solidFill>
          <a:latin typeface="Arial" charset="0"/>
          <a:cs typeface="Arial" charset="0"/>
        </a:defRPr>
      </a:lvl5pPr>
      <a:lvl6pPr marL="342900" algn="ctr" rtl="0" eaLnBrk="1" fontAlgn="base" hangingPunct="1">
        <a:spcBef>
          <a:spcPct val="0"/>
        </a:spcBef>
        <a:spcAft>
          <a:spcPct val="0"/>
        </a:spcAft>
        <a:defRPr sz="3300">
          <a:solidFill>
            <a:schemeClr val="tx2"/>
          </a:solidFill>
          <a:latin typeface="Arial" charset="0"/>
          <a:cs typeface="Arial" charset="0"/>
        </a:defRPr>
      </a:lvl6pPr>
      <a:lvl7pPr marL="685800" algn="ctr" rtl="0" eaLnBrk="1" fontAlgn="base" hangingPunct="1">
        <a:spcBef>
          <a:spcPct val="0"/>
        </a:spcBef>
        <a:spcAft>
          <a:spcPct val="0"/>
        </a:spcAft>
        <a:defRPr sz="3300">
          <a:solidFill>
            <a:schemeClr val="tx2"/>
          </a:solidFill>
          <a:latin typeface="Arial" charset="0"/>
          <a:cs typeface="Arial" charset="0"/>
        </a:defRPr>
      </a:lvl7pPr>
      <a:lvl8pPr marL="1028700" algn="ctr" rtl="0" eaLnBrk="1" fontAlgn="base" hangingPunct="1">
        <a:spcBef>
          <a:spcPct val="0"/>
        </a:spcBef>
        <a:spcAft>
          <a:spcPct val="0"/>
        </a:spcAft>
        <a:defRPr sz="3300">
          <a:solidFill>
            <a:schemeClr val="tx2"/>
          </a:solidFill>
          <a:latin typeface="Arial" charset="0"/>
          <a:cs typeface="Arial" charset="0"/>
        </a:defRPr>
      </a:lvl8pPr>
      <a:lvl9pPr marL="1371600" algn="ctr" rtl="0" eaLnBrk="1" fontAlgn="base" hangingPunct="1">
        <a:spcBef>
          <a:spcPct val="0"/>
        </a:spcBef>
        <a:spcAft>
          <a:spcPct val="0"/>
        </a:spcAft>
        <a:defRPr sz="33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lr>
          <a:schemeClr val="accent2"/>
        </a:buClr>
        <a:buFont typeface="Aptos" panose="020B0004020202020204" pitchFamily="34" charset="0"/>
        <a:buChar char="–"/>
        <a:defRPr sz="2800">
          <a:solidFill>
            <a:schemeClr val="tx1"/>
          </a:solidFill>
          <a:latin typeface="+mn-lt"/>
          <a:ea typeface="+mn-ea"/>
          <a:cs typeface="+mn-cs"/>
        </a:defRPr>
      </a:lvl1pPr>
      <a:lvl2pPr marL="685800" indent="-342900" algn="l" rtl="0" eaLnBrk="1" fontAlgn="base" hangingPunct="1">
        <a:spcBef>
          <a:spcPct val="20000"/>
        </a:spcBef>
        <a:spcAft>
          <a:spcPct val="0"/>
        </a:spcAft>
        <a:buClr>
          <a:schemeClr val="accent2"/>
        </a:buClr>
        <a:buFont typeface="Aptos" panose="020B0004020202020204" pitchFamily="34" charset="0"/>
        <a:buChar char="–"/>
        <a:defRPr sz="2400">
          <a:solidFill>
            <a:schemeClr val="tx1"/>
          </a:solidFill>
          <a:latin typeface="+mn-lt"/>
          <a:cs typeface="+mn-cs"/>
        </a:defRPr>
      </a:lvl2pPr>
      <a:lvl3pPr marL="971550" indent="-285750" algn="l" rtl="0" eaLnBrk="1" fontAlgn="base" hangingPunct="1">
        <a:spcBef>
          <a:spcPct val="20000"/>
        </a:spcBef>
        <a:spcAft>
          <a:spcPct val="0"/>
        </a:spcAft>
        <a:buClr>
          <a:schemeClr val="accent2"/>
        </a:buClr>
        <a:buFont typeface="Aptos" panose="020B0004020202020204" pitchFamily="34" charset="0"/>
        <a:buChar char="–"/>
        <a:defRPr sz="2000">
          <a:solidFill>
            <a:schemeClr val="tx1"/>
          </a:solidFill>
          <a:latin typeface="+mn-lt"/>
          <a:cs typeface="+mn-cs"/>
        </a:defRPr>
      </a:lvl3pPr>
      <a:lvl4pPr marL="1314450" indent="-285750" algn="l" rtl="0" eaLnBrk="1" fontAlgn="base" hangingPunct="1">
        <a:spcBef>
          <a:spcPct val="20000"/>
        </a:spcBef>
        <a:spcAft>
          <a:spcPct val="0"/>
        </a:spcAft>
        <a:buClr>
          <a:schemeClr val="accent2"/>
        </a:buClr>
        <a:buFont typeface="Aptos" panose="020B0004020202020204" pitchFamily="34" charset="0"/>
        <a:buChar char="–"/>
        <a:defRPr sz="1600">
          <a:solidFill>
            <a:schemeClr val="tx1"/>
          </a:solidFill>
          <a:latin typeface="+mn-lt"/>
          <a:cs typeface="+mn-cs"/>
        </a:defRPr>
      </a:lvl4pPr>
      <a:lvl5pPr marL="1657350" indent="-285750" algn="l" rtl="0" eaLnBrk="1" fontAlgn="base" hangingPunct="1">
        <a:spcBef>
          <a:spcPct val="20000"/>
        </a:spcBef>
        <a:spcAft>
          <a:spcPct val="0"/>
        </a:spcAft>
        <a:buClr>
          <a:schemeClr val="accent2"/>
        </a:buClr>
        <a:buFont typeface="Aptos" panose="020B0004020202020204" pitchFamily="34" charset="0"/>
        <a:buChar char="–"/>
        <a:defRPr sz="1600">
          <a:solidFill>
            <a:schemeClr val="tx1"/>
          </a:solidFill>
          <a:latin typeface="+mn-lt"/>
          <a:cs typeface="+mn-cs"/>
        </a:defRPr>
      </a:lvl5pPr>
      <a:lvl6pPr marL="1885950" indent="-171450" algn="l" rtl="0" eaLnBrk="1" fontAlgn="base" hangingPunct="1">
        <a:spcBef>
          <a:spcPct val="20000"/>
        </a:spcBef>
        <a:spcAft>
          <a:spcPct val="0"/>
        </a:spcAft>
        <a:buChar char="»"/>
        <a:defRPr sz="1500">
          <a:solidFill>
            <a:schemeClr val="tx1"/>
          </a:solidFill>
          <a:latin typeface="+mn-lt"/>
          <a:cs typeface="+mn-cs"/>
        </a:defRPr>
      </a:lvl6pPr>
      <a:lvl7pPr marL="2228850" indent="-171450" algn="l" rtl="0" eaLnBrk="1" fontAlgn="base" hangingPunct="1">
        <a:spcBef>
          <a:spcPct val="20000"/>
        </a:spcBef>
        <a:spcAft>
          <a:spcPct val="0"/>
        </a:spcAft>
        <a:buChar char="»"/>
        <a:defRPr sz="1500">
          <a:solidFill>
            <a:schemeClr val="tx1"/>
          </a:solidFill>
          <a:latin typeface="+mn-lt"/>
          <a:cs typeface="+mn-cs"/>
        </a:defRPr>
      </a:lvl7pPr>
      <a:lvl8pPr marL="2571750" indent="-171450" algn="l" rtl="0" eaLnBrk="1" fontAlgn="base" hangingPunct="1">
        <a:spcBef>
          <a:spcPct val="20000"/>
        </a:spcBef>
        <a:spcAft>
          <a:spcPct val="0"/>
        </a:spcAft>
        <a:buChar char="»"/>
        <a:defRPr sz="1500">
          <a:solidFill>
            <a:schemeClr val="tx1"/>
          </a:solidFill>
          <a:latin typeface="+mn-lt"/>
          <a:cs typeface="+mn-cs"/>
        </a:defRPr>
      </a:lvl8pPr>
      <a:lvl9pPr marL="2914650" indent="-171450" algn="l" rtl="0" eaLnBrk="1" fontAlgn="base" hangingPunct="1">
        <a:spcBef>
          <a:spcPct val="20000"/>
        </a:spcBef>
        <a:spcAft>
          <a:spcPct val="0"/>
        </a:spcAft>
        <a:buChar char="»"/>
        <a:defRPr sz="1500">
          <a:solidFill>
            <a:schemeClr val="tx1"/>
          </a:solidFill>
          <a:latin typeface="+mn-lt"/>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8.xml"/><Relationship Id="rId1" Type="http://schemas.openxmlformats.org/officeDocument/2006/relationships/video" Target="https://www.youtube.com/embed/qDcFGzmRqhU?feature=oembed" TargetMode="External"/><Relationship Id="rId4" Type="http://schemas.openxmlformats.org/officeDocument/2006/relationships/image" Target="../media/image18.jpeg"/></Relationships>
</file>

<file path=ppt/slides/_rels/slide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hyperlink" Target="mailto:Benjamin.Boxer@fairfaxcounty.gov" TargetMode="Externa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DE48AD-9271-0960-751F-50EB3C962949}"/>
              </a:ext>
            </a:extLst>
          </p:cNvPr>
          <p:cNvSpPr>
            <a:spLocks noGrp="1"/>
          </p:cNvSpPr>
          <p:nvPr>
            <p:ph type="ctrTitle" sz="quarter"/>
          </p:nvPr>
        </p:nvSpPr>
        <p:spPr>
          <a:xfrm>
            <a:off x="3423137" y="2587622"/>
            <a:ext cx="8534400" cy="841378"/>
          </a:xfrm>
        </p:spPr>
        <p:txBody>
          <a:bodyPr/>
          <a:lstStyle/>
          <a:p>
            <a:r>
              <a:rPr lang="en-US" sz="4400" dirty="0"/>
              <a:t>TDM Marketing Activities Update</a:t>
            </a:r>
          </a:p>
        </p:txBody>
      </p:sp>
      <p:sp>
        <p:nvSpPr>
          <p:cNvPr id="3" name="Subtitle 2">
            <a:extLst>
              <a:ext uri="{FF2B5EF4-FFF2-40B4-BE49-F238E27FC236}">
                <a16:creationId xmlns:a16="http://schemas.microsoft.com/office/drawing/2014/main" id="{120FE1BE-DBF4-B3C7-8924-E830EDAD49AE}"/>
              </a:ext>
            </a:extLst>
          </p:cNvPr>
          <p:cNvSpPr>
            <a:spLocks noGrp="1"/>
          </p:cNvSpPr>
          <p:nvPr>
            <p:ph type="subTitle" sz="quarter" idx="1"/>
          </p:nvPr>
        </p:nvSpPr>
        <p:spPr/>
        <p:txBody>
          <a:bodyPr/>
          <a:lstStyle/>
          <a:p>
            <a:r>
              <a:rPr lang="en-US" sz="2400" dirty="0"/>
              <a:t>Ben Boxer</a:t>
            </a:r>
            <a:br>
              <a:rPr lang="en-US" sz="2400" dirty="0"/>
            </a:br>
            <a:r>
              <a:rPr lang="en-US" sz="2400" dirty="0"/>
              <a:t>Marketing and Communication Section Chief</a:t>
            </a:r>
            <a:br>
              <a:rPr lang="en-US" sz="2400" dirty="0"/>
            </a:br>
            <a:r>
              <a:rPr lang="en-US" sz="2400" dirty="0"/>
              <a:t>Fairfax County Department of Transportation</a:t>
            </a:r>
            <a:br>
              <a:rPr lang="en-US" sz="2400" dirty="0"/>
            </a:br>
            <a:r>
              <a:rPr lang="en-US" sz="2400" dirty="0"/>
              <a:t>September 16, 2025</a:t>
            </a:r>
          </a:p>
        </p:txBody>
      </p:sp>
      <p:cxnSp>
        <p:nvCxnSpPr>
          <p:cNvPr id="5" name="Straight Connector 4">
            <a:extLst>
              <a:ext uri="{FF2B5EF4-FFF2-40B4-BE49-F238E27FC236}">
                <a16:creationId xmlns:a16="http://schemas.microsoft.com/office/drawing/2014/main" id="{EDF721C0-5CD3-2264-320C-F029D502FFC7}"/>
              </a:ext>
            </a:extLst>
          </p:cNvPr>
          <p:cNvCxnSpPr>
            <a:cxnSpLocks/>
          </p:cNvCxnSpPr>
          <p:nvPr/>
        </p:nvCxnSpPr>
        <p:spPr bwMode="auto">
          <a:xfrm>
            <a:off x="3886200" y="3505200"/>
            <a:ext cx="8305800" cy="0"/>
          </a:xfrm>
          <a:prstGeom prst="line">
            <a:avLst/>
          </a:prstGeom>
          <a:ln w="28575">
            <a:headEnd type="none" w="med" len="med"/>
            <a:tailEnd type="none" w="med" len="med"/>
          </a:ln>
        </p:spPr>
        <p:style>
          <a:lnRef idx="1">
            <a:schemeClr val="accent3"/>
          </a:lnRef>
          <a:fillRef idx="0">
            <a:schemeClr val="accent3"/>
          </a:fillRef>
          <a:effectRef idx="0">
            <a:schemeClr val="accent3"/>
          </a:effectRef>
          <a:fontRef idx="minor">
            <a:schemeClr val="tx1"/>
          </a:fontRef>
        </p:style>
      </p:cxnSp>
      <p:sp>
        <p:nvSpPr>
          <p:cNvPr id="4" name="Text Box 5">
            <a:extLst>
              <a:ext uri="{FF2B5EF4-FFF2-40B4-BE49-F238E27FC236}">
                <a16:creationId xmlns:a16="http://schemas.microsoft.com/office/drawing/2014/main" id="{1A463A24-1631-C0CD-27DD-607DD525A164}"/>
              </a:ext>
            </a:extLst>
          </p:cNvPr>
          <p:cNvSpPr txBox="1">
            <a:spLocks noChangeArrowheads="1"/>
          </p:cNvSpPr>
          <p:nvPr/>
        </p:nvSpPr>
        <p:spPr bwMode="auto">
          <a:xfrm>
            <a:off x="10896600" y="533400"/>
            <a:ext cx="894080" cy="330835"/>
          </a:xfrm>
          <a:prstGeom prst="rect">
            <a:avLst/>
          </a:prstGeom>
          <a:noFill/>
          <a:ln w="9525">
            <a:noFill/>
            <a:miter lim="800000"/>
            <a:headEnd/>
            <a:tailEnd/>
          </a:ln>
        </p:spPr>
        <p:txBody>
          <a:bodyPr rot="0" vert="horz" wrap="square" lIns="91440" tIns="45720" rIns="91440" bIns="45720" anchor="t" anchorCtr="0" upright="1">
            <a:noAutofit/>
          </a:bodyPr>
          <a:lstStyle/>
          <a:p>
            <a:pPr marL="6350" marR="0" algn="ctr">
              <a:lnSpc>
                <a:spcPct val="115000"/>
              </a:lnSpc>
              <a:spcBef>
                <a:spcPts val="0"/>
              </a:spcBef>
              <a:spcAft>
                <a:spcPts val="800"/>
              </a:spcAft>
            </a:pPr>
            <a:r>
              <a:rPr lang="en-US" sz="1600" b="1" dirty="0">
                <a:solidFill>
                  <a:schemeClr val="bg2"/>
                </a:solidFill>
                <a:effectLst/>
                <a:latin typeface="Calibri" panose="020F0502020204030204" pitchFamily="34" charset="0"/>
                <a:ea typeface="Calibri" panose="020F0502020204030204" pitchFamily="34" charset="0"/>
              </a:rPr>
              <a:t>Item #5</a:t>
            </a:r>
            <a:endParaRPr lang="en-US" sz="1600" dirty="0">
              <a:solidFill>
                <a:schemeClr val="bg2"/>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42292686"/>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55B86AD-64D8-7386-6C8B-6EDD26176A8C}"/>
              </a:ext>
            </a:extLst>
          </p:cNvPr>
          <p:cNvPicPr>
            <a:picLocks noChangeAspect="1"/>
          </p:cNvPicPr>
          <p:nvPr/>
        </p:nvPicPr>
        <p:blipFill>
          <a:blip r:embed="rId3"/>
          <a:srcRect t="19279"/>
          <a:stretch>
            <a:fillRect/>
          </a:stretch>
        </p:blipFill>
        <p:spPr>
          <a:xfrm>
            <a:off x="381000" y="587387"/>
            <a:ext cx="11353800" cy="3727034"/>
          </a:xfrm>
          <a:prstGeom prst="rect">
            <a:avLst/>
          </a:prstGeom>
        </p:spPr>
      </p:pic>
      <p:sp>
        <p:nvSpPr>
          <p:cNvPr id="5" name="Text Placeholder 4">
            <a:extLst>
              <a:ext uri="{FF2B5EF4-FFF2-40B4-BE49-F238E27FC236}">
                <a16:creationId xmlns:a16="http://schemas.microsoft.com/office/drawing/2014/main" id="{17D77CBE-F267-5C22-DFAB-92E76624E083}"/>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4B45DE47-0DB7-1D54-1727-5EDAA2FC2DD0}"/>
              </a:ext>
            </a:extLst>
          </p:cNvPr>
          <p:cNvSpPr>
            <a:spLocks noGrp="1"/>
          </p:cNvSpPr>
          <p:nvPr>
            <p:ph type="title"/>
          </p:nvPr>
        </p:nvSpPr>
        <p:spPr/>
        <p:txBody>
          <a:bodyPr/>
          <a:lstStyle/>
          <a:p>
            <a:r>
              <a:rPr lang="en-US" dirty="0"/>
              <a:t>I-66 Parallel Trail</a:t>
            </a:r>
          </a:p>
        </p:txBody>
      </p:sp>
      <p:sp>
        <p:nvSpPr>
          <p:cNvPr id="21" name="Slide Number Placeholder 20">
            <a:extLst>
              <a:ext uri="{FF2B5EF4-FFF2-40B4-BE49-F238E27FC236}">
                <a16:creationId xmlns:a16="http://schemas.microsoft.com/office/drawing/2014/main" id="{A3EAE520-E1AF-1A3E-F980-E0FD4ADCFDFD}"/>
              </a:ext>
            </a:extLst>
          </p:cNvPr>
          <p:cNvSpPr>
            <a:spLocks noGrp="1"/>
          </p:cNvSpPr>
          <p:nvPr>
            <p:ph type="sldNum" sz="quarter" idx="11"/>
          </p:nvPr>
        </p:nvSpPr>
        <p:spPr>
          <a:xfrm>
            <a:off x="8991600" y="6356350"/>
            <a:ext cx="2743200" cy="365125"/>
          </a:xfrm>
        </p:spPr>
        <p:txBody>
          <a:bodyPr/>
          <a:lstStyle/>
          <a:p>
            <a:fld id="{20256533-017A-4776-A67C-8FF1F99E2F71}" type="slidenum">
              <a:rPr lang="en-US" smtClean="0"/>
              <a:pPr/>
              <a:t>2</a:t>
            </a:fld>
            <a:endParaRPr lang="en-US" dirty="0"/>
          </a:p>
        </p:txBody>
      </p:sp>
      <p:sp>
        <p:nvSpPr>
          <p:cNvPr id="12" name="TextBox 11">
            <a:extLst>
              <a:ext uri="{FF2B5EF4-FFF2-40B4-BE49-F238E27FC236}">
                <a16:creationId xmlns:a16="http://schemas.microsoft.com/office/drawing/2014/main" id="{CC4EC5E0-A66E-1527-08C3-5D473FE21F38}"/>
              </a:ext>
            </a:extLst>
          </p:cNvPr>
          <p:cNvSpPr txBox="1"/>
          <p:nvPr/>
        </p:nvSpPr>
        <p:spPr>
          <a:xfrm>
            <a:off x="252408" y="4364864"/>
            <a:ext cx="9277468" cy="2831544"/>
          </a:xfrm>
          <a:prstGeom prst="rect">
            <a:avLst/>
          </a:prstGeom>
          <a:noFill/>
        </p:spPr>
        <p:txBody>
          <a:bodyPr wrap="square" rtlCol="0">
            <a:spAutoFit/>
          </a:bodyPr>
          <a:lstStyle/>
          <a:p>
            <a:pPr marL="285750" indent="-285750">
              <a:buFont typeface="Arial" panose="020B0604020202020204" pitchFamily="34" charset="0"/>
              <a:buChar char="•"/>
            </a:pPr>
            <a:r>
              <a:rPr lang="en-US" sz="2000" dirty="0"/>
              <a:t>22.5 miles from the Route 28/I-66 Interchange in </a:t>
            </a:r>
            <a:br>
              <a:rPr lang="en-US" sz="2000" dirty="0"/>
            </a:br>
            <a:r>
              <a:rPr lang="en-US" sz="2000" dirty="0"/>
              <a:t>Centreville to Gallows Road (Dunn Loring Metro)</a:t>
            </a:r>
          </a:p>
          <a:p>
            <a:pPr marL="285750" indent="-285750">
              <a:buFont typeface="Arial" panose="020B0604020202020204" pitchFamily="34" charset="0"/>
              <a:buChar char="•"/>
            </a:pPr>
            <a:r>
              <a:rPr lang="en-US" sz="2000" dirty="0"/>
              <a:t>Initial awareness campaign drew strong attention; </a:t>
            </a:r>
            <a:br>
              <a:rPr lang="en-US" sz="2000" dirty="0"/>
            </a:br>
            <a:r>
              <a:rPr lang="en-US" sz="2000" dirty="0"/>
              <a:t>we expended reach and message with more in-depth </a:t>
            </a:r>
            <a:br>
              <a:rPr lang="en-US" sz="2000" dirty="0"/>
            </a:br>
            <a:r>
              <a:rPr lang="en-US" sz="2000" dirty="0"/>
              <a:t>information regarding points of access, navigation, and rider experience</a:t>
            </a:r>
          </a:p>
          <a:p>
            <a:pPr marL="285750" indent="-285750">
              <a:buFont typeface="Arial" panose="020B0604020202020204" pitchFamily="34" charset="0"/>
              <a:buChar char="•"/>
            </a:pPr>
            <a:r>
              <a:rPr lang="en-US" sz="2000" dirty="0"/>
              <a:t>Meta (Facebook) ads drove the most traffic, with 7,225 clicks and a very high CTR of 13.85% — well above industry averages, showing strong audience interest in the content</a:t>
            </a:r>
          </a:p>
          <a:p>
            <a:pPr marL="285750" indent="-285750">
              <a:buFont typeface="Arial" panose="020B0604020202020204" pitchFamily="34" charset="0"/>
              <a:buChar char="•"/>
            </a:pPr>
            <a:endParaRPr lang="en-US" dirty="0"/>
          </a:p>
        </p:txBody>
      </p:sp>
      <p:grpSp>
        <p:nvGrpSpPr>
          <p:cNvPr id="9" name="Group 8">
            <a:extLst>
              <a:ext uri="{FF2B5EF4-FFF2-40B4-BE49-F238E27FC236}">
                <a16:creationId xmlns:a16="http://schemas.microsoft.com/office/drawing/2014/main" id="{4ED8BD62-3D36-6153-9EA7-03CB8F9CDA75}"/>
              </a:ext>
            </a:extLst>
          </p:cNvPr>
          <p:cNvGrpSpPr/>
          <p:nvPr/>
        </p:nvGrpSpPr>
        <p:grpSpPr>
          <a:xfrm>
            <a:off x="6477000" y="2286000"/>
            <a:ext cx="3776330" cy="3334311"/>
            <a:chOff x="97116" y="1424617"/>
            <a:chExt cx="8162880" cy="7437765"/>
          </a:xfrm>
        </p:grpSpPr>
        <p:pic>
          <p:nvPicPr>
            <p:cNvPr id="7" name="Picture 6">
              <a:extLst>
                <a:ext uri="{FF2B5EF4-FFF2-40B4-BE49-F238E27FC236}">
                  <a16:creationId xmlns:a16="http://schemas.microsoft.com/office/drawing/2014/main" id="{82D733B9-0C32-F24D-EC09-F5D6192A0D49}"/>
                </a:ext>
              </a:extLst>
            </p:cNvPr>
            <p:cNvPicPr>
              <a:picLocks noChangeAspect="1"/>
            </p:cNvPicPr>
            <p:nvPr/>
          </p:nvPicPr>
          <p:blipFill>
            <a:blip r:embed="rId4"/>
            <a:stretch>
              <a:fillRect/>
            </a:stretch>
          </p:blipFill>
          <p:spPr>
            <a:xfrm>
              <a:off x="97116" y="1424617"/>
              <a:ext cx="8162880" cy="7437765"/>
            </a:xfrm>
            <a:prstGeom prst="rect">
              <a:avLst/>
            </a:prstGeom>
          </p:spPr>
        </p:pic>
        <p:pic>
          <p:nvPicPr>
            <p:cNvPr id="8" name="Picture 7">
              <a:extLst>
                <a:ext uri="{FF2B5EF4-FFF2-40B4-BE49-F238E27FC236}">
                  <a16:creationId xmlns:a16="http://schemas.microsoft.com/office/drawing/2014/main" id="{91EE702C-EE68-9783-7B87-1F1872EAF9AF}"/>
                </a:ext>
              </a:extLst>
            </p:cNvPr>
            <p:cNvPicPr>
              <a:picLocks noChangeAspect="1"/>
            </p:cNvPicPr>
            <p:nvPr/>
          </p:nvPicPr>
          <p:blipFill>
            <a:blip r:embed="rId5"/>
            <a:stretch>
              <a:fillRect/>
            </a:stretch>
          </p:blipFill>
          <p:spPr>
            <a:xfrm>
              <a:off x="627794" y="2019300"/>
              <a:ext cx="7101525" cy="4843462"/>
            </a:xfrm>
            <a:prstGeom prst="rect">
              <a:avLst/>
            </a:prstGeom>
          </p:spPr>
        </p:pic>
      </p:grpSp>
      <p:pic>
        <p:nvPicPr>
          <p:cNvPr id="10" name="Picture 9">
            <a:extLst>
              <a:ext uri="{FF2B5EF4-FFF2-40B4-BE49-F238E27FC236}">
                <a16:creationId xmlns:a16="http://schemas.microsoft.com/office/drawing/2014/main" id="{DC35D95E-B41F-7288-70AE-B5A19DF297DF}"/>
              </a:ext>
            </a:extLst>
          </p:cNvPr>
          <p:cNvPicPr>
            <a:picLocks noChangeAspect="1"/>
          </p:cNvPicPr>
          <p:nvPr/>
        </p:nvPicPr>
        <p:blipFill>
          <a:blip r:embed="rId6"/>
          <a:stretch>
            <a:fillRect/>
          </a:stretch>
        </p:blipFill>
        <p:spPr>
          <a:xfrm>
            <a:off x="9589000" y="2133600"/>
            <a:ext cx="2374400" cy="3879434"/>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3216233955"/>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72758B2-E9AC-6C86-586C-3F7EB46DD39B}"/>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1F291BB1-499D-B4FA-7642-7097F6E84BE4}"/>
              </a:ext>
            </a:extLst>
          </p:cNvPr>
          <p:cNvSpPr>
            <a:spLocks noGrp="1"/>
          </p:cNvSpPr>
          <p:nvPr>
            <p:ph type="title"/>
          </p:nvPr>
        </p:nvSpPr>
        <p:spPr/>
        <p:txBody>
          <a:bodyPr/>
          <a:lstStyle/>
          <a:p>
            <a:r>
              <a:rPr lang="en-US" dirty="0"/>
              <a:t>Try Transit: Monument and Springfield Parking Garages</a:t>
            </a:r>
          </a:p>
        </p:txBody>
      </p:sp>
      <p:sp>
        <p:nvSpPr>
          <p:cNvPr id="4" name="Slide Number Placeholder 3">
            <a:extLst>
              <a:ext uri="{FF2B5EF4-FFF2-40B4-BE49-F238E27FC236}">
                <a16:creationId xmlns:a16="http://schemas.microsoft.com/office/drawing/2014/main" id="{F1F71E1E-E909-03D2-E08D-1F72A3AA5D7E}"/>
              </a:ext>
            </a:extLst>
          </p:cNvPr>
          <p:cNvSpPr>
            <a:spLocks noGrp="1"/>
          </p:cNvSpPr>
          <p:nvPr>
            <p:ph type="sldNum" sz="quarter" idx="11"/>
          </p:nvPr>
        </p:nvSpPr>
        <p:spPr/>
        <p:txBody>
          <a:bodyPr/>
          <a:lstStyle/>
          <a:p>
            <a:fld id="{D46CA9C8-F91A-4C09-BDDD-3B12D62B7684}" type="slidenum">
              <a:rPr lang="en-US" smtClean="0"/>
              <a:t>3</a:t>
            </a:fld>
            <a:endParaRPr lang="en-US" dirty="0"/>
          </a:p>
        </p:txBody>
      </p:sp>
      <p:pic>
        <p:nvPicPr>
          <p:cNvPr id="8" name="Picture 7">
            <a:extLst>
              <a:ext uri="{FF2B5EF4-FFF2-40B4-BE49-F238E27FC236}">
                <a16:creationId xmlns:a16="http://schemas.microsoft.com/office/drawing/2014/main" id="{294BBBF3-8AA8-75FC-D5E1-22B1DD848E82}"/>
              </a:ext>
            </a:extLst>
          </p:cNvPr>
          <p:cNvPicPr>
            <a:picLocks noChangeAspect="1"/>
          </p:cNvPicPr>
          <p:nvPr/>
        </p:nvPicPr>
        <p:blipFill>
          <a:blip r:embed="rId3"/>
          <a:srcRect t="1245" r="4057" b="1"/>
          <a:stretch>
            <a:fillRect/>
          </a:stretch>
        </p:blipFill>
        <p:spPr>
          <a:xfrm>
            <a:off x="8915400" y="1289038"/>
            <a:ext cx="3143689" cy="2206246"/>
          </a:xfrm>
          <a:prstGeom prst="rect">
            <a:avLst/>
          </a:prstGeom>
        </p:spPr>
      </p:pic>
      <p:pic>
        <p:nvPicPr>
          <p:cNvPr id="10" name="Picture 9">
            <a:extLst>
              <a:ext uri="{FF2B5EF4-FFF2-40B4-BE49-F238E27FC236}">
                <a16:creationId xmlns:a16="http://schemas.microsoft.com/office/drawing/2014/main" id="{9A01D91D-4A87-1A16-E22C-39AA3CA527A1}"/>
              </a:ext>
            </a:extLst>
          </p:cNvPr>
          <p:cNvPicPr>
            <a:picLocks noChangeAspect="1"/>
          </p:cNvPicPr>
          <p:nvPr/>
        </p:nvPicPr>
        <p:blipFill>
          <a:blip r:embed="rId4"/>
          <a:stretch>
            <a:fillRect/>
          </a:stretch>
        </p:blipFill>
        <p:spPr>
          <a:xfrm>
            <a:off x="8915399" y="3542909"/>
            <a:ext cx="3143689" cy="2191055"/>
          </a:xfrm>
          <a:prstGeom prst="rect">
            <a:avLst/>
          </a:prstGeom>
        </p:spPr>
      </p:pic>
      <p:sp>
        <p:nvSpPr>
          <p:cNvPr id="13" name="TextBox 12">
            <a:extLst>
              <a:ext uri="{FF2B5EF4-FFF2-40B4-BE49-F238E27FC236}">
                <a16:creationId xmlns:a16="http://schemas.microsoft.com/office/drawing/2014/main" id="{FD75CEF5-889B-8E31-9016-C128BA1C8C6C}"/>
              </a:ext>
            </a:extLst>
          </p:cNvPr>
          <p:cNvSpPr txBox="1"/>
          <p:nvPr/>
        </p:nvSpPr>
        <p:spPr>
          <a:xfrm>
            <a:off x="457200" y="1351860"/>
            <a:ext cx="6172200" cy="5570756"/>
          </a:xfrm>
          <a:prstGeom prst="rect">
            <a:avLst/>
          </a:prstGeom>
          <a:noFill/>
        </p:spPr>
        <p:txBody>
          <a:bodyPr wrap="square" rtlCol="0">
            <a:spAutoFit/>
          </a:bodyPr>
          <a:lstStyle/>
          <a:p>
            <a:pPr marL="285750" indent="-285750">
              <a:buFont typeface="Arial" panose="020B0604020202020204" pitchFamily="34" charset="0"/>
              <a:buChar char="•"/>
            </a:pPr>
            <a:r>
              <a:rPr lang="en-US" sz="2000" dirty="0"/>
              <a:t>To increase awareness of the amenities (Free Parking, Transit Connections, Bike Storage) available at the county’s new Monument and Springfield Parking Garage and Transit Centers</a:t>
            </a:r>
          </a:p>
          <a:p>
            <a:pPr marL="285750" indent="-285750">
              <a:buFont typeface="Arial" panose="020B0604020202020204" pitchFamily="34" charset="0"/>
              <a:buChar char="•"/>
            </a:pPr>
            <a:r>
              <a:rPr lang="en-US" sz="2000" dirty="0"/>
              <a:t>Attended 6 of the county’s popular Summer Entertainment Series events at locations within range of the facilities</a:t>
            </a:r>
          </a:p>
          <a:p>
            <a:pPr marL="285750" indent="-285750">
              <a:buFont typeface="Arial" panose="020B0604020202020204" pitchFamily="34" charset="0"/>
              <a:buChar char="•"/>
            </a:pPr>
            <a:r>
              <a:rPr lang="en-US" sz="2000" dirty="0"/>
              <a:t>Promotions included a free bus ride or 50% off secure bike room storage membership</a:t>
            </a:r>
          </a:p>
          <a:p>
            <a:pPr marL="285750" indent="-285750">
              <a:buFont typeface="Arial" panose="020B0604020202020204" pitchFamily="34" charset="0"/>
              <a:buChar char="•"/>
            </a:pPr>
            <a:r>
              <a:rPr lang="en-US" sz="2000" dirty="0"/>
              <a:t>Engaged more than 1,000 potential commuters</a:t>
            </a:r>
          </a:p>
          <a:p>
            <a:pPr marL="285750" indent="-285750">
              <a:buFont typeface="Arial" panose="020B0604020202020204" pitchFamily="34" charset="0"/>
              <a:buChar char="•"/>
            </a:pPr>
            <a:r>
              <a:rPr lang="en-US" sz="2000" dirty="0"/>
              <a:t>Awaiting final activation results (deadline mid-September)</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b="1" dirty="0"/>
              <a:t>Next phase of the campaign will include:</a:t>
            </a:r>
          </a:p>
          <a:p>
            <a:pPr marL="742950" lvl="1" indent="-285750">
              <a:buFont typeface="Arial" panose="020B0604020202020204" pitchFamily="34" charset="0"/>
              <a:buChar char="•"/>
            </a:pPr>
            <a:r>
              <a:rPr lang="en-US" sz="2000" dirty="0"/>
              <a:t>Movie theatre advertising</a:t>
            </a:r>
          </a:p>
          <a:p>
            <a:pPr marL="742950" lvl="1" indent="-285750">
              <a:buFont typeface="Arial" panose="020B0604020202020204" pitchFamily="34" charset="0"/>
              <a:buChar char="•"/>
            </a:pPr>
            <a:r>
              <a:rPr lang="en-US" sz="2000" dirty="0"/>
              <a:t>Bus advertising</a:t>
            </a:r>
          </a:p>
          <a:p>
            <a:pPr marL="742950" lvl="1" indent="-285750">
              <a:buFont typeface="Arial" panose="020B0604020202020204" pitchFamily="34" charset="0"/>
              <a:buChar char="•"/>
            </a:pPr>
            <a:r>
              <a:rPr lang="en-US" sz="2000" dirty="0"/>
              <a:t>Sponsored media content</a:t>
            </a:r>
          </a:p>
          <a:p>
            <a:endParaRPr lang="en-US" dirty="0"/>
          </a:p>
        </p:txBody>
      </p:sp>
      <p:pic>
        <p:nvPicPr>
          <p:cNvPr id="15" name="Picture 14">
            <a:extLst>
              <a:ext uri="{FF2B5EF4-FFF2-40B4-BE49-F238E27FC236}">
                <a16:creationId xmlns:a16="http://schemas.microsoft.com/office/drawing/2014/main" id="{0C97C3A2-6040-E3FC-7781-8792160E89A0}"/>
              </a:ext>
            </a:extLst>
          </p:cNvPr>
          <p:cNvPicPr>
            <a:picLocks noChangeAspect="1"/>
          </p:cNvPicPr>
          <p:nvPr/>
        </p:nvPicPr>
        <p:blipFill>
          <a:blip r:embed="rId5"/>
          <a:stretch>
            <a:fillRect/>
          </a:stretch>
        </p:blipFill>
        <p:spPr>
          <a:xfrm>
            <a:off x="6274570" y="1289038"/>
            <a:ext cx="2602729" cy="1952047"/>
          </a:xfrm>
          <a:prstGeom prst="rect">
            <a:avLst/>
          </a:prstGeom>
        </p:spPr>
      </p:pic>
      <p:pic>
        <p:nvPicPr>
          <p:cNvPr id="12" name="Picture 11">
            <a:extLst>
              <a:ext uri="{FF2B5EF4-FFF2-40B4-BE49-F238E27FC236}">
                <a16:creationId xmlns:a16="http://schemas.microsoft.com/office/drawing/2014/main" id="{FD1CDCCD-309B-A995-1D93-5A887BE7CBD6}"/>
              </a:ext>
            </a:extLst>
          </p:cNvPr>
          <p:cNvPicPr>
            <a:picLocks noChangeAspect="1"/>
          </p:cNvPicPr>
          <p:nvPr/>
        </p:nvPicPr>
        <p:blipFill>
          <a:blip r:embed="rId6"/>
          <a:stretch>
            <a:fillRect/>
          </a:stretch>
        </p:blipFill>
        <p:spPr>
          <a:xfrm>
            <a:off x="6312670" y="3241085"/>
            <a:ext cx="2564629" cy="2485192"/>
          </a:xfrm>
          <a:prstGeom prst="rect">
            <a:avLst/>
          </a:prstGeom>
          <a:ln w="28575">
            <a:solidFill>
              <a:schemeClr val="bg1"/>
            </a:solidFill>
          </a:ln>
        </p:spPr>
      </p:pic>
      <p:pic>
        <p:nvPicPr>
          <p:cNvPr id="18" name="Picture 17">
            <a:extLst>
              <a:ext uri="{FF2B5EF4-FFF2-40B4-BE49-F238E27FC236}">
                <a16:creationId xmlns:a16="http://schemas.microsoft.com/office/drawing/2014/main" id="{57983AB8-66FE-78C9-A198-53FEE834FC9B}"/>
              </a:ext>
            </a:extLst>
          </p:cNvPr>
          <p:cNvPicPr>
            <a:picLocks noChangeAspect="1"/>
          </p:cNvPicPr>
          <p:nvPr/>
        </p:nvPicPr>
        <p:blipFill>
          <a:blip r:embed="rId7"/>
          <a:stretch>
            <a:fillRect/>
          </a:stretch>
        </p:blipFill>
        <p:spPr>
          <a:xfrm>
            <a:off x="6123103" y="5206345"/>
            <a:ext cx="2308962" cy="1515130"/>
          </a:xfrm>
          <a:prstGeom prst="rect">
            <a:avLst/>
          </a:prstGeom>
          <a:ln w="28575">
            <a:solidFill>
              <a:schemeClr val="bg1"/>
            </a:solidFill>
          </a:ln>
        </p:spPr>
      </p:pic>
    </p:spTree>
    <p:extLst>
      <p:ext uri="{BB962C8B-B14F-4D97-AF65-F5344CB8AC3E}">
        <p14:creationId xmlns:p14="http://schemas.microsoft.com/office/powerpoint/2010/main" val="2832364047"/>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CB3AD7B-C3AC-6BE1-B79A-C6E905213079}"/>
              </a:ext>
            </a:extLst>
          </p:cNvPr>
          <p:cNvSpPr>
            <a:spLocks noGrp="1"/>
          </p:cNvSpPr>
          <p:nvPr>
            <p:ph type="body" sz="quarter" idx="10"/>
          </p:nvPr>
        </p:nvSpPr>
        <p:spPr/>
        <p:txBody>
          <a:bodyPr/>
          <a:lstStyle/>
          <a:p>
            <a:endParaRPr lang="en-US" dirty="0"/>
          </a:p>
        </p:txBody>
      </p:sp>
      <p:sp>
        <p:nvSpPr>
          <p:cNvPr id="3" name="Title 2">
            <a:extLst>
              <a:ext uri="{FF2B5EF4-FFF2-40B4-BE49-F238E27FC236}">
                <a16:creationId xmlns:a16="http://schemas.microsoft.com/office/drawing/2014/main" id="{2A1A60E8-C193-1708-0B25-5CD06EFFE560}"/>
              </a:ext>
            </a:extLst>
          </p:cNvPr>
          <p:cNvSpPr>
            <a:spLocks noGrp="1"/>
          </p:cNvSpPr>
          <p:nvPr>
            <p:ph type="title"/>
          </p:nvPr>
        </p:nvSpPr>
        <p:spPr/>
        <p:txBody>
          <a:bodyPr/>
          <a:lstStyle/>
          <a:p>
            <a:r>
              <a:rPr lang="en-US" dirty="0"/>
              <a:t>Capital Bikeshare Expansion &amp; Discount</a:t>
            </a:r>
          </a:p>
        </p:txBody>
      </p:sp>
      <p:pic>
        <p:nvPicPr>
          <p:cNvPr id="7" name="Content Placeholder 6" descr="A picture containing diagram&#10;&#10;AI-generated content may be incorrect.">
            <a:extLst>
              <a:ext uri="{FF2B5EF4-FFF2-40B4-BE49-F238E27FC236}">
                <a16:creationId xmlns:a16="http://schemas.microsoft.com/office/drawing/2014/main" id="{0FA11E67-6F2F-2144-815B-22F3F03A470A}"/>
              </a:ext>
            </a:extLst>
          </p:cNvPr>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30834" y="573750"/>
            <a:ext cx="2925451" cy="2925451"/>
          </a:xfrm>
        </p:spPr>
      </p:pic>
      <p:sp>
        <p:nvSpPr>
          <p:cNvPr id="5" name="Slide Number Placeholder 4">
            <a:extLst>
              <a:ext uri="{FF2B5EF4-FFF2-40B4-BE49-F238E27FC236}">
                <a16:creationId xmlns:a16="http://schemas.microsoft.com/office/drawing/2014/main" id="{303A5C1B-59A0-227B-792C-CA7994A6D5A2}"/>
              </a:ext>
            </a:extLst>
          </p:cNvPr>
          <p:cNvSpPr>
            <a:spLocks noGrp="1"/>
          </p:cNvSpPr>
          <p:nvPr>
            <p:ph type="sldNum" sz="quarter" idx="11"/>
          </p:nvPr>
        </p:nvSpPr>
        <p:spPr/>
        <p:txBody>
          <a:bodyPr/>
          <a:lstStyle/>
          <a:p>
            <a:fld id="{D46CA9C8-F91A-4C09-BDDD-3B12D62B7684}" type="slidenum">
              <a:rPr lang="en-US" smtClean="0"/>
              <a:t>4</a:t>
            </a:fld>
            <a:endParaRPr lang="en-US" dirty="0"/>
          </a:p>
        </p:txBody>
      </p:sp>
      <p:sp>
        <p:nvSpPr>
          <p:cNvPr id="8" name="TextBox 7">
            <a:extLst>
              <a:ext uri="{FF2B5EF4-FFF2-40B4-BE49-F238E27FC236}">
                <a16:creationId xmlns:a16="http://schemas.microsoft.com/office/drawing/2014/main" id="{D71B9F3A-023F-F759-6C76-E36FD222DE7E}"/>
              </a:ext>
            </a:extLst>
          </p:cNvPr>
          <p:cNvSpPr txBox="1"/>
          <p:nvPr/>
        </p:nvSpPr>
        <p:spPr>
          <a:xfrm>
            <a:off x="533400" y="1295400"/>
            <a:ext cx="5715000" cy="5293757"/>
          </a:xfrm>
          <a:prstGeom prst="rect">
            <a:avLst/>
          </a:prstGeom>
          <a:noFill/>
        </p:spPr>
        <p:txBody>
          <a:bodyPr wrap="square" rtlCol="0">
            <a:spAutoFit/>
          </a:bodyPr>
          <a:lstStyle/>
          <a:p>
            <a:pPr marL="285750" indent="-285750">
              <a:buFont typeface="Arial" panose="020B0604020202020204" pitchFamily="34" charset="0"/>
              <a:buChar char="•"/>
            </a:pPr>
            <a:r>
              <a:rPr lang="en-US" sz="2000" dirty="0"/>
              <a:t>Commemorated the addition of 10 new Capital Bikeshare Stations and 70 e-bikes to the county’s bikeshare fleet</a:t>
            </a:r>
          </a:p>
          <a:p>
            <a:pPr marL="285750" indent="-285750">
              <a:buFont typeface="Arial" panose="020B0604020202020204" pitchFamily="34" charset="0"/>
              <a:buChar char="•"/>
            </a:pPr>
            <a:r>
              <a:rPr lang="en-US" sz="2000" dirty="0"/>
              <a:t>Fairfax County now has 94 stations</a:t>
            </a:r>
          </a:p>
          <a:p>
            <a:pPr marL="285750" indent="-285750">
              <a:buFont typeface="Arial" panose="020B0604020202020204" pitchFamily="34" charset="0"/>
              <a:buChar char="•"/>
            </a:pPr>
            <a:r>
              <a:rPr lang="en-US" sz="2000" dirty="0"/>
              <a:t>Stations at all 13 Metrorail stations in Fairfax County and their surrounding communities.</a:t>
            </a:r>
          </a:p>
          <a:p>
            <a:pPr marL="285750" indent="-285750">
              <a:buFont typeface="Arial" panose="020B0604020202020204" pitchFamily="34" charset="0"/>
              <a:buChar char="•"/>
            </a:pPr>
            <a:r>
              <a:rPr lang="en-US" sz="2000" dirty="0"/>
              <a:t>Compiled a suite of videos, infographics, and news content</a:t>
            </a:r>
          </a:p>
          <a:p>
            <a:endParaRPr lang="en-US" sz="2000" dirty="0"/>
          </a:p>
          <a:p>
            <a:r>
              <a:rPr lang="en-US" sz="2000" b="1" dirty="0"/>
              <a:t>In conjunction with this news…</a:t>
            </a:r>
          </a:p>
          <a:p>
            <a:pPr marL="342900" indent="-342900">
              <a:buFont typeface="Arial" panose="020B0604020202020204" pitchFamily="34" charset="0"/>
              <a:buChar char="•"/>
            </a:pPr>
            <a:r>
              <a:rPr lang="en-US" sz="2000" dirty="0"/>
              <a:t>Active Transportation Teams have held 12 </a:t>
            </a:r>
            <a:br>
              <a:rPr lang="en-US" sz="2000" dirty="0"/>
            </a:br>
            <a:r>
              <a:rPr lang="en-US" sz="2000" dirty="0"/>
              <a:t>pop-up engagement events at Fairfax County Farmers Markets and along trails throughout the county promoting Capital Bikeshare with a coupon for a free ride</a:t>
            </a:r>
          </a:p>
          <a:p>
            <a:pPr marL="342900" indent="-342900">
              <a:buFont typeface="Arial" panose="020B0604020202020204" pitchFamily="34" charset="0"/>
              <a:buChar char="•"/>
            </a:pPr>
            <a:r>
              <a:rPr lang="en-US" sz="2000" dirty="0"/>
              <a:t>Additional events planed throughout the Fall</a:t>
            </a:r>
          </a:p>
          <a:p>
            <a:pPr marL="285750" indent="-285750">
              <a:buFont typeface="Arial" panose="020B0604020202020204" pitchFamily="34" charset="0"/>
              <a:buChar char="•"/>
            </a:pPr>
            <a:endParaRPr lang="en-US" dirty="0"/>
          </a:p>
        </p:txBody>
      </p:sp>
      <p:pic>
        <p:nvPicPr>
          <p:cNvPr id="10" name="Picture 9">
            <a:extLst>
              <a:ext uri="{FF2B5EF4-FFF2-40B4-BE49-F238E27FC236}">
                <a16:creationId xmlns:a16="http://schemas.microsoft.com/office/drawing/2014/main" id="{A0F6713C-9CB1-38C4-AAF6-2255AB7D373D}"/>
              </a:ext>
            </a:extLst>
          </p:cNvPr>
          <p:cNvPicPr>
            <a:picLocks noChangeAspect="1"/>
          </p:cNvPicPr>
          <p:nvPr/>
        </p:nvPicPr>
        <p:blipFill>
          <a:blip r:embed="rId3"/>
          <a:stretch>
            <a:fillRect/>
          </a:stretch>
        </p:blipFill>
        <p:spPr>
          <a:xfrm>
            <a:off x="8153400" y="3575401"/>
            <a:ext cx="3810000" cy="2545852"/>
          </a:xfrm>
          <a:prstGeom prst="rect">
            <a:avLst/>
          </a:prstGeom>
          <a:solidFill>
            <a:srgbClr val="FFFFFF">
              <a:shade val="85000"/>
            </a:srgbClr>
          </a:solidFill>
          <a:ln w="28575" cap="sq">
            <a:no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a:extLst>
              <a:ext uri="{FF2B5EF4-FFF2-40B4-BE49-F238E27FC236}">
                <a16:creationId xmlns:a16="http://schemas.microsoft.com/office/drawing/2014/main" id="{C5CD463B-6FEA-9804-DC46-BC0AEABD0B83}"/>
              </a:ext>
            </a:extLst>
          </p:cNvPr>
          <p:cNvPicPr>
            <a:picLocks noChangeAspect="1"/>
          </p:cNvPicPr>
          <p:nvPr/>
        </p:nvPicPr>
        <p:blipFill>
          <a:blip r:embed="rId4"/>
          <a:stretch>
            <a:fillRect/>
          </a:stretch>
        </p:blipFill>
        <p:spPr>
          <a:xfrm rot="614698">
            <a:off x="6151488" y="1544293"/>
            <a:ext cx="2858349" cy="3450794"/>
          </a:xfrm>
          <a:prstGeom prst="rect">
            <a:avLst/>
          </a:prstGeom>
        </p:spPr>
      </p:pic>
    </p:spTree>
    <p:extLst>
      <p:ext uri="{BB962C8B-B14F-4D97-AF65-F5344CB8AC3E}">
        <p14:creationId xmlns:p14="http://schemas.microsoft.com/office/powerpoint/2010/main" val="322845023"/>
      </p:ext>
    </p:extLst>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18716ABB-AF0F-FEFD-9726-0A0735D219C4}"/>
              </a:ext>
            </a:extLst>
          </p:cNvPr>
          <p:cNvSpPr>
            <a:spLocks noGrp="1"/>
          </p:cNvSpPr>
          <p:nvPr>
            <p:ph type="body" sz="quarter" idx="10"/>
          </p:nvPr>
        </p:nvSpPr>
        <p:spPr/>
        <p:txBody>
          <a:bodyPr/>
          <a:lstStyle/>
          <a:p>
            <a:endParaRPr lang="en-US" dirty="0"/>
          </a:p>
        </p:txBody>
      </p:sp>
      <p:sp>
        <p:nvSpPr>
          <p:cNvPr id="4" name="Slide Number Placeholder 3">
            <a:extLst>
              <a:ext uri="{FF2B5EF4-FFF2-40B4-BE49-F238E27FC236}">
                <a16:creationId xmlns:a16="http://schemas.microsoft.com/office/drawing/2014/main" id="{04D8DFC6-137D-4A62-A66D-1B8FC390B071}"/>
              </a:ext>
            </a:extLst>
          </p:cNvPr>
          <p:cNvSpPr>
            <a:spLocks noGrp="1"/>
          </p:cNvSpPr>
          <p:nvPr>
            <p:ph type="sldNum" sz="quarter" idx="11"/>
          </p:nvPr>
        </p:nvSpPr>
        <p:spPr/>
        <p:txBody>
          <a:bodyPr/>
          <a:lstStyle/>
          <a:p>
            <a:fld id="{D46CA9C8-F91A-4C09-BDDD-3B12D62B7684}" type="slidenum">
              <a:rPr lang="en-US" smtClean="0"/>
              <a:t>5</a:t>
            </a:fld>
            <a:endParaRPr lang="en-US" dirty="0"/>
          </a:p>
        </p:txBody>
      </p:sp>
      <p:sp>
        <p:nvSpPr>
          <p:cNvPr id="5" name="Title 4">
            <a:extLst>
              <a:ext uri="{FF2B5EF4-FFF2-40B4-BE49-F238E27FC236}">
                <a16:creationId xmlns:a16="http://schemas.microsoft.com/office/drawing/2014/main" id="{9084DB2A-A8FF-45BF-0AEA-A9D52EA3178E}"/>
              </a:ext>
            </a:extLst>
          </p:cNvPr>
          <p:cNvSpPr>
            <a:spLocks noGrp="1"/>
          </p:cNvSpPr>
          <p:nvPr>
            <p:ph type="title"/>
          </p:nvPr>
        </p:nvSpPr>
        <p:spPr/>
        <p:txBody>
          <a:bodyPr/>
          <a:lstStyle/>
          <a:p>
            <a:endParaRPr lang="en-US" dirty="0"/>
          </a:p>
        </p:txBody>
      </p:sp>
      <p:pic>
        <p:nvPicPr>
          <p:cNvPr id="6" name="Online Media 5" title="Capital BikeShare Expansion PSA">
            <a:hlinkClick r:id="" action="ppaction://media"/>
            <a:extLst>
              <a:ext uri="{FF2B5EF4-FFF2-40B4-BE49-F238E27FC236}">
                <a16:creationId xmlns:a16="http://schemas.microsoft.com/office/drawing/2014/main" id="{E5B67AC5-C885-4A45-CF67-DED14B311508}"/>
              </a:ext>
            </a:extLst>
          </p:cNvPr>
          <p:cNvPicPr>
            <a:picLocks noRot="1" noChangeAspect="1"/>
          </p:cNvPicPr>
          <p:nvPr>
            <a:videoFile r:link="rId1"/>
          </p:nvPr>
        </p:nvPicPr>
        <p:blipFill>
          <a:blip r:embed="rId4"/>
          <a:stretch>
            <a:fillRect/>
          </a:stretch>
        </p:blipFill>
        <p:spPr>
          <a:xfrm>
            <a:off x="22225" y="0"/>
            <a:ext cx="12147550" cy="6858000"/>
          </a:xfrm>
          <a:prstGeom prst="rect">
            <a:avLst/>
          </a:prstGeom>
        </p:spPr>
      </p:pic>
    </p:spTree>
    <p:extLst>
      <p:ext uri="{BB962C8B-B14F-4D97-AF65-F5344CB8AC3E}">
        <p14:creationId xmlns:p14="http://schemas.microsoft.com/office/powerpoint/2010/main" val="231835070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103773D-274A-CF42-265A-B1E4690CFAF9}"/>
              </a:ext>
            </a:extLst>
          </p:cNvPr>
          <p:cNvSpPr>
            <a:spLocks noGrp="1"/>
          </p:cNvSpPr>
          <p:nvPr>
            <p:ph type="body" sz="quarter" idx="10"/>
          </p:nvPr>
        </p:nvSpPr>
        <p:spPr/>
        <p:txBody>
          <a:bodyPr/>
          <a:lstStyle/>
          <a:p>
            <a:r>
              <a:rPr lang="en-US" dirty="0"/>
              <a:t>Coming up…</a:t>
            </a:r>
          </a:p>
        </p:txBody>
      </p:sp>
      <p:sp>
        <p:nvSpPr>
          <p:cNvPr id="3" name="Title 2">
            <a:extLst>
              <a:ext uri="{FF2B5EF4-FFF2-40B4-BE49-F238E27FC236}">
                <a16:creationId xmlns:a16="http://schemas.microsoft.com/office/drawing/2014/main" id="{C530CC97-3641-62B8-9B1D-17A40169EDFC}"/>
              </a:ext>
            </a:extLst>
          </p:cNvPr>
          <p:cNvSpPr>
            <a:spLocks noGrp="1"/>
          </p:cNvSpPr>
          <p:nvPr>
            <p:ph type="title"/>
          </p:nvPr>
        </p:nvSpPr>
        <p:spPr/>
        <p:txBody>
          <a:bodyPr/>
          <a:lstStyle/>
          <a:p>
            <a:r>
              <a:rPr lang="en-US" dirty="0"/>
              <a:t>Try Transit Week: Bus Vs. Car Challenge</a:t>
            </a:r>
          </a:p>
        </p:txBody>
      </p:sp>
      <p:sp>
        <p:nvSpPr>
          <p:cNvPr id="4" name="Slide Number Placeholder 3">
            <a:extLst>
              <a:ext uri="{FF2B5EF4-FFF2-40B4-BE49-F238E27FC236}">
                <a16:creationId xmlns:a16="http://schemas.microsoft.com/office/drawing/2014/main" id="{F41B8B19-BAB2-E1FD-D4A8-9090FBEDDA08}"/>
              </a:ext>
            </a:extLst>
          </p:cNvPr>
          <p:cNvSpPr>
            <a:spLocks noGrp="1"/>
          </p:cNvSpPr>
          <p:nvPr>
            <p:ph type="sldNum" sz="quarter" idx="11"/>
          </p:nvPr>
        </p:nvSpPr>
        <p:spPr/>
        <p:txBody>
          <a:bodyPr/>
          <a:lstStyle/>
          <a:p>
            <a:fld id="{D46CA9C8-F91A-4C09-BDDD-3B12D62B7684}" type="slidenum">
              <a:rPr lang="en-US" smtClean="0"/>
              <a:t>6</a:t>
            </a:fld>
            <a:endParaRPr lang="en-US" dirty="0"/>
          </a:p>
        </p:txBody>
      </p:sp>
      <p:pic>
        <p:nvPicPr>
          <p:cNvPr id="10" name="Picture 9">
            <a:extLst>
              <a:ext uri="{FF2B5EF4-FFF2-40B4-BE49-F238E27FC236}">
                <a16:creationId xmlns:a16="http://schemas.microsoft.com/office/drawing/2014/main" id="{8B96CB51-C98F-D05B-9505-4E17F795C391}"/>
              </a:ext>
            </a:extLst>
          </p:cNvPr>
          <p:cNvPicPr>
            <a:picLocks noChangeAspect="1"/>
          </p:cNvPicPr>
          <p:nvPr/>
        </p:nvPicPr>
        <p:blipFill>
          <a:blip r:embed="rId2"/>
          <a:stretch>
            <a:fillRect/>
          </a:stretch>
        </p:blipFill>
        <p:spPr>
          <a:xfrm>
            <a:off x="4526277" y="1317613"/>
            <a:ext cx="7628051" cy="4625987"/>
          </a:xfrm>
          <a:prstGeom prst="rect">
            <a:avLst/>
          </a:prstGeom>
        </p:spPr>
      </p:pic>
      <p:sp>
        <p:nvSpPr>
          <p:cNvPr id="11" name="TextBox 10">
            <a:extLst>
              <a:ext uri="{FF2B5EF4-FFF2-40B4-BE49-F238E27FC236}">
                <a16:creationId xmlns:a16="http://schemas.microsoft.com/office/drawing/2014/main" id="{32F6A4CE-4962-84AC-E724-7BAA141750ED}"/>
              </a:ext>
            </a:extLst>
          </p:cNvPr>
          <p:cNvSpPr txBox="1"/>
          <p:nvPr/>
        </p:nvSpPr>
        <p:spPr>
          <a:xfrm>
            <a:off x="381000" y="1447800"/>
            <a:ext cx="3962400" cy="4678204"/>
          </a:xfrm>
          <a:prstGeom prst="rect">
            <a:avLst/>
          </a:prstGeom>
          <a:noFill/>
        </p:spPr>
        <p:txBody>
          <a:bodyPr wrap="square" rtlCol="0">
            <a:spAutoFit/>
          </a:bodyPr>
          <a:lstStyle/>
          <a:p>
            <a:pPr marL="285750" indent="-285750">
              <a:buFont typeface="Arial" panose="020B0604020202020204" pitchFamily="34" charset="0"/>
              <a:buChar char="•"/>
            </a:pPr>
            <a:r>
              <a:rPr lang="en-US" sz="2000" dirty="0"/>
              <a:t>Second Annual filming. Started last year with Car Free Day</a:t>
            </a:r>
          </a:p>
          <a:p>
            <a:pPr marL="285750" indent="-285750">
              <a:buFont typeface="Arial" panose="020B0604020202020204" pitchFamily="34" charset="0"/>
              <a:buChar char="•"/>
            </a:pPr>
            <a:r>
              <a:rPr lang="en-US" sz="2000" dirty="0"/>
              <a:t>Targeting route 697 with service from Stringfellow Road to D Street in Southwest DC</a:t>
            </a:r>
          </a:p>
          <a:p>
            <a:pPr marL="285750" indent="-285750">
              <a:buFont typeface="Arial" panose="020B0604020202020204" pitchFamily="34" charset="0"/>
              <a:buChar char="•"/>
            </a:pPr>
            <a:r>
              <a:rPr lang="en-US" sz="2000" dirty="0"/>
              <a:t>In addition to time lapse video and tracking departure and arrivals of both vehicles, we’ll be adding rider experience notes as well to showcase the benefit of time afforded by using public transportation</a:t>
            </a:r>
          </a:p>
          <a:p>
            <a:pPr marL="285750" indent="-285750">
              <a:buFont typeface="Arial" panose="020B0604020202020204" pitchFamily="34" charset="0"/>
              <a:buChar char="•"/>
            </a:pPr>
            <a:r>
              <a:rPr lang="en-US" sz="2000" dirty="0"/>
              <a:t>Primarily targeted as a social media campaign</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311654984"/>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1D5F6232-E565-7F1A-FB3B-7E2938F606A4}"/>
              </a:ext>
            </a:extLst>
          </p:cNvPr>
          <p:cNvSpPr>
            <a:spLocks noGrp="1"/>
          </p:cNvSpPr>
          <p:nvPr>
            <p:ph type="body" sz="quarter" idx="10"/>
          </p:nvPr>
        </p:nvSpPr>
        <p:spPr/>
        <p:txBody>
          <a:bodyPr/>
          <a:lstStyle/>
          <a:p>
            <a:r>
              <a:rPr lang="en-US" dirty="0"/>
              <a:t>Coming up…</a:t>
            </a:r>
          </a:p>
        </p:txBody>
      </p:sp>
      <p:sp>
        <p:nvSpPr>
          <p:cNvPr id="3" name="Title 2">
            <a:extLst>
              <a:ext uri="{FF2B5EF4-FFF2-40B4-BE49-F238E27FC236}">
                <a16:creationId xmlns:a16="http://schemas.microsoft.com/office/drawing/2014/main" id="{6B69C3BB-1E09-5CC1-6017-DCE29E3EA06D}"/>
              </a:ext>
            </a:extLst>
          </p:cNvPr>
          <p:cNvSpPr>
            <a:spLocks noGrp="1"/>
          </p:cNvSpPr>
          <p:nvPr>
            <p:ph type="title"/>
          </p:nvPr>
        </p:nvSpPr>
        <p:spPr/>
        <p:txBody>
          <a:bodyPr/>
          <a:lstStyle/>
          <a:p>
            <a:r>
              <a:rPr lang="en-US" dirty="0"/>
              <a:t>Fairfax Connector</a:t>
            </a:r>
          </a:p>
        </p:txBody>
      </p:sp>
      <p:sp>
        <p:nvSpPr>
          <p:cNvPr id="4" name="Slide Number Placeholder 3">
            <a:extLst>
              <a:ext uri="{FF2B5EF4-FFF2-40B4-BE49-F238E27FC236}">
                <a16:creationId xmlns:a16="http://schemas.microsoft.com/office/drawing/2014/main" id="{0D321E6A-7B16-3A53-2F52-B7C8D6F7D1B7}"/>
              </a:ext>
            </a:extLst>
          </p:cNvPr>
          <p:cNvSpPr>
            <a:spLocks noGrp="1"/>
          </p:cNvSpPr>
          <p:nvPr>
            <p:ph type="sldNum" sz="quarter" idx="11"/>
          </p:nvPr>
        </p:nvSpPr>
        <p:spPr/>
        <p:txBody>
          <a:bodyPr/>
          <a:lstStyle/>
          <a:p>
            <a:fld id="{D46CA9C8-F91A-4C09-BDDD-3B12D62B7684}" type="slidenum">
              <a:rPr lang="en-US" smtClean="0"/>
              <a:t>7</a:t>
            </a:fld>
            <a:endParaRPr lang="en-US" dirty="0"/>
          </a:p>
        </p:txBody>
      </p:sp>
      <p:pic>
        <p:nvPicPr>
          <p:cNvPr id="1026" name="Picture 2" descr="May be an image of van and text that says 'EOTING G THE COMMUN SANCE SANCE1985 1985 HAPPY BIRTI BIRTHDAY IDAY FairfaxConnector Fairfax 3 HAPPYBIRTHDAY HAPPY BIRTHDAY FairfaxSConnector tor Connector R'">
            <a:extLst>
              <a:ext uri="{FF2B5EF4-FFF2-40B4-BE49-F238E27FC236}">
                <a16:creationId xmlns:a16="http://schemas.microsoft.com/office/drawing/2014/main" id="{9074B5F0-37C6-C7F2-B05A-56B2873DFF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17078" y="1298956"/>
            <a:ext cx="5812922" cy="487324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858B2DC-E9C7-C5BB-4A17-EF0D51318775}"/>
              </a:ext>
            </a:extLst>
          </p:cNvPr>
          <p:cNvSpPr txBox="1"/>
          <p:nvPr/>
        </p:nvSpPr>
        <p:spPr>
          <a:xfrm>
            <a:off x="533400" y="1295400"/>
            <a:ext cx="5715000" cy="5078313"/>
          </a:xfrm>
          <a:prstGeom prst="rect">
            <a:avLst/>
          </a:prstGeom>
          <a:noFill/>
        </p:spPr>
        <p:txBody>
          <a:bodyPr wrap="square" rtlCol="0">
            <a:spAutoFit/>
          </a:bodyPr>
          <a:lstStyle/>
          <a:p>
            <a:r>
              <a:rPr lang="en-US" sz="2000" b="1" dirty="0"/>
              <a:t>Celebrating 40 Years!</a:t>
            </a:r>
          </a:p>
          <a:p>
            <a:pPr marL="342900" indent="-342900">
              <a:buFont typeface="Arial" panose="020B0604020202020204" pitchFamily="34" charset="0"/>
              <a:buChar char="•"/>
            </a:pPr>
            <a:r>
              <a:rPr lang="en-US" sz="2000" dirty="0"/>
              <a:t>Celebration Ceremony on Oct. 1</a:t>
            </a:r>
          </a:p>
          <a:p>
            <a:pPr marL="342900" indent="-342900">
              <a:buFont typeface="Arial" panose="020B0604020202020204" pitchFamily="34" charset="0"/>
              <a:buChar char="•"/>
            </a:pPr>
            <a:r>
              <a:rPr lang="en-US" sz="2000" dirty="0"/>
              <a:t>Social media campaign</a:t>
            </a:r>
          </a:p>
          <a:p>
            <a:pPr marL="800100" lvl="1" indent="-342900">
              <a:buFont typeface="Arial" panose="020B0604020202020204" pitchFamily="34" charset="0"/>
              <a:buChar char="•"/>
            </a:pPr>
            <a:r>
              <a:rPr lang="en-US" sz="2000" dirty="0"/>
              <a:t>PSAs</a:t>
            </a:r>
          </a:p>
          <a:p>
            <a:pPr marL="800100" lvl="1" indent="-342900">
              <a:buFont typeface="Arial" panose="020B0604020202020204" pitchFamily="34" charset="0"/>
              <a:buChar char="•"/>
            </a:pPr>
            <a:r>
              <a:rPr lang="en-US" sz="2000" dirty="0"/>
              <a:t>Interviews with decision makers, operators, maintenance staff</a:t>
            </a:r>
          </a:p>
          <a:p>
            <a:pPr marL="342900" indent="-342900">
              <a:buFont typeface="Arial" panose="020B0604020202020204" pitchFamily="34" charset="0"/>
              <a:buChar char="•"/>
            </a:pPr>
            <a:r>
              <a:rPr lang="en-US" sz="2000" dirty="0"/>
              <a:t>Rider Appreciation Activations</a:t>
            </a:r>
          </a:p>
          <a:p>
            <a:pPr marL="342900" indent="-342900">
              <a:buFont typeface="Arial" panose="020B0604020202020204" pitchFamily="34" charset="0"/>
              <a:buChar char="•"/>
            </a:pPr>
            <a:endParaRPr lang="en-US" sz="2000" dirty="0"/>
          </a:p>
          <a:p>
            <a:r>
              <a:rPr lang="en-US" sz="2000" b="1" dirty="0"/>
              <a:t>Back-To-School</a:t>
            </a:r>
          </a:p>
          <a:p>
            <a:pPr marL="285750" indent="-285750">
              <a:buFont typeface="Arial" panose="020B0604020202020204" pitchFamily="34" charset="0"/>
              <a:buChar char="•"/>
            </a:pPr>
            <a:r>
              <a:rPr lang="en-US" dirty="0"/>
              <a:t>Participating at area schools back-to-school </a:t>
            </a:r>
            <a:br>
              <a:rPr lang="en-US" dirty="0"/>
            </a:br>
            <a:r>
              <a:rPr lang="en-US" dirty="0"/>
              <a:t>nights prompting the student bus pass program</a:t>
            </a:r>
          </a:p>
          <a:p>
            <a:pPr marL="285750" indent="-285750">
              <a:buFont typeface="Arial" panose="020B0604020202020204" pitchFamily="34" charset="0"/>
              <a:buChar char="•"/>
            </a:pPr>
            <a:r>
              <a:rPr lang="en-US" dirty="0"/>
              <a:t>Social media videos, animations</a:t>
            </a:r>
          </a:p>
          <a:p>
            <a:pPr marL="285750" indent="-285750">
              <a:buFont typeface="Arial" panose="020B0604020202020204" pitchFamily="34" charset="0"/>
              <a:buChar char="•"/>
            </a:pPr>
            <a:endParaRPr lang="en-US" dirty="0"/>
          </a:p>
          <a:p>
            <a:r>
              <a:rPr lang="en-US" b="1" dirty="0"/>
              <a:t>TRIP</a:t>
            </a:r>
          </a:p>
          <a:p>
            <a:pPr marL="285750" indent="-285750">
              <a:buFont typeface="Arial" panose="020B0604020202020204" pitchFamily="34" charset="0"/>
              <a:buChar char="•"/>
            </a:pPr>
            <a:r>
              <a:rPr lang="en-US" dirty="0"/>
              <a:t>Partnering with human service agencies and supervisors offices to promote the Transit Ridership Incentive Program for vulnerable households</a:t>
            </a:r>
          </a:p>
        </p:txBody>
      </p:sp>
      <p:pic>
        <p:nvPicPr>
          <p:cNvPr id="6" name="Picture 5">
            <a:extLst>
              <a:ext uri="{FF2B5EF4-FFF2-40B4-BE49-F238E27FC236}">
                <a16:creationId xmlns:a16="http://schemas.microsoft.com/office/drawing/2014/main" id="{1FBC1CD2-4F69-F36D-58CF-C2110A904C31}"/>
              </a:ext>
            </a:extLst>
          </p:cNvPr>
          <p:cNvPicPr>
            <a:picLocks noChangeAspect="1"/>
          </p:cNvPicPr>
          <p:nvPr/>
        </p:nvPicPr>
        <p:blipFill>
          <a:blip r:embed="rId3"/>
          <a:srcRect t="28780"/>
          <a:stretch>
            <a:fillRect/>
          </a:stretch>
        </p:blipFill>
        <p:spPr>
          <a:xfrm>
            <a:off x="6934199" y="3934746"/>
            <a:ext cx="2551473" cy="2421603"/>
          </a:xfrm>
          <a:prstGeom prst="rect">
            <a:avLst/>
          </a:prstGeom>
          <a:ln w="28575">
            <a:solidFill>
              <a:schemeClr val="tx1"/>
            </a:solidFill>
          </a:ln>
        </p:spPr>
      </p:pic>
    </p:spTree>
    <p:extLst>
      <p:ext uri="{BB962C8B-B14F-4D97-AF65-F5344CB8AC3E}">
        <p14:creationId xmlns:p14="http://schemas.microsoft.com/office/powerpoint/2010/main" val="1899707035"/>
      </p:ext>
    </p:extLst>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6B7688F-F986-1A76-018C-99819DCAFAE5}"/>
              </a:ext>
            </a:extLst>
          </p:cNvPr>
          <p:cNvSpPr>
            <a:spLocks noGrp="1"/>
          </p:cNvSpPr>
          <p:nvPr>
            <p:ph type="body" sz="quarter" idx="10"/>
          </p:nvPr>
        </p:nvSpPr>
        <p:spPr/>
        <p:txBody>
          <a:bodyPr/>
          <a:lstStyle/>
          <a:p>
            <a:r>
              <a:rPr lang="en-US" dirty="0"/>
              <a:t>Coming UP…</a:t>
            </a:r>
          </a:p>
        </p:txBody>
      </p:sp>
      <p:sp>
        <p:nvSpPr>
          <p:cNvPr id="3" name="Title 2">
            <a:extLst>
              <a:ext uri="{FF2B5EF4-FFF2-40B4-BE49-F238E27FC236}">
                <a16:creationId xmlns:a16="http://schemas.microsoft.com/office/drawing/2014/main" id="{EC95629C-9FDF-7D44-6037-359EA0DC4FC6}"/>
              </a:ext>
            </a:extLst>
          </p:cNvPr>
          <p:cNvSpPr>
            <a:spLocks noGrp="1"/>
          </p:cNvSpPr>
          <p:nvPr>
            <p:ph type="title"/>
          </p:nvPr>
        </p:nvSpPr>
        <p:spPr/>
        <p:txBody>
          <a:bodyPr/>
          <a:lstStyle/>
          <a:p>
            <a:r>
              <a:rPr lang="en-US" dirty="0"/>
              <a:t>Community Favorite: Themed Buses</a:t>
            </a:r>
          </a:p>
        </p:txBody>
      </p:sp>
      <p:sp>
        <p:nvSpPr>
          <p:cNvPr id="4" name="Slide Number Placeholder 3">
            <a:extLst>
              <a:ext uri="{FF2B5EF4-FFF2-40B4-BE49-F238E27FC236}">
                <a16:creationId xmlns:a16="http://schemas.microsoft.com/office/drawing/2014/main" id="{B8202114-FA81-C532-4D79-2920565B0523}"/>
              </a:ext>
            </a:extLst>
          </p:cNvPr>
          <p:cNvSpPr>
            <a:spLocks noGrp="1"/>
          </p:cNvSpPr>
          <p:nvPr>
            <p:ph type="sldNum" sz="quarter" idx="11"/>
          </p:nvPr>
        </p:nvSpPr>
        <p:spPr/>
        <p:txBody>
          <a:bodyPr/>
          <a:lstStyle/>
          <a:p>
            <a:fld id="{D46CA9C8-F91A-4C09-BDDD-3B12D62B7684}" type="slidenum">
              <a:rPr lang="en-US" smtClean="0"/>
              <a:t>8</a:t>
            </a:fld>
            <a:endParaRPr lang="en-US" dirty="0"/>
          </a:p>
        </p:txBody>
      </p:sp>
      <p:sp>
        <p:nvSpPr>
          <p:cNvPr id="5" name="TextBox 4">
            <a:extLst>
              <a:ext uri="{FF2B5EF4-FFF2-40B4-BE49-F238E27FC236}">
                <a16:creationId xmlns:a16="http://schemas.microsoft.com/office/drawing/2014/main" id="{6C2144A6-DF1A-BC36-FBBE-93F6AFB07E9A}"/>
              </a:ext>
            </a:extLst>
          </p:cNvPr>
          <p:cNvSpPr txBox="1"/>
          <p:nvPr/>
        </p:nvSpPr>
        <p:spPr>
          <a:xfrm>
            <a:off x="4393230" y="1619458"/>
            <a:ext cx="7227270" cy="4093428"/>
          </a:xfrm>
          <a:prstGeom prst="rect">
            <a:avLst/>
          </a:prstGeom>
          <a:noFill/>
        </p:spPr>
        <p:txBody>
          <a:bodyPr wrap="square" rtlCol="0">
            <a:spAutoFit/>
          </a:bodyPr>
          <a:lstStyle/>
          <a:p>
            <a:pPr marL="285750" indent="-285750">
              <a:buFont typeface="Arial" panose="020B0604020202020204" pitchFamily="34" charset="0"/>
              <a:buChar char="•"/>
            </a:pPr>
            <a:r>
              <a:rPr lang="en-US" sz="2000" dirty="0"/>
              <a:t>Halloween and Winter Holiday Designs</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HUGE positive community engagement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Fun for riders and staff alike </a:t>
            </a:r>
          </a:p>
          <a:p>
            <a:pPr marL="742950" lvl="1" indent="-285750">
              <a:buFont typeface="Arial" panose="020B0604020202020204" pitchFamily="34" charset="0"/>
              <a:buChar char="•"/>
            </a:pPr>
            <a:r>
              <a:rPr lang="en-US" sz="2000" dirty="0"/>
              <a:t>“Where’s Waldo” effect</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Decorated buses are top-draw at several community events, parades throughout the holiday season</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FCDOT’s Winterfest event hosted at the Springfield Garage and Transit Center</a:t>
            </a:r>
            <a:br>
              <a:rPr lang="en-US" sz="2000" dirty="0"/>
            </a:br>
            <a:r>
              <a:rPr lang="en-US" sz="2000" dirty="0"/>
              <a:t> (Dec. 6)</a:t>
            </a:r>
          </a:p>
        </p:txBody>
      </p:sp>
      <p:pic>
        <p:nvPicPr>
          <p:cNvPr id="8" name="Picture 7">
            <a:extLst>
              <a:ext uri="{FF2B5EF4-FFF2-40B4-BE49-F238E27FC236}">
                <a16:creationId xmlns:a16="http://schemas.microsoft.com/office/drawing/2014/main" id="{3815F88F-70E0-C987-7618-98692D16CF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632" y="1207959"/>
            <a:ext cx="3660966" cy="5582973"/>
          </a:xfrm>
          <a:prstGeom prst="rect">
            <a:avLst/>
          </a:prstGeom>
        </p:spPr>
      </p:pic>
    </p:spTree>
    <p:extLst>
      <p:ext uri="{BB962C8B-B14F-4D97-AF65-F5344CB8AC3E}">
        <p14:creationId xmlns:p14="http://schemas.microsoft.com/office/powerpoint/2010/main" val="2285110798"/>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8B0450A-ED93-B2D2-9746-A43EAB6D487E}"/>
              </a:ext>
            </a:extLst>
          </p:cNvPr>
          <p:cNvSpPr>
            <a:spLocks noGrp="1"/>
          </p:cNvSpPr>
          <p:nvPr>
            <p:ph type="body" idx="1"/>
          </p:nvPr>
        </p:nvSpPr>
        <p:spPr/>
        <p:txBody>
          <a:bodyPr/>
          <a:lstStyle/>
          <a:p>
            <a:r>
              <a:rPr lang="en-US" dirty="0"/>
              <a:t>Marketing and Communication Section Chief</a:t>
            </a:r>
          </a:p>
          <a:p>
            <a:r>
              <a:rPr lang="en-US" dirty="0">
                <a:hlinkClick r:id="rId2"/>
              </a:rPr>
              <a:t>Benjamin.Boxer@fairfaxcounty.gov</a:t>
            </a:r>
            <a:endParaRPr lang="en-US" dirty="0"/>
          </a:p>
          <a:p>
            <a:r>
              <a:rPr lang="en-US" dirty="0"/>
              <a:t>703-246-5092</a:t>
            </a:r>
            <a:br>
              <a:rPr lang="en-US" dirty="0"/>
            </a:br>
            <a:endParaRPr lang="en-US" dirty="0"/>
          </a:p>
        </p:txBody>
      </p:sp>
      <p:sp>
        <p:nvSpPr>
          <p:cNvPr id="3" name="Title 2">
            <a:extLst>
              <a:ext uri="{FF2B5EF4-FFF2-40B4-BE49-F238E27FC236}">
                <a16:creationId xmlns:a16="http://schemas.microsoft.com/office/drawing/2014/main" id="{E15F8942-FAEE-741B-6B57-3F23CD85D364}"/>
              </a:ext>
            </a:extLst>
          </p:cNvPr>
          <p:cNvSpPr>
            <a:spLocks noGrp="1"/>
          </p:cNvSpPr>
          <p:nvPr>
            <p:ph type="title"/>
          </p:nvPr>
        </p:nvSpPr>
        <p:spPr/>
        <p:txBody>
          <a:bodyPr/>
          <a:lstStyle/>
          <a:p>
            <a:r>
              <a:rPr lang="en-US" dirty="0"/>
              <a:t>Ben Boxer</a:t>
            </a:r>
          </a:p>
        </p:txBody>
      </p:sp>
      <p:sp>
        <p:nvSpPr>
          <p:cNvPr id="4" name="Slide Number Placeholder 3">
            <a:extLst>
              <a:ext uri="{FF2B5EF4-FFF2-40B4-BE49-F238E27FC236}">
                <a16:creationId xmlns:a16="http://schemas.microsoft.com/office/drawing/2014/main" id="{34387723-D3C5-33FE-F0F7-67368B3C5407}"/>
              </a:ext>
            </a:extLst>
          </p:cNvPr>
          <p:cNvSpPr>
            <a:spLocks noGrp="1"/>
          </p:cNvSpPr>
          <p:nvPr>
            <p:ph type="sldNum" sz="quarter" idx="10"/>
          </p:nvPr>
        </p:nvSpPr>
        <p:spPr/>
        <p:txBody>
          <a:bodyPr/>
          <a:lstStyle/>
          <a:p>
            <a:fld id="{D46CA9C8-F91A-4C09-BDDD-3B12D62B7684}" type="slidenum">
              <a:rPr lang="en-US" smtClean="0"/>
              <a:t>9</a:t>
            </a:fld>
            <a:endParaRPr lang="en-US" dirty="0"/>
          </a:p>
        </p:txBody>
      </p:sp>
    </p:spTree>
    <p:extLst>
      <p:ext uri="{BB962C8B-B14F-4D97-AF65-F5344CB8AC3E}">
        <p14:creationId xmlns:p14="http://schemas.microsoft.com/office/powerpoint/2010/main" val="1502130858"/>
      </p:ext>
    </p:extLst>
  </p:cSld>
  <p:clrMapOvr>
    <a:masterClrMapping/>
  </p:clrMapOvr>
  <p:transition/>
</p:sld>
</file>

<file path=ppt/theme/theme1.xml><?xml version="1.0" encoding="utf-8"?>
<a:theme xmlns:a="http://schemas.openxmlformats.org/drawingml/2006/main" name="FCDOT">
  <a:themeElements>
    <a:clrScheme name="FCDOT 2024">
      <a:dk1>
        <a:sysClr val="windowText" lastClr="000000"/>
      </a:dk1>
      <a:lt1>
        <a:sysClr val="window" lastClr="FFFFFF"/>
      </a:lt1>
      <a:dk2>
        <a:srgbClr val="004677"/>
      </a:dk2>
      <a:lt2>
        <a:srgbClr val="E8E8E8"/>
      </a:lt2>
      <a:accent1>
        <a:srgbClr val="004677"/>
      </a:accent1>
      <a:accent2>
        <a:srgbClr val="B13427"/>
      </a:accent2>
      <a:accent3>
        <a:srgbClr val="75B871"/>
      </a:accent3>
      <a:accent4>
        <a:srgbClr val="0F9ED5"/>
      </a:accent4>
      <a:accent5>
        <a:srgbClr val="A02B93"/>
      </a:accent5>
      <a:accent6>
        <a:srgbClr val="4EA72E"/>
      </a:accent6>
      <a:hlink>
        <a:srgbClr val="0F9ED5"/>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alt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FCDO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FCDO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FCDO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FCDO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FCDO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FCDO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FCDO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FCDO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FCDO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FCDO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FCDO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FCDO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esentation1" id="{CD3638C6-DDFA-46F7-90C7-A9BB94C90636}" vid="{BFDA775B-AFD6-4C11-8A1A-597D6FA228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Download xmlns="bae0298d-70d5-45b5-ac84-230ecf990dea" xsi:nil="true"/>
    <DocumentType xmlns="bae0298d-70d5-45b5-ac84-230ecf990dea">PowerPoint</DocumentType>
    <DocumentDescription xmlns="bae0298d-70d5-45b5-ac84-230ecf990dea" xsi:nil="true"/>
    <View xmlns="bae0298d-70d5-45b5-ac84-230ecf990dea" xsi:nil="true"/>
    <VisualOrder xmlns="bae0298d-70d5-45b5-ac84-230ecf990dea"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036C7D619B10F4FAFAC3B0B832B46E9" ma:contentTypeVersion="8" ma:contentTypeDescription="Create a new document." ma:contentTypeScope="" ma:versionID="432d396913f6686c6084c12b0845c76f">
  <xsd:schema xmlns:xsd="http://www.w3.org/2001/XMLSchema" xmlns:xs="http://www.w3.org/2001/XMLSchema" xmlns:p="http://schemas.microsoft.com/office/2006/metadata/properties" xmlns:ns2="bae0298d-70d5-45b5-ac84-230ecf990dea" targetNamespace="http://schemas.microsoft.com/office/2006/metadata/properties" ma:root="true" ma:fieldsID="e23f64bf236133807e553d5fdcb117d7" ns2:_="">
    <xsd:import namespace="bae0298d-70d5-45b5-ac84-230ecf990dea"/>
    <xsd:element name="properties">
      <xsd:complexType>
        <xsd:sequence>
          <xsd:element name="documentManagement">
            <xsd:complexType>
              <xsd:all>
                <xsd:element ref="ns2:DocumentDescription" minOccurs="0"/>
                <xsd:element ref="ns2:DocumentType" minOccurs="0"/>
                <xsd:element ref="ns2:Download" minOccurs="0"/>
                <xsd:element ref="ns2:View" minOccurs="0"/>
                <xsd:element ref="ns2:MediaServiceMetadata" minOccurs="0"/>
                <xsd:element ref="ns2:MediaServiceFastMetadata" minOccurs="0"/>
                <xsd:element ref="ns2:MediaServiceSearchProperties" minOccurs="0"/>
                <xsd:element ref="ns2:VisualOrde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e0298d-70d5-45b5-ac84-230ecf990dea" elementFormDefault="qualified">
    <xsd:import namespace="http://schemas.microsoft.com/office/2006/documentManagement/types"/>
    <xsd:import namespace="http://schemas.microsoft.com/office/infopath/2007/PartnerControls"/>
    <xsd:element name="DocumentDescription" ma:index="8" nillable="true" ma:displayName="Document Description" ma:format="Dropdown" ma:internalName="DocumentDescription">
      <xsd:simpleType>
        <xsd:restriction base="dms:Note">
          <xsd:maxLength value="255"/>
        </xsd:restriction>
      </xsd:simpleType>
    </xsd:element>
    <xsd:element name="DocumentType" ma:index="9" nillable="true" ma:displayName="Document Type" ma:format="Dropdown" ma:internalName="DocumentType">
      <xsd:simpleType>
        <xsd:restriction base="dms:Choice">
          <xsd:enumeration value="Logos"/>
          <xsd:enumeration value="PowerPoint"/>
          <xsd:enumeration value="Teams Background"/>
          <xsd:enumeration value="How To"/>
          <xsd:enumeration value="Business Card"/>
          <xsd:enumeration value="Email Signature"/>
          <xsd:enumeration value="Mail Envelope"/>
          <xsd:enumeration value="Letterhead"/>
          <xsd:enumeration value="Memo"/>
        </xsd:restriction>
      </xsd:simpleType>
    </xsd:element>
    <xsd:element name="Download" ma:index="10" nillable="true" ma:displayName="Download" ma:format="Dropdown" ma:internalName="Download">
      <xsd:simpleType>
        <xsd:restriction base="dms:Text">
          <xsd:maxLength value="255"/>
        </xsd:restriction>
      </xsd:simpleType>
    </xsd:element>
    <xsd:element name="View" ma:index="11" nillable="true" ma:displayName="View" ma:format="Dropdown" ma:internalName="View">
      <xsd:simpleType>
        <xsd:restriction base="dms:Text">
          <xsd:maxLength value="255"/>
        </xsd:restriction>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VisualOrder" ma:index="15" nillable="true" ma:displayName="Visual Order" ma:decimals="0" ma:format="Dropdown" ma:internalName="VisualOrder" ma:percentage="FALSE">
      <xsd:simpleType>
        <xsd:restriction base="dms:Number"/>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AC95BF-FAE3-455C-9379-B1BC68570279}">
  <ds:schemaRefs>
    <ds:schemaRef ds:uri="http://schemas.microsoft.com/office/2006/metadata/properties"/>
    <ds:schemaRef ds:uri="http://schemas.microsoft.com/office/infopath/2007/PartnerControls"/>
    <ds:schemaRef ds:uri="bae0298d-70d5-45b5-ac84-230ecf990dea"/>
  </ds:schemaRefs>
</ds:datastoreItem>
</file>

<file path=customXml/itemProps2.xml><?xml version="1.0" encoding="utf-8"?>
<ds:datastoreItem xmlns:ds="http://schemas.openxmlformats.org/officeDocument/2006/customXml" ds:itemID="{F07B646A-0BEA-4794-9904-9182FECBB24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ae0298d-70d5-45b5-ac84-230ecf990de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4F11C32-EFCD-4CCD-9207-87C5A98C551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FCDOT PPT template_04182025</Template>
  <TotalTime>873</TotalTime>
  <Words>541</Words>
  <Application>Microsoft Office PowerPoint</Application>
  <PresentationFormat>Widescreen</PresentationFormat>
  <Paragraphs>76</Paragraphs>
  <Slides>9</Slides>
  <Notes>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Aptos</vt:lpstr>
      <vt:lpstr>Aptos Display</vt:lpstr>
      <vt:lpstr>Arial</vt:lpstr>
      <vt:lpstr>Calibri</vt:lpstr>
      <vt:lpstr>FCDOT</vt:lpstr>
      <vt:lpstr>TDM Marketing Activities Update</vt:lpstr>
      <vt:lpstr>I-66 Parallel Trail</vt:lpstr>
      <vt:lpstr>Try Transit: Monument and Springfield Parking Garages</vt:lpstr>
      <vt:lpstr>Capital Bikeshare Expansion &amp; Discount</vt:lpstr>
      <vt:lpstr>PowerPoint Presentation</vt:lpstr>
      <vt:lpstr>Try Transit Week: Bus Vs. Car Challenge</vt:lpstr>
      <vt:lpstr>Fairfax Connector</vt:lpstr>
      <vt:lpstr>Community Favorite: Themed Buses</vt:lpstr>
      <vt:lpstr>Ben Boxer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Boxer, Benjamin T.</dc:creator>
  <cp:lastModifiedBy>Douglas Franklin</cp:lastModifiedBy>
  <cp:revision>14</cp:revision>
  <cp:lastPrinted>2021-10-26T21:44:01Z</cp:lastPrinted>
  <dcterms:created xsi:type="dcterms:W3CDTF">2025-09-02T15:31:08Z</dcterms:created>
  <dcterms:modified xsi:type="dcterms:W3CDTF">2025-09-08T13:32:23Z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0x0101009036C7D619B10F4FAFAC3B0B832B46E9</vt:lpwstr>
  </property>
</Properties>
</file>