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2" r:id="rId5"/>
  </p:sldMasterIdLst>
  <p:sldIdLst>
    <p:sldId id="256" r:id="rId6"/>
    <p:sldId id="257" r:id="rId7"/>
    <p:sldId id="258" r:id="rId8"/>
    <p:sldId id="259" r:id="rId9"/>
    <p:sldId id="260" r:id="rId10"/>
    <p:sldId id="261" r:id="rId11"/>
    <p:sldId id="262" r:id="rId12"/>
    <p:sldId id="263" r:id="rId13"/>
    <p:sldId id="264" r:id="rId14"/>
    <p:sldId id="265" r:id="rId15"/>
    <p:sldId id="271" r:id="rId16"/>
    <p:sldId id="266"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30" d="100"/>
          <a:sy n="130" d="100"/>
        </p:scale>
        <p:origin x="1350" y="45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6244130-673F-BC4C-9DC4-1B59DF45F57F}"/>
              </a:ext>
            </a:extLst>
          </p:cNvPr>
          <p:cNvPicPr>
            <a:picLocks noChangeAspect="1"/>
          </p:cNvPicPr>
          <p:nvPr/>
        </p:nvPicPr>
        <p:blipFill>
          <a:blip r:embed="rId2"/>
          <a:stretch>
            <a:fillRect/>
          </a:stretch>
        </p:blipFill>
        <p:spPr>
          <a:xfrm>
            <a:off x="-2465" y="0"/>
            <a:ext cx="12207240" cy="2978617"/>
          </a:xfrm>
          <a:prstGeom prst="rect">
            <a:avLst/>
          </a:prstGeom>
        </p:spPr>
      </p:pic>
      <p:sp>
        <p:nvSpPr>
          <p:cNvPr id="2" name="Title 1">
            <a:extLst>
              <a:ext uri="{FF2B5EF4-FFF2-40B4-BE49-F238E27FC236}">
                <a16:creationId xmlns:a16="http://schemas.microsoft.com/office/drawing/2014/main" id="{EF724EFA-1B39-3444-B121-DCB443EE2CBA}"/>
              </a:ext>
            </a:extLst>
          </p:cNvPr>
          <p:cNvSpPr>
            <a:spLocks noGrp="1"/>
          </p:cNvSpPr>
          <p:nvPr>
            <p:ph type="ctrTitle"/>
          </p:nvPr>
        </p:nvSpPr>
        <p:spPr>
          <a:xfrm>
            <a:off x="2756452" y="3429000"/>
            <a:ext cx="7911548" cy="963790"/>
          </a:xfrm>
        </p:spPr>
        <p:txBody>
          <a:bodyPr anchor="b">
            <a:normAutofit/>
          </a:bodyPr>
          <a:lstStyle>
            <a:lvl1pPr algn="l">
              <a:spcAft>
                <a:spcPts val="300"/>
              </a:spcAft>
              <a:defRPr sz="3000">
                <a:solidFill>
                  <a:schemeClr val="accent1"/>
                </a:solidFill>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50DBD51-FC68-594B-8CE4-F767F02D9094}"/>
              </a:ext>
            </a:extLst>
          </p:cNvPr>
          <p:cNvSpPr>
            <a:spLocks noGrp="1"/>
          </p:cNvSpPr>
          <p:nvPr>
            <p:ph type="subTitle" idx="1"/>
          </p:nvPr>
        </p:nvSpPr>
        <p:spPr>
          <a:xfrm>
            <a:off x="2756450" y="4625715"/>
            <a:ext cx="7911549" cy="443840"/>
          </a:xfrm>
        </p:spPr>
        <p:txBody>
          <a:bodyPr>
            <a:normAutofit/>
          </a:bodyPr>
          <a:lstStyle>
            <a:lvl1pPr marL="0" indent="0" algn="l">
              <a:buNone/>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10" name="Picture 9">
            <a:extLst>
              <a:ext uri="{FF2B5EF4-FFF2-40B4-BE49-F238E27FC236}">
                <a16:creationId xmlns:a16="http://schemas.microsoft.com/office/drawing/2014/main" id="{64B5AFDE-73AC-5F4A-BE74-C950FA1B464D}"/>
              </a:ext>
            </a:extLst>
          </p:cNvPr>
          <p:cNvPicPr>
            <a:picLocks noChangeAspect="1"/>
          </p:cNvPicPr>
          <p:nvPr/>
        </p:nvPicPr>
        <p:blipFill>
          <a:blip r:embed="rId3"/>
          <a:stretch>
            <a:fillRect/>
          </a:stretch>
        </p:blipFill>
        <p:spPr>
          <a:xfrm>
            <a:off x="8974441" y="4392789"/>
            <a:ext cx="3225800" cy="2476500"/>
          </a:xfrm>
          <a:prstGeom prst="rect">
            <a:avLst/>
          </a:prstGeom>
        </p:spPr>
      </p:pic>
      <p:pic>
        <p:nvPicPr>
          <p:cNvPr id="12" name="Picture 11">
            <a:extLst>
              <a:ext uri="{FF2B5EF4-FFF2-40B4-BE49-F238E27FC236}">
                <a16:creationId xmlns:a16="http://schemas.microsoft.com/office/drawing/2014/main" id="{B80B229F-E121-C44D-AD05-5B637CB84B12}"/>
              </a:ext>
            </a:extLst>
          </p:cNvPr>
          <p:cNvPicPr>
            <a:picLocks noChangeAspect="1"/>
          </p:cNvPicPr>
          <p:nvPr/>
        </p:nvPicPr>
        <p:blipFill>
          <a:blip r:embed="rId4"/>
          <a:stretch>
            <a:fillRect/>
          </a:stretch>
        </p:blipFill>
        <p:spPr>
          <a:xfrm>
            <a:off x="549688" y="5872646"/>
            <a:ext cx="1816100" cy="546100"/>
          </a:xfrm>
          <a:prstGeom prst="rect">
            <a:avLst/>
          </a:prstGeom>
        </p:spPr>
      </p:pic>
    </p:spTree>
    <p:extLst>
      <p:ext uri="{BB962C8B-B14F-4D97-AF65-F5344CB8AC3E}">
        <p14:creationId xmlns:p14="http://schemas.microsoft.com/office/powerpoint/2010/main" val="3979559864"/>
      </p:ext>
    </p:extLst>
  </p:cSld>
  <p:clrMapOvr>
    <a:masterClrMapping/>
  </p:clrMapOvr>
  <p:extLst>
    <p:ext uri="{DCECCB84-F9BA-43D5-87BE-67443E8EF086}">
      <p15:sldGuideLst xmlns:p15="http://schemas.microsoft.com/office/powerpoint/2012/main">
        <p15:guide id="1" orient="horz" pos="4032">
          <p15:clr>
            <a:srgbClr val="FBAE40"/>
          </p15:clr>
        </p15:guide>
        <p15:guide id="2" pos="33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C681A-215A-514B-8940-0692C18851F0}"/>
              </a:ext>
            </a:extLst>
          </p:cNvPr>
          <p:cNvSpPr>
            <a:spLocks noGrp="1"/>
          </p:cNvSpPr>
          <p:nvPr>
            <p:ph type="title"/>
          </p:nvPr>
        </p:nvSpPr>
        <p:spPr/>
        <p:txBody>
          <a:bodyPr>
            <a:norm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F18009D-39F0-F446-BC9F-8BDE9A9E2443}"/>
              </a:ext>
            </a:extLst>
          </p:cNvPr>
          <p:cNvSpPr>
            <a:spLocks noGrp="1"/>
          </p:cNvSpPr>
          <p:nvPr>
            <p:ph idx="1"/>
          </p:nvPr>
        </p:nvSpPr>
        <p:spPr/>
        <p:txBody>
          <a:body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765590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559F3EC-BA48-6C40-9E0F-57BB1C245606}"/>
              </a:ext>
            </a:extLst>
          </p:cNvPr>
          <p:cNvSpPr/>
          <p:nvPr userDrawn="1"/>
        </p:nvSpPr>
        <p:spPr>
          <a:xfrm>
            <a:off x="6096000" y="457200"/>
            <a:ext cx="5029200" cy="6400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6547758" y="1164774"/>
            <a:ext cx="3932237" cy="1338396"/>
          </a:xfrm>
        </p:spPr>
        <p:txBody>
          <a:bodyPr bIns="0" anchor="b" anchorCtr="0">
            <a:noAutofit/>
          </a:bodyPr>
          <a:lstStyle>
            <a:lvl1pPr>
              <a:spcAft>
                <a:spcPts val="300"/>
              </a:spcAft>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00101" y="1164775"/>
            <a:ext cx="2775857"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6547758" y="2743200"/>
            <a:ext cx="3932237" cy="26778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0849429-0FE7-6446-9D38-9CCE508FA50C}"/>
              </a:ext>
            </a:extLst>
          </p:cNvPr>
          <p:cNvSpPr>
            <a:spLocks noGrp="1"/>
          </p:cNvSpPr>
          <p:nvPr>
            <p:ph type="pic" idx="10"/>
          </p:nvPr>
        </p:nvSpPr>
        <p:spPr>
          <a:xfrm>
            <a:off x="3810000" y="1164775"/>
            <a:ext cx="1839686"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Picture Placeholder 2">
            <a:extLst>
              <a:ext uri="{FF2B5EF4-FFF2-40B4-BE49-F238E27FC236}">
                <a16:creationId xmlns:a16="http://schemas.microsoft.com/office/drawing/2014/main" id="{C3E74277-A0F1-B84E-B1E0-3011966558E2}"/>
              </a:ext>
            </a:extLst>
          </p:cNvPr>
          <p:cNvSpPr>
            <a:spLocks noGrp="1"/>
          </p:cNvSpPr>
          <p:nvPr>
            <p:ph type="pic" idx="11"/>
          </p:nvPr>
        </p:nvSpPr>
        <p:spPr>
          <a:xfrm>
            <a:off x="2879273" y="3407232"/>
            <a:ext cx="2775857"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7" name="Picture Placeholder 2">
            <a:extLst>
              <a:ext uri="{FF2B5EF4-FFF2-40B4-BE49-F238E27FC236}">
                <a16:creationId xmlns:a16="http://schemas.microsoft.com/office/drawing/2014/main" id="{8B1F9EC9-E0A4-1346-9618-AED4F5E86738}"/>
              </a:ext>
            </a:extLst>
          </p:cNvPr>
          <p:cNvSpPr>
            <a:spLocks noGrp="1"/>
          </p:cNvSpPr>
          <p:nvPr>
            <p:ph type="pic" idx="12"/>
          </p:nvPr>
        </p:nvSpPr>
        <p:spPr>
          <a:xfrm>
            <a:off x="800101" y="3407232"/>
            <a:ext cx="1839686"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34414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8" y="457200"/>
            <a:ext cx="3932237" cy="1574233"/>
          </a:xfrm>
        </p:spPr>
        <p:txBody>
          <a:bodyPr anchor="b" anchorCtr="0"/>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5181600" y="457200"/>
            <a:ext cx="5965371" cy="6400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8" y="2286001"/>
            <a:ext cx="3932237" cy="31350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846813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4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8" y="457200"/>
            <a:ext cx="3932237" cy="1574233"/>
          </a:xfrm>
        </p:spPr>
        <p:txBody>
          <a:bodyPr anchor="b" anchorCtr="0"/>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5181600" y="457201"/>
            <a:ext cx="5965371" cy="2971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8" y="2286001"/>
            <a:ext cx="3932237" cy="31350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5F04735C-5608-BD4B-83F1-416013A5E4AD}"/>
              </a:ext>
            </a:extLst>
          </p:cNvPr>
          <p:cNvSpPr>
            <a:spLocks noGrp="1"/>
          </p:cNvSpPr>
          <p:nvPr>
            <p:ph type="pic" idx="10"/>
          </p:nvPr>
        </p:nvSpPr>
        <p:spPr>
          <a:xfrm>
            <a:off x="5181600" y="3624944"/>
            <a:ext cx="2797629" cy="323305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Picture Placeholder 2">
            <a:extLst>
              <a:ext uri="{FF2B5EF4-FFF2-40B4-BE49-F238E27FC236}">
                <a16:creationId xmlns:a16="http://schemas.microsoft.com/office/drawing/2014/main" id="{8A314A50-935A-3944-BCD0-508510FB7885}"/>
              </a:ext>
            </a:extLst>
          </p:cNvPr>
          <p:cNvSpPr>
            <a:spLocks noGrp="1"/>
          </p:cNvSpPr>
          <p:nvPr>
            <p:ph type="pic" idx="11"/>
          </p:nvPr>
        </p:nvSpPr>
        <p:spPr>
          <a:xfrm>
            <a:off x="8164286" y="3624944"/>
            <a:ext cx="2950029" cy="323305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112997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2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39789" y="457201"/>
            <a:ext cx="5082041" cy="2971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9" y="3559629"/>
            <a:ext cx="10285412" cy="903514"/>
          </a:xfrm>
        </p:spPr>
        <p:txBody>
          <a:bodyPr anchor="b" anchorCtr="0"/>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9" y="4713514"/>
            <a:ext cx="10285412" cy="805543"/>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7F2D049C-3D58-124D-A086-71D50BE95E49}"/>
              </a:ext>
            </a:extLst>
          </p:cNvPr>
          <p:cNvSpPr>
            <a:spLocks noGrp="1"/>
          </p:cNvSpPr>
          <p:nvPr>
            <p:ph type="pic" idx="10"/>
          </p:nvPr>
        </p:nvSpPr>
        <p:spPr>
          <a:xfrm>
            <a:off x="6270173" y="457201"/>
            <a:ext cx="4855028" cy="2971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011630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39789" y="457200"/>
            <a:ext cx="10285412" cy="423454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9" y="4876800"/>
            <a:ext cx="5038497" cy="71845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ext Placeholder 3">
            <a:extLst>
              <a:ext uri="{FF2B5EF4-FFF2-40B4-BE49-F238E27FC236}">
                <a16:creationId xmlns:a16="http://schemas.microsoft.com/office/drawing/2014/main" id="{32B19CAE-10A7-F04E-9F43-09A44D1112D5}"/>
              </a:ext>
            </a:extLst>
          </p:cNvPr>
          <p:cNvSpPr>
            <a:spLocks noGrp="1"/>
          </p:cNvSpPr>
          <p:nvPr>
            <p:ph type="body" sz="half" idx="10"/>
          </p:nvPr>
        </p:nvSpPr>
        <p:spPr>
          <a:xfrm>
            <a:off x="6010503" y="4876800"/>
            <a:ext cx="5136468" cy="71845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45903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62B42-F63E-8A43-83C9-197A93AB135A}"/>
              </a:ext>
            </a:extLst>
          </p:cNvPr>
          <p:cNvSpPr>
            <a:spLocks noGrp="1"/>
          </p:cNvSpPr>
          <p:nvPr>
            <p:ph type="title"/>
          </p:nvPr>
        </p:nvSpPr>
        <p:spPr>
          <a:xfrm>
            <a:off x="839788" y="457200"/>
            <a:ext cx="10512424"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B0C8AB-D2CF-BB4E-9D9A-FF991E8E479F}"/>
              </a:ext>
            </a:extLst>
          </p:cNvPr>
          <p:cNvSpPr>
            <a:spLocks noGrp="1"/>
          </p:cNvSpPr>
          <p:nvPr>
            <p:ph idx="1"/>
          </p:nvPr>
        </p:nvSpPr>
        <p:spPr>
          <a:xfrm>
            <a:off x="5183188" y="2231571"/>
            <a:ext cx="6172200" cy="3629478"/>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p:txBody>
      </p:sp>
      <p:sp>
        <p:nvSpPr>
          <p:cNvPr id="4" name="Text Placeholder 3">
            <a:extLst>
              <a:ext uri="{FF2B5EF4-FFF2-40B4-BE49-F238E27FC236}">
                <a16:creationId xmlns:a16="http://schemas.microsoft.com/office/drawing/2014/main" id="{452C4B6F-C051-5F40-8FA8-FF179A04CF0D}"/>
              </a:ext>
            </a:extLst>
          </p:cNvPr>
          <p:cNvSpPr>
            <a:spLocks noGrp="1"/>
          </p:cNvSpPr>
          <p:nvPr>
            <p:ph type="body" sz="half" idx="2"/>
          </p:nvPr>
        </p:nvSpPr>
        <p:spPr>
          <a:xfrm>
            <a:off x="839788" y="2231935"/>
            <a:ext cx="3932237" cy="363705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5783617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5.png"/><Relationship Id="rId5" Type="http://schemas.openxmlformats.org/officeDocument/2006/relationships/slideLayout" Target="../slideLayouts/slideLayout6.xml"/><Relationship Id="rId10" Type="http://schemas.openxmlformats.org/officeDocument/2006/relationships/image" Target="../media/image3.png"/><Relationship Id="rId4" Type="http://schemas.openxmlformats.org/officeDocument/2006/relationships/slideLayout" Target="../slideLayouts/slideLayout5.xml"/><Relationship Id="rId9"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DD2B0D-59F4-F94C-BE44-9363C33AE4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46C473-4F12-DF41-8029-E48B336417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4F5DD7-31DB-9042-80CF-8F57244BEB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10A4F-BF5E-42E2-8D62-0941E784DE41}" type="datetimeFigureOut">
              <a:rPr lang="en-US" smtClean="0"/>
              <a:t>3/12/2020</a:t>
            </a:fld>
            <a:endParaRPr lang="en-US"/>
          </a:p>
        </p:txBody>
      </p:sp>
      <p:sp>
        <p:nvSpPr>
          <p:cNvPr id="5" name="Footer Placeholder 4">
            <a:extLst>
              <a:ext uri="{FF2B5EF4-FFF2-40B4-BE49-F238E27FC236}">
                <a16:creationId xmlns:a16="http://schemas.microsoft.com/office/drawing/2014/main" id="{27785248-923A-4043-A200-F19FFBB90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FBB9557-4803-E44D-9EAC-FD003C4FA3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13203D-2563-40C9-9274-4CAD614601CA}" type="slidenum">
              <a:rPr lang="en-US" smtClean="0"/>
              <a:t>‹#›</a:t>
            </a:fld>
            <a:endParaRPr lang="en-US"/>
          </a:p>
        </p:txBody>
      </p:sp>
    </p:spTree>
    <p:extLst>
      <p:ext uri="{BB962C8B-B14F-4D97-AF65-F5344CB8AC3E}">
        <p14:creationId xmlns:p14="http://schemas.microsoft.com/office/powerpoint/2010/main" val="1888166915"/>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A6C39E-0080-004A-9A36-D8D16D21B028}"/>
              </a:ext>
            </a:extLst>
          </p:cNvPr>
          <p:cNvSpPr>
            <a:spLocks noGrp="1"/>
          </p:cNvSpPr>
          <p:nvPr>
            <p:ph type="title"/>
          </p:nvPr>
        </p:nvSpPr>
        <p:spPr>
          <a:xfrm>
            <a:off x="838200" y="1115303"/>
            <a:ext cx="9873343" cy="942097"/>
          </a:xfrm>
          <a:prstGeom prst="rect">
            <a:avLst/>
          </a:prstGeom>
        </p:spPr>
        <p:txBody>
          <a:bodyPr vert="horz" lIns="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3A4C04-2F72-244F-8015-981E33F4D843}"/>
              </a:ext>
            </a:extLst>
          </p:cNvPr>
          <p:cNvSpPr>
            <a:spLocks noGrp="1"/>
          </p:cNvSpPr>
          <p:nvPr>
            <p:ph type="body" idx="1"/>
          </p:nvPr>
        </p:nvSpPr>
        <p:spPr>
          <a:xfrm>
            <a:off x="838200" y="2275114"/>
            <a:ext cx="9873343" cy="3135086"/>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p:txBody>
      </p:sp>
      <p:sp>
        <p:nvSpPr>
          <p:cNvPr id="6" name="Slide Number Placeholder 5">
            <a:extLst>
              <a:ext uri="{FF2B5EF4-FFF2-40B4-BE49-F238E27FC236}">
                <a16:creationId xmlns:a16="http://schemas.microsoft.com/office/drawing/2014/main" id="{932BDA2B-0D71-1240-A100-E0E60A1F4538}"/>
              </a:ext>
            </a:extLst>
          </p:cNvPr>
          <p:cNvSpPr>
            <a:spLocks noGrp="1"/>
          </p:cNvSpPr>
          <p:nvPr>
            <p:ph type="sldNum" sz="quarter" idx="4"/>
          </p:nvPr>
        </p:nvSpPr>
        <p:spPr>
          <a:xfrm flipH="1">
            <a:off x="6794501" y="6356350"/>
            <a:ext cx="1816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9B0FCF-F70B-ED40-9D8D-04F10FA987DC}" type="slidenum">
              <a:rPr lang="en-US" smtClean="0"/>
              <a:t>‹#›</a:t>
            </a:fld>
            <a:endParaRPr lang="en-US"/>
          </a:p>
        </p:txBody>
      </p:sp>
      <p:pic>
        <p:nvPicPr>
          <p:cNvPr id="8" name="Picture 7">
            <a:extLst>
              <a:ext uri="{FF2B5EF4-FFF2-40B4-BE49-F238E27FC236}">
                <a16:creationId xmlns:a16="http://schemas.microsoft.com/office/drawing/2014/main" id="{E1394013-3A89-4640-8F1D-E57FE1C06C45}"/>
              </a:ext>
            </a:extLst>
          </p:cNvPr>
          <p:cNvPicPr>
            <a:picLocks noChangeAspect="1"/>
          </p:cNvPicPr>
          <p:nvPr/>
        </p:nvPicPr>
        <p:blipFill>
          <a:blip r:embed="rId9"/>
          <a:stretch>
            <a:fillRect/>
          </a:stretch>
        </p:blipFill>
        <p:spPr>
          <a:xfrm>
            <a:off x="1270" y="1588"/>
            <a:ext cx="12198096" cy="457906"/>
          </a:xfrm>
          <a:prstGeom prst="rect">
            <a:avLst/>
          </a:prstGeom>
        </p:spPr>
      </p:pic>
      <p:pic>
        <p:nvPicPr>
          <p:cNvPr id="9" name="Picture 8">
            <a:extLst>
              <a:ext uri="{FF2B5EF4-FFF2-40B4-BE49-F238E27FC236}">
                <a16:creationId xmlns:a16="http://schemas.microsoft.com/office/drawing/2014/main" id="{03485CF8-2D52-A94B-AA2C-EAFE0751B1AF}"/>
              </a:ext>
            </a:extLst>
          </p:cNvPr>
          <p:cNvPicPr>
            <a:picLocks noChangeAspect="1"/>
          </p:cNvPicPr>
          <p:nvPr/>
        </p:nvPicPr>
        <p:blipFill>
          <a:blip r:embed="rId10"/>
          <a:stretch>
            <a:fillRect/>
          </a:stretch>
        </p:blipFill>
        <p:spPr>
          <a:xfrm>
            <a:off x="549688" y="5872646"/>
            <a:ext cx="1816100" cy="546100"/>
          </a:xfrm>
          <a:prstGeom prst="rect">
            <a:avLst/>
          </a:prstGeom>
        </p:spPr>
      </p:pic>
      <p:pic>
        <p:nvPicPr>
          <p:cNvPr id="13" name="Picture 12">
            <a:extLst>
              <a:ext uri="{FF2B5EF4-FFF2-40B4-BE49-F238E27FC236}">
                <a16:creationId xmlns:a16="http://schemas.microsoft.com/office/drawing/2014/main" id="{E2357F24-4922-8845-A8A1-97269075E64B}"/>
              </a:ext>
            </a:extLst>
          </p:cNvPr>
          <p:cNvPicPr>
            <a:picLocks noChangeAspect="1"/>
          </p:cNvPicPr>
          <p:nvPr/>
        </p:nvPicPr>
        <p:blipFill>
          <a:blip r:embed="rId11"/>
          <a:stretch>
            <a:fillRect/>
          </a:stretch>
        </p:blipFill>
        <p:spPr>
          <a:xfrm>
            <a:off x="11111527" y="2386012"/>
            <a:ext cx="1079500" cy="4470400"/>
          </a:xfrm>
          <a:prstGeom prst="rect">
            <a:avLst/>
          </a:prstGeom>
        </p:spPr>
      </p:pic>
    </p:spTree>
    <p:extLst>
      <p:ext uri="{BB962C8B-B14F-4D97-AF65-F5344CB8AC3E}">
        <p14:creationId xmlns:p14="http://schemas.microsoft.com/office/powerpoint/2010/main" val="140428872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Lst>
  <p:txStyles>
    <p:titleStyle>
      <a:lvl1pPr algn="l" defTabSz="914400" rtl="0" eaLnBrk="1" latinLnBrk="0" hangingPunct="1">
        <a:lnSpc>
          <a:spcPct val="90000"/>
        </a:lnSpc>
        <a:spcBef>
          <a:spcPct val="0"/>
        </a:spcBef>
        <a:spcAft>
          <a:spcPts val="300"/>
        </a:spcAft>
        <a:buNone/>
        <a:defRPr sz="3000" kern="1200">
          <a:solidFill>
            <a:schemeClr val="accent1"/>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50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3.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F4E39-8098-41B0-8FA1-664B60B1636C}"/>
              </a:ext>
            </a:extLst>
          </p:cNvPr>
          <p:cNvSpPr>
            <a:spLocks noGrp="1"/>
          </p:cNvSpPr>
          <p:nvPr>
            <p:ph type="ctrTitle"/>
          </p:nvPr>
        </p:nvSpPr>
        <p:spPr>
          <a:xfrm>
            <a:off x="2756452" y="3429000"/>
            <a:ext cx="7911548" cy="1047206"/>
          </a:xfrm>
        </p:spPr>
        <p:txBody>
          <a:bodyPr>
            <a:normAutofit fontScale="90000"/>
          </a:bodyPr>
          <a:lstStyle/>
          <a:p>
            <a:pPr algn="ctr"/>
            <a:r>
              <a:rPr lang="en-US" sz="3200" dirty="0"/>
              <a:t>Summary of February Joint Water Quality Goal Implementation Team/Modeling Workgroup Meeting</a:t>
            </a:r>
            <a:endParaRPr lang="en-US" dirty="0"/>
          </a:p>
        </p:txBody>
      </p:sp>
      <p:sp>
        <p:nvSpPr>
          <p:cNvPr id="3" name="Subtitle 2">
            <a:extLst>
              <a:ext uri="{FF2B5EF4-FFF2-40B4-BE49-F238E27FC236}">
                <a16:creationId xmlns:a16="http://schemas.microsoft.com/office/drawing/2014/main" id="{62306478-D954-4FEC-B993-9C2A9AA3AC18}"/>
              </a:ext>
            </a:extLst>
          </p:cNvPr>
          <p:cNvSpPr>
            <a:spLocks noGrp="1"/>
          </p:cNvSpPr>
          <p:nvPr>
            <p:ph type="subTitle" idx="1"/>
          </p:nvPr>
        </p:nvSpPr>
        <p:spPr>
          <a:xfrm>
            <a:off x="2756449" y="5004567"/>
            <a:ext cx="7911549" cy="1184366"/>
          </a:xfrm>
        </p:spPr>
        <p:txBody>
          <a:bodyPr>
            <a:normAutofit/>
          </a:bodyPr>
          <a:lstStyle/>
          <a:p>
            <a:pPr algn="ctr"/>
            <a:r>
              <a:rPr lang="en-US" sz="1800" dirty="0" err="1"/>
              <a:t>WashCOG</a:t>
            </a:r>
            <a:r>
              <a:rPr lang="en-US" sz="1800" dirty="0"/>
              <a:t> WRTC Meeting</a:t>
            </a:r>
          </a:p>
          <a:p>
            <a:pPr algn="ctr"/>
            <a:r>
              <a:rPr lang="en-US" sz="1800" dirty="0"/>
              <a:t>March 14, 2020</a:t>
            </a:r>
          </a:p>
          <a:p>
            <a:pPr algn="ctr"/>
            <a:r>
              <a:rPr lang="en-US" sz="1800" dirty="0"/>
              <a:t>Norm Goulet, Northern Virginia Regional Commission</a:t>
            </a:r>
          </a:p>
        </p:txBody>
      </p:sp>
    </p:spTree>
    <p:extLst>
      <p:ext uri="{BB962C8B-B14F-4D97-AF65-F5344CB8AC3E}">
        <p14:creationId xmlns:p14="http://schemas.microsoft.com/office/powerpoint/2010/main" val="1288227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4F519EA-836C-4E21-87EE-CE7AB01863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26280"/>
            <a:ext cx="4449464" cy="2331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210685A-6235-45A7-850D-A6F555466E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3374" y="702944"/>
            <a:ext cx="5369325" cy="5586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BF9B02B-FBE8-4255-8BD6-DD0C883BB39B}"/>
              </a:ext>
            </a:extLst>
          </p:cNvPr>
          <p:cNvSpPr>
            <a:spLocks noGrp="1"/>
          </p:cNvSpPr>
          <p:nvPr>
            <p:ph type="title"/>
          </p:nvPr>
        </p:nvSpPr>
        <p:spPr>
          <a:xfrm>
            <a:off x="1016805" y="1345958"/>
            <a:ext cx="4193196" cy="4166085"/>
          </a:xfrm>
        </p:spPr>
        <p:txBody>
          <a:bodyPr>
            <a:normAutofit/>
          </a:bodyPr>
          <a:lstStyle/>
          <a:p>
            <a:r>
              <a:rPr lang="en-US" sz="3900" dirty="0"/>
              <a:t>Joint Water Quality Goal Implementation Team/Modeling Workgroup Meeting </a:t>
            </a:r>
            <a:br>
              <a:rPr lang="en-US" sz="3900" dirty="0"/>
            </a:br>
            <a:endParaRPr lang="en-US" sz="3900" dirty="0"/>
          </a:p>
        </p:txBody>
      </p:sp>
      <p:grpSp>
        <p:nvGrpSpPr>
          <p:cNvPr id="16" name="Group 15">
            <a:extLst>
              <a:ext uri="{FF2B5EF4-FFF2-40B4-BE49-F238E27FC236}">
                <a16:creationId xmlns:a16="http://schemas.microsoft.com/office/drawing/2014/main" id="{C833A70A-9722-46F0-A5EB-C72F787470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864" y="3048506"/>
            <a:ext cx="630289" cy="765242"/>
            <a:chOff x="45711" y="3048506"/>
            <a:chExt cx="630289" cy="765242"/>
          </a:xfrm>
        </p:grpSpPr>
        <p:sp>
          <p:nvSpPr>
            <p:cNvPr id="17" name="Rectangle 2">
              <a:extLst>
                <a:ext uri="{FF2B5EF4-FFF2-40B4-BE49-F238E27FC236}">
                  <a16:creationId xmlns:a16="http://schemas.microsoft.com/office/drawing/2014/main" id="{0E424FCE-3213-4BEE-A1E8-B7E8AEA5A2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9">
              <a:extLst>
                <a:ext uri="{FF2B5EF4-FFF2-40B4-BE49-F238E27FC236}">
                  <a16:creationId xmlns:a16="http://schemas.microsoft.com/office/drawing/2014/main" id="{5EE95433-383A-45BD-BFCA-833B8F0AE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2">
              <a:extLst>
                <a:ext uri="{FF2B5EF4-FFF2-40B4-BE49-F238E27FC236}">
                  <a16:creationId xmlns:a16="http://schemas.microsoft.com/office/drawing/2014/main" id="{2EEA944D-C4D5-48D7-804D-86BE8AFC8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F3FCE305-3F55-48BF-8549-01E0364C8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23D7F518-6C41-4C3F-9060-C9FE0B1D4C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166"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3B93E94B-19C7-49C9-A135-582F72B1A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FEF28287-3D78-44FC-8C53-70755EAF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2">
              <a:extLst>
                <a:ext uri="{FF2B5EF4-FFF2-40B4-BE49-F238E27FC236}">
                  <a16:creationId xmlns:a16="http://schemas.microsoft.com/office/drawing/2014/main" id="{2E8ECBA7-D5B5-48AD-9108-4EB4FB5AAF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69CDB17F-9370-4BDB-AF7D-0C10664AF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65D03FDE-4254-4CCB-ACA1-CCF9ED99A1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2053"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
              <a:extLst>
                <a:ext uri="{FF2B5EF4-FFF2-40B4-BE49-F238E27FC236}">
                  <a16:creationId xmlns:a16="http://schemas.microsoft.com/office/drawing/2014/main" id="{406E5C16-E87A-48D6-808A-4E99A9FA2A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id="{DD6696B0-7715-471B-835A-DA4F6E0B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2">
              <a:extLst>
                <a:ext uri="{FF2B5EF4-FFF2-40B4-BE49-F238E27FC236}">
                  <a16:creationId xmlns:a16="http://schemas.microsoft.com/office/drawing/2014/main" id="{7B7BE224-1A69-42AA-9C1C-29ADE08B27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F4CBB296-B6FF-43BA-A2F1-471A7D6A3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7B9B8F5E-97B1-4CC6-A25F-0406AF9F80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939"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9EB4DAA2-343C-4239-A2B2-D2412770B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8D6B2AAD-8F5E-4D57-B2E6-7DBB7953C6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2">
              <a:extLst>
                <a:ext uri="{FF2B5EF4-FFF2-40B4-BE49-F238E27FC236}">
                  <a16:creationId xmlns:a16="http://schemas.microsoft.com/office/drawing/2014/main" id="{9CE95F93-6BC5-4616-9F8D-B941B4B8F1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A8C3D8DE-DC76-487C-8C2A-7684D5C9E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56088CB5-E2A8-49A4-8AB5-6D5463E03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7825"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
              <a:extLst>
                <a:ext uri="{FF2B5EF4-FFF2-40B4-BE49-F238E27FC236}">
                  <a16:creationId xmlns:a16="http://schemas.microsoft.com/office/drawing/2014/main" id="{372F50F8-8B88-48EF-B21C-B5B264262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0485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59">
              <a:extLst>
                <a:ext uri="{FF2B5EF4-FFF2-40B4-BE49-F238E27FC236}">
                  <a16:creationId xmlns:a16="http://schemas.microsoft.com/office/drawing/2014/main" id="{37008499-DF9A-4230-BE00-35B862316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22501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62">
              <a:extLst>
                <a:ext uri="{FF2B5EF4-FFF2-40B4-BE49-F238E27FC236}">
                  <a16:creationId xmlns:a16="http://schemas.microsoft.com/office/drawing/2014/main" id="{BCEE48F0-E436-451D-A5FE-0D818D1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40151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64">
              <a:extLst>
                <a:ext uri="{FF2B5EF4-FFF2-40B4-BE49-F238E27FC236}">
                  <a16:creationId xmlns:a16="http://schemas.microsoft.com/office/drawing/2014/main" id="{6852656E-1E8F-41F9-900D-8E8CC1B2B9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5780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66">
              <a:extLst>
                <a:ext uri="{FF2B5EF4-FFF2-40B4-BE49-F238E27FC236}">
                  <a16:creationId xmlns:a16="http://schemas.microsoft.com/office/drawing/2014/main" id="{489DA605-39DD-45FD-9796-12A36B23B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711" y="37545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Content Placeholder 4">
            <a:extLst>
              <a:ext uri="{FF2B5EF4-FFF2-40B4-BE49-F238E27FC236}">
                <a16:creationId xmlns:a16="http://schemas.microsoft.com/office/drawing/2014/main" id="{52FBD64E-8EE8-40A0-B401-31439B381AA7}"/>
              </a:ext>
            </a:extLst>
          </p:cNvPr>
          <p:cNvSpPr>
            <a:spLocks noGrp="1"/>
          </p:cNvSpPr>
          <p:nvPr>
            <p:ph idx="1"/>
          </p:nvPr>
        </p:nvSpPr>
        <p:spPr>
          <a:xfrm>
            <a:off x="6229734" y="750307"/>
            <a:ext cx="5369326" cy="5357387"/>
          </a:xfrm>
        </p:spPr>
        <p:txBody>
          <a:bodyPr anchor="ctr">
            <a:normAutofit/>
          </a:bodyPr>
          <a:lstStyle/>
          <a:p>
            <a:r>
              <a:rPr lang="en-US" sz="2200" b="1" dirty="0"/>
              <a:t>Purpose of This Meeting:</a:t>
            </a:r>
          </a:p>
          <a:p>
            <a:pPr marL="285750" indent="-285750">
              <a:buFont typeface="Arial" panose="020B0604020202020204" pitchFamily="34" charset="0"/>
              <a:buChar char="•"/>
            </a:pPr>
            <a:r>
              <a:rPr lang="en-US" sz="2200" dirty="0"/>
              <a:t>Understand the updated climate modeling &amp; assessment framework.</a:t>
            </a:r>
          </a:p>
          <a:p>
            <a:pPr marL="285750" indent="-285750">
              <a:buFont typeface="Arial" panose="020B0604020202020204" pitchFamily="34" charset="0"/>
              <a:buChar char="•"/>
            </a:pPr>
            <a:r>
              <a:rPr lang="en-US" sz="2200" dirty="0"/>
              <a:t>Address the PSC charge directed to the Modeling Workgroup and the WQGIT on factoring in climate change in WIP and 2-year milestone development and implementation.</a:t>
            </a:r>
          </a:p>
          <a:p>
            <a:pPr marL="285750" indent="-285750">
              <a:buFont typeface="Arial" panose="020B0604020202020204" pitchFamily="34" charset="0"/>
              <a:buChar char="•"/>
            </a:pPr>
            <a:r>
              <a:rPr lang="en-US" sz="2200" dirty="0"/>
              <a:t>Develop preliminary recommendations for the policy issues associated with the numeric climate targets.</a:t>
            </a:r>
          </a:p>
        </p:txBody>
      </p:sp>
    </p:spTree>
    <p:extLst>
      <p:ext uri="{BB962C8B-B14F-4D97-AF65-F5344CB8AC3E}">
        <p14:creationId xmlns:p14="http://schemas.microsoft.com/office/powerpoint/2010/main" val="130655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 name="Rectangle 4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341735D4-BAB2-4DBB-9251-F17DE3EA236E}"/>
              </a:ext>
            </a:extLst>
          </p:cNvPr>
          <p:cNvSpPr>
            <a:spLocks noGrp="1"/>
          </p:cNvSpPr>
          <p:nvPr>
            <p:ph type="title"/>
          </p:nvPr>
        </p:nvSpPr>
        <p:spPr>
          <a:xfrm>
            <a:off x="838200" y="963877"/>
            <a:ext cx="3494362" cy="4930246"/>
          </a:xfrm>
        </p:spPr>
        <p:txBody>
          <a:bodyPr anchor="ctr">
            <a:normAutofit/>
          </a:bodyPr>
          <a:lstStyle/>
          <a:p>
            <a:pPr algn="r"/>
            <a:r>
              <a:rPr lang="en-US" dirty="0"/>
              <a:t>PSC Decisions to Date on Climate Change </a:t>
            </a:r>
          </a:p>
        </p:txBody>
      </p:sp>
      <p:cxnSp>
        <p:nvCxnSpPr>
          <p:cNvPr id="83" name="Straight Connector 5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E5108E70-9514-45E1-AA5B-E739A4851360}"/>
              </a:ext>
            </a:extLst>
          </p:cNvPr>
          <p:cNvSpPr>
            <a:spLocks noGrp="1"/>
          </p:cNvSpPr>
          <p:nvPr>
            <p:ph idx="1"/>
          </p:nvPr>
        </p:nvSpPr>
        <p:spPr>
          <a:xfrm>
            <a:off x="4976031" y="1373180"/>
            <a:ext cx="6377769" cy="4930246"/>
          </a:xfrm>
        </p:spPr>
        <p:txBody>
          <a:bodyPr anchor="t">
            <a:normAutofit/>
          </a:bodyPr>
          <a:lstStyle/>
          <a:p>
            <a:pPr marL="457200" indent="-457200">
              <a:buFont typeface="+mj-lt"/>
              <a:buAutoNum type="arabicPeriod"/>
            </a:pPr>
            <a:r>
              <a:rPr lang="en-US" sz="2000" b="1" dirty="0">
                <a:latin typeface="+mn-lt"/>
              </a:rPr>
              <a:t>Incorporate Climate Change in the Phase III WIPs</a:t>
            </a:r>
          </a:p>
          <a:p>
            <a:pPr marL="1143000" lvl="1" indent="-457200"/>
            <a:r>
              <a:rPr lang="en-US" dirty="0">
                <a:latin typeface="+mn-lt"/>
              </a:rPr>
              <a:t>Include a narrative strategy in the Phase III WIPs.</a:t>
            </a:r>
          </a:p>
          <a:p>
            <a:pPr marL="1143000" lvl="1" indent="-457200"/>
            <a:r>
              <a:rPr lang="en-US" dirty="0">
                <a:latin typeface="+mn-lt"/>
              </a:rPr>
              <a:t>Option to include specific numerical targets.</a:t>
            </a:r>
          </a:p>
          <a:p>
            <a:pPr marL="457200" indent="-457200">
              <a:buFont typeface="+mj-lt"/>
              <a:buAutoNum type="arabicPeriod"/>
            </a:pPr>
            <a:r>
              <a:rPr lang="en-US" sz="2000" b="1" dirty="0">
                <a:latin typeface="+mn-lt"/>
              </a:rPr>
              <a:t>Understand the Science</a:t>
            </a:r>
          </a:p>
          <a:p>
            <a:pPr marL="1143000" lvl="1" indent="-457200"/>
            <a:r>
              <a:rPr lang="en-US" dirty="0">
                <a:latin typeface="+mn-lt"/>
              </a:rPr>
              <a:t>Refine climate modeling and assessment framework.</a:t>
            </a:r>
          </a:p>
          <a:p>
            <a:pPr marL="1143000" lvl="1" indent="-457200"/>
            <a:r>
              <a:rPr lang="en-US" dirty="0">
                <a:latin typeface="+mn-lt"/>
              </a:rPr>
              <a:t>Develop an estimate of pollutant load changes due to 2025 climate change conditions.</a:t>
            </a:r>
          </a:p>
          <a:p>
            <a:pPr marL="1143000" lvl="1" indent="-457200"/>
            <a:r>
              <a:rPr lang="en-US" dirty="0">
                <a:latin typeface="+mn-lt"/>
              </a:rPr>
              <a:t>Develop a better understanding of BMP responses, including new, enhanced and resilient BMPs, to better address climate change conditions such as increased storm intensity.</a:t>
            </a:r>
          </a:p>
          <a:p>
            <a:pPr marL="457200" indent="-457200">
              <a:buFont typeface="+mj-lt"/>
              <a:buAutoNum type="arabicPeriod"/>
            </a:pPr>
            <a:r>
              <a:rPr lang="en-US" sz="2000" b="1" dirty="0">
                <a:latin typeface="+mn-lt"/>
              </a:rPr>
              <a:t>Incorporate into Milestones</a:t>
            </a:r>
          </a:p>
          <a:p>
            <a:pPr marL="1143000" lvl="1" indent="-457200"/>
            <a:r>
              <a:rPr lang="en-US" dirty="0">
                <a:latin typeface="+mn-lt"/>
              </a:rPr>
              <a:t>In September 2021 jurisdictions will account for additional nutrient and sediment pollutant loads due to 2025 climate change conditions in a Phase III WIP addendum and/or 2-year milestones beginning in 2022.</a:t>
            </a:r>
          </a:p>
          <a:p>
            <a:pPr marL="457200" indent="-457200">
              <a:buFont typeface="+mj-lt"/>
              <a:buAutoNum type="arabicPeriod"/>
            </a:pPr>
            <a:endParaRPr lang="en-US" sz="2000" b="1" dirty="0"/>
          </a:p>
          <a:p>
            <a:pPr marL="457200" indent="-457200">
              <a:buFont typeface="+mj-lt"/>
              <a:buAutoNum type="arabicPeriod"/>
            </a:pPr>
            <a:endParaRPr lang="en-US" sz="2400" dirty="0"/>
          </a:p>
          <a:p>
            <a:endParaRPr lang="en-US" sz="2400" dirty="0"/>
          </a:p>
        </p:txBody>
      </p:sp>
    </p:spTree>
    <p:extLst>
      <p:ext uri="{BB962C8B-B14F-4D97-AF65-F5344CB8AC3E}">
        <p14:creationId xmlns:p14="http://schemas.microsoft.com/office/powerpoint/2010/main" val="2489729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0305B20B-D062-4908-B712-C094A955886F}"/>
              </a:ext>
            </a:extLst>
          </p:cNvPr>
          <p:cNvSpPr>
            <a:spLocks noGrp="1"/>
          </p:cNvSpPr>
          <p:nvPr>
            <p:ph type="title"/>
          </p:nvPr>
        </p:nvSpPr>
        <p:spPr/>
        <p:txBody>
          <a:bodyPr/>
          <a:lstStyle/>
          <a:p>
            <a:r>
              <a:rPr lang="en-US" dirty="0"/>
              <a:t>Policy Considerations </a:t>
            </a:r>
          </a:p>
        </p:txBody>
      </p:sp>
      <p:sp>
        <p:nvSpPr>
          <p:cNvPr id="15" name="Content Placeholder 14">
            <a:extLst>
              <a:ext uri="{FF2B5EF4-FFF2-40B4-BE49-F238E27FC236}">
                <a16:creationId xmlns:a16="http://schemas.microsoft.com/office/drawing/2014/main" id="{375047A3-8274-4749-B97A-BC471CE8CB5D}"/>
              </a:ext>
            </a:extLst>
          </p:cNvPr>
          <p:cNvSpPr>
            <a:spLocks noGrp="1"/>
          </p:cNvSpPr>
          <p:nvPr>
            <p:ph idx="1"/>
          </p:nvPr>
        </p:nvSpPr>
        <p:spPr/>
        <p:txBody>
          <a:bodyPr>
            <a:normAutofit fontScale="77500" lnSpcReduction="20000"/>
          </a:bodyPr>
          <a:lstStyle/>
          <a:p>
            <a:pPr marL="342900" indent="-342900">
              <a:buFont typeface="+mj-lt"/>
              <a:buAutoNum type="arabicPeriod"/>
            </a:pPr>
            <a:r>
              <a:rPr lang="en-US" sz="2400" b="1" dirty="0">
                <a:latin typeface="+mn-lt"/>
              </a:rPr>
              <a:t>Year on which to base climate targets:</a:t>
            </a:r>
          </a:p>
          <a:p>
            <a:pPr marL="971550" lvl="1" indent="-285750">
              <a:buFont typeface="Wingdings" panose="05000000000000000000" pitchFamily="2" charset="2"/>
              <a:buChar char="v"/>
            </a:pPr>
            <a:r>
              <a:rPr lang="en-US" sz="2400" dirty="0">
                <a:latin typeface="+mn-lt"/>
              </a:rPr>
              <a:t>Confirm the PSC decision of 2025 or explore other future years, such as 2035, 2045, or 2055?</a:t>
            </a:r>
          </a:p>
          <a:p>
            <a:pPr marL="228600" indent="-228600">
              <a:buFont typeface="+mj-lt"/>
              <a:buAutoNum type="arabicPeriod"/>
            </a:pPr>
            <a:r>
              <a:rPr lang="en-US" sz="2400" b="1" dirty="0">
                <a:latin typeface="+mn-lt"/>
              </a:rPr>
              <a:t> Adoption of refined or original 2018 climate targets.</a:t>
            </a:r>
          </a:p>
          <a:p>
            <a:pPr marL="342900" indent="-342900">
              <a:buFont typeface="+mj-lt"/>
              <a:buAutoNum type="arabicPeriod"/>
            </a:pPr>
            <a:r>
              <a:rPr lang="en-US" sz="2400" b="1" dirty="0">
                <a:latin typeface="+mn-lt"/>
              </a:rPr>
              <a:t>Options for allocating climate target loads amongst the Jurisdictions.</a:t>
            </a:r>
          </a:p>
          <a:p>
            <a:pPr marL="342900" indent="-342900">
              <a:buFont typeface="+mj-lt"/>
              <a:buAutoNum type="arabicPeriod"/>
            </a:pPr>
            <a:r>
              <a:rPr lang="en-US" sz="2400" b="1" dirty="0">
                <a:latin typeface="+mn-lt"/>
              </a:rPr>
              <a:t>Timing options for achieving the climate targets:</a:t>
            </a:r>
          </a:p>
          <a:p>
            <a:pPr marL="1028700" lvl="1" indent="-342900">
              <a:buFont typeface="Wingdings" panose="05000000000000000000" pitchFamily="2" charset="2"/>
              <a:buChar char="v"/>
            </a:pPr>
            <a:r>
              <a:rPr lang="en-US" sz="2400" dirty="0">
                <a:latin typeface="+mn-lt"/>
              </a:rPr>
              <a:t>By 2025? Post-2025? Date certain post-2025?</a:t>
            </a:r>
          </a:p>
          <a:p>
            <a:pPr marL="342900" indent="-342900">
              <a:buFont typeface="+mj-lt"/>
              <a:buAutoNum type="arabicPeriod"/>
            </a:pPr>
            <a:r>
              <a:rPr lang="en-US" sz="2400" b="1" dirty="0">
                <a:latin typeface="+mn-lt"/>
              </a:rPr>
              <a:t>Deadline for final recommendations on policy issues for Management Board and Principals’ Staff Committee consideration and decision.</a:t>
            </a:r>
          </a:p>
          <a:p>
            <a:pPr marL="1028700" lvl="1" indent="-342900">
              <a:buFont typeface="Wingdings" panose="05000000000000000000" pitchFamily="2" charset="2"/>
              <a:buChar char="v"/>
            </a:pPr>
            <a:r>
              <a:rPr lang="en-US" sz="2400" dirty="0">
                <a:latin typeface="+mn-lt"/>
              </a:rPr>
              <a:t>Prior to the 2020 EC meeting? By the end of 2020 so jurisdictions have one year to prepare for the 2022-2023 milestones?</a:t>
            </a:r>
          </a:p>
          <a:p>
            <a:pPr marL="342900" indent="-342900">
              <a:buFont typeface="+mj-lt"/>
              <a:buAutoNum type="arabicPeriod"/>
            </a:pPr>
            <a:endParaRPr lang="en-US" dirty="0"/>
          </a:p>
          <a:p>
            <a:pPr marL="228600" indent="-228600">
              <a:buFont typeface="+mj-lt"/>
              <a:buAutoNum type="arabicPeriod"/>
            </a:pPr>
            <a:endParaRPr lang="en-US" sz="1200" dirty="0"/>
          </a:p>
        </p:txBody>
      </p:sp>
    </p:spTree>
    <p:extLst>
      <p:ext uri="{BB962C8B-B14F-4D97-AF65-F5344CB8AC3E}">
        <p14:creationId xmlns:p14="http://schemas.microsoft.com/office/powerpoint/2010/main" val="2671102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04053A1B-EC78-47C0-8DC5-D60974642745}"/>
              </a:ext>
            </a:extLst>
          </p:cNvPr>
          <p:cNvSpPr>
            <a:spLocks noGrp="1"/>
          </p:cNvSpPr>
          <p:nvPr>
            <p:ph type="title"/>
          </p:nvPr>
        </p:nvSpPr>
        <p:spPr/>
        <p:txBody>
          <a:bodyPr>
            <a:normAutofit fontScale="90000"/>
          </a:bodyPr>
          <a:lstStyle/>
          <a:p>
            <a:r>
              <a:rPr lang="en-US" dirty="0"/>
              <a:t>Updated Phase 6 Modeling Results for Climate Change Impacts</a:t>
            </a:r>
            <a:br>
              <a:rPr lang="en-US" dirty="0"/>
            </a:br>
            <a:endParaRPr lang="en-US" dirty="0"/>
          </a:p>
        </p:txBody>
      </p:sp>
      <p:pic>
        <p:nvPicPr>
          <p:cNvPr id="20" name="Content Placeholder 19" descr="A screenshot of a cell phone&#10;&#10;Description automatically generated">
            <a:extLst>
              <a:ext uri="{FF2B5EF4-FFF2-40B4-BE49-F238E27FC236}">
                <a16:creationId xmlns:a16="http://schemas.microsoft.com/office/drawing/2014/main" id="{FA988E61-DB0B-4EE1-A08A-6EF90E1AE57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8933" y="1780297"/>
            <a:ext cx="3809047" cy="2143125"/>
          </a:xfrm>
        </p:spPr>
      </p:pic>
      <p:pic>
        <p:nvPicPr>
          <p:cNvPr id="22" name="Picture 21" descr="A screenshot of a social media post&#10;&#10;Description automatically generated">
            <a:extLst>
              <a:ext uri="{FF2B5EF4-FFF2-40B4-BE49-F238E27FC236}">
                <a16:creationId xmlns:a16="http://schemas.microsoft.com/office/drawing/2014/main" id="{0C1ABEB8-1987-40F4-8BA2-748A837823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1871" y="1780296"/>
            <a:ext cx="3809047" cy="2143125"/>
          </a:xfrm>
          <a:prstGeom prst="rect">
            <a:avLst/>
          </a:prstGeom>
        </p:spPr>
      </p:pic>
      <p:pic>
        <p:nvPicPr>
          <p:cNvPr id="24" name="Picture 23" descr="A close up of text on a white background&#10;&#10;Description automatically generated">
            <a:extLst>
              <a:ext uri="{FF2B5EF4-FFF2-40B4-BE49-F238E27FC236}">
                <a16:creationId xmlns:a16="http://schemas.microsoft.com/office/drawing/2014/main" id="{439F6F33-D24A-407C-941F-57FD313359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8932" y="4144058"/>
            <a:ext cx="3809048" cy="2143126"/>
          </a:xfrm>
          <a:prstGeom prst="rect">
            <a:avLst/>
          </a:prstGeom>
        </p:spPr>
      </p:pic>
      <p:pic>
        <p:nvPicPr>
          <p:cNvPr id="28" name="Picture 27" descr="A close up of a piano&#10;&#10;Description automatically generated">
            <a:extLst>
              <a:ext uri="{FF2B5EF4-FFF2-40B4-BE49-F238E27FC236}">
                <a16:creationId xmlns:a16="http://schemas.microsoft.com/office/drawing/2014/main" id="{974F435D-A991-451D-8CB0-E27657DCE1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1871" y="4144058"/>
            <a:ext cx="3809050" cy="2143126"/>
          </a:xfrm>
          <a:prstGeom prst="rect">
            <a:avLst/>
          </a:prstGeom>
        </p:spPr>
      </p:pic>
    </p:spTree>
    <p:extLst>
      <p:ext uri="{BB962C8B-B14F-4D97-AF65-F5344CB8AC3E}">
        <p14:creationId xmlns:p14="http://schemas.microsoft.com/office/powerpoint/2010/main" val="2954729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E8504E1-9FD8-460C-83BA-9243242ED115}"/>
              </a:ext>
            </a:extLst>
          </p:cNvPr>
          <p:cNvSpPr>
            <a:spLocks noGrp="1"/>
          </p:cNvSpPr>
          <p:nvPr>
            <p:ph type="title"/>
          </p:nvPr>
        </p:nvSpPr>
        <p:spPr/>
        <p:txBody>
          <a:bodyPr/>
          <a:lstStyle/>
          <a:p>
            <a:endParaRPr lang="en-US" dirty="0"/>
          </a:p>
        </p:txBody>
      </p:sp>
      <p:pic>
        <p:nvPicPr>
          <p:cNvPr id="11" name="Content Placeholder 10" descr="A close up of a map&#10;&#10;Description automatically generated">
            <a:extLst>
              <a:ext uri="{FF2B5EF4-FFF2-40B4-BE49-F238E27FC236}">
                <a16:creationId xmlns:a16="http://schemas.microsoft.com/office/drawing/2014/main" id="{F9B6887B-604C-4F85-85B1-B6C259CBBF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026" y="495300"/>
            <a:ext cx="11058524" cy="6105797"/>
          </a:xfrm>
        </p:spPr>
      </p:pic>
    </p:spTree>
    <p:extLst>
      <p:ext uri="{BB962C8B-B14F-4D97-AF65-F5344CB8AC3E}">
        <p14:creationId xmlns:p14="http://schemas.microsoft.com/office/powerpoint/2010/main" val="2318026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07AA4A9-350E-4B7B-9051-FA676D622CE3}"/>
              </a:ext>
            </a:extLst>
          </p:cNvPr>
          <p:cNvSpPr>
            <a:spLocks noGrp="1"/>
          </p:cNvSpPr>
          <p:nvPr>
            <p:ph type="title"/>
          </p:nvPr>
        </p:nvSpPr>
        <p:spPr>
          <a:xfrm>
            <a:off x="838200" y="1115303"/>
            <a:ext cx="9873343" cy="942097"/>
          </a:xfrm>
        </p:spPr>
        <p:txBody>
          <a:bodyPr/>
          <a:lstStyle/>
          <a:p>
            <a:endParaRPr lang="en-US"/>
          </a:p>
        </p:txBody>
      </p:sp>
      <p:pic>
        <p:nvPicPr>
          <p:cNvPr id="11" name="Content Placeholder 10" descr="A screenshot of a cell phone screen with text&#10;&#10;Description automatically generated">
            <a:extLst>
              <a:ext uri="{FF2B5EF4-FFF2-40B4-BE49-F238E27FC236}">
                <a16:creationId xmlns:a16="http://schemas.microsoft.com/office/drawing/2014/main" id="{BFBBEA64-4F74-4DE0-AFE9-72F1C6B27D5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3506" y="627063"/>
            <a:ext cx="5572494" cy="3135312"/>
          </a:xfrm>
          <a:ln>
            <a:solidFill>
              <a:schemeClr val="tx1"/>
            </a:solidFill>
          </a:ln>
        </p:spPr>
      </p:pic>
      <p:pic>
        <p:nvPicPr>
          <p:cNvPr id="13" name="Picture 12" descr="A screenshot of a cell phone&#10;&#10;Description automatically generated">
            <a:extLst>
              <a:ext uri="{FF2B5EF4-FFF2-40B4-BE49-F238E27FC236}">
                <a16:creationId xmlns:a16="http://schemas.microsoft.com/office/drawing/2014/main" id="{03335973-A2EE-4F20-ACF0-50BEBD4A25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9244" y="627063"/>
            <a:ext cx="5572494" cy="3135312"/>
          </a:xfrm>
          <a:prstGeom prst="rect">
            <a:avLst/>
          </a:prstGeom>
          <a:ln>
            <a:solidFill>
              <a:schemeClr val="tx1"/>
            </a:solidFill>
          </a:ln>
        </p:spPr>
      </p:pic>
      <p:pic>
        <p:nvPicPr>
          <p:cNvPr id="15" name="Picture 14" descr="A close up of text on a white background&#10;&#10;Description automatically generated">
            <a:extLst>
              <a:ext uri="{FF2B5EF4-FFF2-40B4-BE49-F238E27FC236}">
                <a16:creationId xmlns:a16="http://schemas.microsoft.com/office/drawing/2014/main" id="{BB5BBB89-1A95-435C-8074-BCAFADAE82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3536" y="3762375"/>
            <a:ext cx="5501956" cy="3095625"/>
          </a:xfrm>
          <a:prstGeom prst="rect">
            <a:avLst/>
          </a:prstGeom>
          <a:ln>
            <a:solidFill>
              <a:schemeClr val="tx1"/>
            </a:solidFill>
          </a:ln>
        </p:spPr>
      </p:pic>
    </p:spTree>
    <p:extLst>
      <p:ext uri="{BB962C8B-B14F-4D97-AF65-F5344CB8AC3E}">
        <p14:creationId xmlns:p14="http://schemas.microsoft.com/office/powerpoint/2010/main" val="1930845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E39CA49-9335-44FB-9182-4DBBEB854B9B}"/>
              </a:ext>
            </a:extLst>
          </p:cNvPr>
          <p:cNvSpPr>
            <a:spLocks noGrp="1"/>
          </p:cNvSpPr>
          <p:nvPr>
            <p:ph type="title"/>
          </p:nvPr>
        </p:nvSpPr>
        <p:spPr/>
        <p:txBody>
          <a:bodyPr>
            <a:normAutofit fontScale="90000"/>
          </a:bodyPr>
          <a:lstStyle/>
          <a:p>
            <a:pPr algn="ctr"/>
            <a:r>
              <a:rPr lang="en-US" b="1" dirty="0"/>
              <a:t>Key Points in Assessment of 2025 Climate Change Risk</a:t>
            </a:r>
            <a:endParaRPr lang="en-US" dirty="0"/>
          </a:p>
        </p:txBody>
      </p:sp>
      <p:sp>
        <p:nvSpPr>
          <p:cNvPr id="9" name="Content Placeholder 8">
            <a:extLst>
              <a:ext uri="{FF2B5EF4-FFF2-40B4-BE49-F238E27FC236}">
                <a16:creationId xmlns:a16="http://schemas.microsoft.com/office/drawing/2014/main" id="{0E86CB3E-2DC3-4613-9287-BDC3140261FB}"/>
              </a:ext>
            </a:extLst>
          </p:cNvPr>
          <p:cNvSpPr>
            <a:spLocks noGrp="1"/>
          </p:cNvSpPr>
          <p:nvPr>
            <p:ph idx="1"/>
          </p:nvPr>
        </p:nvSpPr>
        <p:spPr>
          <a:xfrm>
            <a:off x="838200" y="2275114"/>
            <a:ext cx="9873343" cy="3592286"/>
          </a:xfrm>
        </p:spPr>
        <p:txBody>
          <a:bodyPr>
            <a:normAutofit fontScale="85000" lnSpcReduction="10000"/>
          </a:bodyPr>
          <a:lstStyle/>
          <a:p>
            <a:pPr marL="285750" indent="-285750">
              <a:buFont typeface="Wingdings" panose="05000000000000000000" pitchFamily="2" charset="2"/>
              <a:buChar char="v"/>
            </a:pPr>
            <a:r>
              <a:rPr lang="en-US" sz="2600" dirty="0">
                <a:latin typeface="+mn-lt"/>
              </a:rPr>
              <a:t>From a better climate change assessment model the </a:t>
            </a:r>
            <a:r>
              <a:rPr lang="en-US" sz="2600" u="sng" dirty="0">
                <a:latin typeface="+mn-lt"/>
              </a:rPr>
              <a:t>loads have decreased by about 10% from the December 2017</a:t>
            </a:r>
            <a:r>
              <a:rPr lang="en-US" sz="2600" dirty="0">
                <a:latin typeface="+mn-lt"/>
              </a:rPr>
              <a:t> estimates of the load required to respond to climate risks and achieve 2025 water quality standards. With the improved model the additional load reduction estimated to respond to climate change risk are 8.0 M </a:t>
            </a:r>
            <a:r>
              <a:rPr lang="en-US" sz="2600" dirty="0" err="1">
                <a:latin typeface="+mn-lt"/>
              </a:rPr>
              <a:t>lb</a:t>
            </a:r>
            <a:r>
              <a:rPr lang="en-US" sz="2600" dirty="0">
                <a:latin typeface="+mn-lt"/>
              </a:rPr>
              <a:t> TN (Dec. 2017 was 9.1 M </a:t>
            </a:r>
            <a:r>
              <a:rPr lang="en-US" sz="2600" dirty="0" err="1">
                <a:latin typeface="+mn-lt"/>
              </a:rPr>
              <a:t>lb</a:t>
            </a:r>
            <a:r>
              <a:rPr lang="en-US" sz="2600" dirty="0">
                <a:latin typeface="+mn-lt"/>
              </a:rPr>
              <a:t> TN) and 0.43 M </a:t>
            </a:r>
            <a:r>
              <a:rPr lang="en-US" sz="2600" dirty="0" err="1">
                <a:latin typeface="+mn-lt"/>
              </a:rPr>
              <a:t>lb</a:t>
            </a:r>
            <a:r>
              <a:rPr lang="en-US" sz="2600" dirty="0">
                <a:latin typeface="+mn-lt"/>
              </a:rPr>
              <a:t> TP (Dec, 2017 was 0.49 M </a:t>
            </a:r>
            <a:r>
              <a:rPr lang="en-US" sz="2600" dirty="0" err="1">
                <a:latin typeface="+mn-lt"/>
              </a:rPr>
              <a:t>lb</a:t>
            </a:r>
            <a:r>
              <a:rPr lang="en-US" sz="2600" dirty="0">
                <a:latin typeface="+mn-lt"/>
              </a:rPr>
              <a:t> TP).</a:t>
            </a:r>
          </a:p>
          <a:p>
            <a:pPr marL="285750" indent="-285750">
              <a:buFont typeface="Wingdings" panose="05000000000000000000" pitchFamily="2" charset="2"/>
              <a:buChar char="v"/>
            </a:pPr>
            <a:r>
              <a:rPr lang="en-US" sz="2600" dirty="0">
                <a:latin typeface="+mn-lt"/>
              </a:rPr>
              <a:t>Based on the recommendations of the January 2020 Modeling Quarterly Review, better methods to estimate allocations based on equating what is required to remove DO nonattainment volume in the Chesapeake have further reduced estimated loads to address climate risk in the 2022-2023 Milestones. With the improved allocation method the estimated </a:t>
            </a:r>
            <a:r>
              <a:rPr lang="en-US" sz="2600" u="sng" dirty="0">
                <a:latin typeface="+mn-lt"/>
              </a:rPr>
              <a:t>range of additional load reductions are between 5.0 – 6.7 million pounds TN and 0.35 – 0.47 million pounds TP depending on the approach/methods recommended by the WQGIT</a:t>
            </a:r>
            <a:r>
              <a:rPr lang="en-US" sz="2600" dirty="0">
                <a:latin typeface="+mn-lt"/>
              </a:rPr>
              <a:t>.</a:t>
            </a:r>
          </a:p>
          <a:p>
            <a:endParaRPr lang="en-US" dirty="0"/>
          </a:p>
        </p:txBody>
      </p:sp>
    </p:spTree>
    <p:extLst>
      <p:ext uri="{BB962C8B-B14F-4D97-AF65-F5344CB8AC3E}">
        <p14:creationId xmlns:p14="http://schemas.microsoft.com/office/powerpoint/2010/main" val="242052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 name="Picture Placeholder 27" descr="A screenshot of a cell phone&#10;&#10;Description automatically generated">
            <a:extLst>
              <a:ext uri="{FF2B5EF4-FFF2-40B4-BE49-F238E27FC236}">
                <a16:creationId xmlns:a16="http://schemas.microsoft.com/office/drawing/2014/main" id="{35436641-5938-4448-9A35-C22AAFEDA85D}"/>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1206" r="11206"/>
          <a:stretch>
            <a:fillRect/>
          </a:stretch>
        </p:blipFill>
        <p:spPr>
          <a:xfrm>
            <a:off x="286937" y="792481"/>
            <a:ext cx="3289021" cy="2386150"/>
          </a:xfrm>
          <a:ln>
            <a:solidFill>
              <a:schemeClr val="tx1"/>
            </a:solidFill>
          </a:ln>
        </p:spPr>
      </p:pic>
      <p:sp>
        <p:nvSpPr>
          <p:cNvPr id="18" name="Text Placeholder 17">
            <a:extLst>
              <a:ext uri="{FF2B5EF4-FFF2-40B4-BE49-F238E27FC236}">
                <a16:creationId xmlns:a16="http://schemas.microsoft.com/office/drawing/2014/main" id="{984C1CCD-DA7A-4C4A-A2FC-15055A542A04}"/>
              </a:ext>
            </a:extLst>
          </p:cNvPr>
          <p:cNvSpPr>
            <a:spLocks noGrp="1"/>
          </p:cNvSpPr>
          <p:nvPr>
            <p:ph type="body" sz="half" idx="2"/>
          </p:nvPr>
        </p:nvSpPr>
        <p:spPr>
          <a:xfrm>
            <a:off x="6321335" y="1001486"/>
            <a:ext cx="3932237" cy="2677886"/>
          </a:xfrm>
        </p:spPr>
        <p:txBody>
          <a:bodyPr/>
          <a:lstStyle/>
          <a:p>
            <a:r>
              <a:rPr lang="en-US" dirty="0"/>
              <a:t>Climate Analysis and Impacts Raised Number of Policy Questions Regarding Future Allocation</a:t>
            </a:r>
          </a:p>
        </p:txBody>
      </p:sp>
      <p:pic>
        <p:nvPicPr>
          <p:cNvPr id="26" name="Picture Placeholder 25" descr="A screenshot of a map&#10;&#10;Description automatically generated">
            <a:extLst>
              <a:ext uri="{FF2B5EF4-FFF2-40B4-BE49-F238E27FC236}">
                <a16:creationId xmlns:a16="http://schemas.microsoft.com/office/drawing/2014/main" id="{97CD7506-79E9-4B1A-9DBC-17E746B33EA9}"/>
              </a:ext>
            </a:extLst>
          </p:cNvPr>
          <p:cNvPicPr>
            <a:picLocks noGrp="1" noChangeAspect="1"/>
          </p:cNvPicPr>
          <p:nvPr>
            <p:ph type="pic" idx="11"/>
          </p:nvPr>
        </p:nvPicPr>
        <p:blipFill>
          <a:blip r:embed="rId3">
            <a:extLst>
              <a:ext uri="{28A0092B-C50C-407E-A947-70E740481C1C}">
                <a14:useLocalDpi xmlns:a14="http://schemas.microsoft.com/office/drawing/2010/main" val="0"/>
              </a:ext>
            </a:extLst>
          </a:blip>
          <a:srcRect l="11237" r="11237"/>
          <a:stretch>
            <a:fillRect/>
          </a:stretch>
        </p:blipFill>
        <p:spPr>
          <a:xfrm>
            <a:off x="1156389" y="3406551"/>
            <a:ext cx="3289021" cy="2386374"/>
          </a:xfrm>
          <a:ln>
            <a:solidFill>
              <a:schemeClr val="tx1"/>
            </a:solidFill>
          </a:ln>
        </p:spPr>
      </p:pic>
      <p:pic>
        <p:nvPicPr>
          <p:cNvPr id="30" name="Picture 29" descr="A screenshot of text&#10;&#10;Description automatically generated">
            <a:extLst>
              <a:ext uri="{FF2B5EF4-FFF2-40B4-BE49-F238E27FC236}">
                <a16:creationId xmlns:a16="http://schemas.microsoft.com/office/drawing/2014/main" id="{669E95C6-4E24-4C04-902D-2BFE830BCD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7559" y="2560320"/>
            <a:ext cx="6178052" cy="3474720"/>
          </a:xfrm>
          <a:prstGeom prst="rect">
            <a:avLst/>
          </a:prstGeom>
        </p:spPr>
      </p:pic>
    </p:spTree>
    <p:extLst>
      <p:ext uri="{BB962C8B-B14F-4D97-AF65-F5344CB8AC3E}">
        <p14:creationId xmlns:p14="http://schemas.microsoft.com/office/powerpoint/2010/main" val="550089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808674C-91A4-4134-B2BD-CB0E3A133800}"/>
              </a:ext>
            </a:extLst>
          </p:cNvPr>
          <p:cNvSpPr>
            <a:spLocks noGrp="1"/>
          </p:cNvSpPr>
          <p:nvPr>
            <p:ph type="title"/>
          </p:nvPr>
        </p:nvSpPr>
        <p:spPr/>
        <p:txBody>
          <a:bodyPr anchor="ctr"/>
          <a:lstStyle/>
          <a:p>
            <a:r>
              <a:rPr lang="en-US" dirty="0"/>
              <a:t>Climate Allocation Options</a:t>
            </a:r>
          </a:p>
        </p:txBody>
      </p:sp>
      <p:pic>
        <p:nvPicPr>
          <p:cNvPr id="12" name="Content Placeholder 11" descr="A screenshot of a cell phone screen with text&#10;&#10;Description automatically generated">
            <a:extLst>
              <a:ext uri="{FF2B5EF4-FFF2-40B4-BE49-F238E27FC236}">
                <a16:creationId xmlns:a16="http://schemas.microsoft.com/office/drawing/2014/main" id="{6D5F2CB7-862A-49EF-8B1B-A58C5BC983B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54482" y="1893889"/>
            <a:ext cx="6811735" cy="4683033"/>
          </a:xfrm>
        </p:spPr>
      </p:pic>
      <p:sp>
        <p:nvSpPr>
          <p:cNvPr id="10" name="Text Placeholder 9">
            <a:extLst>
              <a:ext uri="{FF2B5EF4-FFF2-40B4-BE49-F238E27FC236}">
                <a16:creationId xmlns:a16="http://schemas.microsoft.com/office/drawing/2014/main" id="{457264B5-0C72-4C61-B4EC-ED2BE921F3E7}"/>
              </a:ext>
            </a:extLst>
          </p:cNvPr>
          <p:cNvSpPr>
            <a:spLocks noGrp="1"/>
          </p:cNvSpPr>
          <p:nvPr>
            <p:ph type="body" sz="half" idx="2"/>
          </p:nvPr>
        </p:nvSpPr>
        <p:spPr>
          <a:xfrm>
            <a:off x="839788" y="1893889"/>
            <a:ext cx="9566955" cy="558890"/>
          </a:xfrm>
        </p:spPr>
        <p:txBody>
          <a:bodyPr/>
          <a:lstStyle/>
          <a:p>
            <a:r>
              <a:rPr lang="en-US" dirty="0"/>
              <a:t>WQGIT spent a day and a ½ getting deep into the weeds of the various options.</a:t>
            </a:r>
          </a:p>
          <a:p>
            <a:endParaRPr lang="en-US" dirty="0"/>
          </a:p>
        </p:txBody>
      </p:sp>
    </p:spTree>
    <p:extLst>
      <p:ext uri="{BB962C8B-B14F-4D97-AF65-F5344CB8AC3E}">
        <p14:creationId xmlns:p14="http://schemas.microsoft.com/office/powerpoint/2010/main" val="631179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808674C-91A4-4134-B2BD-CB0E3A133800}"/>
              </a:ext>
            </a:extLst>
          </p:cNvPr>
          <p:cNvSpPr>
            <a:spLocks noGrp="1"/>
          </p:cNvSpPr>
          <p:nvPr>
            <p:ph type="title"/>
          </p:nvPr>
        </p:nvSpPr>
        <p:spPr/>
        <p:txBody>
          <a:bodyPr anchor="ctr"/>
          <a:lstStyle/>
          <a:p>
            <a:r>
              <a:rPr lang="en-US" dirty="0"/>
              <a:t>Climate Allocation Options</a:t>
            </a:r>
          </a:p>
        </p:txBody>
      </p:sp>
      <p:sp>
        <p:nvSpPr>
          <p:cNvPr id="10" name="Text Placeholder 9">
            <a:extLst>
              <a:ext uri="{FF2B5EF4-FFF2-40B4-BE49-F238E27FC236}">
                <a16:creationId xmlns:a16="http://schemas.microsoft.com/office/drawing/2014/main" id="{457264B5-0C72-4C61-B4EC-ED2BE921F3E7}"/>
              </a:ext>
            </a:extLst>
          </p:cNvPr>
          <p:cNvSpPr>
            <a:spLocks noGrp="1"/>
          </p:cNvSpPr>
          <p:nvPr>
            <p:ph type="body" sz="half" idx="2"/>
          </p:nvPr>
        </p:nvSpPr>
        <p:spPr>
          <a:xfrm>
            <a:off x="839788" y="1619794"/>
            <a:ext cx="9566955" cy="832985"/>
          </a:xfrm>
        </p:spPr>
        <p:txBody>
          <a:bodyPr>
            <a:normAutofit fontScale="92500" lnSpcReduction="10000"/>
          </a:bodyPr>
          <a:lstStyle/>
          <a:p>
            <a:pPr marL="285750" indent="-285750">
              <a:buFont typeface="Wingdings" panose="05000000000000000000" pitchFamily="2" charset="2"/>
              <a:buChar char="q"/>
            </a:pPr>
            <a:r>
              <a:rPr lang="en-US" dirty="0"/>
              <a:t>WQGIT eliminated a number of options by end of Day 2</a:t>
            </a:r>
          </a:p>
          <a:p>
            <a:pPr marL="285750" indent="-285750">
              <a:buFont typeface="Wingdings" panose="05000000000000000000" pitchFamily="2" charset="2"/>
              <a:buChar char="q"/>
            </a:pPr>
            <a:r>
              <a:rPr lang="en-US" dirty="0"/>
              <a:t>Modeler’s will be presenting more detailed results to the WGIT every month on remaining Allocation Options</a:t>
            </a:r>
          </a:p>
        </p:txBody>
      </p:sp>
      <p:sp>
        <p:nvSpPr>
          <p:cNvPr id="7" name="Content Placeholder 2">
            <a:extLst>
              <a:ext uri="{FF2B5EF4-FFF2-40B4-BE49-F238E27FC236}">
                <a16:creationId xmlns:a16="http://schemas.microsoft.com/office/drawing/2014/main" id="{6784E9A6-D728-4A67-A317-B7CD48DAA5CF}"/>
              </a:ext>
            </a:extLst>
          </p:cNvPr>
          <p:cNvSpPr>
            <a:spLocks noGrp="1"/>
          </p:cNvSpPr>
          <p:nvPr>
            <p:ph sz="half" idx="1"/>
          </p:nvPr>
        </p:nvSpPr>
        <p:spPr>
          <a:xfrm>
            <a:off x="1149530" y="2452779"/>
            <a:ext cx="4870269" cy="3724184"/>
          </a:xfrm>
          <a:ln>
            <a:solidFill>
              <a:schemeClr val="tx1"/>
            </a:solidFill>
          </a:ln>
        </p:spPr>
        <p:txBody>
          <a:bodyPr>
            <a:normAutofit lnSpcReduction="10000"/>
          </a:bodyPr>
          <a:lstStyle/>
          <a:p>
            <a:r>
              <a:rPr lang="en-US" dirty="0"/>
              <a:t>Open Water</a:t>
            </a:r>
          </a:p>
          <a:p>
            <a:pPr lvl="1"/>
            <a:r>
              <a:rPr lang="en-US" strike="sngStrike" dirty="0"/>
              <a:t>Ignore Open Water</a:t>
            </a:r>
          </a:p>
          <a:p>
            <a:pPr lvl="1"/>
            <a:r>
              <a:rPr lang="en-US" dirty="0"/>
              <a:t>Lump OW in with other segments</a:t>
            </a:r>
          </a:p>
          <a:p>
            <a:pPr lvl="1"/>
            <a:r>
              <a:rPr lang="en-US" dirty="0"/>
              <a:t>Separate allocations and then reconcile</a:t>
            </a:r>
          </a:p>
          <a:p>
            <a:r>
              <a:rPr lang="en-US" dirty="0"/>
              <a:t>WWTP responsibility</a:t>
            </a:r>
          </a:p>
          <a:p>
            <a:pPr lvl="1"/>
            <a:r>
              <a:rPr lang="en-US" dirty="0"/>
              <a:t>Only non-WWTP sources</a:t>
            </a:r>
          </a:p>
          <a:p>
            <a:pPr lvl="1"/>
            <a:r>
              <a:rPr lang="en-US" dirty="0"/>
              <a:t>Include WWTP</a:t>
            </a:r>
          </a:p>
          <a:p>
            <a:r>
              <a:rPr lang="en-US" dirty="0"/>
              <a:t>Variances</a:t>
            </a:r>
          </a:p>
          <a:p>
            <a:pPr lvl="1"/>
            <a:r>
              <a:rPr lang="en-US" strike="sngStrike" dirty="0"/>
              <a:t>Assume variances can change</a:t>
            </a:r>
          </a:p>
          <a:p>
            <a:pPr lvl="1"/>
            <a:r>
              <a:rPr lang="en-US" strike="sngStrike" dirty="0"/>
              <a:t>Keep variances the same</a:t>
            </a:r>
          </a:p>
          <a:p>
            <a:pPr lvl="1"/>
            <a:r>
              <a:rPr lang="en-US" dirty="0"/>
              <a:t>Meet variances and load balance</a:t>
            </a:r>
          </a:p>
        </p:txBody>
      </p:sp>
      <p:sp>
        <p:nvSpPr>
          <p:cNvPr id="9" name="Content Placeholder 3">
            <a:extLst>
              <a:ext uri="{FF2B5EF4-FFF2-40B4-BE49-F238E27FC236}">
                <a16:creationId xmlns:a16="http://schemas.microsoft.com/office/drawing/2014/main" id="{35F80B17-8C71-4B6D-8A78-80FE792DCB3C}"/>
              </a:ext>
            </a:extLst>
          </p:cNvPr>
          <p:cNvSpPr txBox="1">
            <a:spLocks/>
          </p:cNvSpPr>
          <p:nvPr/>
        </p:nvSpPr>
        <p:spPr>
          <a:xfrm>
            <a:off x="6172200" y="2452779"/>
            <a:ext cx="4783183" cy="3724184"/>
          </a:xfrm>
          <a:prstGeom prst="rect">
            <a:avLst/>
          </a:prstGeom>
          <a:ln>
            <a:solidFill>
              <a:schemeClr val="tx1"/>
            </a:solidFill>
          </a:ln>
        </p:spPr>
        <p:txBody>
          <a:bodyPr vert="horz" lIns="0" tIns="45720" rIns="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t>Relative impact Conowingo</a:t>
            </a:r>
          </a:p>
          <a:p>
            <a:pPr lvl="1"/>
            <a:r>
              <a:rPr lang="en-US" strike="sngStrike" dirty="0"/>
              <a:t>1995 level as used in TMDL/2017</a:t>
            </a:r>
          </a:p>
          <a:p>
            <a:pPr lvl="1"/>
            <a:r>
              <a:rPr lang="en-US" dirty="0"/>
              <a:t>Current status</a:t>
            </a:r>
          </a:p>
          <a:p>
            <a:r>
              <a:rPr lang="en-US" dirty="0"/>
              <a:t>Relative impact segments</a:t>
            </a:r>
          </a:p>
          <a:p>
            <a:pPr lvl="1"/>
            <a:r>
              <a:rPr lang="en-US" strike="sngStrike" dirty="0"/>
              <a:t>Always use TMDL/2017 segments</a:t>
            </a:r>
          </a:p>
          <a:p>
            <a:pPr lvl="1"/>
            <a:r>
              <a:rPr lang="en-US" dirty="0"/>
              <a:t>Use the group of segments being protected</a:t>
            </a:r>
          </a:p>
          <a:p>
            <a:r>
              <a:rPr lang="en-US" dirty="0"/>
              <a:t>Watershed loads first</a:t>
            </a:r>
          </a:p>
          <a:p>
            <a:pPr lvl="1"/>
            <a:r>
              <a:rPr lang="en-US" dirty="0"/>
              <a:t>Take out jurisdiction loads first</a:t>
            </a:r>
          </a:p>
          <a:p>
            <a:pPr lvl="1"/>
            <a:r>
              <a:rPr lang="en-US" dirty="0"/>
              <a:t>Do not consider jurisdiction loads</a:t>
            </a:r>
          </a:p>
        </p:txBody>
      </p:sp>
    </p:spTree>
    <p:extLst>
      <p:ext uri="{BB962C8B-B14F-4D97-AF65-F5344CB8AC3E}">
        <p14:creationId xmlns:p14="http://schemas.microsoft.com/office/powerpoint/2010/main" val="937244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6F840C7-8E97-4D6B-B6B6-FE9F04E52F35}"/>
              </a:ext>
            </a:extLst>
          </p:cNvPr>
          <p:cNvSpPr>
            <a:spLocks noGrp="1"/>
          </p:cNvSpPr>
          <p:nvPr>
            <p:ph type="title"/>
          </p:nvPr>
        </p:nvSpPr>
        <p:spPr>
          <a:xfrm>
            <a:off x="838200" y="391403"/>
            <a:ext cx="9873343" cy="942097"/>
          </a:xfrm>
        </p:spPr>
        <p:txBody>
          <a:bodyPr/>
          <a:lstStyle/>
          <a:p>
            <a:r>
              <a:rPr lang="en-US" dirty="0"/>
              <a:t>Summary</a:t>
            </a:r>
          </a:p>
        </p:txBody>
      </p:sp>
      <p:sp>
        <p:nvSpPr>
          <p:cNvPr id="6" name="Content Placeholder 5">
            <a:extLst>
              <a:ext uri="{FF2B5EF4-FFF2-40B4-BE49-F238E27FC236}">
                <a16:creationId xmlns:a16="http://schemas.microsoft.com/office/drawing/2014/main" id="{EEDE808F-BD80-417A-87CD-1CADA3E1BF72}"/>
              </a:ext>
            </a:extLst>
          </p:cNvPr>
          <p:cNvSpPr>
            <a:spLocks noGrp="1"/>
          </p:cNvSpPr>
          <p:nvPr>
            <p:ph idx="1"/>
          </p:nvPr>
        </p:nvSpPr>
        <p:spPr>
          <a:xfrm>
            <a:off x="838200" y="1466851"/>
            <a:ext cx="9873343" cy="3581399"/>
          </a:xfrm>
        </p:spPr>
        <p:txBody>
          <a:bodyPr>
            <a:normAutofit fontScale="92500" lnSpcReduction="20000"/>
          </a:bodyPr>
          <a:lstStyle/>
          <a:p>
            <a:r>
              <a:rPr lang="en-US" dirty="0">
                <a:latin typeface="+mn-lt"/>
              </a:rPr>
              <a:t>Addressing climate change impacts by 2025 requires more reductions (and correspondingly larger reductions as we go out in time)</a:t>
            </a:r>
          </a:p>
          <a:p>
            <a:pPr marL="285750" indent="-285750">
              <a:buFont typeface="Arial" panose="020B0604020202020204" pitchFamily="34" charset="0"/>
              <a:buChar char="•"/>
            </a:pPr>
            <a:r>
              <a:rPr lang="en-US" dirty="0">
                <a:latin typeface="+mn-lt"/>
              </a:rPr>
              <a:t>offsetting climate change would require about 5 </a:t>
            </a:r>
            <a:r>
              <a:rPr lang="en-US" dirty="0" err="1">
                <a:latin typeface="+mn-lt"/>
              </a:rPr>
              <a:t>Mlb</a:t>
            </a:r>
            <a:r>
              <a:rPr lang="en-US" dirty="0">
                <a:latin typeface="+mn-lt"/>
              </a:rPr>
              <a:t>/</a:t>
            </a:r>
            <a:r>
              <a:rPr lang="en-US" dirty="0" err="1">
                <a:latin typeface="+mn-lt"/>
              </a:rPr>
              <a:t>yr</a:t>
            </a:r>
            <a:r>
              <a:rPr lang="en-US" dirty="0">
                <a:latin typeface="+mn-lt"/>
              </a:rPr>
              <a:t> TN and 0.5 </a:t>
            </a:r>
            <a:r>
              <a:rPr lang="en-US" dirty="0" err="1">
                <a:latin typeface="+mn-lt"/>
              </a:rPr>
              <a:t>Mlb</a:t>
            </a:r>
            <a:r>
              <a:rPr lang="en-US" dirty="0">
                <a:latin typeface="+mn-lt"/>
              </a:rPr>
              <a:t>/</a:t>
            </a:r>
            <a:r>
              <a:rPr lang="en-US" dirty="0" err="1">
                <a:latin typeface="+mn-lt"/>
              </a:rPr>
              <a:t>yr</a:t>
            </a:r>
            <a:r>
              <a:rPr lang="en-US" dirty="0">
                <a:latin typeface="+mn-lt"/>
              </a:rPr>
              <a:t> TP additional reductions. This is actually an improvement from the ~9 </a:t>
            </a:r>
            <a:r>
              <a:rPr lang="en-US" dirty="0" err="1">
                <a:latin typeface="+mn-lt"/>
              </a:rPr>
              <a:t>Mlb</a:t>
            </a:r>
            <a:r>
              <a:rPr lang="en-US" dirty="0">
                <a:latin typeface="+mn-lt"/>
              </a:rPr>
              <a:t>/</a:t>
            </a:r>
            <a:r>
              <a:rPr lang="en-US" dirty="0" err="1">
                <a:latin typeface="+mn-lt"/>
              </a:rPr>
              <a:t>yr</a:t>
            </a:r>
            <a:r>
              <a:rPr lang="en-US" dirty="0">
                <a:latin typeface="+mn-lt"/>
              </a:rPr>
              <a:t> TN estimated in Dec 2018. Note that these numbers are based on attaining open water DO criteria in the main bay segments, but not elsewhere</a:t>
            </a:r>
          </a:p>
          <a:p>
            <a:r>
              <a:rPr lang="en-US" dirty="0">
                <a:latin typeface="+mn-lt"/>
              </a:rPr>
              <a:t>The discussion on variances, exceedances, violations, and volume balancing in the second day of the meeting got extremely complicated. </a:t>
            </a:r>
          </a:p>
          <a:p>
            <a:pPr lvl="0"/>
            <a:r>
              <a:rPr lang="en-US" dirty="0">
                <a:latin typeface="+mn-lt"/>
              </a:rPr>
              <a:t>The model is predicting significant increases in open water DO non-attainment under climate change scenarios, mostly driven by temperature increases, but also by predicted increases in tidal wetlands.</a:t>
            </a:r>
          </a:p>
          <a:p>
            <a:pPr marL="285750" lvl="0" indent="-285750">
              <a:buFont typeface="Arial" panose="020B0604020202020204" pitchFamily="34" charset="0"/>
              <a:buChar char="•"/>
            </a:pPr>
            <a:r>
              <a:rPr lang="en-US" dirty="0">
                <a:latin typeface="+mn-lt"/>
              </a:rPr>
              <a:t>They are not confident in the model’s shallow water DO predictions, and have launched a number of investigations on this result. But the temperature effect is likely real to some degree or the other.</a:t>
            </a:r>
          </a:p>
          <a:p>
            <a:pPr marL="285750" lvl="0" indent="-285750">
              <a:buFont typeface="Arial" panose="020B0604020202020204" pitchFamily="34" charset="0"/>
              <a:buChar char="•"/>
            </a:pPr>
            <a:r>
              <a:rPr lang="en-US" dirty="0">
                <a:latin typeface="+mn-lt"/>
              </a:rPr>
              <a:t>The predicted increases in open water non-attainment are worse for smaller water bodies/</a:t>
            </a:r>
            <a:r>
              <a:rPr lang="en-US" dirty="0" err="1">
                <a:latin typeface="+mn-lt"/>
              </a:rPr>
              <a:t>tribs</a:t>
            </a:r>
            <a:r>
              <a:rPr lang="en-US" dirty="0">
                <a:latin typeface="+mn-lt"/>
              </a:rPr>
              <a:t> than in the big open segments, and also worse in the fresher (TF/OH) segments than in MH/PH.</a:t>
            </a:r>
          </a:p>
          <a:p>
            <a:pPr marL="285750" lvl="0" indent="-285750">
              <a:buFont typeface="Arial" panose="020B0604020202020204" pitchFamily="34" charset="0"/>
              <a:buChar char="•"/>
            </a:pPr>
            <a:r>
              <a:rPr lang="en-US" dirty="0">
                <a:latin typeface="+mn-lt"/>
              </a:rPr>
              <a:t>Open water now has the potential to control the allocations, rather the deep channel or deep water.</a:t>
            </a:r>
          </a:p>
          <a:p>
            <a:endParaRPr lang="en-US" dirty="0"/>
          </a:p>
        </p:txBody>
      </p:sp>
      <p:pic>
        <p:nvPicPr>
          <p:cNvPr id="7" name="Content Placeholder 8" descr="A close up of electronics&#10;&#10;Description automatically generated">
            <a:extLst>
              <a:ext uri="{FF2B5EF4-FFF2-40B4-BE49-F238E27FC236}">
                <a16:creationId xmlns:a16="http://schemas.microsoft.com/office/drawing/2014/main" id="{4781AFB7-DDD9-4A1B-B9C3-CFC7A27DE1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862" y="5048250"/>
            <a:ext cx="6172200" cy="1767766"/>
          </a:xfrm>
          <a:prstGeom prst="rect">
            <a:avLst/>
          </a:prstGeom>
        </p:spPr>
      </p:pic>
    </p:spTree>
    <p:extLst>
      <p:ext uri="{BB962C8B-B14F-4D97-AF65-F5344CB8AC3E}">
        <p14:creationId xmlns:p14="http://schemas.microsoft.com/office/powerpoint/2010/main" val="1881260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2F952-5155-4158-AD64-0EE9BD43184F}"/>
              </a:ext>
            </a:extLst>
          </p:cNvPr>
          <p:cNvSpPr>
            <a:spLocks noGrp="1"/>
          </p:cNvSpPr>
          <p:nvPr>
            <p:ph type="title"/>
          </p:nvPr>
        </p:nvSpPr>
        <p:spPr>
          <a:xfrm>
            <a:off x="390833" y="663678"/>
            <a:ext cx="9366492" cy="693174"/>
          </a:xfrm>
        </p:spPr>
        <p:txBody>
          <a:bodyPr/>
          <a:lstStyle/>
          <a:p>
            <a:r>
              <a:rPr lang="en-US" dirty="0"/>
              <a:t>Regional Implications</a:t>
            </a:r>
          </a:p>
        </p:txBody>
      </p:sp>
      <p:sp>
        <p:nvSpPr>
          <p:cNvPr id="4" name="Text Placeholder 3">
            <a:extLst>
              <a:ext uri="{FF2B5EF4-FFF2-40B4-BE49-F238E27FC236}">
                <a16:creationId xmlns:a16="http://schemas.microsoft.com/office/drawing/2014/main" id="{EBB9D42E-A2D4-48CD-B24C-85D7F3264E1B}"/>
              </a:ext>
            </a:extLst>
          </p:cNvPr>
          <p:cNvSpPr>
            <a:spLocks noGrp="1"/>
          </p:cNvSpPr>
          <p:nvPr>
            <p:ph type="body" sz="half" idx="2"/>
          </p:nvPr>
        </p:nvSpPr>
        <p:spPr>
          <a:xfrm>
            <a:off x="390834" y="1747684"/>
            <a:ext cx="10089162" cy="3673402"/>
          </a:xfrm>
        </p:spPr>
        <p:txBody>
          <a:bodyPr/>
          <a:lstStyle/>
          <a:p>
            <a:r>
              <a:rPr lang="en-US" sz="2400" dirty="0"/>
              <a:t>No final recommendations yet from WQGIT</a:t>
            </a:r>
          </a:p>
          <a:p>
            <a:endParaRPr lang="en-US" sz="2400" dirty="0"/>
          </a:p>
          <a:p>
            <a:r>
              <a:rPr lang="en-US" sz="2400" dirty="0"/>
              <a:t>Issue likely to be decided by Management Board and PSC this fall </a:t>
            </a:r>
            <a:r>
              <a:rPr lang="en-US" sz="2400"/>
              <a:t>and winter</a:t>
            </a:r>
            <a:endParaRPr lang="en-US" sz="2400" dirty="0"/>
          </a:p>
          <a:p>
            <a:endParaRPr lang="en-US" sz="2400" dirty="0"/>
          </a:p>
          <a:p>
            <a:r>
              <a:rPr lang="en-US" sz="2400" dirty="0"/>
              <a:t>Adding reductions for climate change into TMDL will increase level of effort for Maryland, but not necessarily for VA or DC.</a:t>
            </a:r>
          </a:p>
          <a:p>
            <a:pPr lvl="1"/>
            <a:r>
              <a:rPr lang="en-US" sz="1800" dirty="0"/>
              <a:t>VA and DC already incorporated reductions for climate change in their Phase 3 WIPs</a:t>
            </a:r>
          </a:p>
        </p:txBody>
      </p:sp>
    </p:spTree>
    <p:extLst>
      <p:ext uri="{BB962C8B-B14F-4D97-AF65-F5344CB8AC3E}">
        <p14:creationId xmlns:p14="http://schemas.microsoft.com/office/powerpoint/2010/main" val="1973143050"/>
      </p:ext>
    </p:extLst>
  </p:cSld>
  <p:clrMapOvr>
    <a:masterClrMapping/>
  </p:clrMapOvr>
</p:sld>
</file>

<file path=ppt/theme/theme1.xml><?xml version="1.0" encoding="utf-8"?>
<a:theme xmlns:a="http://schemas.openxmlformats.org/drawingml/2006/main" name="NVRC_PPT">
  <a:themeElements>
    <a:clrScheme name="NVRC Colors">
      <a:dk1>
        <a:srgbClr val="4C4D4C"/>
      </a:dk1>
      <a:lt1>
        <a:srgbClr val="FFFFFF"/>
      </a:lt1>
      <a:dk2>
        <a:srgbClr val="7A7A7A"/>
      </a:dk2>
      <a:lt2>
        <a:srgbClr val="D6D6D6"/>
      </a:lt2>
      <a:accent1>
        <a:srgbClr val="981E32"/>
      </a:accent1>
      <a:accent2>
        <a:srgbClr val="631D32"/>
      </a:accent2>
      <a:accent3>
        <a:srgbClr val="A5A5A5"/>
      </a:accent3>
      <a:accent4>
        <a:srgbClr val="929292"/>
      </a:accent4>
      <a:accent5>
        <a:srgbClr val="515151"/>
      </a:accent5>
      <a:accent6>
        <a:srgbClr val="CACACA"/>
      </a:accent6>
      <a:hlink>
        <a:srgbClr val="FFFFFF"/>
      </a:hlink>
      <a:folHlink>
        <a:srgbClr val="7A7A7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NVRC Colors">
      <a:dk1>
        <a:srgbClr val="4C4D4C"/>
      </a:dk1>
      <a:lt1>
        <a:srgbClr val="FFFFFF"/>
      </a:lt1>
      <a:dk2>
        <a:srgbClr val="7A7A7A"/>
      </a:dk2>
      <a:lt2>
        <a:srgbClr val="D6D6D6"/>
      </a:lt2>
      <a:accent1>
        <a:srgbClr val="981E32"/>
      </a:accent1>
      <a:accent2>
        <a:srgbClr val="631D32"/>
      </a:accent2>
      <a:accent3>
        <a:srgbClr val="A5A5A5"/>
      </a:accent3>
      <a:accent4>
        <a:srgbClr val="929292"/>
      </a:accent4>
      <a:accent5>
        <a:srgbClr val="515151"/>
      </a:accent5>
      <a:accent6>
        <a:srgbClr val="CACACA"/>
      </a:accent6>
      <a:hlink>
        <a:srgbClr val="FFFFFF"/>
      </a:hlink>
      <a:folHlink>
        <a:srgbClr val="7A7A7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E51134A07B9DB4F85567FA61D018255" ma:contentTypeVersion="10" ma:contentTypeDescription="Create a new document." ma:contentTypeScope="" ma:versionID="b6601f385de999a18b64047fdab579d6">
  <xsd:schema xmlns:xsd="http://www.w3.org/2001/XMLSchema" xmlns:xs="http://www.w3.org/2001/XMLSchema" xmlns:p="http://schemas.microsoft.com/office/2006/metadata/properties" xmlns:ns3="1b5ae6a7-c40d-435e-b15a-08a4b7300680" targetNamespace="http://schemas.microsoft.com/office/2006/metadata/properties" ma:root="true" ma:fieldsID="caca09941adb058037b837419af04933" ns3:_="">
    <xsd:import namespace="1b5ae6a7-c40d-435e-b15a-08a4b730068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5ae6a7-c40d-435e-b15a-08a4b73006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97F2009-80C1-4489-97CF-5A71838BAED7}">
  <ds:schemaRefs>
    <ds:schemaRef ds:uri="http://schemas.microsoft.com/sharepoint/v3/contenttype/forms"/>
  </ds:schemaRefs>
</ds:datastoreItem>
</file>

<file path=customXml/itemProps2.xml><?xml version="1.0" encoding="utf-8"?>
<ds:datastoreItem xmlns:ds="http://schemas.openxmlformats.org/officeDocument/2006/customXml" ds:itemID="{50AFC01D-5283-4B83-8E30-4A820EAE6FD1}">
  <ds:schemaRefs>
    <ds:schemaRef ds:uri="http://schemas.microsoft.com/office/2006/metadata/propertie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infopath/2007/PartnerControls"/>
    <ds:schemaRef ds:uri="1b5ae6a7-c40d-435e-b15a-08a4b7300680"/>
    <ds:schemaRef ds:uri="http://www.w3.org/XML/1998/namespace"/>
  </ds:schemaRefs>
</ds:datastoreItem>
</file>

<file path=customXml/itemProps3.xml><?xml version="1.0" encoding="utf-8"?>
<ds:datastoreItem xmlns:ds="http://schemas.openxmlformats.org/officeDocument/2006/customXml" ds:itemID="{A78107EE-E50F-43C2-8636-6AC853E2FD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5ae6a7-c40d-435e-b15a-08a4b730068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TotalTime>
  <Words>936</Words>
  <Application>Microsoft Office PowerPoint</Application>
  <PresentationFormat>Widescreen</PresentationFormat>
  <Paragraphs>74</Paragraphs>
  <Slides>13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Verdana</vt:lpstr>
      <vt:lpstr>Wingdings</vt:lpstr>
      <vt:lpstr>NVRC_PPT</vt:lpstr>
      <vt:lpstr>Custom Design</vt:lpstr>
      <vt:lpstr>Summary of February Joint Water Quality Goal Implementation Team/Modeling Workgroup Meeting</vt:lpstr>
      <vt:lpstr>Joint Water Quality Goal Implementation Team/Modeling Workgroup Meeting  </vt:lpstr>
      <vt:lpstr>PSC Decisions to Date on Climate Change </vt:lpstr>
      <vt:lpstr>Policy Considerations </vt:lpstr>
      <vt:lpstr>Updated Phase 6 Modeling Results for Climate Change Impacts </vt:lpstr>
      <vt:lpstr>PowerPoint Presentation</vt:lpstr>
      <vt:lpstr>PowerPoint Presentation</vt:lpstr>
      <vt:lpstr>Key Points in Assessment of 2025 Climate Change Risk</vt:lpstr>
      <vt:lpstr>PowerPoint Presentation</vt:lpstr>
      <vt:lpstr>Climate Allocation Options</vt:lpstr>
      <vt:lpstr>Climate Allocation Options</vt:lpstr>
      <vt:lpstr>Summary</vt:lpstr>
      <vt:lpstr>Regional Implications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Summary of February Joint Water Quality Goal Implementation Team/Modeling Workgroup Meeting</dc:title>
  <dc:creator>Normand Goulet</dc:creator>
  <cp:lastModifiedBy>Karl Berger</cp:lastModifiedBy>
  <cp:revision>8</cp:revision>
  <dcterms:created xsi:type="dcterms:W3CDTF">2020-03-12T16:26:57Z</dcterms:created>
  <dcterms:modified xsi:type="dcterms:W3CDTF">2020-03-12T19:09:20Z</dcterms:modified>
</cp:coreProperties>
</file>