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0"/>
  </p:notesMasterIdLst>
  <p:handoutMasterIdLst>
    <p:handoutMasterId r:id="rId21"/>
  </p:handoutMasterIdLst>
  <p:sldIdLst>
    <p:sldId id="259" r:id="rId5"/>
    <p:sldId id="258" r:id="rId6"/>
    <p:sldId id="276" r:id="rId7"/>
    <p:sldId id="277" r:id="rId8"/>
    <p:sldId id="278" r:id="rId9"/>
    <p:sldId id="286" r:id="rId10"/>
    <p:sldId id="287" r:id="rId11"/>
    <p:sldId id="279" r:id="rId12"/>
    <p:sldId id="280" r:id="rId13"/>
    <p:sldId id="281" r:id="rId14"/>
    <p:sldId id="284" r:id="rId15"/>
    <p:sldId id="293" r:id="rId16"/>
    <p:sldId id="295" r:id="rId17"/>
    <p:sldId id="298" r:id="rId18"/>
    <p:sldId id="285" r:id="rId19"/>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04">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indy King" initials="CK" lastIdx="4" clrIdx="0">
    <p:extLst>
      <p:ext uri="{19B8F6BF-5375-455C-9EA6-DF929625EA0E}">
        <p15:presenceInfo xmlns:p15="http://schemas.microsoft.com/office/powerpoint/2012/main" userId="S::cking@vre.org::0d00e33f-d135-46c2-ad64-abdad5b187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478C"/>
    <a:srgbClr val="17468E"/>
    <a:srgbClr val="FFFFFF"/>
    <a:srgbClr val="99CCFF"/>
    <a:srgbClr val="006600"/>
    <a:srgbClr val="0000CC"/>
    <a:srgbClr val="003300"/>
    <a:srgbClr val="FFC000"/>
    <a:srgbClr val="77933C"/>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6B9F04-8420-4CB9-9EBA-94163E6144F3}" v="109" dt="2021-01-26T15:15:00.3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9" d="100"/>
          <a:sy n="119" d="100"/>
        </p:scale>
        <p:origin x="1296" y="114"/>
      </p:cViewPr>
      <p:guideLst>
        <p:guide orient="horz" pos="2304"/>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5/10/relationships/revisionInfo" Target="revisionInfo.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4-13T10:53:39.536" idx="1">
    <p:pos x="3581" y="872"/>
    <p:text>Do we want to instead say it launched in 2015?</p:text>
    <p:extLst>
      <p:ext uri="{C676402C-5697-4E1C-873F-D02D1690AC5C}">
        <p15:threadingInfo xmlns:p15="http://schemas.microsoft.com/office/powerpoint/2012/main" timeZoneBias="24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EECB87-0E20-4615-9A0B-969761D3FB88}"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US"/>
        </a:p>
      </dgm:t>
    </dgm:pt>
    <dgm:pt modelId="{6EBB8376-6C98-4F55-A339-5E855C860247}">
      <dgm:prSet phldrT="[Text]"/>
      <dgm:spPr/>
      <dgm:t>
        <a:bodyPr/>
        <a:lstStyle/>
        <a:p>
          <a:r>
            <a:rPr lang="en-US" b="1"/>
            <a:t>Phase 1 </a:t>
          </a:r>
          <a:br>
            <a:rPr lang="en-US"/>
          </a:br>
          <a:r>
            <a:rPr lang="en-US"/>
            <a:t>(Initial Rollout)</a:t>
          </a:r>
        </a:p>
        <a:p>
          <a:r>
            <a:rPr lang="en-US"/>
            <a:t>2 months after NTP</a:t>
          </a:r>
        </a:p>
      </dgm:t>
    </dgm:pt>
    <dgm:pt modelId="{47FB24CE-0B39-4DCB-8FD4-2188AA326729}" type="parTrans" cxnId="{AF0F3A4B-94E5-4F8D-904C-703D14B52A62}">
      <dgm:prSet/>
      <dgm:spPr/>
      <dgm:t>
        <a:bodyPr/>
        <a:lstStyle/>
        <a:p>
          <a:endParaRPr lang="en-US"/>
        </a:p>
      </dgm:t>
    </dgm:pt>
    <dgm:pt modelId="{E6CD15AA-54C7-409C-8854-3EC10CE0332D}" type="sibTrans" cxnId="{AF0F3A4B-94E5-4F8D-904C-703D14B52A62}">
      <dgm:prSet/>
      <dgm:spPr/>
      <dgm:t>
        <a:bodyPr/>
        <a:lstStyle/>
        <a:p>
          <a:endParaRPr lang="en-US"/>
        </a:p>
      </dgm:t>
    </dgm:pt>
    <dgm:pt modelId="{82C34955-3BF4-4E54-9B65-4ECEF7EA5876}">
      <dgm:prSet phldrT="[Text]"/>
      <dgm:spPr/>
      <dgm:t>
        <a:bodyPr/>
        <a:lstStyle/>
        <a:p>
          <a:r>
            <a:rPr lang="en-US" dirty="0"/>
            <a:t>Mobile ticketing component to launch on the App Store and Google Play, branded VRE Mobile with:</a:t>
          </a:r>
        </a:p>
      </dgm:t>
    </dgm:pt>
    <dgm:pt modelId="{2CC83411-AD7B-4771-998A-64A5F7691083}" type="parTrans" cxnId="{5250A6EF-38EF-4A7D-BD3E-6E7529789860}">
      <dgm:prSet/>
      <dgm:spPr/>
      <dgm:t>
        <a:bodyPr/>
        <a:lstStyle/>
        <a:p>
          <a:endParaRPr lang="en-US"/>
        </a:p>
      </dgm:t>
    </dgm:pt>
    <dgm:pt modelId="{0BBC40A9-18FB-4261-8B7A-731A3BE3AD05}" type="sibTrans" cxnId="{5250A6EF-38EF-4A7D-BD3E-6E7529789860}">
      <dgm:prSet/>
      <dgm:spPr/>
      <dgm:t>
        <a:bodyPr/>
        <a:lstStyle/>
        <a:p>
          <a:endParaRPr lang="en-US"/>
        </a:p>
      </dgm:t>
    </dgm:pt>
    <dgm:pt modelId="{7C066DA2-C6B3-4BA1-82EF-0B0C4DECB253}">
      <dgm:prSet phldrT="[Text]"/>
      <dgm:spPr/>
      <dgm:t>
        <a:bodyPr/>
        <a:lstStyle/>
        <a:p>
          <a:r>
            <a:rPr lang="en-US" b="1" dirty="0"/>
            <a:t>Phase 2</a:t>
          </a:r>
        </a:p>
      </dgm:t>
    </dgm:pt>
    <dgm:pt modelId="{9B7FD987-7EF6-495D-843B-F0D389FF7919}" type="parTrans" cxnId="{D22E69CE-4B64-40CB-839D-231D168E8D30}">
      <dgm:prSet/>
      <dgm:spPr/>
      <dgm:t>
        <a:bodyPr/>
        <a:lstStyle/>
        <a:p>
          <a:endParaRPr lang="en-US"/>
        </a:p>
      </dgm:t>
    </dgm:pt>
    <dgm:pt modelId="{D8EA49E0-F614-4432-AEF3-CA57FD663069}" type="sibTrans" cxnId="{D22E69CE-4B64-40CB-839D-231D168E8D30}">
      <dgm:prSet/>
      <dgm:spPr/>
      <dgm:t>
        <a:bodyPr/>
        <a:lstStyle/>
        <a:p>
          <a:endParaRPr lang="en-US"/>
        </a:p>
      </dgm:t>
    </dgm:pt>
    <dgm:pt modelId="{35D2B9F0-57B4-4D2F-97DE-E8FA60BAE4E6}">
      <dgm:prSet phldrT="[Text]"/>
      <dgm:spPr/>
      <dgm:t>
        <a:bodyPr/>
        <a:lstStyle/>
        <a:p>
          <a:r>
            <a:rPr lang="en-US"/>
            <a:t>Trip Tool section added to VRE Mobile, rolling out tools as they are ready:</a:t>
          </a:r>
        </a:p>
      </dgm:t>
    </dgm:pt>
    <dgm:pt modelId="{41240EB7-9702-4151-865C-2169DEF3F685}" type="parTrans" cxnId="{EE482862-9B49-4848-A578-4F9CFA46104A}">
      <dgm:prSet/>
      <dgm:spPr/>
      <dgm:t>
        <a:bodyPr/>
        <a:lstStyle/>
        <a:p>
          <a:endParaRPr lang="en-US"/>
        </a:p>
      </dgm:t>
    </dgm:pt>
    <dgm:pt modelId="{10D5D662-4217-4BE8-9F5C-69BDA5086B82}" type="sibTrans" cxnId="{EE482862-9B49-4848-A578-4F9CFA46104A}">
      <dgm:prSet/>
      <dgm:spPr/>
      <dgm:t>
        <a:bodyPr/>
        <a:lstStyle/>
        <a:p>
          <a:endParaRPr lang="en-US"/>
        </a:p>
      </dgm:t>
    </dgm:pt>
    <dgm:pt modelId="{65D3F2DE-6C2F-476E-B881-E295104478AC}">
      <dgm:prSet phldrT="[Text]"/>
      <dgm:spPr/>
      <dgm:t>
        <a:bodyPr/>
        <a:lstStyle/>
        <a:p>
          <a:r>
            <a:rPr lang="en-US" b="1"/>
            <a:t>Phase 3</a:t>
          </a:r>
        </a:p>
        <a:p>
          <a:r>
            <a:rPr lang="en-US"/>
            <a:t>(Regional integration)</a:t>
          </a:r>
        </a:p>
      </dgm:t>
    </dgm:pt>
    <dgm:pt modelId="{BA1FBA38-A1D9-417C-AF41-61212FBA4401}" type="parTrans" cxnId="{0100B08B-A1E0-4F42-9371-64DBFA688E10}">
      <dgm:prSet/>
      <dgm:spPr/>
      <dgm:t>
        <a:bodyPr/>
        <a:lstStyle/>
        <a:p>
          <a:endParaRPr lang="en-US"/>
        </a:p>
      </dgm:t>
    </dgm:pt>
    <dgm:pt modelId="{95B14DA4-ACA0-4411-A6F2-ED032BE61529}" type="sibTrans" cxnId="{0100B08B-A1E0-4F42-9371-64DBFA688E10}">
      <dgm:prSet/>
      <dgm:spPr/>
      <dgm:t>
        <a:bodyPr/>
        <a:lstStyle/>
        <a:p>
          <a:endParaRPr lang="en-US"/>
        </a:p>
      </dgm:t>
    </dgm:pt>
    <dgm:pt modelId="{69BA05E9-66D9-4F81-A769-E213DEFBBBEF}">
      <dgm:prSet phldrT="[Text]"/>
      <dgm:spPr/>
      <dgm:t>
        <a:bodyPr/>
        <a:lstStyle/>
        <a:p>
          <a:r>
            <a:rPr lang="en-US"/>
            <a:t>Integrations with other regional public transportation fare offerings</a:t>
          </a:r>
        </a:p>
      </dgm:t>
    </dgm:pt>
    <dgm:pt modelId="{033AA10D-797F-4651-BD81-A4B4C9EA9F5B}" type="parTrans" cxnId="{69085DC1-1272-4C21-B84A-E7B7C33BC0AE}">
      <dgm:prSet/>
      <dgm:spPr/>
      <dgm:t>
        <a:bodyPr/>
        <a:lstStyle/>
        <a:p>
          <a:endParaRPr lang="en-US"/>
        </a:p>
      </dgm:t>
    </dgm:pt>
    <dgm:pt modelId="{58E91FF4-A71C-4A51-9258-1642A120C66A}" type="sibTrans" cxnId="{69085DC1-1272-4C21-B84A-E7B7C33BC0AE}">
      <dgm:prSet/>
      <dgm:spPr/>
      <dgm:t>
        <a:bodyPr/>
        <a:lstStyle/>
        <a:p>
          <a:endParaRPr lang="en-US"/>
        </a:p>
      </dgm:t>
    </dgm:pt>
    <dgm:pt modelId="{8C5D764B-B6B0-4C7F-A097-18FE1D01FD41}">
      <dgm:prSet phldrT="[Text]"/>
      <dgm:spPr/>
      <dgm:t>
        <a:bodyPr/>
        <a:lstStyle/>
        <a:p>
          <a:r>
            <a:rPr lang="en-US"/>
            <a:t>SmartBenefits integration</a:t>
          </a:r>
        </a:p>
      </dgm:t>
    </dgm:pt>
    <dgm:pt modelId="{4BFB4839-0BA3-4018-9E98-26897A29A915}" type="parTrans" cxnId="{66F44B43-1D1A-45E7-9AFD-6DCD45E3A904}">
      <dgm:prSet/>
      <dgm:spPr/>
      <dgm:t>
        <a:bodyPr/>
        <a:lstStyle/>
        <a:p>
          <a:endParaRPr lang="en-US"/>
        </a:p>
      </dgm:t>
    </dgm:pt>
    <dgm:pt modelId="{1666194B-A5DA-4C04-A689-39FEA060FAD5}" type="sibTrans" cxnId="{66F44B43-1D1A-45E7-9AFD-6DCD45E3A904}">
      <dgm:prSet/>
      <dgm:spPr/>
      <dgm:t>
        <a:bodyPr/>
        <a:lstStyle/>
        <a:p>
          <a:endParaRPr lang="en-US"/>
        </a:p>
      </dgm:t>
    </dgm:pt>
    <dgm:pt modelId="{B74B92BF-CBD3-40D2-AA9A-71819E4BAC7E}">
      <dgm:prSet phldrT="[Text]"/>
      <dgm:spPr/>
      <dgm:t>
        <a:bodyPr/>
        <a:lstStyle/>
        <a:p>
          <a:r>
            <a:rPr lang="en-US"/>
            <a:t>Step Up functionality</a:t>
          </a:r>
        </a:p>
      </dgm:t>
    </dgm:pt>
    <dgm:pt modelId="{2EE4003A-6E6B-467D-8CCA-2BA9725CB1A2}" type="parTrans" cxnId="{4A63A474-1022-47A0-8141-8B5AEBD84CFF}">
      <dgm:prSet/>
      <dgm:spPr/>
      <dgm:t>
        <a:bodyPr/>
        <a:lstStyle/>
        <a:p>
          <a:endParaRPr lang="en-US"/>
        </a:p>
      </dgm:t>
    </dgm:pt>
    <dgm:pt modelId="{2423809A-00DC-46B5-87BF-2F9F9B52238D}" type="sibTrans" cxnId="{4A63A474-1022-47A0-8141-8B5AEBD84CFF}">
      <dgm:prSet/>
      <dgm:spPr/>
      <dgm:t>
        <a:bodyPr/>
        <a:lstStyle/>
        <a:p>
          <a:endParaRPr lang="en-US"/>
        </a:p>
      </dgm:t>
    </dgm:pt>
    <dgm:pt modelId="{C95430A8-3A36-4B52-8D0B-842F292D7697}">
      <dgm:prSet phldrT="[Text]"/>
      <dgm:spPr/>
      <dgm:t>
        <a:bodyPr/>
        <a:lstStyle/>
        <a:p>
          <a:r>
            <a:rPr lang="en-US"/>
            <a:t>Reduced fare solution</a:t>
          </a:r>
        </a:p>
      </dgm:t>
    </dgm:pt>
    <dgm:pt modelId="{27FEA5E2-110F-434F-8073-EF96F8117428}" type="parTrans" cxnId="{19E363C9-D66D-4D28-98C2-9FEEAAA79D35}">
      <dgm:prSet/>
      <dgm:spPr/>
      <dgm:t>
        <a:bodyPr/>
        <a:lstStyle/>
        <a:p>
          <a:endParaRPr lang="en-US"/>
        </a:p>
      </dgm:t>
    </dgm:pt>
    <dgm:pt modelId="{519DD4B6-7DDC-43E6-840D-916FD295A87E}" type="sibTrans" cxnId="{19E363C9-D66D-4D28-98C2-9FEEAAA79D35}">
      <dgm:prSet/>
      <dgm:spPr/>
      <dgm:t>
        <a:bodyPr/>
        <a:lstStyle/>
        <a:p>
          <a:endParaRPr lang="en-US"/>
        </a:p>
      </dgm:t>
    </dgm:pt>
    <dgm:pt modelId="{8B273113-EBBF-4C4D-9A40-A6D159665452}">
      <dgm:prSet phldrT="[Text]"/>
      <dgm:spPr/>
      <dgm:t>
        <a:bodyPr/>
        <a:lstStyle/>
        <a:p>
          <a:r>
            <a:rPr lang="en-US"/>
            <a:t>Customer-friendly transition from moovel platform</a:t>
          </a:r>
        </a:p>
      </dgm:t>
    </dgm:pt>
    <dgm:pt modelId="{7AB495AA-9550-4024-8A38-5A8A697CB3CF}" type="parTrans" cxnId="{9066203A-FAD9-433A-9E6C-B0BAF3291E78}">
      <dgm:prSet/>
      <dgm:spPr/>
      <dgm:t>
        <a:bodyPr/>
        <a:lstStyle/>
        <a:p>
          <a:endParaRPr lang="en-US"/>
        </a:p>
      </dgm:t>
    </dgm:pt>
    <dgm:pt modelId="{8836EAEA-DA80-42EF-A2C3-EF4C846A576A}" type="sibTrans" cxnId="{9066203A-FAD9-433A-9E6C-B0BAF3291E78}">
      <dgm:prSet/>
      <dgm:spPr/>
      <dgm:t>
        <a:bodyPr/>
        <a:lstStyle/>
        <a:p>
          <a:endParaRPr lang="en-US"/>
        </a:p>
      </dgm:t>
    </dgm:pt>
    <dgm:pt modelId="{AA67D372-5236-4FED-BA09-804D99A53214}">
      <dgm:prSet phldrT="[Text]"/>
      <dgm:spPr/>
      <dgm:t>
        <a:bodyPr/>
        <a:lstStyle/>
        <a:p>
          <a:r>
            <a:rPr lang="en-US" dirty="0"/>
            <a:t>Trip planning</a:t>
          </a:r>
        </a:p>
      </dgm:t>
    </dgm:pt>
    <dgm:pt modelId="{4C40C96A-1188-4E1B-9F62-1517713032BE}" type="parTrans" cxnId="{1850B216-36DE-4474-A934-75BD9A4C3CED}">
      <dgm:prSet/>
      <dgm:spPr/>
      <dgm:t>
        <a:bodyPr/>
        <a:lstStyle/>
        <a:p>
          <a:endParaRPr lang="en-US"/>
        </a:p>
      </dgm:t>
    </dgm:pt>
    <dgm:pt modelId="{5F81A6A7-21C1-4642-9D8F-379CE4E9D007}" type="sibTrans" cxnId="{1850B216-36DE-4474-A934-75BD9A4C3CED}">
      <dgm:prSet/>
      <dgm:spPr/>
      <dgm:t>
        <a:bodyPr/>
        <a:lstStyle/>
        <a:p>
          <a:endParaRPr lang="en-US"/>
        </a:p>
      </dgm:t>
    </dgm:pt>
    <dgm:pt modelId="{AC8816A1-149E-45C9-BE5A-A68315116FB0}">
      <dgm:prSet phldrT="[Text]"/>
      <dgm:spPr/>
      <dgm:t>
        <a:bodyPr/>
        <a:lstStyle/>
        <a:p>
          <a:r>
            <a:rPr lang="en-US"/>
            <a:t>Parking counters</a:t>
          </a:r>
        </a:p>
      </dgm:t>
    </dgm:pt>
    <dgm:pt modelId="{3DCA32D1-9070-49CE-A514-7DADDF5E7EE1}" type="parTrans" cxnId="{D369D363-70AA-46B7-A209-05E3EE51E733}">
      <dgm:prSet/>
      <dgm:spPr/>
      <dgm:t>
        <a:bodyPr/>
        <a:lstStyle/>
        <a:p>
          <a:endParaRPr lang="en-US"/>
        </a:p>
      </dgm:t>
    </dgm:pt>
    <dgm:pt modelId="{4D47D0F6-D327-45CC-9E4A-F265640B82AF}" type="sibTrans" cxnId="{D369D363-70AA-46B7-A209-05E3EE51E733}">
      <dgm:prSet/>
      <dgm:spPr/>
      <dgm:t>
        <a:bodyPr/>
        <a:lstStyle/>
        <a:p>
          <a:endParaRPr lang="en-US"/>
        </a:p>
      </dgm:t>
    </dgm:pt>
    <dgm:pt modelId="{CAF30B0A-5FAD-4478-B79C-7B2190C5392F}">
      <dgm:prSet phldrT="[Text]"/>
      <dgm:spPr/>
      <dgm:t>
        <a:bodyPr/>
        <a:lstStyle/>
        <a:p>
          <a:r>
            <a:rPr lang="en-US"/>
            <a:t>APC information</a:t>
          </a:r>
        </a:p>
      </dgm:t>
    </dgm:pt>
    <dgm:pt modelId="{B44B0455-AF16-4732-970A-DDCD31BE7644}" type="parTrans" cxnId="{C943B5BF-30FD-4002-B4CD-1CD05923A73D}">
      <dgm:prSet/>
      <dgm:spPr/>
      <dgm:t>
        <a:bodyPr/>
        <a:lstStyle/>
        <a:p>
          <a:endParaRPr lang="en-US"/>
        </a:p>
      </dgm:t>
    </dgm:pt>
    <dgm:pt modelId="{AA097B16-4AB7-4FAD-94BB-7DB40EA8CCDE}" type="sibTrans" cxnId="{C943B5BF-30FD-4002-B4CD-1CD05923A73D}">
      <dgm:prSet/>
      <dgm:spPr/>
      <dgm:t>
        <a:bodyPr/>
        <a:lstStyle/>
        <a:p>
          <a:endParaRPr lang="en-US"/>
        </a:p>
      </dgm:t>
    </dgm:pt>
    <dgm:pt modelId="{66C9FF9B-4F87-48F5-86A7-9DA451D8DA2C}">
      <dgm:prSet phldrT="[Text]"/>
      <dgm:spPr/>
      <dgm:t>
        <a:bodyPr/>
        <a:lstStyle/>
        <a:p>
          <a:r>
            <a:rPr lang="en-US"/>
            <a:t>Customer Web-Portal</a:t>
          </a:r>
        </a:p>
      </dgm:t>
    </dgm:pt>
    <dgm:pt modelId="{6B590DC6-B9E9-4E6B-A950-B540F4B53BDF}" type="parTrans" cxnId="{8813F654-989C-4385-8476-0AE2C94FCBFE}">
      <dgm:prSet/>
      <dgm:spPr/>
      <dgm:t>
        <a:bodyPr/>
        <a:lstStyle/>
        <a:p>
          <a:endParaRPr lang="en-US"/>
        </a:p>
      </dgm:t>
    </dgm:pt>
    <dgm:pt modelId="{C42938E3-BCAB-4C4A-A416-909B768FBEF9}" type="sibTrans" cxnId="{8813F654-989C-4385-8476-0AE2C94FCBFE}">
      <dgm:prSet/>
      <dgm:spPr/>
      <dgm:t>
        <a:bodyPr/>
        <a:lstStyle/>
        <a:p>
          <a:endParaRPr lang="en-US"/>
        </a:p>
      </dgm:t>
    </dgm:pt>
    <dgm:pt modelId="{F1BB36DB-97BD-44DA-9DF5-E6B1861C0498}">
      <dgm:prSet phldrT="[Text]"/>
      <dgm:spPr/>
      <dgm:t>
        <a:bodyPr/>
        <a:lstStyle/>
        <a:p>
          <a:r>
            <a:rPr lang="en-US"/>
            <a:t>Self-service site</a:t>
          </a:r>
        </a:p>
      </dgm:t>
    </dgm:pt>
    <dgm:pt modelId="{E3BC10D4-C123-4D82-A009-A808EBCD8B47}" type="parTrans" cxnId="{2A079F8E-97A2-464E-9904-056F44F3E137}">
      <dgm:prSet/>
      <dgm:spPr/>
      <dgm:t>
        <a:bodyPr/>
        <a:lstStyle/>
        <a:p>
          <a:endParaRPr lang="en-US"/>
        </a:p>
      </dgm:t>
    </dgm:pt>
    <dgm:pt modelId="{82C70629-A4F2-4E18-A700-7D308ADEF2F9}" type="sibTrans" cxnId="{2A079F8E-97A2-464E-9904-056F44F3E137}">
      <dgm:prSet/>
      <dgm:spPr/>
      <dgm:t>
        <a:bodyPr/>
        <a:lstStyle/>
        <a:p>
          <a:endParaRPr lang="en-US"/>
        </a:p>
      </dgm:t>
    </dgm:pt>
    <dgm:pt modelId="{62BD21FE-C420-46B1-A581-CD3C86129178}">
      <dgm:prSet phldrT="[Text]"/>
      <dgm:spPr/>
      <dgm:t>
        <a:bodyPr/>
        <a:lstStyle/>
        <a:p>
          <a:r>
            <a:rPr lang="en-US"/>
            <a:t>Special event tickets</a:t>
          </a:r>
        </a:p>
      </dgm:t>
    </dgm:pt>
    <dgm:pt modelId="{65BC4F72-B853-4CDA-9605-15099F039CA7}" type="parTrans" cxnId="{A19519FF-BFEB-473B-8C67-CB1FCC503816}">
      <dgm:prSet/>
      <dgm:spPr/>
      <dgm:t>
        <a:bodyPr/>
        <a:lstStyle/>
        <a:p>
          <a:endParaRPr lang="en-US"/>
        </a:p>
      </dgm:t>
    </dgm:pt>
    <dgm:pt modelId="{4F930F20-EC7F-4490-93AE-52229CD3C2CE}" type="sibTrans" cxnId="{A19519FF-BFEB-473B-8C67-CB1FCC503816}">
      <dgm:prSet/>
      <dgm:spPr/>
      <dgm:t>
        <a:bodyPr/>
        <a:lstStyle/>
        <a:p>
          <a:endParaRPr lang="en-US"/>
        </a:p>
      </dgm:t>
    </dgm:pt>
    <dgm:pt modelId="{8E6A4054-6149-4DD1-9768-D692B0F71C7B}">
      <dgm:prSet phldrT="[Text]"/>
      <dgm:spPr/>
      <dgm:t>
        <a:bodyPr/>
        <a:lstStyle/>
        <a:p>
          <a:r>
            <a:rPr lang="en-US"/>
            <a:t>Amtrak arrival information</a:t>
          </a:r>
        </a:p>
      </dgm:t>
    </dgm:pt>
    <dgm:pt modelId="{B13B2A57-F0A9-4CA5-A959-2CFE8D43904B}" type="parTrans" cxnId="{AD50E941-7A57-4554-B11D-FA0B0D403A45}">
      <dgm:prSet/>
      <dgm:spPr/>
      <dgm:t>
        <a:bodyPr/>
        <a:lstStyle/>
        <a:p>
          <a:endParaRPr lang="en-US"/>
        </a:p>
      </dgm:t>
    </dgm:pt>
    <dgm:pt modelId="{80D36D77-322D-4E80-84FA-D3817160FE6C}" type="sibTrans" cxnId="{AD50E941-7A57-4554-B11D-FA0B0D403A45}">
      <dgm:prSet/>
      <dgm:spPr/>
      <dgm:t>
        <a:bodyPr/>
        <a:lstStyle/>
        <a:p>
          <a:endParaRPr lang="en-US"/>
        </a:p>
      </dgm:t>
    </dgm:pt>
    <dgm:pt modelId="{FE268A23-83C2-4DCF-9AC2-F4B149D6C5D8}">
      <dgm:prSet phldrT="[Text]"/>
      <dgm:spPr/>
      <dgm:t>
        <a:bodyPr/>
        <a:lstStyle/>
        <a:p>
          <a:r>
            <a:rPr lang="en-US"/>
            <a:t>Web-based services including:</a:t>
          </a:r>
        </a:p>
      </dgm:t>
    </dgm:pt>
    <dgm:pt modelId="{B670376F-1A35-4695-89C5-549E42435EAE}" type="parTrans" cxnId="{6FE636EA-5599-4407-A09B-C3DD8A8E65BE}">
      <dgm:prSet/>
      <dgm:spPr/>
      <dgm:t>
        <a:bodyPr/>
        <a:lstStyle/>
        <a:p>
          <a:endParaRPr lang="en-US"/>
        </a:p>
      </dgm:t>
    </dgm:pt>
    <dgm:pt modelId="{911F008F-15D2-474B-BE79-4DE3534B6C71}" type="sibTrans" cxnId="{6FE636EA-5599-4407-A09B-C3DD8A8E65BE}">
      <dgm:prSet/>
      <dgm:spPr/>
      <dgm:t>
        <a:bodyPr/>
        <a:lstStyle/>
        <a:p>
          <a:endParaRPr lang="en-US"/>
        </a:p>
      </dgm:t>
    </dgm:pt>
    <dgm:pt modelId="{F76FDA17-C588-4894-AAAD-D1C64A87D537}">
      <dgm:prSet phldrT="[Text]"/>
      <dgm:spPr/>
      <dgm:t>
        <a:bodyPr/>
        <a:lstStyle/>
        <a:p>
          <a:r>
            <a:rPr lang="en-US" dirty="0"/>
            <a:t>Financial Reporting</a:t>
          </a:r>
        </a:p>
      </dgm:t>
    </dgm:pt>
    <dgm:pt modelId="{CBEEC08E-06DF-4FAA-84F6-0FC3017135A3}" type="parTrans" cxnId="{D53455F2-70D5-42F3-91B6-65CF319BD385}">
      <dgm:prSet/>
      <dgm:spPr/>
      <dgm:t>
        <a:bodyPr/>
        <a:lstStyle/>
        <a:p>
          <a:endParaRPr lang="en-US"/>
        </a:p>
      </dgm:t>
    </dgm:pt>
    <dgm:pt modelId="{BCB67D0B-0CA6-4918-8F9F-01B13511F1F4}" type="sibTrans" cxnId="{D53455F2-70D5-42F3-91B6-65CF319BD385}">
      <dgm:prSet/>
      <dgm:spPr/>
      <dgm:t>
        <a:bodyPr/>
        <a:lstStyle/>
        <a:p>
          <a:endParaRPr lang="en-US"/>
        </a:p>
      </dgm:t>
    </dgm:pt>
    <dgm:pt modelId="{3713E131-7CAE-4382-8CB5-14098EF2B473}">
      <dgm:prSet phldrT="[Text]"/>
      <dgm:spPr/>
      <dgm:t>
        <a:bodyPr/>
        <a:lstStyle/>
        <a:p>
          <a:r>
            <a:rPr lang="en-US"/>
            <a:t>Customer Service</a:t>
          </a:r>
        </a:p>
      </dgm:t>
    </dgm:pt>
    <dgm:pt modelId="{0837D651-A43E-467F-85E6-A683FD57119F}" type="parTrans" cxnId="{56B4E33C-64EE-42A5-AEBA-42A3E8747CED}">
      <dgm:prSet/>
      <dgm:spPr/>
      <dgm:t>
        <a:bodyPr/>
        <a:lstStyle/>
        <a:p>
          <a:endParaRPr lang="en-US"/>
        </a:p>
      </dgm:t>
    </dgm:pt>
    <dgm:pt modelId="{EA18EFA1-C22D-4642-BC72-4928F1BF8A66}" type="sibTrans" cxnId="{56B4E33C-64EE-42A5-AEBA-42A3E8747CED}">
      <dgm:prSet/>
      <dgm:spPr/>
      <dgm:t>
        <a:bodyPr/>
        <a:lstStyle/>
        <a:p>
          <a:endParaRPr lang="en-US"/>
        </a:p>
      </dgm:t>
    </dgm:pt>
    <dgm:pt modelId="{2B282E53-0C2E-4234-9700-5716F6640F86}">
      <dgm:prSet phldrT="[Text]"/>
      <dgm:spPr/>
      <dgm:t>
        <a:bodyPr/>
        <a:lstStyle/>
        <a:p>
          <a:r>
            <a:rPr lang="en-US"/>
            <a:t>Incentrip reward program</a:t>
          </a:r>
        </a:p>
      </dgm:t>
    </dgm:pt>
    <dgm:pt modelId="{2C09CDBA-4F9C-4B5D-A6F4-B49C29BE0B7D}" type="parTrans" cxnId="{2677F159-77B0-4762-BEA9-CA9433F96CB8}">
      <dgm:prSet/>
      <dgm:spPr/>
      <dgm:t>
        <a:bodyPr/>
        <a:lstStyle/>
        <a:p>
          <a:endParaRPr lang="en-US"/>
        </a:p>
      </dgm:t>
    </dgm:pt>
    <dgm:pt modelId="{6D9EFC1D-BA9C-4F05-8C78-53236CB432BF}" type="sibTrans" cxnId="{2677F159-77B0-4762-BEA9-CA9433F96CB8}">
      <dgm:prSet/>
      <dgm:spPr/>
      <dgm:t>
        <a:bodyPr/>
        <a:lstStyle/>
        <a:p>
          <a:endParaRPr lang="en-US"/>
        </a:p>
      </dgm:t>
    </dgm:pt>
    <dgm:pt modelId="{5050A00B-3B81-4E7E-8CDC-CDA4FB6C0FF2}" type="pres">
      <dgm:prSet presAssocID="{98EECB87-0E20-4615-9A0B-969761D3FB88}" presName="linearFlow" presStyleCnt="0">
        <dgm:presLayoutVars>
          <dgm:dir/>
          <dgm:animLvl val="lvl"/>
          <dgm:resizeHandles val="exact"/>
        </dgm:presLayoutVars>
      </dgm:prSet>
      <dgm:spPr/>
    </dgm:pt>
    <dgm:pt modelId="{5827B2D3-CFED-47DC-A30D-9C0746A54753}" type="pres">
      <dgm:prSet presAssocID="{6EBB8376-6C98-4F55-A339-5E855C860247}" presName="composite" presStyleCnt="0"/>
      <dgm:spPr/>
    </dgm:pt>
    <dgm:pt modelId="{F4D1DFA0-791E-46DF-8F86-D8D70B8544EE}" type="pres">
      <dgm:prSet presAssocID="{6EBB8376-6C98-4F55-A339-5E855C860247}" presName="parTx" presStyleLbl="node1" presStyleIdx="0" presStyleCnt="3">
        <dgm:presLayoutVars>
          <dgm:chMax val="0"/>
          <dgm:chPref val="0"/>
          <dgm:bulletEnabled val="1"/>
        </dgm:presLayoutVars>
      </dgm:prSet>
      <dgm:spPr/>
    </dgm:pt>
    <dgm:pt modelId="{1FBCCAAD-A5B6-424F-A3D3-7050CAB37A81}" type="pres">
      <dgm:prSet presAssocID="{6EBB8376-6C98-4F55-A339-5E855C860247}" presName="parSh" presStyleLbl="node1" presStyleIdx="0" presStyleCnt="3"/>
      <dgm:spPr/>
    </dgm:pt>
    <dgm:pt modelId="{D1D5D4DA-49B3-4F08-AE43-B913200E9C71}" type="pres">
      <dgm:prSet presAssocID="{6EBB8376-6C98-4F55-A339-5E855C860247}" presName="desTx" presStyleLbl="fgAcc1" presStyleIdx="0" presStyleCnt="3">
        <dgm:presLayoutVars>
          <dgm:bulletEnabled val="1"/>
        </dgm:presLayoutVars>
      </dgm:prSet>
      <dgm:spPr/>
    </dgm:pt>
    <dgm:pt modelId="{C4881B2B-079C-441C-BD57-0ED3B9BCCF29}" type="pres">
      <dgm:prSet presAssocID="{E6CD15AA-54C7-409C-8854-3EC10CE0332D}" presName="sibTrans" presStyleLbl="sibTrans2D1" presStyleIdx="0" presStyleCnt="2"/>
      <dgm:spPr/>
    </dgm:pt>
    <dgm:pt modelId="{98FCF841-7E11-493A-B249-6B46BBE1E815}" type="pres">
      <dgm:prSet presAssocID="{E6CD15AA-54C7-409C-8854-3EC10CE0332D}" presName="connTx" presStyleLbl="sibTrans2D1" presStyleIdx="0" presStyleCnt="2"/>
      <dgm:spPr/>
    </dgm:pt>
    <dgm:pt modelId="{9FBAC654-F8CC-4932-9B7A-10A2AE188195}" type="pres">
      <dgm:prSet presAssocID="{7C066DA2-C6B3-4BA1-82EF-0B0C4DECB253}" presName="composite" presStyleCnt="0"/>
      <dgm:spPr/>
    </dgm:pt>
    <dgm:pt modelId="{3875C709-0F2C-442E-83E7-67E6E60B22E4}" type="pres">
      <dgm:prSet presAssocID="{7C066DA2-C6B3-4BA1-82EF-0B0C4DECB253}" presName="parTx" presStyleLbl="node1" presStyleIdx="0" presStyleCnt="3">
        <dgm:presLayoutVars>
          <dgm:chMax val="0"/>
          <dgm:chPref val="0"/>
          <dgm:bulletEnabled val="1"/>
        </dgm:presLayoutVars>
      </dgm:prSet>
      <dgm:spPr/>
    </dgm:pt>
    <dgm:pt modelId="{48A060CA-BDBB-4B8D-9DCA-B310C07B9BBB}" type="pres">
      <dgm:prSet presAssocID="{7C066DA2-C6B3-4BA1-82EF-0B0C4DECB253}" presName="parSh" presStyleLbl="node1" presStyleIdx="1" presStyleCnt="3"/>
      <dgm:spPr/>
    </dgm:pt>
    <dgm:pt modelId="{F8654B7B-0547-4E3F-80F9-164833C3449A}" type="pres">
      <dgm:prSet presAssocID="{7C066DA2-C6B3-4BA1-82EF-0B0C4DECB253}" presName="desTx" presStyleLbl="fgAcc1" presStyleIdx="1" presStyleCnt="3">
        <dgm:presLayoutVars>
          <dgm:bulletEnabled val="1"/>
        </dgm:presLayoutVars>
      </dgm:prSet>
      <dgm:spPr/>
    </dgm:pt>
    <dgm:pt modelId="{83AD1BBE-B316-46B5-B572-A4090CE97ABD}" type="pres">
      <dgm:prSet presAssocID="{D8EA49E0-F614-4432-AEF3-CA57FD663069}" presName="sibTrans" presStyleLbl="sibTrans2D1" presStyleIdx="1" presStyleCnt="2"/>
      <dgm:spPr/>
    </dgm:pt>
    <dgm:pt modelId="{DE9F098A-E592-4890-9403-5166884999EC}" type="pres">
      <dgm:prSet presAssocID="{D8EA49E0-F614-4432-AEF3-CA57FD663069}" presName="connTx" presStyleLbl="sibTrans2D1" presStyleIdx="1" presStyleCnt="2"/>
      <dgm:spPr/>
    </dgm:pt>
    <dgm:pt modelId="{C18A5B63-6919-4943-BDD3-583F0C024C80}" type="pres">
      <dgm:prSet presAssocID="{65D3F2DE-6C2F-476E-B881-E295104478AC}" presName="composite" presStyleCnt="0"/>
      <dgm:spPr/>
    </dgm:pt>
    <dgm:pt modelId="{6C6A711A-A0D6-4C98-A8ED-5C7BFA784344}" type="pres">
      <dgm:prSet presAssocID="{65D3F2DE-6C2F-476E-B881-E295104478AC}" presName="parTx" presStyleLbl="node1" presStyleIdx="1" presStyleCnt="3">
        <dgm:presLayoutVars>
          <dgm:chMax val="0"/>
          <dgm:chPref val="0"/>
          <dgm:bulletEnabled val="1"/>
        </dgm:presLayoutVars>
      </dgm:prSet>
      <dgm:spPr/>
    </dgm:pt>
    <dgm:pt modelId="{79F3074C-7690-4045-9170-E8C3709D9C10}" type="pres">
      <dgm:prSet presAssocID="{65D3F2DE-6C2F-476E-B881-E295104478AC}" presName="parSh" presStyleLbl="node1" presStyleIdx="2" presStyleCnt="3"/>
      <dgm:spPr/>
    </dgm:pt>
    <dgm:pt modelId="{35A41C5A-3EE5-44D3-A017-8C119E02AB7C}" type="pres">
      <dgm:prSet presAssocID="{65D3F2DE-6C2F-476E-B881-E295104478AC}" presName="desTx" presStyleLbl="fgAcc1" presStyleIdx="2" presStyleCnt="3">
        <dgm:presLayoutVars>
          <dgm:bulletEnabled val="1"/>
        </dgm:presLayoutVars>
      </dgm:prSet>
      <dgm:spPr/>
    </dgm:pt>
  </dgm:ptLst>
  <dgm:cxnLst>
    <dgm:cxn modelId="{90085201-31F4-4F6E-B046-2A6B61C2630D}" type="presOf" srcId="{65D3F2DE-6C2F-476E-B881-E295104478AC}" destId="{6C6A711A-A0D6-4C98-A8ED-5C7BFA784344}" srcOrd="0" destOrd="0" presId="urn:microsoft.com/office/officeart/2005/8/layout/process3"/>
    <dgm:cxn modelId="{5914B009-4FEE-42FB-A2EB-9ECDED2C74EF}" type="presOf" srcId="{6EBB8376-6C98-4F55-A339-5E855C860247}" destId="{1FBCCAAD-A5B6-424F-A3D3-7050CAB37A81}" srcOrd="1" destOrd="0" presId="urn:microsoft.com/office/officeart/2005/8/layout/process3"/>
    <dgm:cxn modelId="{3ABE240D-15B2-47FC-B493-1B7C5C3CEFA8}" type="presOf" srcId="{FE268A23-83C2-4DCF-9AC2-F4B149D6C5D8}" destId="{D1D5D4DA-49B3-4F08-AE43-B913200E9C71}" srcOrd="0" destOrd="5" presId="urn:microsoft.com/office/officeart/2005/8/layout/process3"/>
    <dgm:cxn modelId="{F6ACB811-9C39-44F2-A83E-6F065B7AE34F}" type="presOf" srcId="{B74B92BF-CBD3-40D2-AA9A-71819E4BAC7E}" destId="{D1D5D4DA-49B3-4F08-AE43-B913200E9C71}" srcOrd="0" destOrd="2" presId="urn:microsoft.com/office/officeart/2005/8/layout/process3"/>
    <dgm:cxn modelId="{1850B216-36DE-4474-A934-75BD9A4C3CED}" srcId="{35D2B9F0-57B4-4D2F-97DE-E8FA60BAE4E6}" destId="{AA67D372-5236-4FED-BA09-804D99A53214}" srcOrd="0" destOrd="0" parTransId="{4C40C96A-1188-4E1B-9F62-1517713032BE}" sibTransId="{5F81A6A7-21C1-4642-9D8F-379CE4E9D007}"/>
    <dgm:cxn modelId="{319CE427-192A-49CB-81E5-7FCA27533ABC}" type="presOf" srcId="{E6CD15AA-54C7-409C-8854-3EC10CE0332D}" destId="{C4881B2B-079C-441C-BD57-0ED3B9BCCF29}" srcOrd="0" destOrd="0" presId="urn:microsoft.com/office/officeart/2005/8/layout/process3"/>
    <dgm:cxn modelId="{C04E6529-A4F4-4C49-B133-9B6D49B6C876}" type="presOf" srcId="{98EECB87-0E20-4615-9A0B-969761D3FB88}" destId="{5050A00B-3B81-4E7E-8CDC-CDA4FB6C0FF2}" srcOrd="0" destOrd="0" presId="urn:microsoft.com/office/officeart/2005/8/layout/process3"/>
    <dgm:cxn modelId="{FC28752A-B8BA-4607-A0CA-5ADDDDB9D0D1}" type="presOf" srcId="{6EBB8376-6C98-4F55-A339-5E855C860247}" destId="{F4D1DFA0-791E-46DF-8F86-D8D70B8544EE}" srcOrd="0" destOrd="0" presId="urn:microsoft.com/office/officeart/2005/8/layout/process3"/>
    <dgm:cxn modelId="{DA8E4030-DDE5-4CB8-8CF4-698ED1E7308D}" type="presOf" srcId="{7C066DA2-C6B3-4BA1-82EF-0B0C4DECB253}" destId="{48A060CA-BDBB-4B8D-9DCA-B310C07B9BBB}" srcOrd="1" destOrd="0" presId="urn:microsoft.com/office/officeart/2005/8/layout/process3"/>
    <dgm:cxn modelId="{272D0531-CE5E-4A52-B815-D53FC3E27EAE}" type="presOf" srcId="{66C9FF9B-4F87-48F5-86A7-9DA451D8DA2C}" destId="{F8654B7B-0547-4E3F-80F9-164833C3449A}" srcOrd="0" destOrd="6" presId="urn:microsoft.com/office/officeart/2005/8/layout/process3"/>
    <dgm:cxn modelId="{5596FB36-381E-4888-9EE0-365F9E0156A2}" type="presOf" srcId="{8C5D764B-B6B0-4C7F-A097-18FE1D01FD41}" destId="{D1D5D4DA-49B3-4F08-AE43-B913200E9C71}" srcOrd="0" destOrd="1" presId="urn:microsoft.com/office/officeart/2005/8/layout/process3"/>
    <dgm:cxn modelId="{9066203A-FAD9-433A-9E6C-B0BAF3291E78}" srcId="{82C34955-3BF4-4E54-9B65-4ECEF7EA5876}" destId="{8B273113-EBBF-4C4D-9A40-A6D159665452}" srcOrd="3" destOrd="0" parTransId="{7AB495AA-9550-4024-8A38-5A8A697CB3CF}" sibTransId="{8836EAEA-DA80-42EF-A2C3-EF4C846A576A}"/>
    <dgm:cxn modelId="{56B4E33C-64EE-42A5-AEBA-42A3E8747CED}" srcId="{FE268A23-83C2-4DCF-9AC2-F4B149D6C5D8}" destId="{3713E131-7CAE-4382-8CB5-14098EF2B473}" srcOrd="1" destOrd="0" parTransId="{0837D651-A43E-467F-85E6-A683FD57119F}" sibTransId="{EA18EFA1-C22D-4642-BC72-4928F1BF8A66}"/>
    <dgm:cxn modelId="{AD50E941-7A57-4554-B11D-FA0B0D403A45}" srcId="{35D2B9F0-57B4-4D2F-97DE-E8FA60BAE4E6}" destId="{8E6A4054-6149-4DD1-9768-D692B0F71C7B}" srcOrd="3" destOrd="0" parTransId="{B13B2A57-F0A9-4CA5-A959-2CFE8D43904B}" sibTransId="{80D36D77-322D-4E80-84FA-D3817160FE6C}"/>
    <dgm:cxn modelId="{EE482862-9B49-4848-A578-4F9CFA46104A}" srcId="{7C066DA2-C6B3-4BA1-82EF-0B0C4DECB253}" destId="{35D2B9F0-57B4-4D2F-97DE-E8FA60BAE4E6}" srcOrd="0" destOrd="0" parTransId="{41240EB7-9702-4151-865C-2169DEF3F685}" sibTransId="{10D5D662-4217-4BE8-9F5C-69BDA5086B82}"/>
    <dgm:cxn modelId="{66F44B43-1D1A-45E7-9AFD-6DCD45E3A904}" srcId="{82C34955-3BF4-4E54-9B65-4ECEF7EA5876}" destId="{8C5D764B-B6B0-4C7F-A097-18FE1D01FD41}" srcOrd="0" destOrd="0" parTransId="{4BFB4839-0BA3-4018-9E98-26897A29A915}" sibTransId="{1666194B-A5DA-4C04-A689-39FEA060FAD5}"/>
    <dgm:cxn modelId="{D369D363-70AA-46B7-A209-05E3EE51E733}" srcId="{35D2B9F0-57B4-4D2F-97DE-E8FA60BAE4E6}" destId="{AC8816A1-149E-45C9-BE5A-A68315116FB0}" srcOrd="1" destOrd="0" parTransId="{3DCA32D1-9070-49CE-A514-7DADDF5E7EE1}" sibTransId="{4D47D0F6-D327-45CC-9E4A-F265640B82AF}"/>
    <dgm:cxn modelId="{AF0F3A4B-94E5-4F8D-904C-703D14B52A62}" srcId="{98EECB87-0E20-4615-9A0B-969761D3FB88}" destId="{6EBB8376-6C98-4F55-A339-5E855C860247}" srcOrd="0" destOrd="0" parTransId="{47FB24CE-0B39-4DCB-8FD4-2188AA326729}" sibTransId="{E6CD15AA-54C7-409C-8854-3EC10CE0332D}"/>
    <dgm:cxn modelId="{A4FEEB50-A151-41A4-84F7-7EA0E6B3A4F5}" type="presOf" srcId="{35D2B9F0-57B4-4D2F-97DE-E8FA60BAE4E6}" destId="{F8654B7B-0547-4E3F-80F9-164833C3449A}" srcOrd="0" destOrd="0" presId="urn:microsoft.com/office/officeart/2005/8/layout/process3"/>
    <dgm:cxn modelId="{290C8853-A46F-4B55-B81B-D15F65A4879D}" type="presOf" srcId="{E6CD15AA-54C7-409C-8854-3EC10CE0332D}" destId="{98FCF841-7E11-493A-B249-6B46BBE1E815}" srcOrd="1" destOrd="0" presId="urn:microsoft.com/office/officeart/2005/8/layout/process3"/>
    <dgm:cxn modelId="{4A63A474-1022-47A0-8141-8B5AEBD84CFF}" srcId="{82C34955-3BF4-4E54-9B65-4ECEF7EA5876}" destId="{B74B92BF-CBD3-40D2-AA9A-71819E4BAC7E}" srcOrd="1" destOrd="0" parTransId="{2EE4003A-6E6B-467D-8CCA-2BA9725CB1A2}" sibTransId="{2423809A-00DC-46B5-87BF-2F9F9B52238D}"/>
    <dgm:cxn modelId="{8813F654-989C-4385-8476-0AE2C94FCBFE}" srcId="{35D2B9F0-57B4-4D2F-97DE-E8FA60BAE4E6}" destId="{66C9FF9B-4F87-48F5-86A7-9DA451D8DA2C}" srcOrd="5" destOrd="0" parTransId="{6B590DC6-B9E9-4E6B-A950-B540F4B53BDF}" sibTransId="{C42938E3-BCAB-4C4A-A416-909B768FBEF9}"/>
    <dgm:cxn modelId="{5CDF8B76-944C-4B39-A3D8-DD86FB722044}" type="presOf" srcId="{3713E131-7CAE-4382-8CB5-14098EF2B473}" destId="{D1D5D4DA-49B3-4F08-AE43-B913200E9C71}" srcOrd="0" destOrd="7" presId="urn:microsoft.com/office/officeart/2005/8/layout/process3"/>
    <dgm:cxn modelId="{2677F159-77B0-4762-BEA9-CA9433F96CB8}" srcId="{35D2B9F0-57B4-4D2F-97DE-E8FA60BAE4E6}" destId="{2B282E53-0C2E-4234-9700-5716F6640F86}" srcOrd="4" destOrd="0" parTransId="{2C09CDBA-4F9C-4B5D-A6F4-B49C29BE0B7D}" sibTransId="{6D9EFC1D-BA9C-4F05-8C78-53236CB432BF}"/>
    <dgm:cxn modelId="{2936F67A-DD19-4B67-8232-5D4F0CC6BFA4}" type="presOf" srcId="{2B282E53-0C2E-4234-9700-5716F6640F86}" destId="{F8654B7B-0547-4E3F-80F9-164833C3449A}" srcOrd="0" destOrd="5" presId="urn:microsoft.com/office/officeart/2005/8/layout/process3"/>
    <dgm:cxn modelId="{85956F87-D6D1-49AD-83B5-CB7A73C69C86}" type="presOf" srcId="{F1BB36DB-97BD-44DA-9DF5-E6B1861C0498}" destId="{F8654B7B-0547-4E3F-80F9-164833C3449A}" srcOrd="0" destOrd="7" presId="urn:microsoft.com/office/officeart/2005/8/layout/process3"/>
    <dgm:cxn modelId="{0100B08B-A1E0-4F42-9371-64DBFA688E10}" srcId="{98EECB87-0E20-4615-9A0B-969761D3FB88}" destId="{65D3F2DE-6C2F-476E-B881-E295104478AC}" srcOrd="2" destOrd="0" parTransId="{BA1FBA38-A1D9-417C-AF41-61212FBA4401}" sibTransId="{95B14DA4-ACA0-4411-A6F2-ED032BE61529}"/>
    <dgm:cxn modelId="{2A079F8E-97A2-464E-9904-056F44F3E137}" srcId="{66C9FF9B-4F87-48F5-86A7-9DA451D8DA2C}" destId="{F1BB36DB-97BD-44DA-9DF5-E6B1861C0498}" srcOrd="0" destOrd="0" parTransId="{E3BC10D4-C123-4D82-A009-A808EBCD8B47}" sibTransId="{82C70629-A4F2-4E18-A700-7D308ADEF2F9}"/>
    <dgm:cxn modelId="{07829190-4584-4F9F-9FE7-53A70152107B}" type="presOf" srcId="{D8EA49E0-F614-4432-AEF3-CA57FD663069}" destId="{DE9F098A-E592-4890-9403-5166884999EC}" srcOrd="1" destOrd="0" presId="urn:microsoft.com/office/officeart/2005/8/layout/process3"/>
    <dgm:cxn modelId="{66099F99-CF67-4783-9355-F9E58A0B2F76}" type="presOf" srcId="{82C34955-3BF4-4E54-9B65-4ECEF7EA5876}" destId="{D1D5D4DA-49B3-4F08-AE43-B913200E9C71}" srcOrd="0" destOrd="0" presId="urn:microsoft.com/office/officeart/2005/8/layout/process3"/>
    <dgm:cxn modelId="{EB63E89C-0BBA-4A50-92FF-C8B6E6A559DE}" type="presOf" srcId="{CAF30B0A-5FAD-4478-B79C-7B2190C5392F}" destId="{F8654B7B-0547-4E3F-80F9-164833C3449A}" srcOrd="0" destOrd="3" presId="urn:microsoft.com/office/officeart/2005/8/layout/process3"/>
    <dgm:cxn modelId="{935EA9A4-9BB4-4911-BFC5-61ABED7812D6}" type="presOf" srcId="{D8EA49E0-F614-4432-AEF3-CA57FD663069}" destId="{83AD1BBE-B316-46B5-B572-A4090CE97ABD}" srcOrd="0" destOrd="0" presId="urn:microsoft.com/office/officeart/2005/8/layout/process3"/>
    <dgm:cxn modelId="{3FAAF0A6-9556-4BD5-8767-04007ED468CC}" type="presOf" srcId="{AA67D372-5236-4FED-BA09-804D99A53214}" destId="{F8654B7B-0547-4E3F-80F9-164833C3449A}" srcOrd="0" destOrd="1" presId="urn:microsoft.com/office/officeart/2005/8/layout/process3"/>
    <dgm:cxn modelId="{CF8C1BAB-0F37-4365-9FB5-5F4353FFF794}" type="presOf" srcId="{62BD21FE-C420-46B1-A581-CD3C86129178}" destId="{F8654B7B-0547-4E3F-80F9-164833C3449A}" srcOrd="0" destOrd="8" presId="urn:microsoft.com/office/officeart/2005/8/layout/process3"/>
    <dgm:cxn modelId="{C943B5BF-30FD-4002-B4CD-1CD05923A73D}" srcId="{35D2B9F0-57B4-4D2F-97DE-E8FA60BAE4E6}" destId="{CAF30B0A-5FAD-4478-B79C-7B2190C5392F}" srcOrd="2" destOrd="0" parTransId="{B44B0455-AF16-4732-970A-DDCD31BE7644}" sibTransId="{AA097B16-4AB7-4FAD-94BB-7DB40EA8CCDE}"/>
    <dgm:cxn modelId="{FCBEA7C0-F405-40F0-869E-40B60F8DAE1A}" type="presOf" srcId="{C95430A8-3A36-4B52-8D0B-842F292D7697}" destId="{D1D5D4DA-49B3-4F08-AE43-B913200E9C71}" srcOrd="0" destOrd="3" presId="urn:microsoft.com/office/officeart/2005/8/layout/process3"/>
    <dgm:cxn modelId="{69085DC1-1272-4C21-B84A-E7B7C33BC0AE}" srcId="{65D3F2DE-6C2F-476E-B881-E295104478AC}" destId="{69BA05E9-66D9-4F81-A769-E213DEFBBBEF}" srcOrd="0" destOrd="0" parTransId="{033AA10D-797F-4651-BD81-A4B4C9EA9F5B}" sibTransId="{58E91FF4-A71C-4A51-9258-1642A120C66A}"/>
    <dgm:cxn modelId="{3C1006C3-A3C1-4BDF-95DA-4D85DFD8CB4C}" type="presOf" srcId="{F76FDA17-C588-4894-AAAD-D1C64A87D537}" destId="{D1D5D4DA-49B3-4F08-AE43-B913200E9C71}" srcOrd="0" destOrd="6" presId="urn:microsoft.com/office/officeart/2005/8/layout/process3"/>
    <dgm:cxn modelId="{19E363C9-D66D-4D28-98C2-9FEEAAA79D35}" srcId="{82C34955-3BF4-4E54-9B65-4ECEF7EA5876}" destId="{C95430A8-3A36-4B52-8D0B-842F292D7697}" srcOrd="2" destOrd="0" parTransId="{27FEA5E2-110F-434F-8073-EF96F8117428}" sibTransId="{519DD4B6-7DDC-43E6-840D-916FD295A87E}"/>
    <dgm:cxn modelId="{D22E69CE-4B64-40CB-839D-231D168E8D30}" srcId="{98EECB87-0E20-4615-9A0B-969761D3FB88}" destId="{7C066DA2-C6B3-4BA1-82EF-0B0C4DECB253}" srcOrd="1" destOrd="0" parTransId="{9B7FD987-7EF6-495D-843B-F0D389FF7919}" sibTransId="{D8EA49E0-F614-4432-AEF3-CA57FD663069}"/>
    <dgm:cxn modelId="{5B28CCD3-3566-4E34-BDE7-49520CF59433}" type="presOf" srcId="{69BA05E9-66D9-4F81-A769-E213DEFBBBEF}" destId="{35A41C5A-3EE5-44D3-A017-8C119E02AB7C}" srcOrd="0" destOrd="0" presId="urn:microsoft.com/office/officeart/2005/8/layout/process3"/>
    <dgm:cxn modelId="{C6BCBCD9-5B9B-4F45-805F-FC3CCBAE5AAE}" type="presOf" srcId="{65D3F2DE-6C2F-476E-B881-E295104478AC}" destId="{79F3074C-7690-4045-9170-E8C3709D9C10}" srcOrd="1" destOrd="0" presId="urn:microsoft.com/office/officeart/2005/8/layout/process3"/>
    <dgm:cxn modelId="{F63E50DB-B7B6-4B23-95B4-5FEB45C8C1FA}" type="presOf" srcId="{7C066DA2-C6B3-4BA1-82EF-0B0C4DECB253}" destId="{3875C709-0F2C-442E-83E7-67E6E60B22E4}" srcOrd="0" destOrd="0" presId="urn:microsoft.com/office/officeart/2005/8/layout/process3"/>
    <dgm:cxn modelId="{6FE636EA-5599-4407-A09B-C3DD8A8E65BE}" srcId="{6EBB8376-6C98-4F55-A339-5E855C860247}" destId="{FE268A23-83C2-4DCF-9AC2-F4B149D6C5D8}" srcOrd="1" destOrd="0" parTransId="{B670376F-1A35-4695-89C5-549E42435EAE}" sibTransId="{911F008F-15D2-474B-BE79-4DE3534B6C71}"/>
    <dgm:cxn modelId="{1DA927ED-AFF9-45DB-8EDB-CA62AF0545F2}" type="presOf" srcId="{AC8816A1-149E-45C9-BE5A-A68315116FB0}" destId="{F8654B7B-0547-4E3F-80F9-164833C3449A}" srcOrd="0" destOrd="2" presId="urn:microsoft.com/office/officeart/2005/8/layout/process3"/>
    <dgm:cxn modelId="{5250A6EF-38EF-4A7D-BD3E-6E7529789860}" srcId="{6EBB8376-6C98-4F55-A339-5E855C860247}" destId="{82C34955-3BF4-4E54-9B65-4ECEF7EA5876}" srcOrd="0" destOrd="0" parTransId="{2CC83411-AD7B-4771-998A-64A5F7691083}" sibTransId="{0BBC40A9-18FB-4261-8B7A-731A3BE3AD05}"/>
    <dgm:cxn modelId="{BF6BB6F1-3031-49B2-BE5F-7E27A458A31D}" type="presOf" srcId="{8E6A4054-6149-4DD1-9768-D692B0F71C7B}" destId="{F8654B7B-0547-4E3F-80F9-164833C3449A}" srcOrd="0" destOrd="4" presId="urn:microsoft.com/office/officeart/2005/8/layout/process3"/>
    <dgm:cxn modelId="{D53455F2-70D5-42F3-91B6-65CF319BD385}" srcId="{FE268A23-83C2-4DCF-9AC2-F4B149D6C5D8}" destId="{F76FDA17-C588-4894-AAAD-D1C64A87D537}" srcOrd="0" destOrd="0" parTransId="{CBEEC08E-06DF-4FAA-84F6-0FC3017135A3}" sibTransId="{BCB67D0B-0CA6-4918-8F9F-01B13511F1F4}"/>
    <dgm:cxn modelId="{748048F9-F56F-4722-9115-93539E11B649}" type="presOf" srcId="{8B273113-EBBF-4C4D-9A40-A6D159665452}" destId="{D1D5D4DA-49B3-4F08-AE43-B913200E9C71}" srcOrd="0" destOrd="4" presId="urn:microsoft.com/office/officeart/2005/8/layout/process3"/>
    <dgm:cxn modelId="{A19519FF-BFEB-473B-8C67-CB1FCC503816}" srcId="{66C9FF9B-4F87-48F5-86A7-9DA451D8DA2C}" destId="{62BD21FE-C420-46B1-A581-CD3C86129178}" srcOrd="1" destOrd="0" parTransId="{65BC4F72-B853-4CDA-9605-15099F039CA7}" sibTransId="{4F930F20-EC7F-4490-93AE-52229CD3C2CE}"/>
    <dgm:cxn modelId="{D13454E8-BFB5-41FB-885F-A827BA3AEAB6}" type="presParOf" srcId="{5050A00B-3B81-4E7E-8CDC-CDA4FB6C0FF2}" destId="{5827B2D3-CFED-47DC-A30D-9C0746A54753}" srcOrd="0" destOrd="0" presId="urn:microsoft.com/office/officeart/2005/8/layout/process3"/>
    <dgm:cxn modelId="{F9AB8628-65F9-4013-A9D9-A91749C18B77}" type="presParOf" srcId="{5827B2D3-CFED-47DC-A30D-9C0746A54753}" destId="{F4D1DFA0-791E-46DF-8F86-D8D70B8544EE}" srcOrd="0" destOrd="0" presId="urn:microsoft.com/office/officeart/2005/8/layout/process3"/>
    <dgm:cxn modelId="{BEB2AC6D-D4BD-4788-944B-1069554DB433}" type="presParOf" srcId="{5827B2D3-CFED-47DC-A30D-9C0746A54753}" destId="{1FBCCAAD-A5B6-424F-A3D3-7050CAB37A81}" srcOrd="1" destOrd="0" presId="urn:microsoft.com/office/officeart/2005/8/layout/process3"/>
    <dgm:cxn modelId="{8BEC0510-6C09-4BBF-9234-89C5C9069A88}" type="presParOf" srcId="{5827B2D3-CFED-47DC-A30D-9C0746A54753}" destId="{D1D5D4DA-49B3-4F08-AE43-B913200E9C71}" srcOrd="2" destOrd="0" presId="urn:microsoft.com/office/officeart/2005/8/layout/process3"/>
    <dgm:cxn modelId="{FED320BF-9B61-4388-BD36-28E67D5BD0BF}" type="presParOf" srcId="{5050A00B-3B81-4E7E-8CDC-CDA4FB6C0FF2}" destId="{C4881B2B-079C-441C-BD57-0ED3B9BCCF29}" srcOrd="1" destOrd="0" presId="urn:microsoft.com/office/officeart/2005/8/layout/process3"/>
    <dgm:cxn modelId="{41DBAC16-AD17-475F-B35E-20EB7C650579}" type="presParOf" srcId="{C4881B2B-079C-441C-BD57-0ED3B9BCCF29}" destId="{98FCF841-7E11-493A-B249-6B46BBE1E815}" srcOrd="0" destOrd="0" presId="urn:microsoft.com/office/officeart/2005/8/layout/process3"/>
    <dgm:cxn modelId="{5A8AF3F7-016C-4EBD-88FD-88FB5412026F}" type="presParOf" srcId="{5050A00B-3B81-4E7E-8CDC-CDA4FB6C0FF2}" destId="{9FBAC654-F8CC-4932-9B7A-10A2AE188195}" srcOrd="2" destOrd="0" presId="urn:microsoft.com/office/officeart/2005/8/layout/process3"/>
    <dgm:cxn modelId="{3E830342-41F7-4BE7-B48C-BE671EC46486}" type="presParOf" srcId="{9FBAC654-F8CC-4932-9B7A-10A2AE188195}" destId="{3875C709-0F2C-442E-83E7-67E6E60B22E4}" srcOrd="0" destOrd="0" presId="urn:microsoft.com/office/officeart/2005/8/layout/process3"/>
    <dgm:cxn modelId="{8C0075E7-782C-44BA-BB03-8E3A19B7D4D3}" type="presParOf" srcId="{9FBAC654-F8CC-4932-9B7A-10A2AE188195}" destId="{48A060CA-BDBB-4B8D-9DCA-B310C07B9BBB}" srcOrd="1" destOrd="0" presId="urn:microsoft.com/office/officeart/2005/8/layout/process3"/>
    <dgm:cxn modelId="{B1DA8D06-0AEB-4789-9E58-C6B102E5AEB3}" type="presParOf" srcId="{9FBAC654-F8CC-4932-9B7A-10A2AE188195}" destId="{F8654B7B-0547-4E3F-80F9-164833C3449A}" srcOrd="2" destOrd="0" presId="urn:microsoft.com/office/officeart/2005/8/layout/process3"/>
    <dgm:cxn modelId="{92752002-A1B2-45FD-9C77-76F77CD6C302}" type="presParOf" srcId="{5050A00B-3B81-4E7E-8CDC-CDA4FB6C0FF2}" destId="{83AD1BBE-B316-46B5-B572-A4090CE97ABD}" srcOrd="3" destOrd="0" presId="urn:microsoft.com/office/officeart/2005/8/layout/process3"/>
    <dgm:cxn modelId="{81294EB8-D12C-4D98-ABC2-C636B07DAA90}" type="presParOf" srcId="{83AD1BBE-B316-46B5-B572-A4090CE97ABD}" destId="{DE9F098A-E592-4890-9403-5166884999EC}" srcOrd="0" destOrd="0" presId="urn:microsoft.com/office/officeart/2005/8/layout/process3"/>
    <dgm:cxn modelId="{117D8E46-6FE3-4C49-A8B3-A6352646EE17}" type="presParOf" srcId="{5050A00B-3B81-4E7E-8CDC-CDA4FB6C0FF2}" destId="{C18A5B63-6919-4943-BDD3-583F0C024C80}" srcOrd="4" destOrd="0" presId="urn:microsoft.com/office/officeart/2005/8/layout/process3"/>
    <dgm:cxn modelId="{5282C249-4E26-4B9B-A3B6-3DE183F07A00}" type="presParOf" srcId="{C18A5B63-6919-4943-BDD3-583F0C024C80}" destId="{6C6A711A-A0D6-4C98-A8ED-5C7BFA784344}" srcOrd="0" destOrd="0" presId="urn:microsoft.com/office/officeart/2005/8/layout/process3"/>
    <dgm:cxn modelId="{59DB8E66-2529-4B9A-8899-129D6A8F2A6B}" type="presParOf" srcId="{C18A5B63-6919-4943-BDD3-583F0C024C80}" destId="{79F3074C-7690-4045-9170-E8C3709D9C10}" srcOrd="1" destOrd="0" presId="urn:microsoft.com/office/officeart/2005/8/layout/process3"/>
    <dgm:cxn modelId="{ADF7F7BF-9DC7-404B-A443-7BE6BB88EBF9}" type="presParOf" srcId="{C18A5B63-6919-4943-BDD3-583F0C024C80}" destId="{35A41C5A-3EE5-44D3-A017-8C119E02AB7C}"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BCCAAD-A5B6-424F-A3D3-7050CAB37A81}">
      <dsp:nvSpPr>
        <dsp:cNvPr id="0" name=""/>
        <dsp:cNvSpPr/>
      </dsp:nvSpPr>
      <dsp:spPr>
        <a:xfrm>
          <a:off x="3629" y="326762"/>
          <a:ext cx="1650307" cy="92581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41910" numCol="1" spcCol="1270" anchor="t" anchorCtr="0">
          <a:noAutofit/>
        </a:bodyPr>
        <a:lstStyle/>
        <a:p>
          <a:pPr marL="0" lvl="0" indent="0" algn="l" defTabSz="488950">
            <a:lnSpc>
              <a:spcPct val="90000"/>
            </a:lnSpc>
            <a:spcBef>
              <a:spcPct val="0"/>
            </a:spcBef>
            <a:spcAft>
              <a:spcPct val="35000"/>
            </a:spcAft>
            <a:buNone/>
          </a:pPr>
          <a:r>
            <a:rPr lang="en-US" sz="1100" b="1" kern="1200"/>
            <a:t>Phase 1 </a:t>
          </a:r>
          <a:br>
            <a:rPr lang="en-US" sz="1100" kern="1200"/>
          </a:br>
          <a:r>
            <a:rPr lang="en-US" sz="1100" kern="1200"/>
            <a:t>(Initial Rollout)</a:t>
          </a:r>
        </a:p>
        <a:p>
          <a:pPr marL="0" lvl="0" indent="0" algn="l" defTabSz="488950">
            <a:lnSpc>
              <a:spcPct val="90000"/>
            </a:lnSpc>
            <a:spcBef>
              <a:spcPct val="0"/>
            </a:spcBef>
            <a:spcAft>
              <a:spcPct val="35000"/>
            </a:spcAft>
            <a:buNone/>
          </a:pPr>
          <a:r>
            <a:rPr lang="en-US" sz="1100" kern="1200"/>
            <a:t>2 months after NTP</a:t>
          </a:r>
        </a:p>
      </dsp:txBody>
      <dsp:txXfrm>
        <a:off x="3629" y="326762"/>
        <a:ext cx="1650307" cy="617207"/>
      </dsp:txXfrm>
    </dsp:sp>
    <dsp:sp modelId="{D1D5D4DA-49B3-4F08-AE43-B913200E9C71}">
      <dsp:nvSpPr>
        <dsp:cNvPr id="0" name=""/>
        <dsp:cNvSpPr/>
      </dsp:nvSpPr>
      <dsp:spPr>
        <a:xfrm>
          <a:off x="341644" y="943970"/>
          <a:ext cx="1650307" cy="27720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a:t>Mobile ticketing component to launch on the App Store and Google Play, branded VRE Mobile with:</a:t>
          </a:r>
        </a:p>
        <a:p>
          <a:pPr marL="114300" lvl="2" indent="-57150" algn="l" defTabSz="488950">
            <a:lnSpc>
              <a:spcPct val="90000"/>
            </a:lnSpc>
            <a:spcBef>
              <a:spcPct val="0"/>
            </a:spcBef>
            <a:spcAft>
              <a:spcPct val="15000"/>
            </a:spcAft>
            <a:buChar char="•"/>
          </a:pPr>
          <a:r>
            <a:rPr lang="en-US" sz="1100" kern="1200"/>
            <a:t>SmartBenefits integration</a:t>
          </a:r>
        </a:p>
        <a:p>
          <a:pPr marL="114300" lvl="2" indent="-57150" algn="l" defTabSz="488950">
            <a:lnSpc>
              <a:spcPct val="90000"/>
            </a:lnSpc>
            <a:spcBef>
              <a:spcPct val="0"/>
            </a:spcBef>
            <a:spcAft>
              <a:spcPct val="15000"/>
            </a:spcAft>
            <a:buChar char="•"/>
          </a:pPr>
          <a:r>
            <a:rPr lang="en-US" sz="1100" kern="1200"/>
            <a:t>Step Up functionality</a:t>
          </a:r>
        </a:p>
        <a:p>
          <a:pPr marL="114300" lvl="2" indent="-57150" algn="l" defTabSz="488950">
            <a:lnSpc>
              <a:spcPct val="90000"/>
            </a:lnSpc>
            <a:spcBef>
              <a:spcPct val="0"/>
            </a:spcBef>
            <a:spcAft>
              <a:spcPct val="15000"/>
            </a:spcAft>
            <a:buChar char="•"/>
          </a:pPr>
          <a:r>
            <a:rPr lang="en-US" sz="1100" kern="1200"/>
            <a:t>Reduced fare solution</a:t>
          </a:r>
        </a:p>
        <a:p>
          <a:pPr marL="114300" lvl="2" indent="-57150" algn="l" defTabSz="488950">
            <a:lnSpc>
              <a:spcPct val="90000"/>
            </a:lnSpc>
            <a:spcBef>
              <a:spcPct val="0"/>
            </a:spcBef>
            <a:spcAft>
              <a:spcPct val="15000"/>
            </a:spcAft>
            <a:buChar char="•"/>
          </a:pPr>
          <a:r>
            <a:rPr lang="en-US" sz="1100" kern="1200"/>
            <a:t>Customer-friendly transition from moovel platform</a:t>
          </a:r>
        </a:p>
        <a:p>
          <a:pPr marL="57150" lvl="1" indent="-57150" algn="l" defTabSz="488950">
            <a:lnSpc>
              <a:spcPct val="90000"/>
            </a:lnSpc>
            <a:spcBef>
              <a:spcPct val="0"/>
            </a:spcBef>
            <a:spcAft>
              <a:spcPct val="15000"/>
            </a:spcAft>
            <a:buChar char="•"/>
          </a:pPr>
          <a:r>
            <a:rPr lang="en-US" sz="1100" kern="1200"/>
            <a:t>Web-based services including:</a:t>
          </a:r>
        </a:p>
        <a:p>
          <a:pPr marL="114300" lvl="2" indent="-57150" algn="l" defTabSz="488950">
            <a:lnSpc>
              <a:spcPct val="90000"/>
            </a:lnSpc>
            <a:spcBef>
              <a:spcPct val="0"/>
            </a:spcBef>
            <a:spcAft>
              <a:spcPct val="15000"/>
            </a:spcAft>
            <a:buChar char="•"/>
          </a:pPr>
          <a:r>
            <a:rPr lang="en-US" sz="1100" kern="1200" dirty="0"/>
            <a:t>Financial Reporting</a:t>
          </a:r>
        </a:p>
        <a:p>
          <a:pPr marL="114300" lvl="2" indent="-57150" algn="l" defTabSz="488950">
            <a:lnSpc>
              <a:spcPct val="90000"/>
            </a:lnSpc>
            <a:spcBef>
              <a:spcPct val="0"/>
            </a:spcBef>
            <a:spcAft>
              <a:spcPct val="15000"/>
            </a:spcAft>
            <a:buChar char="•"/>
          </a:pPr>
          <a:r>
            <a:rPr lang="en-US" sz="1100" kern="1200"/>
            <a:t>Customer Service</a:t>
          </a:r>
        </a:p>
      </dsp:txBody>
      <dsp:txXfrm>
        <a:off x="389980" y="992306"/>
        <a:ext cx="1553635" cy="2675328"/>
      </dsp:txXfrm>
    </dsp:sp>
    <dsp:sp modelId="{C4881B2B-079C-441C-BD57-0ED3B9BCCF29}">
      <dsp:nvSpPr>
        <dsp:cNvPr id="0" name=""/>
        <dsp:cNvSpPr/>
      </dsp:nvSpPr>
      <dsp:spPr>
        <a:xfrm>
          <a:off x="1904117" y="429927"/>
          <a:ext cx="530382" cy="41087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1904117" y="512103"/>
        <a:ext cx="407119" cy="246526"/>
      </dsp:txXfrm>
    </dsp:sp>
    <dsp:sp modelId="{48A060CA-BDBB-4B8D-9DCA-B310C07B9BBB}">
      <dsp:nvSpPr>
        <dsp:cNvPr id="0" name=""/>
        <dsp:cNvSpPr/>
      </dsp:nvSpPr>
      <dsp:spPr>
        <a:xfrm>
          <a:off x="2654659" y="326762"/>
          <a:ext cx="1650307" cy="92581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41910" numCol="1" spcCol="1270" anchor="t" anchorCtr="0">
          <a:noAutofit/>
        </a:bodyPr>
        <a:lstStyle/>
        <a:p>
          <a:pPr marL="0" lvl="0" indent="0" algn="l" defTabSz="488950">
            <a:lnSpc>
              <a:spcPct val="90000"/>
            </a:lnSpc>
            <a:spcBef>
              <a:spcPct val="0"/>
            </a:spcBef>
            <a:spcAft>
              <a:spcPct val="35000"/>
            </a:spcAft>
            <a:buNone/>
          </a:pPr>
          <a:r>
            <a:rPr lang="en-US" sz="1100" b="1" kern="1200" dirty="0"/>
            <a:t>Phase 2</a:t>
          </a:r>
        </a:p>
      </dsp:txBody>
      <dsp:txXfrm>
        <a:off x="2654659" y="326762"/>
        <a:ext cx="1650307" cy="617207"/>
      </dsp:txXfrm>
    </dsp:sp>
    <dsp:sp modelId="{F8654B7B-0547-4E3F-80F9-164833C3449A}">
      <dsp:nvSpPr>
        <dsp:cNvPr id="0" name=""/>
        <dsp:cNvSpPr/>
      </dsp:nvSpPr>
      <dsp:spPr>
        <a:xfrm>
          <a:off x="2992674" y="943970"/>
          <a:ext cx="1650307" cy="27720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t" anchorCtr="0">
          <a:noAutofit/>
        </a:bodyPr>
        <a:lstStyle/>
        <a:p>
          <a:pPr marL="57150" lvl="1" indent="-57150" algn="l" defTabSz="488950">
            <a:lnSpc>
              <a:spcPct val="90000"/>
            </a:lnSpc>
            <a:spcBef>
              <a:spcPct val="0"/>
            </a:spcBef>
            <a:spcAft>
              <a:spcPct val="15000"/>
            </a:spcAft>
            <a:buChar char="•"/>
          </a:pPr>
          <a:r>
            <a:rPr lang="en-US" sz="1100" kern="1200"/>
            <a:t>Trip Tool section added to VRE Mobile, rolling out tools as they are ready:</a:t>
          </a:r>
        </a:p>
        <a:p>
          <a:pPr marL="114300" lvl="2" indent="-57150" algn="l" defTabSz="488950">
            <a:lnSpc>
              <a:spcPct val="90000"/>
            </a:lnSpc>
            <a:spcBef>
              <a:spcPct val="0"/>
            </a:spcBef>
            <a:spcAft>
              <a:spcPct val="15000"/>
            </a:spcAft>
            <a:buChar char="•"/>
          </a:pPr>
          <a:r>
            <a:rPr lang="en-US" sz="1100" kern="1200" dirty="0"/>
            <a:t>Trip planning</a:t>
          </a:r>
        </a:p>
        <a:p>
          <a:pPr marL="114300" lvl="2" indent="-57150" algn="l" defTabSz="488950">
            <a:lnSpc>
              <a:spcPct val="90000"/>
            </a:lnSpc>
            <a:spcBef>
              <a:spcPct val="0"/>
            </a:spcBef>
            <a:spcAft>
              <a:spcPct val="15000"/>
            </a:spcAft>
            <a:buChar char="•"/>
          </a:pPr>
          <a:r>
            <a:rPr lang="en-US" sz="1100" kern="1200"/>
            <a:t>Parking counters</a:t>
          </a:r>
        </a:p>
        <a:p>
          <a:pPr marL="114300" lvl="2" indent="-57150" algn="l" defTabSz="488950">
            <a:lnSpc>
              <a:spcPct val="90000"/>
            </a:lnSpc>
            <a:spcBef>
              <a:spcPct val="0"/>
            </a:spcBef>
            <a:spcAft>
              <a:spcPct val="15000"/>
            </a:spcAft>
            <a:buChar char="•"/>
          </a:pPr>
          <a:r>
            <a:rPr lang="en-US" sz="1100" kern="1200"/>
            <a:t>APC information</a:t>
          </a:r>
        </a:p>
        <a:p>
          <a:pPr marL="114300" lvl="2" indent="-57150" algn="l" defTabSz="488950">
            <a:lnSpc>
              <a:spcPct val="90000"/>
            </a:lnSpc>
            <a:spcBef>
              <a:spcPct val="0"/>
            </a:spcBef>
            <a:spcAft>
              <a:spcPct val="15000"/>
            </a:spcAft>
            <a:buChar char="•"/>
          </a:pPr>
          <a:r>
            <a:rPr lang="en-US" sz="1100" kern="1200"/>
            <a:t>Amtrak arrival information</a:t>
          </a:r>
        </a:p>
        <a:p>
          <a:pPr marL="114300" lvl="2" indent="-57150" algn="l" defTabSz="488950">
            <a:lnSpc>
              <a:spcPct val="90000"/>
            </a:lnSpc>
            <a:spcBef>
              <a:spcPct val="0"/>
            </a:spcBef>
            <a:spcAft>
              <a:spcPct val="15000"/>
            </a:spcAft>
            <a:buChar char="•"/>
          </a:pPr>
          <a:r>
            <a:rPr lang="en-US" sz="1100" kern="1200"/>
            <a:t>Incentrip reward program</a:t>
          </a:r>
        </a:p>
        <a:p>
          <a:pPr marL="114300" lvl="2" indent="-57150" algn="l" defTabSz="488950">
            <a:lnSpc>
              <a:spcPct val="90000"/>
            </a:lnSpc>
            <a:spcBef>
              <a:spcPct val="0"/>
            </a:spcBef>
            <a:spcAft>
              <a:spcPct val="15000"/>
            </a:spcAft>
            <a:buChar char="•"/>
          </a:pPr>
          <a:r>
            <a:rPr lang="en-US" sz="1100" kern="1200"/>
            <a:t>Customer Web-Portal</a:t>
          </a:r>
        </a:p>
        <a:p>
          <a:pPr marL="171450" lvl="3" indent="-57150" algn="l" defTabSz="488950">
            <a:lnSpc>
              <a:spcPct val="90000"/>
            </a:lnSpc>
            <a:spcBef>
              <a:spcPct val="0"/>
            </a:spcBef>
            <a:spcAft>
              <a:spcPct val="15000"/>
            </a:spcAft>
            <a:buChar char="•"/>
          </a:pPr>
          <a:r>
            <a:rPr lang="en-US" sz="1100" kern="1200"/>
            <a:t>Self-service site</a:t>
          </a:r>
        </a:p>
        <a:p>
          <a:pPr marL="171450" lvl="3" indent="-57150" algn="l" defTabSz="488950">
            <a:lnSpc>
              <a:spcPct val="90000"/>
            </a:lnSpc>
            <a:spcBef>
              <a:spcPct val="0"/>
            </a:spcBef>
            <a:spcAft>
              <a:spcPct val="15000"/>
            </a:spcAft>
            <a:buChar char="•"/>
          </a:pPr>
          <a:r>
            <a:rPr lang="en-US" sz="1100" kern="1200"/>
            <a:t>Special event tickets</a:t>
          </a:r>
        </a:p>
      </dsp:txBody>
      <dsp:txXfrm>
        <a:off x="3041010" y="992306"/>
        <a:ext cx="1553635" cy="2675328"/>
      </dsp:txXfrm>
    </dsp:sp>
    <dsp:sp modelId="{83AD1BBE-B316-46B5-B572-A4090CE97ABD}">
      <dsp:nvSpPr>
        <dsp:cNvPr id="0" name=""/>
        <dsp:cNvSpPr/>
      </dsp:nvSpPr>
      <dsp:spPr>
        <a:xfrm>
          <a:off x="4555147" y="429927"/>
          <a:ext cx="530382" cy="41087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4555147" y="512103"/>
        <a:ext cx="407119" cy="246526"/>
      </dsp:txXfrm>
    </dsp:sp>
    <dsp:sp modelId="{79F3074C-7690-4045-9170-E8C3709D9C10}">
      <dsp:nvSpPr>
        <dsp:cNvPr id="0" name=""/>
        <dsp:cNvSpPr/>
      </dsp:nvSpPr>
      <dsp:spPr>
        <a:xfrm>
          <a:off x="5305689" y="326762"/>
          <a:ext cx="1650307" cy="92581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41910" numCol="1" spcCol="1270" anchor="t" anchorCtr="0">
          <a:noAutofit/>
        </a:bodyPr>
        <a:lstStyle/>
        <a:p>
          <a:pPr marL="0" lvl="0" indent="0" algn="l" defTabSz="488950">
            <a:lnSpc>
              <a:spcPct val="90000"/>
            </a:lnSpc>
            <a:spcBef>
              <a:spcPct val="0"/>
            </a:spcBef>
            <a:spcAft>
              <a:spcPct val="35000"/>
            </a:spcAft>
            <a:buNone/>
          </a:pPr>
          <a:r>
            <a:rPr lang="en-US" sz="1100" b="1" kern="1200"/>
            <a:t>Phase 3</a:t>
          </a:r>
        </a:p>
        <a:p>
          <a:pPr marL="0" lvl="0" indent="0" algn="l" defTabSz="488950">
            <a:lnSpc>
              <a:spcPct val="90000"/>
            </a:lnSpc>
            <a:spcBef>
              <a:spcPct val="0"/>
            </a:spcBef>
            <a:spcAft>
              <a:spcPct val="35000"/>
            </a:spcAft>
            <a:buNone/>
          </a:pPr>
          <a:r>
            <a:rPr lang="en-US" sz="1100" kern="1200"/>
            <a:t>(Regional integration)</a:t>
          </a:r>
        </a:p>
      </dsp:txBody>
      <dsp:txXfrm>
        <a:off x="5305689" y="326762"/>
        <a:ext cx="1650307" cy="617207"/>
      </dsp:txXfrm>
    </dsp:sp>
    <dsp:sp modelId="{35A41C5A-3EE5-44D3-A017-8C119E02AB7C}">
      <dsp:nvSpPr>
        <dsp:cNvPr id="0" name=""/>
        <dsp:cNvSpPr/>
      </dsp:nvSpPr>
      <dsp:spPr>
        <a:xfrm>
          <a:off x="5643704" y="943970"/>
          <a:ext cx="1650307" cy="27720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t" anchorCtr="0">
          <a:noAutofit/>
        </a:bodyPr>
        <a:lstStyle/>
        <a:p>
          <a:pPr marL="57150" lvl="1" indent="-57150" algn="l" defTabSz="488950">
            <a:lnSpc>
              <a:spcPct val="90000"/>
            </a:lnSpc>
            <a:spcBef>
              <a:spcPct val="0"/>
            </a:spcBef>
            <a:spcAft>
              <a:spcPct val="15000"/>
            </a:spcAft>
            <a:buChar char="•"/>
          </a:pPr>
          <a:r>
            <a:rPr lang="en-US" sz="1100" kern="1200"/>
            <a:t>Integrations with other regional public transportation fare offerings</a:t>
          </a:r>
        </a:p>
      </dsp:txBody>
      <dsp:txXfrm>
        <a:off x="5692040" y="992306"/>
        <a:ext cx="1553635" cy="2675328"/>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12A6A305-5C4D-4989-844A-D6BFAB18843B}" type="datetimeFigureOut">
              <a:rPr lang="en-US" smtClean="0"/>
              <a:t>1/26/2021</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B927E9BE-5D72-47D7-821F-B6EBA82B5770}" type="slidenum">
              <a:rPr lang="en-US" smtClean="0"/>
              <a:t>‹#›</a:t>
            </a:fld>
            <a:endParaRPr lang="en-US"/>
          </a:p>
        </p:txBody>
      </p:sp>
    </p:spTree>
    <p:extLst>
      <p:ext uri="{BB962C8B-B14F-4D97-AF65-F5344CB8AC3E}">
        <p14:creationId xmlns:p14="http://schemas.microsoft.com/office/powerpoint/2010/main" val="22533226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F63C68ED-D3C8-48F0-B89D-DD082CECF0EE}" type="datetimeFigureOut">
              <a:rPr lang="en-US" smtClean="0"/>
              <a:t>1/26/2021</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96FC65EF-5482-43E5-8A57-FD762B18F76F}" type="slidenum">
              <a:rPr lang="en-US" smtClean="0"/>
              <a:t>‹#›</a:t>
            </a:fld>
            <a:endParaRPr lang="en-US"/>
          </a:p>
        </p:txBody>
      </p:sp>
    </p:spTree>
    <p:extLst>
      <p:ext uri="{BB962C8B-B14F-4D97-AF65-F5344CB8AC3E}">
        <p14:creationId xmlns:p14="http://schemas.microsoft.com/office/powerpoint/2010/main" val="6349982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pic>
        <p:nvPicPr>
          <p:cNvPr id="5" name="Picture 4" descr="VRE_PPTemplate_CovSlide.jpg"/>
          <p:cNvPicPr>
            <a:picLocks noChangeAspect="1"/>
          </p:cNvPicPr>
          <p:nvPr userDrawn="1"/>
        </p:nvPicPr>
        <p:blipFill>
          <a:blip r:embed="rId2"/>
          <a:stretch>
            <a:fillRect/>
          </a:stretch>
        </p:blipFill>
        <p:spPr>
          <a:xfrm>
            <a:off x="0" y="0"/>
            <a:ext cx="9144000" cy="6858000"/>
          </a:xfrm>
          <a:prstGeom prst="rect">
            <a:avLst/>
          </a:prstGeom>
        </p:spPr>
      </p:pic>
      <p:sp>
        <p:nvSpPr>
          <p:cNvPr id="2" name="Title 1"/>
          <p:cNvSpPr>
            <a:spLocks noGrp="1"/>
          </p:cNvSpPr>
          <p:nvPr>
            <p:ph type="ctrTitle"/>
          </p:nvPr>
        </p:nvSpPr>
        <p:spPr>
          <a:xfrm>
            <a:off x="685800" y="1395412"/>
            <a:ext cx="7772400" cy="1470025"/>
          </a:xfrm>
        </p:spPr>
        <p:txBody>
          <a:bodyPr/>
          <a:lstStyle>
            <a:lvl1pPr>
              <a:defRPr>
                <a:solidFill>
                  <a:schemeClr val="bg1"/>
                </a:solidFill>
              </a:defRPr>
            </a:lvl1pPr>
          </a:lstStyle>
          <a:p>
            <a:r>
              <a:rPr lang="en-US"/>
              <a:t>Click to edit Master title style</a:t>
            </a:r>
          </a:p>
        </p:txBody>
      </p:sp>
      <p:sp>
        <p:nvSpPr>
          <p:cNvPr id="3" name="Subtitle 2"/>
          <p:cNvSpPr>
            <a:spLocks noGrp="1"/>
          </p:cNvSpPr>
          <p:nvPr>
            <p:ph type="subTitle" idx="1"/>
          </p:nvPr>
        </p:nvSpPr>
        <p:spPr>
          <a:xfrm>
            <a:off x="1371600" y="3200400"/>
            <a:ext cx="6400800" cy="1752600"/>
          </a:xfrm>
        </p:spPr>
        <p:txBody>
          <a:bodyPr anchor="ct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TextBox 5"/>
          <p:cNvSpPr txBox="1"/>
          <p:nvPr userDrawn="1"/>
        </p:nvSpPr>
        <p:spPr>
          <a:xfrm>
            <a:off x="8458200" y="6306979"/>
            <a:ext cx="457200" cy="246221"/>
          </a:xfrm>
          <a:prstGeom prst="rect">
            <a:avLst/>
          </a:prstGeom>
          <a:noFill/>
        </p:spPr>
        <p:txBody>
          <a:bodyPr wrap="square" rtlCol="0">
            <a:spAutoFit/>
          </a:bodyPr>
          <a:lstStyle/>
          <a:p>
            <a:fld id="{BCE1F24B-093B-46A5-B60F-404C94664A43}" type="slidenum">
              <a:rPr lang="en-US" sz="1000" smtClean="0">
                <a:solidFill>
                  <a:schemeClr val="bg1">
                    <a:lumMod val="85000"/>
                  </a:schemeClr>
                </a:solidFill>
                <a:latin typeface="Century Gothic" panose="020B0502020202020204" pitchFamily="34" charset="0"/>
              </a:rPr>
              <a:t>‹#›</a:t>
            </a:fld>
            <a:endParaRPr lang="en-US" sz="1000">
              <a:solidFill>
                <a:schemeClr val="bg1">
                  <a:lumMod val="85000"/>
                </a:schemeClr>
              </a:solidFill>
              <a:latin typeface="Century Gothic" panose="020B0502020202020204" pitchFamily="34" charset="0"/>
            </a:endParaRPr>
          </a:p>
        </p:txBody>
      </p:sp>
    </p:spTree>
    <p:extLst>
      <p:ext uri="{BB962C8B-B14F-4D97-AF65-F5344CB8AC3E}">
        <p14:creationId xmlns:p14="http://schemas.microsoft.com/office/powerpoint/2010/main" val="28485563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95412"/>
            <a:ext cx="7772400" cy="1470025"/>
          </a:xfrm>
        </p:spPr>
        <p:txBody>
          <a:bodyPr/>
          <a:lstStyle>
            <a:lvl1pPr>
              <a:defRPr>
                <a:solidFill>
                  <a:schemeClr val="bg1"/>
                </a:solidFill>
              </a:defRPr>
            </a:lvl1pPr>
          </a:lstStyle>
          <a:p>
            <a:r>
              <a:rPr lang="en-US"/>
              <a:t>Click to edit Master title style</a:t>
            </a:r>
          </a:p>
        </p:txBody>
      </p:sp>
      <p:sp>
        <p:nvSpPr>
          <p:cNvPr id="3" name="Subtitle 2"/>
          <p:cNvSpPr>
            <a:spLocks noGrp="1"/>
          </p:cNvSpPr>
          <p:nvPr>
            <p:ph type="subTitle" idx="1"/>
          </p:nvPr>
        </p:nvSpPr>
        <p:spPr>
          <a:xfrm>
            <a:off x="1371600" y="3200400"/>
            <a:ext cx="6400800" cy="1752600"/>
          </a:xfrm>
        </p:spPr>
        <p:txBody>
          <a:bodyPr anchor="ct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TextBox 5"/>
          <p:cNvSpPr txBox="1"/>
          <p:nvPr userDrawn="1"/>
        </p:nvSpPr>
        <p:spPr>
          <a:xfrm>
            <a:off x="8458200" y="6306979"/>
            <a:ext cx="457200" cy="246221"/>
          </a:xfrm>
          <a:prstGeom prst="rect">
            <a:avLst/>
          </a:prstGeom>
          <a:noFill/>
        </p:spPr>
        <p:txBody>
          <a:bodyPr wrap="square" rtlCol="0">
            <a:spAutoFit/>
          </a:bodyPr>
          <a:lstStyle/>
          <a:p>
            <a:fld id="{BCE1F24B-093B-46A5-B60F-404C94664A43}" type="slidenum">
              <a:rPr lang="en-US" sz="1000" smtClean="0">
                <a:solidFill>
                  <a:schemeClr val="bg1">
                    <a:lumMod val="85000"/>
                  </a:schemeClr>
                </a:solidFill>
                <a:latin typeface="Century Gothic" panose="020B0502020202020204" pitchFamily="34" charset="0"/>
              </a:rPr>
              <a:t>‹#›</a:t>
            </a:fld>
            <a:endParaRPr lang="en-US" sz="1000">
              <a:solidFill>
                <a:schemeClr val="bg1">
                  <a:lumMod val="85000"/>
                </a:schemeClr>
              </a:solidFill>
              <a:latin typeface="Century Gothic" panose="020B0502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200"/>
            </a:lvl1pPr>
          </a:lstStyle>
          <a:p>
            <a:r>
              <a:rPr lang="en-US"/>
              <a:t>Click to edit Master title style</a:t>
            </a:r>
          </a:p>
        </p:txBody>
      </p:sp>
      <p:sp>
        <p:nvSpPr>
          <p:cNvPr id="3" name="Content Placeholder 2"/>
          <p:cNvSpPr>
            <a:spLocks noGrp="1"/>
          </p:cNvSpPr>
          <p:nvPr>
            <p:ph idx="1"/>
          </p:nvPr>
        </p:nvSpPr>
        <p:spPr/>
        <p:txBody>
          <a:bodyPr/>
          <a:lstStyle>
            <a:lvl1pPr marL="342900" indent="-342900">
              <a:buFont typeface="Wingdings" panose="05000000000000000000" pitchFamily="2" charset="2"/>
              <a:buChar char="§"/>
              <a:defRPr sz="2800"/>
            </a:lvl1pPr>
            <a:lvl2pPr>
              <a:defRPr sz="28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7687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76872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1"/>
            <a:ext cx="5111750" cy="562532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1"/>
            <a:ext cx="3008313" cy="45085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492625"/>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304800"/>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059362"/>
            <a:ext cx="5486400" cy="80803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5927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9"/>
            <a:ext cx="6019800" cy="55927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307589"/>
            <a:ext cx="8229600" cy="86218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342768"/>
            <a:ext cx="8229600" cy="45246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p:cNvSpPr/>
          <p:nvPr userDrawn="1"/>
        </p:nvSpPr>
        <p:spPr>
          <a:xfrm>
            <a:off x="0" y="0"/>
            <a:ext cx="9144000" cy="205946"/>
          </a:xfrm>
          <a:prstGeom prst="rect">
            <a:avLst/>
          </a:prstGeom>
          <a:solidFill>
            <a:srgbClr val="1A478C"/>
          </a:solidFill>
          <a:ln>
            <a:solidFill>
              <a:srgbClr val="0033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userDrawn="1"/>
        </p:nvSpPr>
        <p:spPr>
          <a:xfrm>
            <a:off x="-3396" y="6649754"/>
            <a:ext cx="9136886" cy="205946"/>
          </a:xfrm>
          <a:prstGeom prst="rect">
            <a:avLst/>
          </a:prstGeom>
          <a:solidFill>
            <a:srgbClr val="1A478C"/>
          </a:solidFill>
          <a:ln>
            <a:solidFill>
              <a:srgbClr val="0033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extBox 3"/>
          <p:cNvSpPr txBox="1"/>
          <p:nvPr userDrawn="1"/>
        </p:nvSpPr>
        <p:spPr>
          <a:xfrm>
            <a:off x="8458200" y="6607235"/>
            <a:ext cx="457200" cy="246221"/>
          </a:xfrm>
          <a:prstGeom prst="rect">
            <a:avLst/>
          </a:prstGeom>
          <a:noFill/>
        </p:spPr>
        <p:txBody>
          <a:bodyPr wrap="square" rtlCol="0">
            <a:spAutoFit/>
          </a:bodyPr>
          <a:lstStyle/>
          <a:p>
            <a:fld id="{BCE1F24B-093B-46A5-B60F-404C94664A43}" type="slidenum">
              <a:rPr lang="en-US" sz="1000" smtClean="0">
                <a:solidFill>
                  <a:schemeClr val="bg1">
                    <a:lumMod val="85000"/>
                  </a:schemeClr>
                </a:solidFill>
                <a:latin typeface="Century Gothic" panose="020B0502020202020204" pitchFamily="34" charset="0"/>
              </a:rPr>
              <a:t>‹#›</a:t>
            </a:fld>
            <a:endParaRPr lang="en-US" sz="1000">
              <a:solidFill>
                <a:schemeClr val="bg1">
                  <a:lumMod val="85000"/>
                </a:schemeClr>
              </a:solidFill>
              <a:latin typeface="Century Gothic" panose="020B0502020202020204" pitchFamily="34" charset="0"/>
            </a:endParaRPr>
          </a:p>
        </p:txBody>
      </p:sp>
      <p:sp>
        <p:nvSpPr>
          <p:cNvPr id="11" name="TextBox 10"/>
          <p:cNvSpPr txBox="1"/>
          <p:nvPr userDrawn="1"/>
        </p:nvSpPr>
        <p:spPr>
          <a:xfrm>
            <a:off x="914481" y="6273733"/>
            <a:ext cx="3525794" cy="292388"/>
          </a:xfrm>
          <a:prstGeom prst="rect">
            <a:avLst/>
          </a:prstGeom>
          <a:noFill/>
        </p:spPr>
        <p:txBody>
          <a:bodyPr wrap="square" rtlCol="0" anchor="ctr">
            <a:spAutoFit/>
          </a:bodyPr>
          <a:lstStyle/>
          <a:p>
            <a:r>
              <a:rPr lang="en-US" sz="1300">
                <a:latin typeface="Gill Sans MT" panose="020B0502020104020203" pitchFamily="34" charset="0"/>
              </a:rPr>
              <a:t>VIRGINIA RAILWAY</a:t>
            </a:r>
            <a:r>
              <a:rPr lang="en-US" sz="1300" baseline="0">
                <a:latin typeface="Gill Sans MT" panose="020B0502020104020203" pitchFamily="34" charset="0"/>
              </a:rPr>
              <a:t> EXPRESS</a:t>
            </a:r>
            <a:endParaRPr lang="en-US" sz="1200" kern="1100" spc="-20" baseline="0">
              <a:latin typeface="Gill Sans MT" panose="020B0502020104020203" pitchFamily="34" charset="0"/>
            </a:endParaRPr>
          </a:p>
        </p:txBody>
      </p:sp>
      <p:pic>
        <p:nvPicPr>
          <p:cNvPr id="5" name="Picture 4"/>
          <p:cNvPicPr>
            <a:picLocks noChangeAspect="1"/>
          </p:cNvPicPr>
          <p:nvPr userDrawn="1"/>
        </p:nvPicPr>
        <p:blipFill>
          <a:blip r:embed="rId14"/>
          <a:stretch>
            <a:fillRect/>
          </a:stretch>
        </p:blipFill>
        <p:spPr>
          <a:xfrm>
            <a:off x="144685" y="5951034"/>
            <a:ext cx="819479" cy="809740"/>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457200" rtl="0" eaLnBrk="1" latinLnBrk="0" hangingPunct="1">
        <a:spcBef>
          <a:spcPct val="0"/>
        </a:spcBef>
        <a:buNone/>
        <a:defRPr sz="3200" b="1" i="0" kern="1200" cap="all">
          <a:solidFill>
            <a:schemeClr val="tx1"/>
          </a:solidFill>
          <a:latin typeface="+mn-lt"/>
          <a:ea typeface="+mj-ea"/>
          <a:cs typeface="Century Gothic"/>
        </a:defRPr>
      </a:lvl1pPr>
    </p:titleStyle>
    <p:bodyStyle>
      <a:lvl1pPr marL="342900" indent="-342900" algn="l" defTabSz="457200" rtl="0" eaLnBrk="1" latinLnBrk="0" hangingPunct="1">
        <a:lnSpc>
          <a:spcPct val="90000"/>
        </a:lnSpc>
        <a:spcBef>
          <a:spcPts val="600"/>
        </a:spcBef>
        <a:spcAft>
          <a:spcPts val="0"/>
        </a:spcAft>
        <a:buFont typeface="Wingdings" panose="05000000000000000000" pitchFamily="2" charset="2"/>
        <a:buChar char="§"/>
        <a:defRPr sz="2800" b="0" i="0" kern="1200">
          <a:solidFill>
            <a:schemeClr val="tx1"/>
          </a:solidFill>
          <a:latin typeface="+mn-lt"/>
          <a:ea typeface="+mn-ea"/>
          <a:cs typeface="Century Gothic"/>
        </a:defRPr>
      </a:lvl1pPr>
      <a:lvl2pPr marL="742950" indent="-285750" algn="l" defTabSz="457200" rtl="0" eaLnBrk="1" latinLnBrk="0" hangingPunct="1">
        <a:lnSpc>
          <a:spcPct val="90000"/>
        </a:lnSpc>
        <a:spcBef>
          <a:spcPts val="600"/>
        </a:spcBef>
        <a:spcAft>
          <a:spcPts val="0"/>
        </a:spcAft>
        <a:buFont typeface="Arial"/>
        <a:buChar char="–"/>
        <a:defRPr sz="2800" b="0" i="0" kern="1200">
          <a:solidFill>
            <a:schemeClr val="tx1"/>
          </a:solidFill>
          <a:latin typeface="+mn-lt"/>
          <a:ea typeface="+mn-ea"/>
          <a:cs typeface="Century Gothic"/>
        </a:defRPr>
      </a:lvl2pPr>
      <a:lvl3pPr marL="1143000" indent="-228600" algn="l" defTabSz="457200" rtl="0" eaLnBrk="1" latinLnBrk="0" hangingPunct="1">
        <a:lnSpc>
          <a:spcPct val="90000"/>
        </a:lnSpc>
        <a:spcBef>
          <a:spcPts val="600"/>
        </a:spcBef>
        <a:spcAft>
          <a:spcPts val="0"/>
        </a:spcAft>
        <a:buFont typeface="Arial"/>
        <a:buChar char="•"/>
        <a:defRPr sz="2400" b="0" i="0" kern="1200">
          <a:solidFill>
            <a:schemeClr val="tx1"/>
          </a:solidFill>
          <a:latin typeface="+mn-lt"/>
          <a:ea typeface="+mn-ea"/>
          <a:cs typeface="Century Gothic"/>
        </a:defRPr>
      </a:lvl3pPr>
      <a:lvl4pPr marL="1147763" indent="0" algn="l" defTabSz="457200" rtl="0" eaLnBrk="1" latinLnBrk="0" hangingPunct="1">
        <a:lnSpc>
          <a:spcPct val="90000"/>
        </a:lnSpc>
        <a:spcBef>
          <a:spcPts val="600"/>
        </a:spcBef>
        <a:spcAft>
          <a:spcPts val="0"/>
        </a:spcAft>
        <a:buFont typeface="Arial"/>
        <a:buNone/>
        <a:defRPr sz="2400" b="0" i="1" kern="1200">
          <a:solidFill>
            <a:schemeClr val="tx1"/>
          </a:solidFill>
          <a:latin typeface="+mn-lt"/>
          <a:ea typeface="+mn-ea"/>
          <a:cs typeface="Century Gothic"/>
        </a:defRPr>
      </a:lvl4pPr>
      <a:lvl5pPr marL="1481138" indent="-228600" algn="l" defTabSz="457200" rtl="0" eaLnBrk="1" latinLnBrk="0" hangingPunct="1">
        <a:lnSpc>
          <a:spcPct val="90000"/>
        </a:lnSpc>
        <a:spcBef>
          <a:spcPts val="600"/>
        </a:spcBef>
        <a:spcAft>
          <a:spcPts val="0"/>
        </a:spcAft>
        <a:buFont typeface="Calibri" panose="020F0502020204030204" pitchFamily="34" charset="0"/>
        <a:buChar char="-"/>
        <a:defRPr sz="2400" b="0" i="1" kern="1200">
          <a:solidFill>
            <a:schemeClr val="tx1"/>
          </a:solidFill>
          <a:latin typeface="+mn-lt"/>
          <a:ea typeface="+mn-ea"/>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microsoft.com/office/2007/relationships/media" Target="../media/media1.mp4"/><Relationship Id="rId1" Type="http://schemas.openxmlformats.org/officeDocument/2006/relationships/video" Target="NULL" TargetMode="Externa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61E97-3ADB-4D5F-A061-2700F7EDCB4B}"/>
              </a:ext>
            </a:extLst>
          </p:cNvPr>
          <p:cNvSpPr>
            <a:spLocks noGrp="1"/>
          </p:cNvSpPr>
          <p:nvPr>
            <p:ph type="ctrTitle"/>
          </p:nvPr>
        </p:nvSpPr>
        <p:spPr>
          <a:xfrm>
            <a:off x="685800" y="1395412"/>
            <a:ext cx="7772400" cy="2033588"/>
          </a:xfrm>
        </p:spPr>
        <p:txBody>
          <a:bodyPr/>
          <a:lstStyle/>
          <a:p>
            <a:r>
              <a:rPr lang="en-US" dirty="0">
                <a:latin typeface="Gill Sans MT" panose="020B0502020104020203" pitchFamily="34" charset="0"/>
              </a:rPr>
              <a:t>VRE Mobile</a:t>
            </a:r>
          </a:p>
        </p:txBody>
      </p:sp>
      <p:sp>
        <p:nvSpPr>
          <p:cNvPr id="3" name="Subtitle 2">
            <a:extLst>
              <a:ext uri="{FF2B5EF4-FFF2-40B4-BE49-F238E27FC236}">
                <a16:creationId xmlns:a16="http://schemas.microsoft.com/office/drawing/2014/main" id="{E918FEDF-B9CA-47A3-8364-B5D0AE534DB0}"/>
              </a:ext>
            </a:extLst>
          </p:cNvPr>
          <p:cNvSpPr>
            <a:spLocks noGrp="1"/>
          </p:cNvSpPr>
          <p:nvPr>
            <p:ph type="subTitle" idx="1"/>
          </p:nvPr>
        </p:nvSpPr>
        <p:spPr/>
        <p:txBody>
          <a:bodyPr/>
          <a:lstStyle/>
          <a:p>
            <a:endParaRPr lang="en-US" dirty="0"/>
          </a:p>
          <a:p>
            <a:r>
              <a:rPr lang="en-US" dirty="0"/>
              <a:t> </a:t>
            </a:r>
            <a:r>
              <a:rPr lang="en-US" sz="1800" dirty="0"/>
              <a:t>TPB REGIONAL PUBLIC TRANSPORTATION SUBCOMMITTEE Tuesday, January 26, 2021 </a:t>
            </a:r>
            <a:endParaRPr lang="en-US" sz="1800" dirty="0">
              <a:latin typeface="Gill Sans MT" panose="020B0502020104020203" pitchFamily="34" charset="0"/>
            </a:endParaRPr>
          </a:p>
        </p:txBody>
      </p:sp>
    </p:spTree>
    <p:extLst>
      <p:ext uri="{BB962C8B-B14F-4D97-AF65-F5344CB8AC3E}">
        <p14:creationId xmlns:p14="http://schemas.microsoft.com/office/powerpoint/2010/main" val="4049504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43DB0F1-9ACC-4C68-B93B-9FA21ED779F4}"/>
              </a:ext>
            </a:extLst>
          </p:cNvPr>
          <p:cNvSpPr/>
          <p:nvPr/>
        </p:nvSpPr>
        <p:spPr>
          <a:xfrm>
            <a:off x="3969675" y="2319121"/>
            <a:ext cx="2212936" cy="1989612"/>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Rectangle 14">
            <a:extLst>
              <a:ext uri="{FF2B5EF4-FFF2-40B4-BE49-F238E27FC236}">
                <a16:creationId xmlns:a16="http://schemas.microsoft.com/office/drawing/2014/main" id="{2B912FED-ABD7-4357-B91E-E00DDAF9873C}"/>
              </a:ext>
            </a:extLst>
          </p:cNvPr>
          <p:cNvSpPr/>
          <p:nvPr/>
        </p:nvSpPr>
        <p:spPr>
          <a:xfrm>
            <a:off x="3969435" y="4305122"/>
            <a:ext cx="2212936" cy="899090"/>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9" name="Rectangle 18">
            <a:extLst>
              <a:ext uri="{FF2B5EF4-FFF2-40B4-BE49-F238E27FC236}">
                <a16:creationId xmlns:a16="http://schemas.microsoft.com/office/drawing/2014/main" id="{B7A3BEF3-D02C-45E6-A215-59200882B8CC}"/>
              </a:ext>
            </a:extLst>
          </p:cNvPr>
          <p:cNvSpPr/>
          <p:nvPr/>
        </p:nvSpPr>
        <p:spPr>
          <a:xfrm>
            <a:off x="4157797" y="2739198"/>
            <a:ext cx="728134" cy="1363888"/>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24">
            <a:extLst>
              <a:ext uri="{FF2B5EF4-FFF2-40B4-BE49-F238E27FC236}">
                <a16:creationId xmlns:a16="http://schemas.microsoft.com/office/drawing/2014/main" id="{9D2C8612-F938-4E36-9840-F675FD191211}"/>
              </a:ext>
            </a:extLst>
          </p:cNvPr>
          <p:cNvSpPr/>
          <p:nvPr/>
        </p:nvSpPr>
        <p:spPr>
          <a:xfrm>
            <a:off x="5198196" y="2759358"/>
            <a:ext cx="728134" cy="1363888"/>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a:extLst>
              <a:ext uri="{FF2B5EF4-FFF2-40B4-BE49-F238E27FC236}">
                <a16:creationId xmlns:a16="http://schemas.microsoft.com/office/drawing/2014/main" id="{38A1DBEC-6650-409C-8F79-F0ED98591637}"/>
              </a:ext>
            </a:extLst>
          </p:cNvPr>
          <p:cNvSpPr txBox="1"/>
          <p:nvPr/>
        </p:nvSpPr>
        <p:spPr>
          <a:xfrm>
            <a:off x="4145733" y="3021488"/>
            <a:ext cx="897809" cy="577081"/>
          </a:xfrm>
          <a:prstGeom prst="rect">
            <a:avLst/>
          </a:prstGeom>
          <a:noFill/>
        </p:spPr>
        <p:txBody>
          <a:bodyPr wrap="square" rtlCol="0">
            <a:spAutoFit/>
          </a:bodyPr>
          <a:lstStyle/>
          <a:p>
            <a:r>
              <a:rPr lang="en-US" sz="1050" dirty="0"/>
              <a:t>#1 </a:t>
            </a:r>
          </a:p>
          <a:p>
            <a:r>
              <a:rPr lang="en-US" sz="1050" dirty="0"/>
              <a:t>Fare Purchasing</a:t>
            </a:r>
          </a:p>
        </p:txBody>
      </p:sp>
      <p:sp>
        <p:nvSpPr>
          <p:cNvPr id="27" name="TextBox 26">
            <a:extLst>
              <a:ext uri="{FF2B5EF4-FFF2-40B4-BE49-F238E27FC236}">
                <a16:creationId xmlns:a16="http://schemas.microsoft.com/office/drawing/2014/main" id="{27734F9C-CC6B-4ED5-B147-74188710E10C}"/>
              </a:ext>
            </a:extLst>
          </p:cNvPr>
          <p:cNvSpPr txBox="1"/>
          <p:nvPr/>
        </p:nvSpPr>
        <p:spPr>
          <a:xfrm>
            <a:off x="5199120" y="3163691"/>
            <a:ext cx="897809" cy="415498"/>
          </a:xfrm>
          <a:prstGeom prst="rect">
            <a:avLst/>
          </a:prstGeom>
          <a:noFill/>
        </p:spPr>
        <p:txBody>
          <a:bodyPr wrap="square" rtlCol="0">
            <a:spAutoFit/>
          </a:bodyPr>
          <a:lstStyle/>
          <a:p>
            <a:r>
              <a:rPr lang="en-US" sz="1050" dirty="0"/>
              <a:t>#2 </a:t>
            </a:r>
          </a:p>
          <a:p>
            <a:r>
              <a:rPr lang="en-US" sz="1050" dirty="0"/>
              <a:t>Trip Tools</a:t>
            </a:r>
          </a:p>
        </p:txBody>
      </p:sp>
      <p:sp>
        <p:nvSpPr>
          <p:cNvPr id="33" name="TextBox 32">
            <a:extLst>
              <a:ext uri="{FF2B5EF4-FFF2-40B4-BE49-F238E27FC236}">
                <a16:creationId xmlns:a16="http://schemas.microsoft.com/office/drawing/2014/main" id="{DAA14DDF-B2F2-44F2-8F9E-711A13401E0D}"/>
              </a:ext>
            </a:extLst>
          </p:cNvPr>
          <p:cNvSpPr txBox="1"/>
          <p:nvPr/>
        </p:nvSpPr>
        <p:spPr>
          <a:xfrm>
            <a:off x="4499204" y="2420768"/>
            <a:ext cx="2755550" cy="300082"/>
          </a:xfrm>
          <a:prstGeom prst="rect">
            <a:avLst/>
          </a:prstGeom>
          <a:noFill/>
        </p:spPr>
        <p:txBody>
          <a:bodyPr wrap="square" rtlCol="0">
            <a:spAutoFit/>
          </a:bodyPr>
          <a:lstStyle/>
          <a:p>
            <a:r>
              <a:rPr lang="en-US" sz="1350" dirty="0"/>
              <a:t>VRE Mobile</a:t>
            </a:r>
          </a:p>
        </p:txBody>
      </p:sp>
      <p:sp>
        <p:nvSpPr>
          <p:cNvPr id="34" name="TextBox 33">
            <a:extLst>
              <a:ext uri="{FF2B5EF4-FFF2-40B4-BE49-F238E27FC236}">
                <a16:creationId xmlns:a16="http://schemas.microsoft.com/office/drawing/2014/main" id="{C1B715A9-DA2F-4911-8094-621986CDDF71}"/>
              </a:ext>
            </a:extLst>
          </p:cNvPr>
          <p:cNvSpPr txBox="1"/>
          <p:nvPr/>
        </p:nvSpPr>
        <p:spPr>
          <a:xfrm>
            <a:off x="4620128" y="4937536"/>
            <a:ext cx="2755550" cy="300082"/>
          </a:xfrm>
          <a:prstGeom prst="rect">
            <a:avLst/>
          </a:prstGeom>
          <a:noFill/>
        </p:spPr>
        <p:txBody>
          <a:bodyPr wrap="square" rtlCol="0">
            <a:spAutoFit/>
          </a:bodyPr>
          <a:lstStyle/>
          <a:p>
            <a:r>
              <a:rPr lang="en-US" sz="1350" dirty="0"/>
              <a:t>Web Portal</a:t>
            </a:r>
          </a:p>
        </p:txBody>
      </p:sp>
      <p:sp>
        <p:nvSpPr>
          <p:cNvPr id="35" name="Rectangle 34">
            <a:extLst>
              <a:ext uri="{FF2B5EF4-FFF2-40B4-BE49-F238E27FC236}">
                <a16:creationId xmlns:a16="http://schemas.microsoft.com/office/drawing/2014/main" id="{1228EFBB-6A7A-45F9-9625-037F0DBF7C26}"/>
              </a:ext>
            </a:extLst>
          </p:cNvPr>
          <p:cNvSpPr/>
          <p:nvPr/>
        </p:nvSpPr>
        <p:spPr>
          <a:xfrm>
            <a:off x="4182946" y="4440436"/>
            <a:ext cx="728134" cy="496155"/>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6" name="TextBox 35">
            <a:extLst>
              <a:ext uri="{FF2B5EF4-FFF2-40B4-BE49-F238E27FC236}">
                <a16:creationId xmlns:a16="http://schemas.microsoft.com/office/drawing/2014/main" id="{718FE7FA-769E-485E-8DE0-295BCDD8CD92}"/>
              </a:ext>
            </a:extLst>
          </p:cNvPr>
          <p:cNvSpPr txBox="1"/>
          <p:nvPr/>
        </p:nvSpPr>
        <p:spPr>
          <a:xfrm>
            <a:off x="4186901" y="4483670"/>
            <a:ext cx="897809" cy="415498"/>
          </a:xfrm>
          <a:prstGeom prst="rect">
            <a:avLst/>
          </a:prstGeom>
          <a:noFill/>
        </p:spPr>
        <p:txBody>
          <a:bodyPr wrap="square" rtlCol="0">
            <a:spAutoFit/>
          </a:bodyPr>
          <a:lstStyle/>
          <a:p>
            <a:r>
              <a:rPr lang="en-US" sz="1050" dirty="0"/>
              <a:t>Fare Purchasing</a:t>
            </a:r>
          </a:p>
        </p:txBody>
      </p:sp>
      <p:sp>
        <p:nvSpPr>
          <p:cNvPr id="39" name="TextBox 38">
            <a:extLst>
              <a:ext uri="{FF2B5EF4-FFF2-40B4-BE49-F238E27FC236}">
                <a16:creationId xmlns:a16="http://schemas.microsoft.com/office/drawing/2014/main" id="{600712C6-123A-4F79-942C-7C69AA068B57}"/>
              </a:ext>
            </a:extLst>
          </p:cNvPr>
          <p:cNvSpPr txBox="1"/>
          <p:nvPr/>
        </p:nvSpPr>
        <p:spPr>
          <a:xfrm>
            <a:off x="4888649" y="4480765"/>
            <a:ext cx="1093289" cy="253916"/>
          </a:xfrm>
          <a:prstGeom prst="rect">
            <a:avLst/>
          </a:prstGeom>
          <a:noFill/>
        </p:spPr>
        <p:txBody>
          <a:bodyPr wrap="square" rtlCol="0">
            <a:spAutoFit/>
          </a:bodyPr>
          <a:lstStyle/>
          <a:p>
            <a:r>
              <a:rPr lang="en-US" sz="1050" dirty="0"/>
              <a:t>Ticket Retrieval</a:t>
            </a:r>
          </a:p>
        </p:txBody>
      </p:sp>
      <p:grpSp>
        <p:nvGrpSpPr>
          <p:cNvPr id="17" name="Group 16">
            <a:extLst>
              <a:ext uri="{FF2B5EF4-FFF2-40B4-BE49-F238E27FC236}">
                <a16:creationId xmlns:a16="http://schemas.microsoft.com/office/drawing/2014/main" id="{D12F55AE-D8BF-4BC9-9DAB-9F600BB494B4}"/>
              </a:ext>
            </a:extLst>
          </p:cNvPr>
          <p:cNvGrpSpPr/>
          <p:nvPr/>
        </p:nvGrpSpPr>
        <p:grpSpPr>
          <a:xfrm>
            <a:off x="2464673" y="3839824"/>
            <a:ext cx="1491224" cy="366156"/>
            <a:chOff x="2317064" y="3022405"/>
            <a:chExt cx="1491224" cy="366156"/>
          </a:xfrm>
        </p:grpSpPr>
        <p:cxnSp>
          <p:nvCxnSpPr>
            <p:cNvPr id="24" name="Straight Arrow Connector 23">
              <a:extLst>
                <a:ext uri="{FF2B5EF4-FFF2-40B4-BE49-F238E27FC236}">
                  <a16:creationId xmlns:a16="http://schemas.microsoft.com/office/drawing/2014/main" id="{15EB7580-71A7-48BD-969E-8BD8672E1C96}"/>
                </a:ext>
              </a:extLst>
            </p:cNvPr>
            <p:cNvCxnSpPr>
              <a:cxnSpLocks/>
            </p:cNvCxnSpPr>
            <p:nvPr/>
          </p:nvCxnSpPr>
          <p:spPr>
            <a:xfrm flipV="1">
              <a:off x="2317064" y="3153150"/>
              <a:ext cx="1491224" cy="1397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8" name="Graphic 57" descr="Handshake">
              <a:extLst>
                <a:ext uri="{FF2B5EF4-FFF2-40B4-BE49-F238E27FC236}">
                  <a16:creationId xmlns:a16="http://schemas.microsoft.com/office/drawing/2014/main" id="{AD50F1A5-1CD9-436C-B67F-4B5E995AC4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83915" y="3022405"/>
              <a:ext cx="366156" cy="366156"/>
            </a:xfrm>
            <a:prstGeom prst="rect">
              <a:avLst/>
            </a:prstGeom>
          </p:spPr>
        </p:pic>
      </p:grpSp>
      <p:pic>
        <p:nvPicPr>
          <p:cNvPr id="13" name="Picture 12" descr="A picture containing shirt&#10;&#10;Description automatically generated">
            <a:extLst>
              <a:ext uri="{FF2B5EF4-FFF2-40B4-BE49-F238E27FC236}">
                <a16:creationId xmlns:a16="http://schemas.microsoft.com/office/drawing/2014/main" id="{C98C8CC7-DC63-4228-9803-9F4C70CBEDED}"/>
              </a:ext>
            </a:extLst>
          </p:cNvPr>
          <p:cNvPicPr>
            <a:picLocks noChangeAspect="1"/>
          </p:cNvPicPr>
          <p:nvPr/>
        </p:nvPicPr>
        <p:blipFill>
          <a:blip r:embed="rId4"/>
          <a:stretch>
            <a:fillRect/>
          </a:stretch>
        </p:blipFill>
        <p:spPr>
          <a:xfrm>
            <a:off x="433625" y="3564691"/>
            <a:ext cx="1937719" cy="1076511"/>
          </a:xfrm>
          <a:prstGeom prst="rect">
            <a:avLst/>
          </a:prstGeom>
        </p:spPr>
      </p:pic>
      <p:sp>
        <p:nvSpPr>
          <p:cNvPr id="22" name="Rectangle 21">
            <a:extLst>
              <a:ext uri="{FF2B5EF4-FFF2-40B4-BE49-F238E27FC236}">
                <a16:creationId xmlns:a16="http://schemas.microsoft.com/office/drawing/2014/main" id="{753706D1-4C9B-4CE3-99D9-06D658F06DD9}"/>
              </a:ext>
            </a:extLst>
          </p:cNvPr>
          <p:cNvSpPr/>
          <p:nvPr/>
        </p:nvSpPr>
        <p:spPr>
          <a:xfrm>
            <a:off x="3966693" y="4305122"/>
            <a:ext cx="2212935" cy="899090"/>
          </a:xfrm>
          <a:prstGeom prst="rect">
            <a:avLst/>
          </a:prstGeom>
          <a:solidFill>
            <a:schemeClr val="bg1">
              <a:lumMod val="50000"/>
              <a:alpha val="26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descr="A screenshot of a computer&#10;&#10;Description automatically generated">
            <a:extLst>
              <a:ext uri="{FF2B5EF4-FFF2-40B4-BE49-F238E27FC236}">
                <a16:creationId xmlns:a16="http://schemas.microsoft.com/office/drawing/2014/main" id="{2B0ECB87-29E9-4F26-9036-239A7D76BA48}"/>
              </a:ext>
            </a:extLst>
          </p:cNvPr>
          <p:cNvPicPr>
            <a:picLocks noChangeAspect="1"/>
          </p:cNvPicPr>
          <p:nvPr/>
        </p:nvPicPr>
        <p:blipFill>
          <a:blip r:embed="rId5"/>
          <a:stretch>
            <a:fillRect/>
          </a:stretch>
        </p:blipFill>
        <p:spPr>
          <a:xfrm>
            <a:off x="3915576" y="1519752"/>
            <a:ext cx="2315167" cy="4640143"/>
          </a:xfrm>
          <a:prstGeom prst="rect">
            <a:avLst/>
          </a:prstGeom>
        </p:spPr>
      </p:pic>
      <p:sp>
        <p:nvSpPr>
          <p:cNvPr id="23" name="Rectangle 22">
            <a:extLst>
              <a:ext uri="{FF2B5EF4-FFF2-40B4-BE49-F238E27FC236}">
                <a16:creationId xmlns:a16="http://schemas.microsoft.com/office/drawing/2014/main" id="{741D8A9E-96CC-4C4B-9905-BBA9925B6D10}"/>
              </a:ext>
            </a:extLst>
          </p:cNvPr>
          <p:cNvSpPr/>
          <p:nvPr/>
        </p:nvSpPr>
        <p:spPr>
          <a:xfrm>
            <a:off x="2371344" y="3802706"/>
            <a:ext cx="265667" cy="56843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6DBF8AD-271D-4257-855D-54B6F8D35472}"/>
              </a:ext>
            </a:extLst>
          </p:cNvPr>
          <p:cNvSpPr/>
          <p:nvPr/>
        </p:nvSpPr>
        <p:spPr>
          <a:xfrm>
            <a:off x="279867" y="3117891"/>
            <a:ext cx="2212936" cy="1997457"/>
          </a:xfrm>
          <a:prstGeom prst="rect">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1" name="Title 1">
            <a:extLst>
              <a:ext uri="{FF2B5EF4-FFF2-40B4-BE49-F238E27FC236}">
                <a16:creationId xmlns:a16="http://schemas.microsoft.com/office/drawing/2014/main" id="{733D128D-7A54-480D-A861-8AE5E7455979}"/>
              </a:ext>
            </a:extLst>
          </p:cNvPr>
          <p:cNvSpPr>
            <a:spLocks noGrp="1"/>
          </p:cNvSpPr>
          <p:nvPr>
            <p:ph type="title"/>
          </p:nvPr>
        </p:nvSpPr>
        <p:spPr>
          <a:xfrm>
            <a:off x="457200" y="307589"/>
            <a:ext cx="8229600" cy="862184"/>
          </a:xfrm>
        </p:spPr>
        <p:txBody>
          <a:bodyPr/>
          <a:lstStyle/>
          <a:p>
            <a:r>
              <a:rPr lang="en-US" dirty="0"/>
              <a:t>Where the process started</a:t>
            </a:r>
          </a:p>
        </p:txBody>
      </p:sp>
    </p:spTree>
    <p:extLst>
      <p:ext uri="{BB962C8B-B14F-4D97-AF65-F5344CB8AC3E}">
        <p14:creationId xmlns:p14="http://schemas.microsoft.com/office/powerpoint/2010/main" val="23646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3"/>
                                        </p:tgtEl>
                                      </p:cBhvr>
                                    </p:animEffect>
                                    <p:anim calcmode="lin" valueType="num">
                                      <p:cBhvr>
                                        <p:cTn id="7"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
                                        </p:tgtEl>
                                        <p:attrNameLst>
                                          <p:attrName>ppt_h</p:attrName>
                                        </p:attrNameLst>
                                      </p:cBhvr>
                                      <p:tavLst>
                                        <p:tav tm="0">
                                          <p:val>
                                            <p:strVal val="ppt_h"/>
                                          </p:val>
                                        </p:tav>
                                        <p:tav tm="100000">
                                          <p:val>
                                            <p:strVal val="ppt_h"/>
                                          </p:val>
                                        </p:tav>
                                      </p:tavLst>
                                    </p:anim>
                                    <p:set>
                                      <p:cBhvr>
                                        <p:cTn id="9" dur="1" fill="hold">
                                          <p:stCondLst>
                                            <p:cond delay="1999"/>
                                          </p:stCondLst>
                                        </p:cTn>
                                        <p:tgtEl>
                                          <p:spTgt spid="3"/>
                                        </p:tgtEl>
                                        <p:attrNameLst>
                                          <p:attrName>style.visibility</p:attrName>
                                        </p:attrNameLst>
                                      </p:cBhvr>
                                      <p:to>
                                        <p:strVal val="hidden"/>
                                      </p:to>
                                    </p:set>
                                  </p:childTnLst>
                                </p:cTn>
                              </p:par>
                              <p:par>
                                <p:cTn id="10" presetID="1" presetClass="exit"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43DB0F1-9ACC-4C68-B93B-9FA21ED779F4}"/>
              </a:ext>
            </a:extLst>
          </p:cNvPr>
          <p:cNvSpPr/>
          <p:nvPr/>
        </p:nvSpPr>
        <p:spPr>
          <a:xfrm>
            <a:off x="3969675" y="1945415"/>
            <a:ext cx="2212936" cy="1989612"/>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Rectangle 14">
            <a:extLst>
              <a:ext uri="{FF2B5EF4-FFF2-40B4-BE49-F238E27FC236}">
                <a16:creationId xmlns:a16="http://schemas.microsoft.com/office/drawing/2014/main" id="{2B912FED-ABD7-4357-B91E-E00DDAF9873C}"/>
              </a:ext>
            </a:extLst>
          </p:cNvPr>
          <p:cNvSpPr/>
          <p:nvPr/>
        </p:nvSpPr>
        <p:spPr>
          <a:xfrm>
            <a:off x="3969435" y="3931416"/>
            <a:ext cx="2212936" cy="899090"/>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9" name="Rectangle 18">
            <a:extLst>
              <a:ext uri="{FF2B5EF4-FFF2-40B4-BE49-F238E27FC236}">
                <a16:creationId xmlns:a16="http://schemas.microsoft.com/office/drawing/2014/main" id="{B7A3BEF3-D02C-45E6-A215-59200882B8CC}"/>
              </a:ext>
            </a:extLst>
          </p:cNvPr>
          <p:cNvSpPr/>
          <p:nvPr/>
        </p:nvSpPr>
        <p:spPr>
          <a:xfrm>
            <a:off x="4157797" y="2365492"/>
            <a:ext cx="728134" cy="1363888"/>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24">
            <a:extLst>
              <a:ext uri="{FF2B5EF4-FFF2-40B4-BE49-F238E27FC236}">
                <a16:creationId xmlns:a16="http://schemas.microsoft.com/office/drawing/2014/main" id="{9D2C8612-F938-4E36-9840-F675FD191211}"/>
              </a:ext>
            </a:extLst>
          </p:cNvPr>
          <p:cNvSpPr/>
          <p:nvPr/>
        </p:nvSpPr>
        <p:spPr>
          <a:xfrm>
            <a:off x="5198196" y="2385652"/>
            <a:ext cx="728134" cy="1363888"/>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a:extLst>
              <a:ext uri="{FF2B5EF4-FFF2-40B4-BE49-F238E27FC236}">
                <a16:creationId xmlns:a16="http://schemas.microsoft.com/office/drawing/2014/main" id="{38A1DBEC-6650-409C-8F79-F0ED98591637}"/>
              </a:ext>
            </a:extLst>
          </p:cNvPr>
          <p:cNvSpPr txBox="1"/>
          <p:nvPr/>
        </p:nvSpPr>
        <p:spPr>
          <a:xfrm>
            <a:off x="4145733" y="2647782"/>
            <a:ext cx="897809" cy="577081"/>
          </a:xfrm>
          <a:prstGeom prst="rect">
            <a:avLst/>
          </a:prstGeom>
          <a:noFill/>
        </p:spPr>
        <p:txBody>
          <a:bodyPr wrap="square" rtlCol="0">
            <a:spAutoFit/>
          </a:bodyPr>
          <a:lstStyle/>
          <a:p>
            <a:r>
              <a:rPr lang="en-US" sz="1050" dirty="0"/>
              <a:t>#1 </a:t>
            </a:r>
          </a:p>
          <a:p>
            <a:r>
              <a:rPr lang="en-US" sz="1050" dirty="0"/>
              <a:t>Fare Purchasing</a:t>
            </a:r>
          </a:p>
        </p:txBody>
      </p:sp>
      <p:sp>
        <p:nvSpPr>
          <p:cNvPr id="27" name="TextBox 26">
            <a:extLst>
              <a:ext uri="{FF2B5EF4-FFF2-40B4-BE49-F238E27FC236}">
                <a16:creationId xmlns:a16="http://schemas.microsoft.com/office/drawing/2014/main" id="{27734F9C-CC6B-4ED5-B147-74188710E10C}"/>
              </a:ext>
            </a:extLst>
          </p:cNvPr>
          <p:cNvSpPr txBox="1"/>
          <p:nvPr/>
        </p:nvSpPr>
        <p:spPr>
          <a:xfrm>
            <a:off x="5199120" y="2789985"/>
            <a:ext cx="897809" cy="415498"/>
          </a:xfrm>
          <a:prstGeom prst="rect">
            <a:avLst/>
          </a:prstGeom>
          <a:noFill/>
        </p:spPr>
        <p:txBody>
          <a:bodyPr wrap="square" rtlCol="0">
            <a:spAutoFit/>
          </a:bodyPr>
          <a:lstStyle/>
          <a:p>
            <a:r>
              <a:rPr lang="en-US" sz="1050" dirty="0"/>
              <a:t>#2 </a:t>
            </a:r>
          </a:p>
          <a:p>
            <a:r>
              <a:rPr lang="en-US" sz="1050" dirty="0"/>
              <a:t>Trip Tools</a:t>
            </a:r>
          </a:p>
        </p:txBody>
      </p:sp>
      <p:sp>
        <p:nvSpPr>
          <p:cNvPr id="33" name="TextBox 32">
            <a:extLst>
              <a:ext uri="{FF2B5EF4-FFF2-40B4-BE49-F238E27FC236}">
                <a16:creationId xmlns:a16="http://schemas.microsoft.com/office/drawing/2014/main" id="{DAA14DDF-B2F2-44F2-8F9E-711A13401E0D}"/>
              </a:ext>
            </a:extLst>
          </p:cNvPr>
          <p:cNvSpPr txBox="1"/>
          <p:nvPr/>
        </p:nvSpPr>
        <p:spPr>
          <a:xfrm>
            <a:off x="4499204" y="2047062"/>
            <a:ext cx="2755550" cy="300082"/>
          </a:xfrm>
          <a:prstGeom prst="rect">
            <a:avLst/>
          </a:prstGeom>
          <a:noFill/>
        </p:spPr>
        <p:txBody>
          <a:bodyPr wrap="square" rtlCol="0">
            <a:spAutoFit/>
          </a:bodyPr>
          <a:lstStyle/>
          <a:p>
            <a:r>
              <a:rPr lang="en-US" sz="1350" dirty="0"/>
              <a:t>VRE Mobile</a:t>
            </a:r>
          </a:p>
        </p:txBody>
      </p:sp>
      <p:sp>
        <p:nvSpPr>
          <p:cNvPr id="34" name="TextBox 33">
            <a:extLst>
              <a:ext uri="{FF2B5EF4-FFF2-40B4-BE49-F238E27FC236}">
                <a16:creationId xmlns:a16="http://schemas.microsoft.com/office/drawing/2014/main" id="{C1B715A9-DA2F-4911-8094-621986CDDF71}"/>
              </a:ext>
            </a:extLst>
          </p:cNvPr>
          <p:cNvSpPr txBox="1"/>
          <p:nvPr/>
        </p:nvSpPr>
        <p:spPr>
          <a:xfrm>
            <a:off x="4620128" y="4563830"/>
            <a:ext cx="2755550" cy="300082"/>
          </a:xfrm>
          <a:prstGeom prst="rect">
            <a:avLst/>
          </a:prstGeom>
          <a:noFill/>
        </p:spPr>
        <p:txBody>
          <a:bodyPr wrap="square" rtlCol="0">
            <a:spAutoFit/>
          </a:bodyPr>
          <a:lstStyle/>
          <a:p>
            <a:r>
              <a:rPr lang="en-US" sz="1350" dirty="0"/>
              <a:t>Web Portal</a:t>
            </a:r>
          </a:p>
        </p:txBody>
      </p:sp>
      <p:sp>
        <p:nvSpPr>
          <p:cNvPr id="35" name="Rectangle 34">
            <a:extLst>
              <a:ext uri="{FF2B5EF4-FFF2-40B4-BE49-F238E27FC236}">
                <a16:creationId xmlns:a16="http://schemas.microsoft.com/office/drawing/2014/main" id="{1228EFBB-6A7A-45F9-9625-037F0DBF7C26}"/>
              </a:ext>
            </a:extLst>
          </p:cNvPr>
          <p:cNvSpPr/>
          <p:nvPr/>
        </p:nvSpPr>
        <p:spPr>
          <a:xfrm>
            <a:off x="4182946" y="4066730"/>
            <a:ext cx="728134" cy="496155"/>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6" name="TextBox 35">
            <a:extLst>
              <a:ext uri="{FF2B5EF4-FFF2-40B4-BE49-F238E27FC236}">
                <a16:creationId xmlns:a16="http://schemas.microsoft.com/office/drawing/2014/main" id="{718FE7FA-769E-485E-8DE0-295BCDD8CD92}"/>
              </a:ext>
            </a:extLst>
          </p:cNvPr>
          <p:cNvSpPr txBox="1"/>
          <p:nvPr/>
        </p:nvSpPr>
        <p:spPr>
          <a:xfrm>
            <a:off x="4186901" y="4109964"/>
            <a:ext cx="897809" cy="415498"/>
          </a:xfrm>
          <a:prstGeom prst="rect">
            <a:avLst/>
          </a:prstGeom>
          <a:noFill/>
        </p:spPr>
        <p:txBody>
          <a:bodyPr wrap="square" rtlCol="0">
            <a:spAutoFit/>
          </a:bodyPr>
          <a:lstStyle/>
          <a:p>
            <a:r>
              <a:rPr lang="en-US" sz="1050" dirty="0"/>
              <a:t>Fare Purchasing</a:t>
            </a:r>
          </a:p>
        </p:txBody>
      </p:sp>
      <p:sp>
        <p:nvSpPr>
          <p:cNvPr id="39" name="TextBox 38">
            <a:extLst>
              <a:ext uri="{FF2B5EF4-FFF2-40B4-BE49-F238E27FC236}">
                <a16:creationId xmlns:a16="http://schemas.microsoft.com/office/drawing/2014/main" id="{600712C6-123A-4F79-942C-7C69AA068B57}"/>
              </a:ext>
            </a:extLst>
          </p:cNvPr>
          <p:cNvSpPr txBox="1"/>
          <p:nvPr/>
        </p:nvSpPr>
        <p:spPr>
          <a:xfrm>
            <a:off x="4888649" y="4107059"/>
            <a:ext cx="1093289" cy="253916"/>
          </a:xfrm>
          <a:prstGeom prst="rect">
            <a:avLst/>
          </a:prstGeom>
          <a:noFill/>
        </p:spPr>
        <p:txBody>
          <a:bodyPr wrap="square" rtlCol="0">
            <a:spAutoFit/>
          </a:bodyPr>
          <a:lstStyle/>
          <a:p>
            <a:r>
              <a:rPr lang="en-US" sz="1050" dirty="0"/>
              <a:t>Ticket Retrieval</a:t>
            </a:r>
          </a:p>
        </p:txBody>
      </p:sp>
      <p:sp>
        <p:nvSpPr>
          <p:cNvPr id="41" name="TextBox 40">
            <a:extLst>
              <a:ext uri="{FF2B5EF4-FFF2-40B4-BE49-F238E27FC236}">
                <a16:creationId xmlns:a16="http://schemas.microsoft.com/office/drawing/2014/main" id="{A71EBC99-03DD-4A8F-AC3A-82FC56E2C562}"/>
              </a:ext>
            </a:extLst>
          </p:cNvPr>
          <p:cNvSpPr txBox="1"/>
          <p:nvPr/>
        </p:nvSpPr>
        <p:spPr>
          <a:xfrm>
            <a:off x="7144674" y="2053596"/>
            <a:ext cx="941779" cy="2677656"/>
          </a:xfrm>
          <a:prstGeom prst="rect">
            <a:avLst/>
          </a:prstGeom>
          <a:noFill/>
        </p:spPr>
        <p:txBody>
          <a:bodyPr wrap="square" rtlCol="0">
            <a:spAutoFit/>
          </a:bodyPr>
          <a:lstStyle/>
          <a:p>
            <a:r>
              <a:rPr lang="en-US" sz="1050" dirty="0"/>
              <a:t>Everbridge Push Notifications</a:t>
            </a:r>
          </a:p>
          <a:p>
            <a:endParaRPr lang="en-US" sz="1050" dirty="0"/>
          </a:p>
          <a:p>
            <a:endParaRPr lang="en-US" sz="1050" dirty="0"/>
          </a:p>
          <a:p>
            <a:r>
              <a:rPr lang="en-US" sz="1050" dirty="0"/>
              <a:t>APC Integration</a:t>
            </a:r>
          </a:p>
          <a:p>
            <a:endParaRPr lang="en-US" sz="1050" dirty="0"/>
          </a:p>
          <a:p>
            <a:endParaRPr lang="en-US" sz="1050" dirty="0"/>
          </a:p>
          <a:p>
            <a:r>
              <a:rPr lang="en-US" sz="1050" dirty="0"/>
              <a:t>GTFS</a:t>
            </a:r>
          </a:p>
          <a:p>
            <a:endParaRPr lang="en-US" sz="1050" dirty="0"/>
          </a:p>
          <a:p>
            <a:r>
              <a:rPr lang="en-US" sz="1050" dirty="0"/>
              <a:t>Parking</a:t>
            </a:r>
          </a:p>
          <a:p>
            <a:endParaRPr lang="en-US" sz="1050" dirty="0"/>
          </a:p>
          <a:p>
            <a:br>
              <a:rPr lang="en-US" sz="1050" dirty="0"/>
            </a:br>
            <a:endParaRPr lang="en-US" sz="1050" dirty="0"/>
          </a:p>
          <a:p>
            <a:r>
              <a:rPr lang="en-US" sz="1050" dirty="0"/>
              <a:t>Trip Planning</a:t>
            </a:r>
          </a:p>
        </p:txBody>
      </p:sp>
      <p:grpSp>
        <p:nvGrpSpPr>
          <p:cNvPr id="21" name="Group 20">
            <a:extLst>
              <a:ext uri="{FF2B5EF4-FFF2-40B4-BE49-F238E27FC236}">
                <a16:creationId xmlns:a16="http://schemas.microsoft.com/office/drawing/2014/main" id="{5631BC6A-252D-47B4-8AE7-073357ED5364}"/>
              </a:ext>
            </a:extLst>
          </p:cNvPr>
          <p:cNvGrpSpPr/>
          <p:nvPr/>
        </p:nvGrpSpPr>
        <p:grpSpPr>
          <a:xfrm>
            <a:off x="6188759" y="2277900"/>
            <a:ext cx="993417" cy="2203112"/>
            <a:chOff x="6112559" y="2201700"/>
            <a:chExt cx="993417" cy="2203112"/>
          </a:xfrm>
        </p:grpSpPr>
        <p:cxnSp>
          <p:nvCxnSpPr>
            <p:cNvPr id="37" name="Straight Arrow Connector 36">
              <a:extLst>
                <a:ext uri="{FF2B5EF4-FFF2-40B4-BE49-F238E27FC236}">
                  <a16:creationId xmlns:a16="http://schemas.microsoft.com/office/drawing/2014/main" id="{99FE57F2-EB2A-415A-9F67-4D4329BF6411}"/>
                </a:ext>
              </a:extLst>
            </p:cNvPr>
            <p:cNvCxnSpPr/>
            <p:nvPr/>
          </p:nvCxnSpPr>
          <p:spPr>
            <a:xfrm flipH="1">
              <a:off x="6112559" y="2201700"/>
              <a:ext cx="870089" cy="3482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5E62CA71-6E6C-4862-9C72-D93A8554D4AB}"/>
                </a:ext>
              </a:extLst>
            </p:cNvPr>
            <p:cNvCxnSpPr/>
            <p:nvPr/>
          </p:nvCxnSpPr>
          <p:spPr>
            <a:xfrm flipH="1">
              <a:off x="6134243" y="3067596"/>
              <a:ext cx="87008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3576D5F3-347C-4A36-A3B9-F883E723D712}"/>
                </a:ext>
              </a:extLst>
            </p:cNvPr>
            <p:cNvCxnSpPr>
              <a:cxnSpLocks/>
            </p:cNvCxnSpPr>
            <p:nvPr/>
          </p:nvCxnSpPr>
          <p:spPr>
            <a:xfrm flipH="1" flipV="1">
              <a:off x="6134243" y="3456560"/>
              <a:ext cx="819183" cy="41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F55DA4F0-F478-4658-97E5-A69071AA29E9}"/>
                </a:ext>
              </a:extLst>
            </p:cNvPr>
            <p:cNvCxnSpPr>
              <a:cxnSpLocks/>
            </p:cNvCxnSpPr>
            <p:nvPr/>
          </p:nvCxnSpPr>
          <p:spPr>
            <a:xfrm flipH="1" flipV="1">
              <a:off x="6223678" y="3674151"/>
              <a:ext cx="795220" cy="2058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101B8BA5-2FE3-46D6-8797-26497CD22477}"/>
                </a:ext>
              </a:extLst>
            </p:cNvPr>
            <p:cNvCxnSpPr/>
            <p:nvPr/>
          </p:nvCxnSpPr>
          <p:spPr>
            <a:xfrm flipH="1" flipV="1">
              <a:off x="6164223" y="3836152"/>
              <a:ext cx="941753" cy="5686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0" name="Graphic 49" descr="Handshake">
              <a:extLst>
                <a:ext uri="{FF2B5EF4-FFF2-40B4-BE49-F238E27FC236}">
                  <a16:creationId xmlns:a16="http://schemas.microsoft.com/office/drawing/2014/main" id="{DF20BF8F-A252-44AD-94B3-04B5554B24D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43709" y="2225218"/>
              <a:ext cx="366156" cy="366156"/>
            </a:xfrm>
            <a:prstGeom prst="rect">
              <a:avLst/>
            </a:prstGeom>
          </p:spPr>
        </p:pic>
        <p:pic>
          <p:nvPicPr>
            <p:cNvPr id="54" name="Graphic 53" descr="Handshake">
              <a:extLst>
                <a:ext uri="{FF2B5EF4-FFF2-40B4-BE49-F238E27FC236}">
                  <a16:creationId xmlns:a16="http://schemas.microsoft.com/office/drawing/2014/main" id="{7D5697C3-721B-4A51-AAE7-3FD613BD8A5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86209" y="2899569"/>
              <a:ext cx="366156" cy="366156"/>
            </a:xfrm>
            <a:prstGeom prst="rect">
              <a:avLst/>
            </a:prstGeom>
          </p:spPr>
        </p:pic>
        <p:pic>
          <p:nvPicPr>
            <p:cNvPr id="55" name="Graphic 54" descr="Handshake">
              <a:extLst>
                <a:ext uri="{FF2B5EF4-FFF2-40B4-BE49-F238E27FC236}">
                  <a16:creationId xmlns:a16="http://schemas.microsoft.com/office/drawing/2014/main" id="{89DC7D59-76E4-47A0-8FAF-9C945FD8C4C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75746" y="3301357"/>
              <a:ext cx="366156" cy="366156"/>
            </a:xfrm>
            <a:prstGeom prst="rect">
              <a:avLst/>
            </a:prstGeom>
          </p:spPr>
        </p:pic>
        <p:pic>
          <p:nvPicPr>
            <p:cNvPr id="56" name="Graphic 55" descr="Handshake">
              <a:extLst>
                <a:ext uri="{FF2B5EF4-FFF2-40B4-BE49-F238E27FC236}">
                  <a16:creationId xmlns:a16="http://schemas.microsoft.com/office/drawing/2014/main" id="{D522C659-7EFE-45A4-BC14-FA270F992E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99689" y="3612236"/>
              <a:ext cx="366156" cy="366156"/>
            </a:xfrm>
            <a:prstGeom prst="rect">
              <a:avLst/>
            </a:prstGeom>
          </p:spPr>
        </p:pic>
        <p:pic>
          <p:nvPicPr>
            <p:cNvPr id="59" name="Graphic 58" descr="Handshake">
              <a:extLst>
                <a:ext uri="{FF2B5EF4-FFF2-40B4-BE49-F238E27FC236}">
                  <a16:creationId xmlns:a16="http://schemas.microsoft.com/office/drawing/2014/main" id="{B44FDA94-F402-4643-BD8D-CC509C90785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86209" y="3921233"/>
              <a:ext cx="366156" cy="366156"/>
            </a:xfrm>
            <a:prstGeom prst="rect">
              <a:avLst/>
            </a:prstGeom>
          </p:spPr>
        </p:pic>
      </p:grpSp>
      <p:grpSp>
        <p:nvGrpSpPr>
          <p:cNvPr id="17" name="Group 16">
            <a:extLst>
              <a:ext uri="{FF2B5EF4-FFF2-40B4-BE49-F238E27FC236}">
                <a16:creationId xmlns:a16="http://schemas.microsoft.com/office/drawing/2014/main" id="{D12F55AE-D8BF-4BC9-9DAB-9F600BB494B4}"/>
              </a:ext>
            </a:extLst>
          </p:cNvPr>
          <p:cNvGrpSpPr/>
          <p:nvPr/>
        </p:nvGrpSpPr>
        <p:grpSpPr>
          <a:xfrm>
            <a:off x="2464673" y="3466118"/>
            <a:ext cx="1491224" cy="366156"/>
            <a:chOff x="2317064" y="3022405"/>
            <a:chExt cx="1491224" cy="366156"/>
          </a:xfrm>
        </p:grpSpPr>
        <p:cxnSp>
          <p:nvCxnSpPr>
            <p:cNvPr id="24" name="Straight Arrow Connector 23">
              <a:extLst>
                <a:ext uri="{FF2B5EF4-FFF2-40B4-BE49-F238E27FC236}">
                  <a16:creationId xmlns:a16="http://schemas.microsoft.com/office/drawing/2014/main" id="{15EB7580-71A7-48BD-969E-8BD8672E1C96}"/>
                </a:ext>
              </a:extLst>
            </p:cNvPr>
            <p:cNvCxnSpPr>
              <a:cxnSpLocks/>
            </p:cNvCxnSpPr>
            <p:nvPr/>
          </p:nvCxnSpPr>
          <p:spPr>
            <a:xfrm flipV="1">
              <a:off x="2317064" y="3153150"/>
              <a:ext cx="1491224" cy="1397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8" name="Graphic 57" descr="Handshake">
              <a:extLst>
                <a:ext uri="{FF2B5EF4-FFF2-40B4-BE49-F238E27FC236}">
                  <a16:creationId xmlns:a16="http://schemas.microsoft.com/office/drawing/2014/main" id="{AD50F1A5-1CD9-436C-B67F-4B5E995AC4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83915" y="3022405"/>
              <a:ext cx="366156" cy="366156"/>
            </a:xfrm>
            <a:prstGeom prst="rect">
              <a:avLst/>
            </a:prstGeom>
          </p:spPr>
        </p:pic>
      </p:grpSp>
      <p:pic>
        <p:nvPicPr>
          <p:cNvPr id="9" name="Picture 8" descr="A close up of a logo&#10;&#10;Description automatically generated">
            <a:extLst>
              <a:ext uri="{FF2B5EF4-FFF2-40B4-BE49-F238E27FC236}">
                <a16:creationId xmlns:a16="http://schemas.microsoft.com/office/drawing/2014/main" id="{82A42C31-405C-442A-989D-796935E1C3ED}"/>
              </a:ext>
            </a:extLst>
          </p:cNvPr>
          <p:cNvPicPr>
            <a:picLocks noChangeAspect="1"/>
          </p:cNvPicPr>
          <p:nvPr/>
        </p:nvPicPr>
        <p:blipFill>
          <a:blip r:embed="rId4"/>
          <a:stretch>
            <a:fillRect/>
          </a:stretch>
        </p:blipFill>
        <p:spPr>
          <a:xfrm>
            <a:off x="623619" y="3080962"/>
            <a:ext cx="1476119" cy="1299999"/>
          </a:xfrm>
          <a:prstGeom prst="rect">
            <a:avLst/>
          </a:prstGeom>
        </p:spPr>
      </p:pic>
      <p:sp>
        <p:nvSpPr>
          <p:cNvPr id="23" name="Rectangle 22">
            <a:extLst>
              <a:ext uri="{FF2B5EF4-FFF2-40B4-BE49-F238E27FC236}">
                <a16:creationId xmlns:a16="http://schemas.microsoft.com/office/drawing/2014/main" id="{741D8A9E-96CC-4C4B-9905-BBA9925B6D10}"/>
              </a:ext>
            </a:extLst>
          </p:cNvPr>
          <p:cNvSpPr/>
          <p:nvPr/>
        </p:nvSpPr>
        <p:spPr>
          <a:xfrm>
            <a:off x="2371344" y="3429000"/>
            <a:ext cx="265667" cy="56843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6DBF8AD-271D-4257-855D-54B6F8D35472}"/>
              </a:ext>
            </a:extLst>
          </p:cNvPr>
          <p:cNvSpPr/>
          <p:nvPr/>
        </p:nvSpPr>
        <p:spPr>
          <a:xfrm>
            <a:off x="279867" y="2744185"/>
            <a:ext cx="2212936" cy="1997457"/>
          </a:xfrm>
          <a:prstGeom prst="rect">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1" name="Title 1">
            <a:extLst>
              <a:ext uri="{FF2B5EF4-FFF2-40B4-BE49-F238E27FC236}">
                <a16:creationId xmlns:a16="http://schemas.microsoft.com/office/drawing/2014/main" id="{2DDD3F44-ECCC-4A76-80EA-82CDA693BB9F}"/>
              </a:ext>
            </a:extLst>
          </p:cNvPr>
          <p:cNvSpPr>
            <a:spLocks noGrp="1"/>
          </p:cNvSpPr>
          <p:nvPr>
            <p:ph type="title"/>
          </p:nvPr>
        </p:nvSpPr>
        <p:spPr>
          <a:xfrm>
            <a:off x="457200" y="307589"/>
            <a:ext cx="8229600" cy="862184"/>
          </a:xfrm>
        </p:spPr>
        <p:txBody>
          <a:bodyPr/>
          <a:lstStyle/>
          <a:p>
            <a:r>
              <a:rPr lang="en-US" dirty="0"/>
              <a:t>RFP Issued</a:t>
            </a:r>
          </a:p>
        </p:txBody>
      </p:sp>
    </p:spTree>
    <p:extLst>
      <p:ext uri="{BB962C8B-B14F-4D97-AF65-F5344CB8AC3E}">
        <p14:creationId xmlns:p14="http://schemas.microsoft.com/office/powerpoint/2010/main" val="172473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BE604C1-909C-4B7D-81F8-998E56167755}"/>
              </a:ext>
            </a:extLst>
          </p:cNvPr>
          <p:cNvSpPr/>
          <p:nvPr/>
        </p:nvSpPr>
        <p:spPr>
          <a:xfrm>
            <a:off x="181618" y="1470354"/>
            <a:ext cx="3481086" cy="1102489"/>
          </a:xfrm>
          <a:prstGeom prst="rect">
            <a:avLst/>
          </a:prstGeom>
          <a:solidFill>
            <a:schemeClr val="bg1"/>
          </a:solid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TextBox 6">
            <a:extLst>
              <a:ext uri="{FF2B5EF4-FFF2-40B4-BE49-F238E27FC236}">
                <a16:creationId xmlns:a16="http://schemas.microsoft.com/office/drawing/2014/main" id="{7B286112-17AF-4B1F-A32E-B9BD5B306267}"/>
              </a:ext>
            </a:extLst>
          </p:cNvPr>
          <p:cNvSpPr txBox="1"/>
          <p:nvPr/>
        </p:nvSpPr>
        <p:spPr>
          <a:xfrm>
            <a:off x="524820" y="1690569"/>
            <a:ext cx="2755550" cy="707886"/>
          </a:xfrm>
          <a:prstGeom prst="rect">
            <a:avLst/>
          </a:prstGeom>
          <a:noFill/>
        </p:spPr>
        <p:txBody>
          <a:bodyPr wrap="square" rtlCol="0">
            <a:spAutoFit/>
          </a:bodyPr>
          <a:lstStyle/>
          <a:p>
            <a:pPr algn="ctr"/>
            <a:r>
              <a:rPr lang="en-US" sz="2000" dirty="0"/>
              <a:t>3</a:t>
            </a:r>
            <a:r>
              <a:rPr lang="en-US" sz="2000" baseline="30000" dirty="0"/>
              <a:t>rd</a:t>
            </a:r>
            <a:r>
              <a:rPr lang="en-US" sz="2000" dirty="0"/>
              <a:t> Party Trip Planning </a:t>
            </a:r>
          </a:p>
          <a:p>
            <a:pPr algn="ctr"/>
            <a:r>
              <a:rPr lang="en-US" sz="2000" dirty="0"/>
              <a:t>apps</a:t>
            </a:r>
          </a:p>
        </p:txBody>
      </p:sp>
      <p:sp>
        <p:nvSpPr>
          <p:cNvPr id="14" name="Rectangle 13">
            <a:extLst>
              <a:ext uri="{FF2B5EF4-FFF2-40B4-BE49-F238E27FC236}">
                <a16:creationId xmlns:a16="http://schemas.microsoft.com/office/drawing/2014/main" id="{D43DB0F1-9ACC-4C68-B93B-9FA21ED779F4}"/>
              </a:ext>
            </a:extLst>
          </p:cNvPr>
          <p:cNvSpPr/>
          <p:nvPr/>
        </p:nvSpPr>
        <p:spPr>
          <a:xfrm>
            <a:off x="3969675" y="2390690"/>
            <a:ext cx="2212936" cy="1989612"/>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Rectangle 14">
            <a:extLst>
              <a:ext uri="{FF2B5EF4-FFF2-40B4-BE49-F238E27FC236}">
                <a16:creationId xmlns:a16="http://schemas.microsoft.com/office/drawing/2014/main" id="{2B912FED-ABD7-4357-B91E-E00DDAF9873C}"/>
              </a:ext>
            </a:extLst>
          </p:cNvPr>
          <p:cNvSpPr/>
          <p:nvPr/>
        </p:nvSpPr>
        <p:spPr>
          <a:xfrm>
            <a:off x="3969435" y="4376691"/>
            <a:ext cx="2212936" cy="899090"/>
          </a:xfrm>
          <a:prstGeom prst="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9" name="Rectangle 18">
            <a:extLst>
              <a:ext uri="{FF2B5EF4-FFF2-40B4-BE49-F238E27FC236}">
                <a16:creationId xmlns:a16="http://schemas.microsoft.com/office/drawing/2014/main" id="{B7A3BEF3-D02C-45E6-A215-59200882B8CC}"/>
              </a:ext>
            </a:extLst>
          </p:cNvPr>
          <p:cNvSpPr/>
          <p:nvPr/>
        </p:nvSpPr>
        <p:spPr>
          <a:xfrm>
            <a:off x="4157797" y="2810767"/>
            <a:ext cx="728134" cy="1363888"/>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5" name="Rectangle 24">
            <a:extLst>
              <a:ext uri="{FF2B5EF4-FFF2-40B4-BE49-F238E27FC236}">
                <a16:creationId xmlns:a16="http://schemas.microsoft.com/office/drawing/2014/main" id="{9D2C8612-F938-4E36-9840-F675FD191211}"/>
              </a:ext>
            </a:extLst>
          </p:cNvPr>
          <p:cNvSpPr/>
          <p:nvPr/>
        </p:nvSpPr>
        <p:spPr>
          <a:xfrm>
            <a:off x="5198196" y="2830927"/>
            <a:ext cx="728134" cy="1363888"/>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TextBox 19">
            <a:extLst>
              <a:ext uri="{FF2B5EF4-FFF2-40B4-BE49-F238E27FC236}">
                <a16:creationId xmlns:a16="http://schemas.microsoft.com/office/drawing/2014/main" id="{38A1DBEC-6650-409C-8F79-F0ED98591637}"/>
              </a:ext>
            </a:extLst>
          </p:cNvPr>
          <p:cNvSpPr txBox="1"/>
          <p:nvPr/>
        </p:nvSpPr>
        <p:spPr>
          <a:xfrm>
            <a:off x="4145733" y="3093057"/>
            <a:ext cx="897809" cy="577081"/>
          </a:xfrm>
          <a:prstGeom prst="rect">
            <a:avLst/>
          </a:prstGeom>
          <a:noFill/>
        </p:spPr>
        <p:txBody>
          <a:bodyPr wrap="square" rtlCol="0">
            <a:spAutoFit/>
          </a:bodyPr>
          <a:lstStyle/>
          <a:p>
            <a:r>
              <a:rPr lang="en-US" sz="1050" dirty="0"/>
              <a:t>#1 </a:t>
            </a:r>
          </a:p>
          <a:p>
            <a:r>
              <a:rPr lang="en-US" sz="1050" dirty="0"/>
              <a:t>Fare Purchasing</a:t>
            </a:r>
          </a:p>
        </p:txBody>
      </p:sp>
      <p:sp>
        <p:nvSpPr>
          <p:cNvPr id="27" name="TextBox 26">
            <a:extLst>
              <a:ext uri="{FF2B5EF4-FFF2-40B4-BE49-F238E27FC236}">
                <a16:creationId xmlns:a16="http://schemas.microsoft.com/office/drawing/2014/main" id="{27734F9C-CC6B-4ED5-B147-74188710E10C}"/>
              </a:ext>
            </a:extLst>
          </p:cNvPr>
          <p:cNvSpPr txBox="1"/>
          <p:nvPr/>
        </p:nvSpPr>
        <p:spPr>
          <a:xfrm>
            <a:off x="5199120" y="3235260"/>
            <a:ext cx="897809" cy="415498"/>
          </a:xfrm>
          <a:prstGeom prst="rect">
            <a:avLst/>
          </a:prstGeom>
          <a:noFill/>
        </p:spPr>
        <p:txBody>
          <a:bodyPr wrap="square" rtlCol="0">
            <a:spAutoFit/>
          </a:bodyPr>
          <a:lstStyle/>
          <a:p>
            <a:r>
              <a:rPr lang="en-US" sz="1050" dirty="0"/>
              <a:t>#2 </a:t>
            </a:r>
          </a:p>
          <a:p>
            <a:r>
              <a:rPr lang="en-US" sz="1050" dirty="0"/>
              <a:t>Trip Tools</a:t>
            </a:r>
          </a:p>
        </p:txBody>
      </p:sp>
      <p:sp>
        <p:nvSpPr>
          <p:cNvPr id="33" name="TextBox 32">
            <a:extLst>
              <a:ext uri="{FF2B5EF4-FFF2-40B4-BE49-F238E27FC236}">
                <a16:creationId xmlns:a16="http://schemas.microsoft.com/office/drawing/2014/main" id="{DAA14DDF-B2F2-44F2-8F9E-711A13401E0D}"/>
              </a:ext>
            </a:extLst>
          </p:cNvPr>
          <p:cNvSpPr txBox="1"/>
          <p:nvPr/>
        </p:nvSpPr>
        <p:spPr>
          <a:xfrm>
            <a:off x="4499204" y="2492337"/>
            <a:ext cx="2755550" cy="300082"/>
          </a:xfrm>
          <a:prstGeom prst="rect">
            <a:avLst/>
          </a:prstGeom>
          <a:noFill/>
        </p:spPr>
        <p:txBody>
          <a:bodyPr wrap="square" rtlCol="0">
            <a:spAutoFit/>
          </a:bodyPr>
          <a:lstStyle/>
          <a:p>
            <a:r>
              <a:rPr lang="en-US" sz="1350" dirty="0"/>
              <a:t>VRE Mobile</a:t>
            </a:r>
          </a:p>
        </p:txBody>
      </p:sp>
      <p:sp>
        <p:nvSpPr>
          <p:cNvPr id="34" name="TextBox 33">
            <a:extLst>
              <a:ext uri="{FF2B5EF4-FFF2-40B4-BE49-F238E27FC236}">
                <a16:creationId xmlns:a16="http://schemas.microsoft.com/office/drawing/2014/main" id="{C1B715A9-DA2F-4911-8094-621986CDDF71}"/>
              </a:ext>
            </a:extLst>
          </p:cNvPr>
          <p:cNvSpPr txBox="1"/>
          <p:nvPr/>
        </p:nvSpPr>
        <p:spPr>
          <a:xfrm>
            <a:off x="4620128" y="5009105"/>
            <a:ext cx="2755550" cy="300082"/>
          </a:xfrm>
          <a:prstGeom prst="rect">
            <a:avLst/>
          </a:prstGeom>
          <a:noFill/>
        </p:spPr>
        <p:txBody>
          <a:bodyPr wrap="square" rtlCol="0">
            <a:spAutoFit/>
          </a:bodyPr>
          <a:lstStyle/>
          <a:p>
            <a:r>
              <a:rPr lang="en-US" sz="1350" dirty="0"/>
              <a:t>Web Portal</a:t>
            </a:r>
          </a:p>
        </p:txBody>
      </p:sp>
      <p:sp>
        <p:nvSpPr>
          <p:cNvPr id="35" name="Rectangle 34">
            <a:extLst>
              <a:ext uri="{FF2B5EF4-FFF2-40B4-BE49-F238E27FC236}">
                <a16:creationId xmlns:a16="http://schemas.microsoft.com/office/drawing/2014/main" id="{1228EFBB-6A7A-45F9-9625-037F0DBF7C26}"/>
              </a:ext>
            </a:extLst>
          </p:cNvPr>
          <p:cNvSpPr/>
          <p:nvPr/>
        </p:nvSpPr>
        <p:spPr>
          <a:xfrm>
            <a:off x="4182946" y="4512005"/>
            <a:ext cx="728134" cy="496155"/>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6" name="TextBox 35">
            <a:extLst>
              <a:ext uri="{FF2B5EF4-FFF2-40B4-BE49-F238E27FC236}">
                <a16:creationId xmlns:a16="http://schemas.microsoft.com/office/drawing/2014/main" id="{718FE7FA-769E-485E-8DE0-295BCDD8CD92}"/>
              </a:ext>
            </a:extLst>
          </p:cNvPr>
          <p:cNvSpPr txBox="1"/>
          <p:nvPr/>
        </p:nvSpPr>
        <p:spPr>
          <a:xfrm>
            <a:off x="4186901" y="4555239"/>
            <a:ext cx="897809" cy="415498"/>
          </a:xfrm>
          <a:prstGeom prst="rect">
            <a:avLst/>
          </a:prstGeom>
          <a:noFill/>
        </p:spPr>
        <p:txBody>
          <a:bodyPr wrap="square" rtlCol="0">
            <a:spAutoFit/>
          </a:bodyPr>
          <a:lstStyle/>
          <a:p>
            <a:r>
              <a:rPr lang="en-US" sz="1050" dirty="0"/>
              <a:t>Fare Purchasing</a:t>
            </a:r>
          </a:p>
        </p:txBody>
      </p:sp>
      <p:sp>
        <p:nvSpPr>
          <p:cNvPr id="39" name="TextBox 38">
            <a:extLst>
              <a:ext uri="{FF2B5EF4-FFF2-40B4-BE49-F238E27FC236}">
                <a16:creationId xmlns:a16="http://schemas.microsoft.com/office/drawing/2014/main" id="{600712C6-123A-4F79-942C-7C69AA068B57}"/>
              </a:ext>
            </a:extLst>
          </p:cNvPr>
          <p:cNvSpPr txBox="1"/>
          <p:nvPr/>
        </p:nvSpPr>
        <p:spPr>
          <a:xfrm>
            <a:off x="4888649" y="4552334"/>
            <a:ext cx="1093289" cy="253916"/>
          </a:xfrm>
          <a:prstGeom prst="rect">
            <a:avLst/>
          </a:prstGeom>
          <a:noFill/>
        </p:spPr>
        <p:txBody>
          <a:bodyPr wrap="square" rtlCol="0">
            <a:spAutoFit/>
          </a:bodyPr>
          <a:lstStyle/>
          <a:p>
            <a:r>
              <a:rPr lang="en-US" sz="1050" dirty="0"/>
              <a:t>Ticket Retrieval</a:t>
            </a:r>
          </a:p>
        </p:txBody>
      </p:sp>
      <p:sp>
        <p:nvSpPr>
          <p:cNvPr id="41" name="TextBox 40">
            <a:extLst>
              <a:ext uri="{FF2B5EF4-FFF2-40B4-BE49-F238E27FC236}">
                <a16:creationId xmlns:a16="http://schemas.microsoft.com/office/drawing/2014/main" id="{A71EBC99-03DD-4A8F-AC3A-82FC56E2C562}"/>
              </a:ext>
            </a:extLst>
          </p:cNvPr>
          <p:cNvSpPr txBox="1"/>
          <p:nvPr/>
        </p:nvSpPr>
        <p:spPr>
          <a:xfrm>
            <a:off x="7144674" y="2498871"/>
            <a:ext cx="941779" cy="2677656"/>
          </a:xfrm>
          <a:prstGeom prst="rect">
            <a:avLst/>
          </a:prstGeom>
          <a:noFill/>
        </p:spPr>
        <p:txBody>
          <a:bodyPr wrap="square" rtlCol="0">
            <a:spAutoFit/>
          </a:bodyPr>
          <a:lstStyle/>
          <a:p>
            <a:r>
              <a:rPr lang="en-US" sz="1050" dirty="0"/>
              <a:t>Everbridge Push Notifications</a:t>
            </a:r>
          </a:p>
          <a:p>
            <a:endParaRPr lang="en-US" sz="1050" dirty="0"/>
          </a:p>
          <a:p>
            <a:endParaRPr lang="en-US" sz="1050" dirty="0"/>
          </a:p>
          <a:p>
            <a:r>
              <a:rPr lang="en-US" sz="1050" dirty="0"/>
              <a:t>APC Integration</a:t>
            </a:r>
          </a:p>
          <a:p>
            <a:endParaRPr lang="en-US" sz="1050" dirty="0"/>
          </a:p>
          <a:p>
            <a:endParaRPr lang="en-US" sz="1050" dirty="0"/>
          </a:p>
          <a:p>
            <a:r>
              <a:rPr lang="en-US" sz="1050" dirty="0"/>
              <a:t>GTFS</a:t>
            </a:r>
          </a:p>
          <a:p>
            <a:endParaRPr lang="en-US" sz="1050" dirty="0"/>
          </a:p>
          <a:p>
            <a:r>
              <a:rPr lang="en-US" sz="1050" dirty="0"/>
              <a:t>Parking</a:t>
            </a:r>
          </a:p>
          <a:p>
            <a:endParaRPr lang="en-US" sz="1050" dirty="0"/>
          </a:p>
          <a:p>
            <a:br>
              <a:rPr lang="en-US" sz="1050" dirty="0"/>
            </a:br>
            <a:endParaRPr lang="en-US" sz="1050" dirty="0"/>
          </a:p>
          <a:p>
            <a:r>
              <a:rPr lang="en-US" sz="1050" dirty="0"/>
              <a:t>Trip Planning</a:t>
            </a:r>
          </a:p>
        </p:txBody>
      </p:sp>
      <p:grpSp>
        <p:nvGrpSpPr>
          <p:cNvPr id="21" name="Group 20">
            <a:extLst>
              <a:ext uri="{FF2B5EF4-FFF2-40B4-BE49-F238E27FC236}">
                <a16:creationId xmlns:a16="http://schemas.microsoft.com/office/drawing/2014/main" id="{5631BC6A-252D-47B4-8AE7-073357ED5364}"/>
              </a:ext>
            </a:extLst>
          </p:cNvPr>
          <p:cNvGrpSpPr/>
          <p:nvPr/>
        </p:nvGrpSpPr>
        <p:grpSpPr>
          <a:xfrm>
            <a:off x="6188759" y="2723175"/>
            <a:ext cx="993417" cy="2203112"/>
            <a:chOff x="6112559" y="2201700"/>
            <a:chExt cx="993417" cy="2203112"/>
          </a:xfrm>
        </p:grpSpPr>
        <p:cxnSp>
          <p:nvCxnSpPr>
            <p:cNvPr id="37" name="Straight Arrow Connector 36">
              <a:extLst>
                <a:ext uri="{FF2B5EF4-FFF2-40B4-BE49-F238E27FC236}">
                  <a16:creationId xmlns:a16="http://schemas.microsoft.com/office/drawing/2014/main" id="{99FE57F2-EB2A-415A-9F67-4D4329BF6411}"/>
                </a:ext>
              </a:extLst>
            </p:cNvPr>
            <p:cNvCxnSpPr/>
            <p:nvPr/>
          </p:nvCxnSpPr>
          <p:spPr>
            <a:xfrm flipH="1">
              <a:off x="6112559" y="2201700"/>
              <a:ext cx="870089" cy="3482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5E62CA71-6E6C-4862-9C72-D93A8554D4AB}"/>
                </a:ext>
              </a:extLst>
            </p:cNvPr>
            <p:cNvCxnSpPr/>
            <p:nvPr/>
          </p:nvCxnSpPr>
          <p:spPr>
            <a:xfrm flipH="1">
              <a:off x="6134243" y="3067596"/>
              <a:ext cx="87008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3576D5F3-347C-4A36-A3B9-F883E723D712}"/>
                </a:ext>
              </a:extLst>
            </p:cNvPr>
            <p:cNvCxnSpPr>
              <a:cxnSpLocks/>
            </p:cNvCxnSpPr>
            <p:nvPr/>
          </p:nvCxnSpPr>
          <p:spPr>
            <a:xfrm flipH="1" flipV="1">
              <a:off x="6134243" y="3456560"/>
              <a:ext cx="819183" cy="41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F55DA4F0-F478-4658-97E5-A69071AA29E9}"/>
                </a:ext>
              </a:extLst>
            </p:cNvPr>
            <p:cNvCxnSpPr>
              <a:cxnSpLocks/>
            </p:cNvCxnSpPr>
            <p:nvPr/>
          </p:nvCxnSpPr>
          <p:spPr>
            <a:xfrm flipH="1" flipV="1">
              <a:off x="6223678" y="3674151"/>
              <a:ext cx="795220" cy="2058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101B8BA5-2FE3-46D6-8797-26497CD22477}"/>
                </a:ext>
              </a:extLst>
            </p:cNvPr>
            <p:cNvCxnSpPr/>
            <p:nvPr/>
          </p:nvCxnSpPr>
          <p:spPr>
            <a:xfrm flipH="1" flipV="1">
              <a:off x="6164223" y="3836152"/>
              <a:ext cx="941753" cy="5686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0" name="Graphic 49" descr="Handshake">
              <a:extLst>
                <a:ext uri="{FF2B5EF4-FFF2-40B4-BE49-F238E27FC236}">
                  <a16:creationId xmlns:a16="http://schemas.microsoft.com/office/drawing/2014/main" id="{DF20BF8F-A252-44AD-94B3-04B5554B24D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43709" y="2225218"/>
              <a:ext cx="366156" cy="366156"/>
            </a:xfrm>
            <a:prstGeom prst="rect">
              <a:avLst/>
            </a:prstGeom>
          </p:spPr>
        </p:pic>
        <p:pic>
          <p:nvPicPr>
            <p:cNvPr id="54" name="Graphic 53" descr="Handshake">
              <a:extLst>
                <a:ext uri="{FF2B5EF4-FFF2-40B4-BE49-F238E27FC236}">
                  <a16:creationId xmlns:a16="http://schemas.microsoft.com/office/drawing/2014/main" id="{7D5697C3-721B-4A51-AAE7-3FD613BD8A5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86209" y="2899569"/>
              <a:ext cx="366156" cy="366156"/>
            </a:xfrm>
            <a:prstGeom prst="rect">
              <a:avLst/>
            </a:prstGeom>
          </p:spPr>
        </p:pic>
        <p:pic>
          <p:nvPicPr>
            <p:cNvPr id="55" name="Graphic 54" descr="Handshake">
              <a:extLst>
                <a:ext uri="{FF2B5EF4-FFF2-40B4-BE49-F238E27FC236}">
                  <a16:creationId xmlns:a16="http://schemas.microsoft.com/office/drawing/2014/main" id="{89DC7D59-76E4-47A0-8FAF-9C945FD8C4C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75746" y="3301357"/>
              <a:ext cx="366156" cy="366156"/>
            </a:xfrm>
            <a:prstGeom prst="rect">
              <a:avLst/>
            </a:prstGeom>
          </p:spPr>
        </p:pic>
        <p:pic>
          <p:nvPicPr>
            <p:cNvPr id="56" name="Graphic 55" descr="Handshake">
              <a:extLst>
                <a:ext uri="{FF2B5EF4-FFF2-40B4-BE49-F238E27FC236}">
                  <a16:creationId xmlns:a16="http://schemas.microsoft.com/office/drawing/2014/main" id="{D522C659-7EFE-45A4-BC14-FA270F992E6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99689" y="3612236"/>
              <a:ext cx="366156" cy="366156"/>
            </a:xfrm>
            <a:prstGeom prst="rect">
              <a:avLst/>
            </a:prstGeom>
          </p:spPr>
        </p:pic>
        <p:pic>
          <p:nvPicPr>
            <p:cNvPr id="59" name="Graphic 58" descr="Handshake">
              <a:extLst>
                <a:ext uri="{FF2B5EF4-FFF2-40B4-BE49-F238E27FC236}">
                  <a16:creationId xmlns:a16="http://schemas.microsoft.com/office/drawing/2014/main" id="{B44FDA94-F402-4643-BD8D-CC509C90785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86209" y="3921233"/>
              <a:ext cx="366156" cy="366156"/>
            </a:xfrm>
            <a:prstGeom prst="rect">
              <a:avLst/>
            </a:prstGeom>
          </p:spPr>
        </p:pic>
      </p:grpSp>
      <p:grpSp>
        <p:nvGrpSpPr>
          <p:cNvPr id="17" name="Group 16">
            <a:extLst>
              <a:ext uri="{FF2B5EF4-FFF2-40B4-BE49-F238E27FC236}">
                <a16:creationId xmlns:a16="http://schemas.microsoft.com/office/drawing/2014/main" id="{D12F55AE-D8BF-4BC9-9DAB-9F600BB494B4}"/>
              </a:ext>
            </a:extLst>
          </p:cNvPr>
          <p:cNvGrpSpPr/>
          <p:nvPr/>
        </p:nvGrpSpPr>
        <p:grpSpPr>
          <a:xfrm>
            <a:off x="2464673" y="2697468"/>
            <a:ext cx="1491224" cy="2471021"/>
            <a:chOff x="2317064" y="1808480"/>
            <a:chExt cx="1491224" cy="2471021"/>
          </a:xfrm>
        </p:grpSpPr>
        <p:cxnSp>
          <p:nvCxnSpPr>
            <p:cNvPr id="10" name="Straight Arrow Connector 9">
              <a:extLst>
                <a:ext uri="{FF2B5EF4-FFF2-40B4-BE49-F238E27FC236}">
                  <a16:creationId xmlns:a16="http://schemas.microsoft.com/office/drawing/2014/main" id="{D1BE89EA-7006-47B8-A012-5E587EF50059}"/>
                </a:ext>
              </a:extLst>
            </p:cNvPr>
            <p:cNvCxnSpPr>
              <a:cxnSpLocks/>
            </p:cNvCxnSpPr>
            <p:nvPr/>
          </p:nvCxnSpPr>
          <p:spPr>
            <a:xfrm flipV="1">
              <a:off x="2351379" y="1808480"/>
              <a:ext cx="798221" cy="14967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15EB7580-71A7-48BD-969E-8BD8672E1C96}"/>
                </a:ext>
              </a:extLst>
            </p:cNvPr>
            <p:cNvCxnSpPr>
              <a:cxnSpLocks/>
            </p:cNvCxnSpPr>
            <p:nvPr/>
          </p:nvCxnSpPr>
          <p:spPr>
            <a:xfrm flipV="1">
              <a:off x="2317064" y="3153150"/>
              <a:ext cx="1491224" cy="1397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9F279988-0D97-42AA-B0A1-C4072358A537}"/>
                </a:ext>
              </a:extLst>
            </p:cNvPr>
            <p:cNvCxnSpPr>
              <a:cxnSpLocks/>
            </p:cNvCxnSpPr>
            <p:nvPr/>
          </p:nvCxnSpPr>
          <p:spPr>
            <a:xfrm>
              <a:off x="2333536" y="3352408"/>
              <a:ext cx="1437733" cy="9270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7" name="Graphic 56" descr="Handshake">
              <a:extLst>
                <a:ext uri="{FF2B5EF4-FFF2-40B4-BE49-F238E27FC236}">
                  <a16:creationId xmlns:a16="http://schemas.microsoft.com/office/drawing/2014/main" id="{DAA0D3C5-338E-4255-B4A9-1EB96A18F13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72151" y="3815954"/>
              <a:ext cx="366156" cy="366156"/>
            </a:xfrm>
            <a:prstGeom prst="rect">
              <a:avLst/>
            </a:prstGeom>
          </p:spPr>
        </p:pic>
        <p:pic>
          <p:nvPicPr>
            <p:cNvPr id="58" name="Graphic 57" descr="Handshake">
              <a:extLst>
                <a:ext uri="{FF2B5EF4-FFF2-40B4-BE49-F238E27FC236}">
                  <a16:creationId xmlns:a16="http://schemas.microsoft.com/office/drawing/2014/main" id="{AD50F1A5-1CD9-436C-B67F-4B5E995AC4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83915" y="3022405"/>
              <a:ext cx="366156" cy="366156"/>
            </a:xfrm>
            <a:prstGeom prst="rect">
              <a:avLst/>
            </a:prstGeom>
          </p:spPr>
        </p:pic>
        <p:pic>
          <p:nvPicPr>
            <p:cNvPr id="52" name="Graphic 51" descr="Handshake">
              <a:extLst>
                <a:ext uri="{FF2B5EF4-FFF2-40B4-BE49-F238E27FC236}">
                  <a16:creationId xmlns:a16="http://schemas.microsoft.com/office/drawing/2014/main" id="{F639F19D-10E8-44E7-8A9A-071FB36AC93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634693" y="2118158"/>
              <a:ext cx="366156" cy="366156"/>
            </a:xfrm>
            <a:prstGeom prst="rect">
              <a:avLst/>
            </a:prstGeom>
          </p:spPr>
        </p:pic>
      </p:grpSp>
      <p:sp>
        <p:nvSpPr>
          <p:cNvPr id="22" name="Rectangle 21">
            <a:extLst>
              <a:ext uri="{FF2B5EF4-FFF2-40B4-BE49-F238E27FC236}">
                <a16:creationId xmlns:a16="http://schemas.microsoft.com/office/drawing/2014/main" id="{753706D1-4C9B-4CE3-99D9-06D658F06DD9}"/>
              </a:ext>
            </a:extLst>
          </p:cNvPr>
          <p:cNvSpPr/>
          <p:nvPr/>
        </p:nvSpPr>
        <p:spPr>
          <a:xfrm>
            <a:off x="3966694" y="4376691"/>
            <a:ext cx="2222065" cy="899090"/>
          </a:xfrm>
          <a:prstGeom prst="rect">
            <a:avLst/>
          </a:prstGeom>
          <a:solidFill>
            <a:schemeClr val="bg1">
              <a:lumMod val="50000"/>
              <a:alpha val="26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741D8A9E-96CC-4C4B-9905-BBA9925B6D10}"/>
              </a:ext>
            </a:extLst>
          </p:cNvPr>
          <p:cNvSpPr/>
          <p:nvPr/>
        </p:nvSpPr>
        <p:spPr>
          <a:xfrm>
            <a:off x="2371344" y="3874275"/>
            <a:ext cx="265667" cy="56843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6DBF8AD-271D-4257-855D-54B6F8D35472}"/>
              </a:ext>
            </a:extLst>
          </p:cNvPr>
          <p:cNvSpPr/>
          <p:nvPr/>
        </p:nvSpPr>
        <p:spPr>
          <a:xfrm>
            <a:off x="279867" y="3189460"/>
            <a:ext cx="2212936" cy="1997457"/>
          </a:xfrm>
          <a:prstGeom prst="rect">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1026" name="Picture 2" descr="Americaneagle.com">
            <a:extLst>
              <a:ext uri="{FF2B5EF4-FFF2-40B4-BE49-F238E27FC236}">
                <a16:creationId xmlns:a16="http://schemas.microsoft.com/office/drawing/2014/main" id="{3B4EABC3-A916-4BCF-B37B-665BAFE016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9960" y="3923532"/>
            <a:ext cx="2001699" cy="420357"/>
          </a:xfrm>
          <a:prstGeom prst="rect">
            <a:avLst/>
          </a:prstGeom>
          <a:noFill/>
          <a:extLst>
            <a:ext uri="{909E8E84-426E-40DD-AFC4-6F175D3DCCD1}">
              <a14:hiddenFill xmlns:a14="http://schemas.microsoft.com/office/drawing/2010/main">
                <a:solidFill>
                  <a:srgbClr val="FFFFFF"/>
                </a:solidFill>
              </a14:hiddenFill>
            </a:ext>
          </a:extLst>
        </p:spPr>
      </p:pic>
      <p:sp>
        <p:nvSpPr>
          <p:cNvPr id="40" name="Rectangle 39">
            <a:extLst>
              <a:ext uri="{FF2B5EF4-FFF2-40B4-BE49-F238E27FC236}">
                <a16:creationId xmlns:a16="http://schemas.microsoft.com/office/drawing/2014/main" id="{4B36AD1A-928F-4985-B919-483CA21E7D13}"/>
              </a:ext>
            </a:extLst>
          </p:cNvPr>
          <p:cNvSpPr/>
          <p:nvPr/>
        </p:nvSpPr>
        <p:spPr>
          <a:xfrm>
            <a:off x="5210491" y="2829981"/>
            <a:ext cx="700112" cy="1374677"/>
          </a:xfrm>
          <a:prstGeom prst="rect">
            <a:avLst/>
          </a:prstGeom>
          <a:solidFill>
            <a:schemeClr val="bg1">
              <a:lumMod val="50000"/>
              <a:alpha val="26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01F32A13-6678-4703-A916-BF56F3467236}"/>
              </a:ext>
            </a:extLst>
          </p:cNvPr>
          <p:cNvPicPr>
            <a:picLocks noChangeAspect="1"/>
          </p:cNvPicPr>
          <p:nvPr/>
        </p:nvPicPr>
        <p:blipFill>
          <a:blip r:embed="rId5"/>
          <a:srcRect/>
          <a:stretch/>
        </p:blipFill>
        <p:spPr>
          <a:xfrm>
            <a:off x="3814947" y="1349483"/>
            <a:ext cx="2415379" cy="4946698"/>
          </a:xfrm>
          <a:prstGeom prst="rect">
            <a:avLst/>
          </a:prstGeom>
        </p:spPr>
      </p:pic>
      <p:sp>
        <p:nvSpPr>
          <p:cNvPr id="45" name="Title 1">
            <a:extLst>
              <a:ext uri="{FF2B5EF4-FFF2-40B4-BE49-F238E27FC236}">
                <a16:creationId xmlns:a16="http://schemas.microsoft.com/office/drawing/2014/main" id="{35D77270-3851-40C4-82B8-9FC2FDBD7965}"/>
              </a:ext>
            </a:extLst>
          </p:cNvPr>
          <p:cNvSpPr>
            <a:spLocks noGrp="1"/>
          </p:cNvSpPr>
          <p:nvPr>
            <p:ph type="title"/>
          </p:nvPr>
        </p:nvSpPr>
        <p:spPr>
          <a:xfrm>
            <a:off x="457200" y="307589"/>
            <a:ext cx="8229600" cy="862184"/>
          </a:xfrm>
        </p:spPr>
        <p:txBody>
          <a:bodyPr/>
          <a:lstStyle/>
          <a:p>
            <a:r>
              <a:rPr lang="en-US" dirty="0"/>
              <a:t>Where we are now </a:t>
            </a:r>
          </a:p>
        </p:txBody>
      </p:sp>
      <p:sp>
        <p:nvSpPr>
          <p:cNvPr id="47" name="Rectangle 46">
            <a:extLst>
              <a:ext uri="{FF2B5EF4-FFF2-40B4-BE49-F238E27FC236}">
                <a16:creationId xmlns:a16="http://schemas.microsoft.com/office/drawing/2014/main" id="{A21B6FCD-DF6B-44DA-892F-C1DCA48FC12D}"/>
              </a:ext>
            </a:extLst>
          </p:cNvPr>
          <p:cNvSpPr/>
          <p:nvPr/>
        </p:nvSpPr>
        <p:spPr>
          <a:xfrm>
            <a:off x="184226" y="1471334"/>
            <a:ext cx="3478478" cy="1101510"/>
          </a:xfrm>
          <a:prstGeom prst="rect">
            <a:avLst/>
          </a:prstGeom>
          <a:solidFill>
            <a:schemeClr val="bg1">
              <a:lumMod val="50000"/>
              <a:alpha val="26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15917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6"/>
                                        </p:tgtEl>
                                      </p:cBhvr>
                                    </p:animEffect>
                                    <p:anim calcmode="lin" valueType="num">
                                      <p:cBhvr>
                                        <p:cTn id="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6"/>
                                        </p:tgtEl>
                                        <p:attrNameLst>
                                          <p:attrName>ppt_h</p:attrName>
                                        </p:attrNameLst>
                                      </p:cBhvr>
                                      <p:tavLst>
                                        <p:tav tm="0">
                                          <p:val>
                                            <p:strVal val="ppt_h"/>
                                          </p:val>
                                        </p:tav>
                                        <p:tav tm="100000">
                                          <p:val>
                                            <p:strVal val="ppt_h"/>
                                          </p:val>
                                        </p:tav>
                                      </p:tavLst>
                                    </p:anim>
                                    <p:set>
                                      <p:cBhvr>
                                        <p:cTn id="9"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D287BE2-EA37-4449-80EB-E789A6CD4842}"/>
              </a:ext>
            </a:extLst>
          </p:cNvPr>
          <p:cNvSpPr/>
          <p:nvPr/>
        </p:nvSpPr>
        <p:spPr>
          <a:xfrm>
            <a:off x="5817040" y="1784149"/>
            <a:ext cx="2321781" cy="4042733"/>
          </a:xfrm>
          <a:prstGeom prst="rect">
            <a:avLst/>
          </a:prstGeom>
          <a:solidFill>
            <a:schemeClr val="accent5">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B6C63E4-3592-4AD1-89CC-2B99F8BDAA17}"/>
              </a:ext>
            </a:extLst>
          </p:cNvPr>
          <p:cNvSpPr/>
          <p:nvPr/>
        </p:nvSpPr>
        <p:spPr>
          <a:xfrm>
            <a:off x="3166938" y="1784149"/>
            <a:ext cx="2321781" cy="4042733"/>
          </a:xfrm>
          <a:prstGeom prst="rect">
            <a:avLst/>
          </a:prstGeom>
          <a:solidFill>
            <a:schemeClr val="accent4">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39BAC31-A5AE-4B2D-B2C8-AC750ADA5E58}"/>
              </a:ext>
            </a:extLst>
          </p:cNvPr>
          <p:cNvSpPr/>
          <p:nvPr/>
        </p:nvSpPr>
        <p:spPr>
          <a:xfrm>
            <a:off x="516836" y="1784149"/>
            <a:ext cx="2321781" cy="4042733"/>
          </a:xfrm>
          <a:prstGeom prst="rect">
            <a:avLst/>
          </a:prstGeom>
          <a:solidFill>
            <a:schemeClr val="accent3">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FDBD8C-BBAB-4C38-A799-109D301D812C}"/>
              </a:ext>
            </a:extLst>
          </p:cNvPr>
          <p:cNvSpPr>
            <a:spLocks noGrp="1"/>
          </p:cNvSpPr>
          <p:nvPr>
            <p:ph type="title"/>
          </p:nvPr>
        </p:nvSpPr>
        <p:spPr/>
        <p:txBody>
          <a:bodyPr/>
          <a:lstStyle/>
          <a:p>
            <a:r>
              <a:rPr lang="en-US" dirty="0"/>
              <a:t>Phased approach</a:t>
            </a:r>
          </a:p>
        </p:txBody>
      </p:sp>
      <p:sp>
        <p:nvSpPr>
          <p:cNvPr id="10" name="Title 1">
            <a:extLst>
              <a:ext uri="{FF2B5EF4-FFF2-40B4-BE49-F238E27FC236}">
                <a16:creationId xmlns:a16="http://schemas.microsoft.com/office/drawing/2014/main" id="{4319D150-BAE7-4788-8F8A-507355F5DC78}"/>
              </a:ext>
            </a:extLst>
          </p:cNvPr>
          <p:cNvSpPr txBox="1">
            <a:spLocks/>
          </p:cNvSpPr>
          <p:nvPr/>
        </p:nvSpPr>
        <p:spPr>
          <a:xfrm>
            <a:off x="516836" y="1199876"/>
            <a:ext cx="2321781" cy="86218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3200" b="1" i="0" kern="1200" cap="all">
                <a:solidFill>
                  <a:schemeClr val="tx1"/>
                </a:solidFill>
                <a:latin typeface="+mn-lt"/>
                <a:ea typeface="+mj-ea"/>
                <a:cs typeface="Century Gothic"/>
              </a:defRPr>
            </a:lvl1pPr>
          </a:lstStyle>
          <a:p>
            <a:r>
              <a:rPr lang="en-US" sz="2400" dirty="0">
                <a:solidFill>
                  <a:srgbClr val="1A478C"/>
                </a:solidFill>
              </a:rPr>
              <a:t>Phase 1</a:t>
            </a:r>
          </a:p>
        </p:txBody>
      </p:sp>
      <p:sp>
        <p:nvSpPr>
          <p:cNvPr id="11" name="Title 1">
            <a:extLst>
              <a:ext uri="{FF2B5EF4-FFF2-40B4-BE49-F238E27FC236}">
                <a16:creationId xmlns:a16="http://schemas.microsoft.com/office/drawing/2014/main" id="{2B1559E4-6D88-4F96-A644-636D929B8B02}"/>
              </a:ext>
            </a:extLst>
          </p:cNvPr>
          <p:cNvSpPr txBox="1">
            <a:spLocks/>
          </p:cNvSpPr>
          <p:nvPr/>
        </p:nvSpPr>
        <p:spPr>
          <a:xfrm>
            <a:off x="3166937" y="1199876"/>
            <a:ext cx="2321781" cy="86218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3200" b="1" i="0" kern="1200" cap="all">
                <a:solidFill>
                  <a:schemeClr val="tx1"/>
                </a:solidFill>
                <a:latin typeface="+mn-lt"/>
                <a:ea typeface="+mj-ea"/>
                <a:cs typeface="Century Gothic"/>
              </a:defRPr>
            </a:lvl1pPr>
          </a:lstStyle>
          <a:p>
            <a:r>
              <a:rPr lang="en-US" sz="2400" dirty="0">
                <a:solidFill>
                  <a:srgbClr val="1A478C"/>
                </a:solidFill>
              </a:rPr>
              <a:t>Phase 2</a:t>
            </a:r>
          </a:p>
        </p:txBody>
      </p:sp>
      <p:sp>
        <p:nvSpPr>
          <p:cNvPr id="12" name="Title 1">
            <a:extLst>
              <a:ext uri="{FF2B5EF4-FFF2-40B4-BE49-F238E27FC236}">
                <a16:creationId xmlns:a16="http://schemas.microsoft.com/office/drawing/2014/main" id="{41A2BBBC-21E7-4D5A-B913-3E4DEDD28718}"/>
              </a:ext>
            </a:extLst>
          </p:cNvPr>
          <p:cNvSpPr txBox="1">
            <a:spLocks/>
          </p:cNvSpPr>
          <p:nvPr/>
        </p:nvSpPr>
        <p:spPr>
          <a:xfrm>
            <a:off x="5817040" y="1199876"/>
            <a:ext cx="2321781" cy="86218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3200" b="1" i="0" kern="1200" cap="all">
                <a:solidFill>
                  <a:schemeClr val="tx1"/>
                </a:solidFill>
                <a:latin typeface="+mn-lt"/>
                <a:ea typeface="+mj-ea"/>
                <a:cs typeface="Century Gothic"/>
              </a:defRPr>
            </a:lvl1pPr>
          </a:lstStyle>
          <a:p>
            <a:r>
              <a:rPr lang="en-US" sz="2400" dirty="0">
                <a:solidFill>
                  <a:srgbClr val="1A478C"/>
                </a:solidFill>
              </a:rPr>
              <a:t>Phase 3</a:t>
            </a:r>
          </a:p>
        </p:txBody>
      </p:sp>
      <p:graphicFrame>
        <p:nvGraphicFramePr>
          <p:cNvPr id="13" name="Diagram 12">
            <a:extLst>
              <a:ext uri="{FF2B5EF4-FFF2-40B4-BE49-F238E27FC236}">
                <a16:creationId xmlns:a16="http://schemas.microsoft.com/office/drawing/2014/main" id="{F79DA4B9-477F-4EC7-8E7E-A9293EDEE795}"/>
              </a:ext>
            </a:extLst>
          </p:cNvPr>
          <p:cNvGraphicFramePr/>
          <p:nvPr>
            <p:extLst>
              <p:ext uri="{D42A27DB-BD31-4B8C-83A1-F6EECF244321}">
                <p14:modId xmlns:p14="http://schemas.microsoft.com/office/powerpoint/2010/main" val="3009060594"/>
              </p:ext>
            </p:extLst>
          </p:nvPr>
        </p:nvGraphicFramePr>
        <p:xfrm>
          <a:off x="679006" y="1752622"/>
          <a:ext cx="7297641" cy="40427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8877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E1FA0-6A74-4BBF-A097-C5E464BFA885}"/>
              </a:ext>
            </a:extLst>
          </p:cNvPr>
          <p:cNvSpPr>
            <a:spLocks noGrp="1"/>
          </p:cNvSpPr>
          <p:nvPr>
            <p:ph type="title"/>
          </p:nvPr>
        </p:nvSpPr>
        <p:spPr/>
        <p:txBody>
          <a:bodyPr/>
          <a:lstStyle/>
          <a:p>
            <a:r>
              <a:rPr lang="en-US" dirty="0"/>
              <a:t>VRE Key requirements</a:t>
            </a:r>
          </a:p>
        </p:txBody>
      </p:sp>
      <p:sp>
        <p:nvSpPr>
          <p:cNvPr id="3" name="Content Placeholder 2">
            <a:extLst>
              <a:ext uri="{FF2B5EF4-FFF2-40B4-BE49-F238E27FC236}">
                <a16:creationId xmlns:a16="http://schemas.microsoft.com/office/drawing/2014/main" id="{EE6127E3-A54F-48F8-BFA7-5ADDFE1D86DB}"/>
              </a:ext>
            </a:extLst>
          </p:cNvPr>
          <p:cNvSpPr>
            <a:spLocks noGrp="1"/>
          </p:cNvSpPr>
          <p:nvPr>
            <p:ph idx="1"/>
          </p:nvPr>
        </p:nvSpPr>
        <p:spPr/>
        <p:txBody>
          <a:bodyPr/>
          <a:lstStyle/>
          <a:p>
            <a:r>
              <a:rPr lang="en-US" sz="2600" dirty="0"/>
              <a:t>Deploy key VRE ticket types</a:t>
            </a:r>
          </a:p>
          <a:p>
            <a:r>
              <a:rPr lang="en-US" sz="2600" dirty="0"/>
              <a:t>Integration with WMATA’s </a:t>
            </a:r>
            <a:r>
              <a:rPr lang="en-US" sz="2600" dirty="0" err="1"/>
              <a:t>SmartBenefit</a:t>
            </a:r>
            <a:r>
              <a:rPr lang="en-US" sz="2600" dirty="0"/>
              <a:t> Program</a:t>
            </a:r>
          </a:p>
          <a:p>
            <a:r>
              <a:rPr lang="en-US" sz="2600" dirty="0"/>
              <a:t>Handle Amtrak cross-honor agreement</a:t>
            </a:r>
          </a:p>
          <a:p>
            <a:r>
              <a:rPr lang="en-US" sz="2600" dirty="0"/>
              <a:t>Reduced fare program</a:t>
            </a:r>
          </a:p>
          <a:p>
            <a:r>
              <a:rPr lang="en-US" sz="2600" dirty="0"/>
              <a:t>Allow for offline verification</a:t>
            </a:r>
          </a:p>
          <a:p>
            <a:r>
              <a:rPr lang="en-US" sz="2600" dirty="0"/>
              <a:t>Offer split payments </a:t>
            </a:r>
          </a:p>
          <a:p>
            <a:r>
              <a:rPr lang="en-US" sz="2600" dirty="0"/>
              <a:t>Meet all financial processing and reporting requirements</a:t>
            </a:r>
          </a:p>
          <a:p>
            <a:endParaRPr lang="en-US" dirty="0"/>
          </a:p>
        </p:txBody>
      </p:sp>
    </p:spTree>
    <p:extLst>
      <p:ext uri="{BB962C8B-B14F-4D97-AF65-F5344CB8AC3E}">
        <p14:creationId xmlns:p14="http://schemas.microsoft.com/office/powerpoint/2010/main" val="29023994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F8A92-412E-4104-A626-3DCB6B7264DF}"/>
              </a:ext>
            </a:extLst>
          </p:cNvPr>
          <p:cNvSpPr>
            <a:spLocks noGrp="1"/>
          </p:cNvSpPr>
          <p:nvPr>
            <p:ph type="title"/>
          </p:nvPr>
        </p:nvSpPr>
        <p:spPr/>
        <p:txBody>
          <a:bodyPr/>
          <a:lstStyle/>
          <a:p>
            <a:r>
              <a:rPr lang="en-US" dirty="0"/>
              <a:t>Regional partner requirements</a:t>
            </a:r>
          </a:p>
        </p:txBody>
      </p:sp>
      <p:sp>
        <p:nvSpPr>
          <p:cNvPr id="3" name="Content Placeholder 2">
            <a:extLst>
              <a:ext uri="{FF2B5EF4-FFF2-40B4-BE49-F238E27FC236}">
                <a16:creationId xmlns:a16="http://schemas.microsoft.com/office/drawing/2014/main" id="{42720EC1-22C6-4EC2-90A7-7DD39E11EDDD}"/>
              </a:ext>
            </a:extLst>
          </p:cNvPr>
          <p:cNvSpPr>
            <a:spLocks noGrp="1"/>
          </p:cNvSpPr>
          <p:nvPr>
            <p:ph idx="1"/>
          </p:nvPr>
        </p:nvSpPr>
        <p:spPr/>
        <p:txBody>
          <a:bodyPr>
            <a:normAutofit fontScale="92500" lnSpcReduction="10000"/>
          </a:bodyPr>
          <a:lstStyle/>
          <a:p>
            <a:r>
              <a:rPr lang="en-US" dirty="0"/>
              <a:t>Enable agency-designated institutional partners to manage the provision of electronic fare products to select user accounts</a:t>
            </a:r>
            <a:endParaRPr lang="en-US" b="1" dirty="0"/>
          </a:p>
          <a:p>
            <a:r>
              <a:rPr lang="en-US" dirty="0"/>
              <a:t>Have the ability to handle Institutional Partner functionality</a:t>
            </a:r>
          </a:p>
          <a:p>
            <a:r>
              <a:rPr lang="en-US" dirty="0"/>
              <a:t>Sell and support the use of different agency and regional fare products, including transfers, and provide revenue distribution and accounting across multiple participating agencies in the region based on logic/rules agreed upon by the agencies and mobile ticket usage</a:t>
            </a:r>
            <a:endParaRPr lang="en-US" b="1" dirty="0"/>
          </a:p>
          <a:p>
            <a:r>
              <a:rPr lang="en-US" dirty="0"/>
              <a:t>Provide validators with NFC, Bluetooth and/or QR code technology for validation</a:t>
            </a:r>
          </a:p>
        </p:txBody>
      </p:sp>
    </p:spTree>
    <p:extLst>
      <p:ext uri="{BB962C8B-B14F-4D97-AF65-F5344CB8AC3E}">
        <p14:creationId xmlns:p14="http://schemas.microsoft.com/office/powerpoint/2010/main" val="32155962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hape, rectangle&#10;&#10;Description automatically generated">
            <a:extLst>
              <a:ext uri="{FF2B5EF4-FFF2-40B4-BE49-F238E27FC236}">
                <a16:creationId xmlns:a16="http://schemas.microsoft.com/office/drawing/2014/main" id="{442056A2-D393-409F-A555-982642935B00}"/>
              </a:ext>
            </a:extLst>
          </p:cNvPr>
          <p:cNvPicPr>
            <a:picLocks noChangeAspect="1"/>
          </p:cNvPicPr>
          <p:nvPr/>
        </p:nvPicPr>
        <p:blipFill rotWithShape="1">
          <a:blip r:embed="rId2"/>
          <a:srcRect l="-1" r="-10527"/>
          <a:stretch/>
        </p:blipFill>
        <p:spPr>
          <a:xfrm>
            <a:off x="0" y="4155951"/>
            <a:ext cx="10106607" cy="1767772"/>
          </a:xfrm>
          <a:prstGeom prst="rect">
            <a:avLst/>
          </a:prstGeom>
        </p:spPr>
      </p:pic>
      <p:sp>
        <p:nvSpPr>
          <p:cNvPr id="2" name="Title 1">
            <a:extLst>
              <a:ext uri="{FF2B5EF4-FFF2-40B4-BE49-F238E27FC236}">
                <a16:creationId xmlns:a16="http://schemas.microsoft.com/office/drawing/2014/main" id="{A9238953-B5C3-4098-8D41-047E878FA307}"/>
              </a:ext>
            </a:extLst>
          </p:cNvPr>
          <p:cNvSpPr>
            <a:spLocks noGrp="1"/>
          </p:cNvSpPr>
          <p:nvPr>
            <p:ph type="title"/>
          </p:nvPr>
        </p:nvSpPr>
        <p:spPr/>
        <p:txBody>
          <a:bodyPr/>
          <a:lstStyle/>
          <a:p>
            <a:r>
              <a:rPr lang="en-US" dirty="0"/>
              <a:t>Cooperative Rider Clause</a:t>
            </a:r>
          </a:p>
        </p:txBody>
      </p:sp>
      <p:pic>
        <p:nvPicPr>
          <p:cNvPr id="6" name="Picture 5">
            <a:extLst>
              <a:ext uri="{FF2B5EF4-FFF2-40B4-BE49-F238E27FC236}">
                <a16:creationId xmlns:a16="http://schemas.microsoft.com/office/drawing/2014/main" id="{85F97138-CC4E-4173-9219-142CB59CB7E8}"/>
              </a:ext>
            </a:extLst>
          </p:cNvPr>
          <p:cNvPicPr>
            <a:picLocks noChangeAspect="1"/>
          </p:cNvPicPr>
          <p:nvPr/>
        </p:nvPicPr>
        <p:blipFill>
          <a:blip r:embed="rId3"/>
          <a:stretch>
            <a:fillRect/>
          </a:stretch>
        </p:blipFill>
        <p:spPr>
          <a:xfrm>
            <a:off x="3740052" y="4299101"/>
            <a:ext cx="3487684" cy="2084333"/>
          </a:xfrm>
          <a:prstGeom prst="rect">
            <a:avLst/>
          </a:prstGeom>
        </p:spPr>
      </p:pic>
      <p:sp>
        <p:nvSpPr>
          <p:cNvPr id="9" name="TextBox 8">
            <a:extLst>
              <a:ext uri="{FF2B5EF4-FFF2-40B4-BE49-F238E27FC236}">
                <a16:creationId xmlns:a16="http://schemas.microsoft.com/office/drawing/2014/main" id="{C4196B0C-350C-41DD-992A-2E1B71B41034}"/>
              </a:ext>
            </a:extLst>
          </p:cNvPr>
          <p:cNvSpPr txBox="1"/>
          <p:nvPr/>
        </p:nvSpPr>
        <p:spPr>
          <a:xfrm>
            <a:off x="542676" y="1508700"/>
            <a:ext cx="8058647" cy="2308324"/>
          </a:xfrm>
          <a:prstGeom prst="rect">
            <a:avLst/>
          </a:prstGeom>
          <a:noFill/>
        </p:spPr>
        <p:txBody>
          <a:bodyPr wrap="square" rtlCol="0">
            <a:spAutoFit/>
          </a:bodyPr>
          <a:lstStyle/>
          <a:p>
            <a:r>
              <a:rPr lang="en-US" dirty="0"/>
              <a:t>“An objective of this project is also to provide a procurement platform for regional agencies, namely DASH and </a:t>
            </a:r>
            <a:r>
              <a:rPr lang="en-US" dirty="0" err="1"/>
              <a:t>OmniRide</a:t>
            </a:r>
            <a:r>
              <a:rPr lang="en-US" dirty="0"/>
              <a:t>, to leverage their services through the Cooperative Rider Clause incorporated in the Special Provisions included herein this solicitation. If, and when, subsequent agreements are executed with VRE’s regional partners, to include those transit systems identified on the Northern Virginia Transportation Commission’s website (www.novatransit.org/systems/), “VRE” and “VRE Mobile” in the scope of work shall be replaced in those agreements with the appropriate agency information.”</a:t>
            </a:r>
          </a:p>
        </p:txBody>
      </p:sp>
    </p:spTree>
    <p:extLst>
      <p:ext uri="{BB962C8B-B14F-4D97-AF65-F5344CB8AC3E}">
        <p14:creationId xmlns:p14="http://schemas.microsoft.com/office/powerpoint/2010/main" val="1265433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Graphical user interface, application, Teams&#10;&#10;Description automatically generated">
            <a:extLst>
              <a:ext uri="{FF2B5EF4-FFF2-40B4-BE49-F238E27FC236}">
                <a16:creationId xmlns:a16="http://schemas.microsoft.com/office/drawing/2014/main" id="{3E343C89-89FC-4085-A527-D69474208A5F}"/>
              </a:ext>
            </a:extLst>
          </p:cNvPr>
          <p:cNvPicPr>
            <a:picLocks noChangeAspect="1"/>
          </p:cNvPicPr>
          <p:nvPr/>
        </p:nvPicPr>
        <p:blipFill>
          <a:blip r:embed="rId4"/>
          <a:stretch>
            <a:fillRect/>
          </a:stretch>
        </p:blipFill>
        <p:spPr>
          <a:xfrm>
            <a:off x="2748722" y="2633243"/>
            <a:ext cx="2260600" cy="3390900"/>
          </a:xfrm>
          <a:prstGeom prst="rect">
            <a:avLst/>
          </a:prstGeom>
        </p:spPr>
      </p:pic>
      <p:sp>
        <p:nvSpPr>
          <p:cNvPr id="2" name="Title 1">
            <a:extLst>
              <a:ext uri="{FF2B5EF4-FFF2-40B4-BE49-F238E27FC236}">
                <a16:creationId xmlns:a16="http://schemas.microsoft.com/office/drawing/2014/main" id="{CAA5489E-0C75-4ED3-84A4-654F7348DB8D}"/>
              </a:ext>
            </a:extLst>
          </p:cNvPr>
          <p:cNvSpPr>
            <a:spLocks noGrp="1"/>
          </p:cNvSpPr>
          <p:nvPr>
            <p:ph type="title"/>
          </p:nvPr>
        </p:nvSpPr>
        <p:spPr>
          <a:xfrm>
            <a:off x="457200" y="307589"/>
            <a:ext cx="5498328" cy="862184"/>
          </a:xfrm>
        </p:spPr>
        <p:txBody>
          <a:bodyPr>
            <a:normAutofit fontScale="90000"/>
          </a:bodyPr>
          <a:lstStyle/>
          <a:p>
            <a:r>
              <a:rPr lang="en-US" dirty="0"/>
              <a:t>Preview of </a:t>
            </a:r>
            <a:br>
              <a:rPr lang="en-US" dirty="0"/>
            </a:br>
            <a:r>
              <a:rPr lang="en-US" dirty="0"/>
              <a:t>New VRE Mobile</a:t>
            </a:r>
          </a:p>
        </p:txBody>
      </p:sp>
      <p:pic>
        <p:nvPicPr>
          <p:cNvPr id="5" name="Content Placeholder 4" descr="A picture containing text, screenshot, indoor&#10;&#10;Description automatically generated">
            <a:extLst>
              <a:ext uri="{FF2B5EF4-FFF2-40B4-BE49-F238E27FC236}">
                <a16:creationId xmlns:a16="http://schemas.microsoft.com/office/drawing/2014/main" id="{F87FB4B8-3A3F-4B04-B31E-3BAC89E53798}"/>
              </a:ext>
            </a:extLst>
          </p:cNvPr>
          <p:cNvPicPr>
            <a:picLocks noGrp="1" noChangeAspect="1"/>
          </p:cNvPicPr>
          <p:nvPr>
            <p:ph idx="1"/>
          </p:nvPr>
        </p:nvPicPr>
        <p:blipFill>
          <a:blip r:embed="rId5"/>
          <a:stretch>
            <a:fillRect/>
          </a:stretch>
        </p:blipFill>
        <p:spPr>
          <a:xfrm>
            <a:off x="1031124" y="1638899"/>
            <a:ext cx="2260716" cy="3391074"/>
          </a:xfrm>
        </p:spPr>
      </p:pic>
      <p:pic>
        <p:nvPicPr>
          <p:cNvPr id="9" name="VRE Mobile Preview 11-9-20">
            <a:hlinkClick r:id="" action="ppaction://media"/>
            <a:extLst>
              <a:ext uri="{FF2B5EF4-FFF2-40B4-BE49-F238E27FC236}">
                <a16:creationId xmlns:a16="http://schemas.microsoft.com/office/drawing/2014/main" id="{CBB89928-BA38-4599-89B8-5F983ECC1F51}"/>
              </a:ext>
            </a:extLst>
          </p:cNvPr>
          <p:cNvPicPr>
            <a:picLocks noChangeAspect="1"/>
          </p:cNvPicPr>
          <p:nvPr>
            <a:videoFile r:link="rId1"/>
            <p:extLst>
              <p:ext uri="{DAA4B4D4-6D71-4841-9C94-3DE7FCFB9230}">
                <p14:media xmlns:p14="http://schemas.microsoft.com/office/powerpoint/2010/main" r:embed="rId2">
                  <p14:trim end="125207.3333"/>
                </p14:media>
              </p:ext>
            </p:extLst>
          </p:nvPr>
        </p:nvPicPr>
        <p:blipFill>
          <a:blip r:embed="rId6"/>
          <a:stretch>
            <a:fillRect/>
          </a:stretch>
        </p:blipFill>
        <p:spPr>
          <a:xfrm>
            <a:off x="5955528" y="330743"/>
            <a:ext cx="2830388" cy="6132507"/>
          </a:xfrm>
          <a:prstGeom prst="rect">
            <a:avLst/>
          </a:prstGeom>
        </p:spPr>
      </p:pic>
    </p:spTree>
    <p:extLst>
      <p:ext uri="{BB962C8B-B14F-4D97-AF65-F5344CB8AC3E}">
        <p14:creationId xmlns:p14="http://schemas.microsoft.com/office/powerpoint/2010/main" val="1143268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23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B51A9-3D55-49CD-9D7D-7F428FB4B68D}"/>
              </a:ext>
            </a:extLst>
          </p:cNvPr>
          <p:cNvSpPr>
            <a:spLocks noGrp="1"/>
          </p:cNvSpPr>
          <p:nvPr>
            <p:ph type="title"/>
          </p:nvPr>
        </p:nvSpPr>
        <p:spPr/>
        <p:txBody>
          <a:bodyPr/>
          <a:lstStyle/>
          <a:p>
            <a:r>
              <a:rPr lang="en-US" dirty="0"/>
              <a:t>Questions?</a:t>
            </a:r>
          </a:p>
        </p:txBody>
      </p:sp>
      <p:sp>
        <p:nvSpPr>
          <p:cNvPr id="3" name="Content Placeholder 2">
            <a:extLst>
              <a:ext uri="{FF2B5EF4-FFF2-40B4-BE49-F238E27FC236}">
                <a16:creationId xmlns:a16="http://schemas.microsoft.com/office/drawing/2014/main" id="{6C2EB43F-D284-4A07-83D8-FD0C196A4744}"/>
              </a:ext>
            </a:extLst>
          </p:cNvPr>
          <p:cNvSpPr>
            <a:spLocks noGrp="1"/>
          </p:cNvSpPr>
          <p:nvPr>
            <p:ph idx="1"/>
          </p:nvPr>
        </p:nvSpPr>
        <p:spPr>
          <a:xfrm>
            <a:off x="783203" y="1908313"/>
            <a:ext cx="3208351" cy="3959088"/>
          </a:xfrm>
        </p:spPr>
        <p:txBody>
          <a:bodyPr>
            <a:normAutofit/>
          </a:bodyPr>
          <a:lstStyle/>
          <a:p>
            <a:pPr marL="0" indent="0">
              <a:buNone/>
            </a:pPr>
            <a:endParaRPr lang="en-US" dirty="0"/>
          </a:p>
          <a:p>
            <a:pPr marL="0" indent="0">
              <a:buNone/>
            </a:pPr>
            <a:r>
              <a:rPr lang="en-US" sz="2000" b="1" dirty="0"/>
              <a:t>Cindy King</a:t>
            </a:r>
            <a:endParaRPr lang="en-US" sz="2000" dirty="0"/>
          </a:p>
          <a:p>
            <a:pPr marL="0" indent="0">
              <a:buNone/>
            </a:pPr>
            <a:r>
              <a:rPr lang="en-US" sz="2000" dirty="0"/>
              <a:t>Marketing Administrator</a:t>
            </a:r>
          </a:p>
          <a:p>
            <a:pPr marL="0" indent="0">
              <a:buNone/>
            </a:pPr>
            <a:r>
              <a:rPr lang="en-US" sz="2000" dirty="0"/>
              <a:t>Virginia Railway Express</a:t>
            </a:r>
          </a:p>
          <a:p>
            <a:pPr marL="0" indent="0">
              <a:buNone/>
            </a:pPr>
            <a:r>
              <a:rPr lang="en-US" sz="2000" dirty="0"/>
              <a:t>571-305-0362 (cell)</a:t>
            </a:r>
          </a:p>
          <a:p>
            <a:pPr marL="0" indent="0">
              <a:buNone/>
            </a:pPr>
            <a:r>
              <a:rPr lang="en-US" sz="2000" dirty="0"/>
              <a:t>cking@vre.org</a:t>
            </a:r>
          </a:p>
          <a:p>
            <a:pPr marL="0" indent="0">
              <a:buNone/>
            </a:pPr>
            <a:endParaRPr lang="en-US" dirty="0"/>
          </a:p>
        </p:txBody>
      </p:sp>
      <p:sp>
        <p:nvSpPr>
          <p:cNvPr id="4" name="Content Placeholder 2">
            <a:extLst>
              <a:ext uri="{FF2B5EF4-FFF2-40B4-BE49-F238E27FC236}">
                <a16:creationId xmlns:a16="http://schemas.microsoft.com/office/drawing/2014/main" id="{0FBD3A71-7C69-4822-980F-3AE5646F6282}"/>
              </a:ext>
            </a:extLst>
          </p:cNvPr>
          <p:cNvSpPr txBox="1">
            <a:spLocks/>
          </p:cNvSpPr>
          <p:nvPr/>
        </p:nvSpPr>
        <p:spPr>
          <a:xfrm>
            <a:off x="5152446" y="1908313"/>
            <a:ext cx="3208351" cy="3959088"/>
          </a:xfrm>
          <a:prstGeom prst="rect">
            <a:avLst/>
          </a:prstGeom>
        </p:spPr>
        <p:txBody>
          <a:bodyPr vert="horz" lIns="91440" tIns="45720" rIns="91440" bIns="45720" rtlCol="0">
            <a:normAutofit/>
          </a:bodyPr>
          <a:lstStyle>
            <a:lvl1pPr marL="342900" indent="-342900" algn="l" defTabSz="457200" rtl="0" eaLnBrk="1" latinLnBrk="0" hangingPunct="1">
              <a:lnSpc>
                <a:spcPct val="90000"/>
              </a:lnSpc>
              <a:spcBef>
                <a:spcPts val="600"/>
              </a:spcBef>
              <a:spcAft>
                <a:spcPts val="0"/>
              </a:spcAft>
              <a:buFont typeface="Wingdings" panose="05000000000000000000" pitchFamily="2" charset="2"/>
              <a:buChar char="§"/>
              <a:defRPr sz="2800" b="0" i="0" kern="1200">
                <a:solidFill>
                  <a:schemeClr val="tx1"/>
                </a:solidFill>
                <a:latin typeface="+mn-lt"/>
                <a:ea typeface="+mn-ea"/>
                <a:cs typeface="Century Gothic"/>
              </a:defRPr>
            </a:lvl1pPr>
            <a:lvl2pPr marL="742950" indent="-285750" algn="l" defTabSz="457200" rtl="0" eaLnBrk="1" latinLnBrk="0" hangingPunct="1">
              <a:lnSpc>
                <a:spcPct val="90000"/>
              </a:lnSpc>
              <a:spcBef>
                <a:spcPts val="600"/>
              </a:spcBef>
              <a:spcAft>
                <a:spcPts val="0"/>
              </a:spcAft>
              <a:buFont typeface="Arial"/>
              <a:buChar char="–"/>
              <a:defRPr sz="2800" b="0" i="0" kern="1200">
                <a:solidFill>
                  <a:schemeClr val="tx1"/>
                </a:solidFill>
                <a:latin typeface="+mn-lt"/>
                <a:ea typeface="+mn-ea"/>
                <a:cs typeface="Century Gothic"/>
              </a:defRPr>
            </a:lvl2pPr>
            <a:lvl3pPr marL="1143000" indent="-228600" algn="l" defTabSz="457200" rtl="0" eaLnBrk="1" latinLnBrk="0" hangingPunct="1">
              <a:lnSpc>
                <a:spcPct val="90000"/>
              </a:lnSpc>
              <a:spcBef>
                <a:spcPts val="600"/>
              </a:spcBef>
              <a:spcAft>
                <a:spcPts val="0"/>
              </a:spcAft>
              <a:buFont typeface="Arial"/>
              <a:buChar char="•"/>
              <a:defRPr sz="2400" b="0" i="0" kern="1200">
                <a:solidFill>
                  <a:schemeClr val="tx1"/>
                </a:solidFill>
                <a:latin typeface="+mn-lt"/>
                <a:ea typeface="+mn-ea"/>
                <a:cs typeface="Century Gothic"/>
              </a:defRPr>
            </a:lvl3pPr>
            <a:lvl4pPr marL="1147763" indent="0" algn="l" defTabSz="457200" rtl="0" eaLnBrk="1" latinLnBrk="0" hangingPunct="1">
              <a:lnSpc>
                <a:spcPct val="90000"/>
              </a:lnSpc>
              <a:spcBef>
                <a:spcPts val="600"/>
              </a:spcBef>
              <a:spcAft>
                <a:spcPts val="0"/>
              </a:spcAft>
              <a:buFont typeface="Arial"/>
              <a:buNone/>
              <a:defRPr sz="2400" b="0" i="1" kern="1200">
                <a:solidFill>
                  <a:schemeClr val="tx1"/>
                </a:solidFill>
                <a:latin typeface="+mn-lt"/>
                <a:ea typeface="+mn-ea"/>
                <a:cs typeface="Century Gothic"/>
              </a:defRPr>
            </a:lvl4pPr>
            <a:lvl5pPr marL="1481138" indent="-228600" algn="l" defTabSz="457200" rtl="0" eaLnBrk="1" latinLnBrk="0" hangingPunct="1">
              <a:lnSpc>
                <a:spcPct val="90000"/>
              </a:lnSpc>
              <a:spcBef>
                <a:spcPts val="600"/>
              </a:spcBef>
              <a:spcAft>
                <a:spcPts val="0"/>
              </a:spcAft>
              <a:buFont typeface="Calibri" panose="020F0502020204030204" pitchFamily="34" charset="0"/>
              <a:buChar char="-"/>
              <a:defRPr sz="2400" b="0" i="1" kern="1200">
                <a:solidFill>
                  <a:schemeClr val="tx1"/>
                </a:solidFill>
                <a:latin typeface="+mn-lt"/>
                <a:ea typeface="+mn-ea"/>
                <a:cs typeface="Century Gothic"/>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endParaRPr lang="en-US" dirty="0"/>
          </a:p>
          <a:p>
            <a:pPr marL="0" indent="0">
              <a:buNone/>
            </a:pPr>
            <a:r>
              <a:rPr lang="en-US" sz="2000" b="1" dirty="0"/>
              <a:t>Chris Henry</a:t>
            </a:r>
          </a:p>
          <a:p>
            <a:pPr marL="0" indent="0">
              <a:buNone/>
            </a:pPr>
            <a:r>
              <a:rPr lang="en-US" sz="2000" dirty="0"/>
              <a:t>Director of Rail Operations</a:t>
            </a:r>
          </a:p>
          <a:p>
            <a:pPr marL="0" indent="0">
              <a:buNone/>
            </a:pPr>
            <a:r>
              <a:rPr lang="en-US" sz="2000" dirty="0"/>
              <a:t>Virginia Railway Express</a:t>
            </a:r>
          </a:p>
          <a:p>
            <a:pPr marL="0" indent="0">
              <a:buNone/>
            </a:pPr>
            <a:r>
              <a:rPr lang="en-US" sz="2000" dirty="0"/>
              <a:t>571-221-9371 (cell)</a:t>
            </a:r>
          </a:p>
          <a:p>
            <a:pPr marL="0" indent="0">
              <a:buNone/>
            </a:pPr>
            <a:r>
              <a:rPr lang="en-US" sz="2000" dirty="0"/>
              <a:t>chenry@vre.org </a:t>
            </a:r>
          </a:p>
          <a:p>
            <a:pPr marL="0" indent="0">
              <a:buFont typeface="Wingdings" panose="05000000000000000000" pitchFamily="2" charset="2"/>
              <a:buNone/>
            </a:pPr>
            <a:endParaRPr lang="en-US" dirty="0"/>
          </a:p>
        </p:txBody>
      </p:sp>
    </p:spTree>
    <p:extLst>
      <p:ext uri="{BB962C8B-B14F-4D97-AF65-F5344CB8AC3E}">
        <p14:creationId xmlns:p14="http://schemas.microsoft.com/office/powerpoint/2010/main" val="889623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89DDB-8C52-4FF1-8E48-C0863747490B}"/>
              </a:ext>
            </a:extLst>
          </p:cNvPr>
          <p:cNvSpPr>
            <a:spLocks noGrp="1"/>
          </p:cNvSpPr>
          <p:nvPr>
            <p:ph type="title"/>
          </p:nvPr>
        </p:nvSpPr>
        <p:spPr/>
        <p:txBody>
          <a:bodyPr/>
          <a:lstStyle/>
          <a:p>
            <a:r>
              <a:rPr lang="en-US" dirty="0"/>
              <a:t>VRE Mobile today</a:t>
            </a:r>
          </a:p>
        </p:txBody>
      </p:sp>
      <p:sp>
        <p:nvSpPr>
          <p:cNvPr id="3" name="Content Placeholder 2">
            <a:extLst>
              <a:ext uri="{FF2B5EF4-FFF2-40B4-BE49-F238E27FC236}">
                <a16:creationId xmlns:a16="http://schemas.microsoft.com/office/drawing/2014/main" id="{C0DBB7C8-BC42-4C79-983E-03C554B5DACF}"/>
              </a:ext>
            </a:extLst>
          </p:cNvPr>
          <p:cNvSpPr>
            <a:spLocks noGrp="1"/>
          </p:cNvSpPr>
          <p:nvPr>
            <p:ph idx="1"/>
          </p:nvPr>
        </p:nvSpPr>
        <p:spPr/>
        <p:txBody>
          <a:bodyPr/>
          <a:lstStyle/>
          <a:p>
            <a:r>
              <a:rPr lang="en-US" dirty="0"/>
              <a:t>VRE Mobile commenced in 2013</a:t>
            </a:r>
          </a:p>
          <a:p>
            <a:r>
              <a:rPr lang="en-US" dirty="0"/>
              <a:t>Transitioned to the </a:t>
            </a:r>
            <a:r>
              <a:rPr lang="en-US" dirty="0" err="1"/>
              <a:t>moovel</a:t>
            </a:r>
            <a:r>
              <a:rPr lang="en-US" dirty="0"/>
              <a:t> Uplift platform in 2020</a:t>
            </a:r>
          </a:p>
          <a:p>
            <a:r>
              <a:rPr lang="en-US" dirty="0"/>
              <a:t>Current activity</a:t>
            </a:r>
          </a:p>
          <a:p>
            <a:pPr lvl="1"/>
            <a:r>
              <a:rPr lang="en-US" dirty="0"/>
              <a:t>20,000 monthly average ticket sales</a:t>
            </a:r>
          </a:p>
          <a:p>
            <a:pPr lvl="1"/>
            <a:r>
              <a:rPr lang="en-US" dirty="0"/>
              <a:t>$1,000,000 monthly average sales</a:t>
            </a:r>
          </a:p>
          <a:p>
            <a:r>
              <a:rPr lang="en-US" dirty="0" err="1"/>
              <a:t>Moovel</a:t>
            </a:r>
            <a:r>
              <a:rPr lang="en-US" dirty="0"/>
              <a:t> announced plans to consolidate on January 28</a:t>
            </a:r>
            <a:r>
              <a:rPr lang="en-US" baseline="30000" dirty="0"/>
              <a:t>th</a:t>
            </a:r>
            <a:r>
              <a:rPr lang="en-US" dirty="0"/>
              <a:t>, 2020 </a:t>
            </a:r>
          </a:p>
          <a:p>
            <a:pPr lvl="1"/>
            <a:r>
              <a:rPr lang="en-US" dirty="0"/>
              <a:t>Transition to maintenance mode in August, 2020</a:t>
            </a:r>
          </a:p>
          <a:p>
            <a:r>
              <a:rPr lang="en-US" dirty="0"/>
              <a:t>Desire to retain VRE Mobile “look and feel”</a:t>
            </a:r>
          </a:p>
          <a:p>
            <a:endParaRPr lang="en-US" dirty="0"/>
          </a:p>
        </p:txBody>
      </p:sp>
    </p:spTree>
    <p:extLst>
      <p:ext uri="{BB962C8B-B14F-4D97-AF65-F5344CB8AC3E}">
        <p14:creationId xmlns:p14="http://schemas.microsoft.com/office/powerpoint/2010/main" val="2050460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8F8FB-464B-4497-9F63-335300FB0FD9}"/>
              </a:ext>
            </a:extLst>
          </p:cNvPr>
          <p:cNvSpPr>
            <a:spLocks noGrp="1"/>
          </p:cNvSpPr>
          <p:nvPr>
            <p:ph type="title"/>
          </p:nvPr>
        </p:nvSpPr>
        <p:spPr/>
        <p:txBody>
          <a:bodyPr/>
          <a:lstStyle/>
          <a:p>
            <a:r>
              <a:rPr lang="en-US" dirty="0"/>
              <a:t>Phased approach</a:t>
            </a:r>
          </a:p>
        </p:txBody>
      </p:sp>
      <p:sp>
        <p:nvSpPr>
          <p:cNvPr id="3" name="Content Placeholder 2">
            <a:extLst>
              <a:ext uri="{FF2B5EF4-FFF2-40B4-BE49-F238E27FC236}">
                <a16:creationId xmlns:a16="http://schemas.microsoft.com/office/drawing/2014/main" id="{907C401D-1DFF-4C5B-B7FE-754E28CA7C2F}"/>
              </a:ext>
            </a:extLst>
          </p:cNvPr>
          <p:cNvSpPr>
            <a:spLocks noGrp="1"/>
          </p:cNvSpPr>
          <p:nvPr>
            <p:ph idx="1"/>
          </p:nvPr>
        </p:nvSpPr>
        <p:spPr/>
        <p:txBody>
          <a:bodyPr>
            <a:normAutofit/>
          </a:bodyPr>
          <a:lstStyle/>
          <a:p>
            <a:r>
              <a:rPr lang="en-US" dirty="0"/>
              <a:t>PHASE 1: </a:t>
            </a:r>
          </a:p>
          <a:p>
            <a:pPr lvl="1"/>
            <a:r>
              <a:rPr lang="en-US" dirty="0"/>
              <a:t>Core mobile ticketing solution</a:t>
            </a:r>
          </a:p>
          <a:p>
            <a:pPr lvl="2"/>
            <a:r>
              <a:rPr lang="en-US" dirty="0" err="1"/>
              <a:t>SmartBenefits</a:t>
            </a:r>
            <a:r>
              <a:rPr lang="en-US" dirty="0"/>
              <a:t> integration</a:t>
            </a:r>
          </a:p>
          <a:p>
            <a:pPr lvl="2"/>
            <a:r>
              <a:rPr lang="en-US" dirty="0"/>
              <a:t>Amtrak Step Up functionality</a:t>
            </a:r>
          </a:p>
          <a:p>
            <a:pPr lvl="2"/>
            <a:r>
              <a:rPr lang="en-US" dirty="0"/>
              <a:t>Reduced fare solution</a:t>
            </a:r>
          </a:p>
          <a:p>
            <a:pPr lvl="1"/>
            <a:r>
              <a:rPr lang="en-US" dirty="0"/>
              <a:t>Customer-friendly transition from </a:t>
            </a:r>
            <a:r>
              <a:rPr lang="en-US" dirty="0" err="1"/>
              <a:t>moovel</a:t>
            </a:r>
            <a:r>
              <a:rPr lang="en-US" dirty="0"/>
              <a:t> platform</a:t>
            </a:r>
          </a:p>
          <a:p>
            <a:pPr lvl="1"/>
            <a:r>
              <a:rPr lang="en-US" dirty="0"/>
              <a:t>Web-based services including:</a:t>
            </a:r>
          </a:p>
          <a:p>
            <a:pPr lvl="2"/>
            <a:r>
              <a:rPr lang="en-US" dirty="0"/>
              <a:t>Financial Reporting</a:t>
            </a:r>
          </a:p>
          <a:p>
            <a:pPr lvl="2"/>
            <a:r>
              <a:rPr lang="en-US" dirty="0"/>
              <a:t>Customer Service</a:t>
            </a:r>
          </a:p>
        </p:txBody>
      </p:sp>
    </p:spTree>
    <p:extLst>
      <p:ext uri="{BB962C8B-B14F-4D97-AF65-F5344CB8AC3E}">
        <p14:creationId xmlns:p14="http://schemas.microsoft.com/office/powerpoint/2010/main" val="4068734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8F8FB-464B-4497-9F63-335300FB0FD9}"/>
              </a:ext>
            </a:extLst>
          </p:cNvPr>
          <p:cNvSpPr>
            <a:spLocks noGrp="1"/>
          </p:cNvSpPr>
          <p:nvPr>
            <p:ph type="title"/>
          </p:nvPr>
        </p:nvSpPr>
        <p:spPr/>
        <p:txBody>
          <a:bodyPr/>
          <a:lstStyle/>
          <a:p>
            <a:r>
              <a:rPr lang="en-US" dirty="0"/>
              <a:t>Phased approach</a:t>
            </a:r>
          </a:p>
        </p:txBody>
      </p:sp>
      <p:sp>
        <p:nvSpPr>
          <p:cNvPr id="3" name="Content Placeholder 2">
            <a:extLst>
              <a:ext uri="{FF2B5EF4-FFF2-40B4-BE49-F238E27FC236}">
                <a16:creationId xmlns:a16="http://schemas.microsoft.com/office/drawing/2014/main" id="{907C401D-1DFF-4C5B-B7FE-754E28CA7C2F}"/>
              </a:ext>
            </a:extLst>
          </p:cNvPr>
          <p:cNvSpPr>
            <a:spLocks noGrp="1"/>
          </p:cNvSpPr>
          <p:nvPr>
            <p:ph idx="1"/>
          </p:nvPr>
        </p:nvSpPr>
        <p:spPr/>
        <p:txBody>
          <a:bodyPr>
            <a:normAutofit lnSpcReduction="10000"/>
          </a:bodyPr>
          <a:lstStyle/>
          <a:p>
            <a:r>
              <a:rPr lang="en-US" dirty="0"/>
              <a:t>PHASE 2: </a:t>
            </a:r>
          </a:p>
          <a:p>
            <a:pPr lvl="1"/>
            <a:r>
              <a:rPr lang="en-US" dirty="0"/>
              <a:t>Add trip tool functionality: </a:t>
            </a:r>
          </a:p>
          <a:p>
            <a:pPr lvl="2"/>
            <a:r>
              <a:rPr lang="en-US" dirty="0"/>
              <a:t>Trip planning</a:t>
            </a:r>
          </a:p>
          <a:p>
            <a:pPr lvl="2"/>
            <a:r>
              <a:rPr lang="en-US" dirty="0"/>
              <a:t>Parking Count System (PCS) data</a:t>
            </a:r>
          </a:p>
          <a:p>
            <a:pPr lvl="2"/>
            <a:r>
              <a:rPr lang="en-US" dirty="0"/>
              <a:t>Automated Passenger Count (APC) data</a:t>
            </a:r>
          </a:p>
          <a:p>
            <a:pPr lvl="2"/>
            <a:r>
              <a:rPr lang="en-US" dirty="0"/>
              <a:t>Amtrak arrival information</a:t>
            </a:r>
          </a:p>
          <a:p>
            <a:pPr lvl="2"/>
            <a:r>
              <a:rPr lang="en-US" dirty="0" err="1"/>
              <a:t>Incentrip</a:t>
            </a:r>
            <a:r>
              <a:rPr lang="en-US" dirty="0"/>
              <a:t> reward program</a:t>
            </a:r>
          </a:p>
          <a:p>
            <a:pPr lvl="2"/>
            <a:r>
              <a:rPr lang="en-US" dirty="0"/>
              <a:t>Push notifications</a:t>
            </a:r>
          </a:p>
          <a:p>
            <a:pPr lvl="1"/>
            <a:r>
              <a:rPr lang="en-US" dirty="0"/>
              <a:t>Customer Web-Portal</a:t>
            </a:r>
          </a:p>
          <a:p>
            <a:pPr lvl="2"/>
            <a:r>
              <a:rPr lang="en-US" dirty="0"/>
              <a:t>Self-service site</a:t>
            </a:r>
          </a:p>
          <a:p>
            <a:pPr lvl="2"/>
            <a:r>
              <a:rPr lang="en-US" dirty="0"/>
              <a:t>Special event tickets</a:t>
            </a:r>
          </a:p>
        </p:txBody>
      </p:sp>
    </p:spTree>
    <p:extLst>
      <p:ext uri="{BB962C8B-B14F-4D97-AF65-F5344CB8AC3E}">
        <p14:creationId xmlns:p14="http://schemas.microsoft.com/office/powerpoint/2010/main" val="32848734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8F8FB-464B-4497-9F63-335300FB0FD9}"/>
              </a:ext>
            </a:extLst>
          </p:cNvPr>
          <p:cNvSpPr>
            <a:spLocks noGrp="1"/>
          </p:cNvSpPr>
          <p:nvPr>
            <p:ph type="title"/>
          </p:nvPr>
        </p:nvSpPr>
        <p:spPr/>
        <p:txBody>
          <a:bodyPr/>
          <a:lstStyle/>
          <a:p>
            <a:r>
              <a:rPr lang="en-US" dirty="0"/>
              <a:t>Phase 3: regional integration</a:t>
            </a:r>
          </a:p>
        </p:txBody>
      </p:sp>
      <p:sp>
        <p:nvSpPr>
          <p:cNvPr id="3" name="Content Placeholder 2">
            <a:extLst>
              <a:ext uri="{FF2B5EF4-FFF2-40B4-BE49-F238E27FC236}">
                <a16:creationId xmlns:a16="http://schemas.microsoft.com/office/drawing/2014/main" id="{907C401D-1DFF-4C5B-B7FE-754E28CA7C2F}"/>
              </a:ext>
            </a:extLst>
          </p:cNvPr>
          <p:cNvSpPr>
            <a:spLocks noGrp="1"/>
          </p:cNvSpPr>
          <p:nvPr>
            <p:ph idx="1"/>
          </p:nvPr>
        </p:nvSpPr>
        <p:spPr/>
        <p:txBody>
          <a:bodyPr>
            <a:normAutofit/>
          </a:bodyPr>
          <a:lstStyle/>
          <a:p>
            <a:r>
              <a:rPr lang="en-US" dirty="0"/>
              <a:t>PHASE 3: </a:t>
            </a:r>
          </a:p>
          <a:p>
            <a:pPr lvl="1"/>
            <a:r>
              <a:rPr lang="en-US" dirty="0"/>
              <a:t>Integrations with other regional public transportation fare offerings</a:t>
            </a:r>
          </a:p>
          <a:p>
            <a:pPr lvl="2"/>
            <a:r>
              <a:rPr lang="en-US" dirty="0"/>
              <a:t>e.g. DASH and </a:t>
            </a:r>
            <a:r>
              <a:rPr lang="en-US" dirty="0" err="1"/>
              <a:t>OmniRide</a:t>
            </a:r>
            <a:endParaRPr lang="en-US" dirty="0"/>
          </a:p>
          <a:p>
            <a:pPr lvl="1"/>
            <a:r>
              <a:rPr lang="en-US" dirty="0"/>
              <a:t>Enable NVTC and other designated regional partners to manage the provision of electronic fare products to select user accounts </a:t>
            </a:r>
          </a:p>
        </p:txBody>
      </p:sp>
    </p:spTree>
    <p:extLst>
      <p:ext uri="{BB962C8B-B14F-4D97-AF65-F5344CB8AC3E}">
        <p14:creationId xmlns:p14="http://schemas.microsoft.com/office/powerpoint/2010/main" val="3060693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FE899-1ED1-4731-AC97-2061E0B55D3B}"/>
              </a:ext>
            </a:extLst>
          </p:cNvPr>
          <p:cNvSpPr>
            <a:spLocks noGrp="1"/>
          </p:cNvSpPr>
          <p:nvPr>
            <p:ph type="title"/>
          </p:nvPr>
        </p:nvSpPr>
        <p:spPr/>
        <p:txBody>
          <a:bodyPr/>
          <a:lstStyle/>
          <a:p>
            <a:r>
              <a:rPr lang="en-US" dirty="0"/>
              <a:t>Regional partners</a:t>
            </a:r>
          </a:p>
        </p:txBody>
      </p:sp>
      <p:pic>
        <p:nvPicPr>
          <p:cNvPr id="6" name="Picture 5">
            <a:extLst>
              <a:ext uri="{FF2B5EF4-FFF2-40B4-BE49-F238E27FC236}">
                <a16:creationId xmlns:a16="http://schemas.microsoft.com/office/drawing/2014/main" id="{C5A1CA5E-5E71-4D25-A97A-AE913E4FC288}"/>
              </a:ext>
            </a:extLst>
          </p:cNvPr>
          <p:cNvPicPr>
            <a:picLocks noChangeAspect="1"/>
          </p:cNvPicPr>
          <p:nvPr/>
        </p:nvPicPr>
        <p:blipFill>
          <a:blip r:embed="rId2"/>
          <a:stretch>
            <a:fillRect/>
          </a:stretch>
        </p:blipFill>
        <p:spPr>
          <a:xfrm>
            <a:off x="317529" y="1599347"/>
            <a:ext cx="3092126" cy="940006"/>
          </a:xfrm>
          <a:prstGeom prst="rect">
            <a:avLst/>
          </a:prstGeom>
        </p:spPr>
      </p:pic>
      <p:pic>
        <p:nvPicPr>
          <p:cNvPr id="7" name="Picture 6">
            <a:extLst>
              <a:ext uri="{FF2B5EF4-FFF2-40B4-BE49-F238E27FC236}">
                <a16:creationId xmlns:a16="http://schemas.microsoft.com/office/drawing/2014/main" id="{784426F5-A44B-4AB2-B3DA-C76CE3B44718}"/>
              </a:ext>
            </a:extLst>
          </p:cNvPr>
          <p:cNvPicPr>
            <a:picLocks noChangeAspect="1"/>
          </p:cNvPicPr>
          <p:nvPr/>
        </p:nvPicPr>
        <p:blipFill>
          <a:blip r:embed="rId3"/>
          <a:stretch>
            <a:fillRect/>
          </a:stretch>
        </p:blipFill>
        <p:spPr>
          <a:xfrm>
            <a:off x="3788395" y="2121691"/>
            <a:ext cx="1905014" cy="785818"/>
          </a:xfrm>
          <a:prstGeom prst="rect">
            <a:avLst/>
          </a:prstGeom>
        </p:spPr>
      </p:pic>
      <p:pic>
        <p:nvPicPr>
          <p:cNvPr id="8" name="Picture 7">
            <a:extLst>
              <a:ext uri="{FF2B5EF4-FFF2-40B4-BE49-F238E27FC236}">
                <a16:creationId xmlns:a16="http://schemas.microsoft.com/office/drawing/2014/main" id="{8B7596A5-3F24-4A52-8EA1-937B848CC3F9}"/>
              </a:ext>
            </a:extLst>
          </p:cNvPr>
          <p:cNvPicPr>
            <a:picLocks noChangeAspect="1"/>
          </p:cNvPicPr>
          <p:nvPr/>
        </p:nvPicPr>
        <p:blipFill>
          <a:blip r:embed="rId4"/>
          <a:stretch>
            <a:fillRect/>
          </a:stretch>
        </p:blipFill>
        <p:spPr>
          <a:xfrm>
            <a:off x="622994" y="2760618"/>
            <a:ext cx="3304645" cy="1632222"/>
          </a:xfrm>
          <a:prstGeom prst="rect">
            <a:avLst/>
          </a:prstGeom>
        </p:spPr>
      </p:pic>
      <p:pic>
        <p:nvPicPr>
          <p:cNvPr id="9" name="Picture 8">
            <a:extLst>
              <a:ext uri="{FF2B5EF4-FFF2-40B4-BE49-F238E27FC236}">
                <a16:creationId xmlns:a16="http://schemas.microsoft.com/office/drawing/2014/main" id="{F62C15AF-2FE9-47B8-96E2-E7624DCD99C4}"/>
              </a:ext>
            </a:extLst>
          </p:cNvPr>
          <p:cNvPicPr>
            <a:picLocks noChangeAspect="1"/>
          </p:cNvPicPr>
          <p:nvPr/>
        </p:nvPicPr>
        <p:blipFill>
          <a:blip r:embed="rId5"/>
          <a:stretch>
            <a:fillRect/>
          </a:stretch>
        </p:blipFill>
        <p:spPr>
          <a:xfrm>
            <a:off x="5820676" y="1462370"/>
            <a:ext cx="2773700" cy="1333510"/>
          </a:xfrm>
          <a:prstGeom prst="rect">
            <a:avLst/>
          </a:prstGeom>
        </p:spPr>
      </p:pic>
      <p:pic>
        <p:nvPicPr>
          <p:cNvPr id="10" name="Picture 9">
            <a:extLst>
              <a:ext uri="{FF2B5EF4-FFF2-40B4-BE49-F238E27FC236}">
                <a16:creationId xmlns:a16="http://schemas.microsoft.com/office/drawing/2014/main" id="{70FEA8E6-937F-47E9-84F5-2516346F047D}"/>
              </a:ext>
            </a:extLst>
          </p:cNvPr>
          <p:cNvPicPr>
            <a:picLocks noChangeAspect="1"/>
          </p:cNvPicPr>
          <p:nvPr/>
        </p:nvPicPr>
        <p:blipFill>
          <a:blip r:embed="rId6"/>
          <a:stretch>
            <a:fillRect/>
          </a:stretch>
        </p:blipFill>
        <p:spPr>
          <a:xfrm>
            <a:off x="868961" y="4468505"/>
            <a:ext cx="2919434" cy="1085858"/>
          </a:xfrm>
          <a:prstGeom prst="rect">
            <a:avLst/>
          </a:prstGeom>
        </p:spPr>
      </p:pic>
      <p:pic>
        <p:nvPicPr>
          <p:cNvPr id="11" name="Picture 10">
            <a:extLst>
              <a:ext uri="{FF2B5EF4-FFF2-40B4-BE49-F238E27FC236}">
                <a16:creationId xmlns:a16="http://schemas.microsoft.com/office/drawing/2014/main" id="{7ACB593A-ABC1-4730-BAB3-B16D2EE80BC7}"/>
              </a:ext>
            </a:extLst>
          </p:cNvPr>
          <p:cNvPicPr>
            <a:picLocks noChangeAspect="1"/>
          </p:cNvPicPr>
          <p:nvPr/>
        </p:nvPicPr>
        <p:blipFill>
          <a:blip r:embed="rId7"/>
          <a:stretch>
            <a:fillRect/>
          </a:stretch>
        </p:blipFill>
        <p:spPr>
          <a:xfrm>
            <a:off x="5767715" y="3019959"/>
            <a:ext cx="2855726" cy="1333510"/>
          </a:xfrm>
          <a:prstGeom prst="rect">
            <a:avLst/>
          </a:prstGeom>
        </p:spPr>
      </p:pic>
      <p:pic>
        <p:nvPicPr>
          <p:cNvPr id="12" name="Picture 11">
            <a:extLst>
              <a:ext uri="{FF2B5EF4-FFF2-40B4-BE49-F238E27FC236}">
                <a16:creationId xmlns:a16="http://schemas.microsoft.com/office/drawing/2014/main" id="{DA502330-F0BC-443D-9D90-14AF83BE2E8C}"/>
              </a:ext>
            </a:extLst>
          </p:cNvPr>
          <p:cNvPicPr>
            <a:picLocks noChangeAspect="1"/>
          </p:cNvPicPr>
          <p:nvPr/>
        </p:nvPicPr>
        <p:blipFill>
          <a:blip r:embed="rId8"/>
          <a:stretch>
            <a:fillRect/>
          </a:stretch>
        </p:blipFill>
        <p:spPr>
          <a:xfrm>
            <a:off x="4117009" y="3134995"/>
            <a:ext cx="1377841" cy="1472502"/>
          </a:xfrm>
          <a:prstGeom prst="rect">
            <a:avLst/>
          </a:prstGeom>
        </p:spPr>
      </p:pic>
      <p:pic>
        <p:nvPicPr>
          <p:cNvPr id="13" name="Picture 12">
            <a:extLst>
              <a:ext uri="{FF2B5EF4-FFF2-40B4-BE49-F238E27FC236}">
                <a16:creationId xmlns:a16="http://schemas.microsoft.com/office/drawing/2014/main" id="{3FBFFA9B-5C16-4F46-9E9D-869FF50C8E1D}"/>
              </a:ext>
            </a:extLst>
          </p:cNvPr>
          <p:cNvPicPr>
            <a:picLocks noChangeAspect="1"/>
          </p:cNvPicPr>
          <p:nvPr/>
        </p:nvPicPr>
        <p:blipFill>
          <a:blip r:embed="rId9"/>
          <a:stretch>
            <a:fillRect/>
          </a:stretch>
        </p:blipFill>
        <p:spPr>
          <a:xfrm>
            <a:off x="5355607" y="4468505"/>
            <a:ext cx="2820902" cy="1145790"/>
          </a:xfrm>
          <a:prstGeom prst="rect">
            <a:avLst/>
          </a:prstGeom>
        </p:spPr>
      </p:pic>
    </p:spTree>
    <p:extLst>
      <p:ext uri="{BB962C8B-B14F-4D97-AF65-F5344CB8AC3E}">
        <p14:creationId xmlns:p14="http://schemas.microsoft.com/office/powerpoint/2010/main" val="133437471"/>
      </p:ext>
    </p:extLst>
  </p:cSld>
  <p:clrMapOvr>
    <a:masterClrMapping/>
  </p:clrMapOvr>
</p:sld>
</file>

<file path=ppt/theme/theme1.xml><?xml version="1.0" encoding="utf-8"?>
<a:theme xmlns:a="http://schemas.openxmlformats.org/drawingml/2006/main" name="VRE_PowerPoint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8968B35EA5D954CA3B7A5282D30F642" ma:contentTypeVersion="13" ma:contentTypeDescription="Create a new document." ma:contentTypeScope="" ma:versionID="5c9e703621aa40d1690bad23bf15ac0f">
  <xsd:schema xmlns:xsd="http://www.w3.org/2001/XMLSchema" xmlns:xs="http://www.w3.org/2001/XMLSchema" xmlns:p="http://schemas.microsoft.com/office/2006/metadata/properties" xmlns:ns3="f543f5d4-0277-4880-ae9b-9db60a484e8e" xmlns:ns4="3c71ef7c-6228-4d30-81c6-76f73bc0fa7c" targetNamespace="http://schemas.microsoft.com/office/2006/metadata/properties" ma:root="true" ma:fieldsID="a5dec8febe4e63cfd9d0b8e49121c88f" ns3:_="" ns4:_="">
    <xsd:import namespace="f543f5d4-0277-4880-ae9b-9db60a484e8e"/>
    <xsd:import namespace="3c71ef7c-6228-4d30-81c6-76f73bc0fa7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43f5d4-0277-4880-ae9b-9db60a484e8e"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c71ef7c-6228-4d30-81c6-76f73bc0fa7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12B744-5879-410D-A8BA-91CA588FDA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43f5d4-0277-4880-ae9b-9db60a484e8e"/>
    <ds:schemaRef ds:uri="3c71ef7c-6228-4d30-81c6-76f73bc0fa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786FA97-23AF-40F7-8D39-EAFA6F2EB79C}">
  <ds:schemaRefs>
    <ds:schemaRef ds:uri="http://schemas.microsoft.com/sharepoint/v3/contenttype/forms"/>
  </ds:schemaRefs>
</ds:datastoreItem>
</file>

<file path=customXml/itemProps3.xml><?xml version="1.0" encoding="utf-8"?>
<ds:datastoreItem xmlns:ds="http://schemas.openxmlformats.org/officeDocument/2006/customXml" ds:itemID="{4F1AF263-D237-4EC6-965F-539C60219B8E}">
  <ds:schemaRefs>
    <ds:schemaRef ds:uri="http://purl.org/dc/dcmitype/"/>
    <ds:schemaRef ds:uri="http://schemas.microsoft.com/office/2006/documentManagement/types"/>
    <ds:schemaRef ds:uri="http://purl.org/dc/elements/1.1/"/>
    <ds:schemaRef ds:uri="http://schemas.microsoft.com/office/infopath/2007/PartnerControls"/>
    <ds:schemaRef ds:uri="http://purl.org/dc/terms/"/>
    <ds:schemaRef ds:uri="http://schemas.openxmlformats.org/package/2006/metadata/core-properties"/>
    <ds:schemaRef ds:uri="3c71ef7c-6228-4d30-81c6-76f73bc0fa7c"/>
    <ds:schemaRef ds:uri="f543f5d4-0277-4880-ae9b-9db60a484e8e"/>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335</TotalTime>
  <Words>643</Words>
  <Application>Microsoft Office PowerPoint</Application>
  <PresentationFormat>On-screen Show (4:3)</PresentationFormat>
  <Paragraphs>149</Paragraphs>
  <Slides>15</Slides>
  <Notes>0</Notes>
  <HiddenSlides>5</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Gill Sans MT</vt:lpstr>
      <vt:lpstr>Wingdings</vt:lpstr>
      <vt:lpstr>VRE_PowerPoint_Template</vt:lpstr>
      <vt:lpstr>VRE Mobile</vt:lpstr>
      <vt:lpstr>Where the process started</vt:lpstr>
      <vt:lpstr>RFP Issued</vt:lpstr>
      <vt:lpstr>Where we are now </vt:lpstr>
      <vt:lpstr>Phased approach</vt:lpstr>
      <vt:lpstr>VRE Key requirements</vt:lpstr>
      <vt:lpstr>Regional partner requirements</vt:lpstr>
      <vt:lpstr>Cooperative Rider Clause</vt:lpstr>
      <vt:lpstr>Preview of  New VRE Mobile</vt:lpstr>
      <vt:lpstr>Questions?</vt:lpstr>
      <vt:lpstr>VRE Mobile today</vt:lpstr>
      <vt:lpstr>Phased approach</vt:lpstr>
      <vt:lpstr>Phased approach</vt:lpstr>
      <vt:lpstr>Phase 3: regional integration</vt:lpstr>
      <vt:lpstr>Regional partners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Henry</dc:creator>
  <cp:lastModifiedBy>Eric Randall</cp:lastModifiedBy>
  <cp:revision>7</cp:revision>
  <dcterms:modified xsi:type="dcterms:W3CDTF">2021-01-26T15:26:22Z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0x01010068968B35EA5D954CA3B7A5282D30F642</vt:lpwstr>
  </property>
  <property fmtid="{D5CDD505-2E9C-101B-9397-08002B2CF9AE}" pid="3" name="xd_Signature">
    <vt:bool>false</vt:bool>
  </property>
  <property fmtid="{D5CDD505-2E9C-101B-9397-08002B2CF9AE}" pid="4" name="xd_ProgID">
    <vt:lpwstr/>
  </property>
  <property fmtid="{D5CDD505-2E9C-101B-9397-08002B2CF9AE}" pid="5" name="TemplateUrl">
    <vt:lpwstr/>
  </property>
  <property fmtid="{D5CDD505-2E9C-101B-9397-08002B2CF9AE}" pid="6" name="ComplianceAssetId">
    <vt:lpwstr/>
  </property>
</Properties>
</file>