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60" r:id="rId2"/>
    <p:sldId id="282" r:id="rId3"/>
    <p:sldId id="362" r:id="rId4"/>
    <p:sldId id="369" r:id="rId5"/>
    <p:sldId id="370" r:id="rId6"/>
    <p:sldId id="364" r:id="rId7"/>
    <p:sldId id="320" r:id="rId8"/>
    <p:sldId id="361" r:id="rId9"/>
    <p:sldId id="355" r:id="rId10"/>
    <p:sldId id="339" r:id="rId11"/>
    <p:sldId id="371" r:id="rId12"/>
    <p:sldId id="373" r:id="rId13"/>
    <p:sldId id="372" r:id="rId14"/>
    <p:sldId id="365" r:id="rId15"/>
    <p:sldId id="374" r:id="rId16"/>
    <p:sldId id="367" r:id="rId1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398" autoAdjust="0"/>
    <p:restoredTop sz="94660"/>
  </p:normalViewPr>
  <p:slideViewPr>
    <p:cSldViewPr>
      <p:cViewPr>
        <p:scale>
          <a:sx n="80" d="100"/>
          <a:sy n="80" d="100"/>
        </p:scale>
        <p:origin x="-2502" y="-12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756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84BCC6-A22A-4FC3-B570-96C88DAF6C7D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8F5A7-2305-4DC0-9D3B-E992A99E2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245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4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Been a busy few weeks since we last meet on UASI FY14 funding</a:t>
            </a:r>
          </a:p>
          <a:p>
            <a:endParaRPr lang="en-US" dirty="0"/>
          </a:p>
          <a:p>
            <a:r>
              <a:rPr lang="en-US" dirty="0"/>
              <a:t>Wanted to give you a high-level update on some of the ongoing activities.</a:t>
            </a:r>
          </a:p>
          <a:p>
            <a:endParaRPr lang="en-US" dirty="0"/>
          </a:p>
          <a:p>
            <a:r>
              <a:rPr lang="en-US" dirty="0"/>
              <a:t>I will get into more detail on these topics at later dates as the issues and concepts become more robust, but I wanted you to be aware of what is ongoing</a:t>
            </a:r>
          </a:p>
          <a:p>
            <a:endParaRPr lang="en-US" dirty="0" smtClean="0"/>
          </a:p>
          <a:p>
            <a:r>
              <a:rPr lang="en-US" dirty="0" smtClean="0"/>
              <a:t>At the same time, many  of you have been asking about my priorities. It was hard to answer in the first few weeks on the job, but I am getting a better understanding of needs and issues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010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Tackling some tough issues</a:t>
            </a:r>
          </a:p>
          <a:p>
            <a:endParaRPr lang="en-US" dirty="0"/>
          </a:p>
          <a:p>
            <a:r>
              <a:rPr lang="en-US" dirty="0" smtClean="0"/>
              <a:t>At heart – what is the regional baseline PPE capability? Does every single member of a discipline need a specific set of gear in order for there to be agreement that there is a regional capability? Or can a certain percentage have the PPE and the box be checked that yes we have a regional capability – is it x number of jurisdictions.</a:t>
            </a:r>
          </a:p>
          <a:p>
            <a:endParaRPr lang="en-US" dirty="0"/>
          </a:p>
          <a:p>
            <a:r>
              <a:rPr lang="en-US" dirty="0" smtClean="0"/>
              <a:t>Discussion about what is baseline PPE and what is above and beyond </a:t>
            </a:r>
          </a:p>
          <a:p>
            <a:endParaRPr lang="en-US" dirty="0"/>
          </a:p>
          <a:p>
            <a:r>
              <a:rPr lang="en-US" dirty="0" smtClean="0"/>
              <a:t>For items that are above and beyond, what criteria should be applied to be considered for a UASI grant vice local funding or some other grant</a:t>
            </a:r>
          </a:p>
          <a:p>
            <a:endParaRPr lang="en-US" dirty="0"/>
          </a:p>
          <a:p>
            <a:r>
              <a:rPr lang="en-US" dirty="0" smtClean="0"/>
              <a:t>Initial purchase vice sustainment and replacement – do we look to a commitment from local jurisdictions to plan for the maintenance, sustainment and possible replacement of items if they are purchased with UASI funds</a:t>
            </a:r>
          </a:p>
          <a:p>
            <a:endParaRPr lang="en-US" dirty="0"/>
          </a:p>
          <a:p>
            <a:r>
              <a:rPr lang="en-US" dirty="0" smtClean="0"/>
              <a:t>None of these issues have been decided, but you can see how difficult the task at hand is</a:t>
            </a:r>
          </a:p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509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Tackling some tough issues</a:t>
            </a:r>
          </a:p>
          <a:p>
            <a:endParaRPr lang="en-US" dirty="0"/>
          </a:p>
          <a:p>
            <a:r>
              <a:rPr lang="en-US" dirty="0" smtClean="0"/>
              <a:t>At heart – what is the regional baseline PPE capability? Does every single member of a discipline need a specific set of gear in order for there to be agreement that there is a regional capability? Or can a certain percentage have the PPE and the box be checked that yes we have a regional capability – is it x number of jurisdictions.</a:t>
            </a:r>
          </a:p>
          <a:p>
            <a:endParaRPr lang="en-US" dirty="0"/>
          </a:p>
          <a:p>
            <a:r>
              <a:rPr lang="en-US" dirty="0" smtClean="0"/>
              <a:t>Discussion about what is baseline PPE and what is above and beyond </a:t>
            </a:r>
          </a:p>
          <a:p>
            <a:endParaRPr lang="en-US" dirty="0"/>
          </a:p>
          <a:p>
            <a:r>
              <a:rPr lang="en-US" dirty="0" smtClean="0"/>
              <a:t>For items that are above and beyond, what criteria should be applied to be considered for a UASI grant vice local funding or some other grant</a:t>
            </a:r>
          </a:p>
          <a:p>
            <a:endParaRPr lang="en-US" dirty="0"/>
          </a:p>
          <a:p>
            <a:r>
              <a:rPr lang="en-US" dirty="0" smtClean="0"/>
              <a:t>Initial purchase vice sustainment and replacement – do we look to a commitment from local jurisdictions to plan for the maintenance, sustainment and possible replacement of items if they are purchased with UASI funds</a:t>
            </a:r>
          </a:p>
          <a:p>
            <a:endParaRPr lang="en-US" dirty="0"/>
          </a:p>
          <a:p>
            <a:r>
              <a:rPr lang="en-US" dirty="0" smtClean="0"/>
              <a:t>None of these issues have been decided, but you can see how difficult the task at hand is</a:t>
            </a:r>
          </a:p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509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Tackling some tough issues</a:t>
            </a:r>
          </a:p>
          <a:p>
            <a:endParaRPr lang="en-US" dirty="0"/>
          </a:p>
          <a:p>
            <a:r>
              <a:rPr lang="en-US" dirty="0" smtClean="0"/>
              <a:t>At heart – what is the regional baseline PPE capability? Does every single member of a discipline need a specific set of gear in order for there to be agreement that there is a regional capability? Or can a certain percentage have the PPE and the box be checked that yes we have a regional capability – is it x number of jurisdictions.</a:t>
            </a:r>
          </a:p>
          <a:p>
            <a:endParaRPr lang="en-US" dirty="0"/>
          </a:p>
          <a:p>
            <a:r>
              <a:rPr lang="en-US" dirty="0" smtClean="0"/>
              <a:t>Discussion about what is baseline PPE and what is above and beyond </a:t>
            </a:r>
          </a:p>
          <a:p>
            <a:endParaRPr lang="en-US" dirty="0"/>
          </a:p>
          <a:p>
            <a:r>
              <a:rPr lang="en-US" dirty="0" smtClean="0"/>
              <a:t>For items that are above and beyond, what criteria should be applied to be considered for a UASI grant vice local funding or some other grant</a:t>
            </a:r>
          </a:p>
          <a:p>
            <a:endParaRPr lang="en-US" dirty="0"/>
          </a:p>
          <a:p>
            <a:r>
              <a:rPr lang="en-US" dirty="0" smtClean="0"/>
              <a:t>Initial purchase vice sustainment and replacement – do we look to a commitment from local jurisdictions to plan for the maintenance, sustainment and possible replacement of items if they are purchased with UASI funds</a:t>
            </a:r>
          </a:p>
          <a:p>
            <a:endParaRPr lang="en-US" dirty="0"/>
          </a:p>
          <a:p>
            <a:r>
              <a:rPr lang="en-US" dirty="0" smtClean="0"/>
              <a:t>None of these issues have been decided, but you can see how difficult the task at hand is</a:t>
            </a:r>
          </a:p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509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A761-69D6-41F5-AFC9-C0D6C535DA3A}" type="datetime1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D4489-874F-47FB-A896-D12C33D8B25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711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6EF1-C676-436D-B5A7-8149B64F7CBC}" type="datetime1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8305800" cy="365125"/>
          </a:xfrm>
        </p:spPr>
        <p:txBody>
          <a:bodyPr/>
          <a:lstStyle/>
          <a:p>
            <a:r>
              <a:rPr lang="en-US" dirty="0" smtClean="0"/>
              <a:t>Pre-Decisional Materials – Not For Release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031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CC731-3A3E-49E6-9EE6-07A65B7F88D4}" type="datetime1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34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CDD30-1053-4373-B739-5FC21960D6CE}" type="datetime1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087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F175-A915-40D2-9910-75A9E13A3107}" type="datetime1">
              <a:rPr lang="en-US" smtClean="0"/>
              <a:t>11/12/2014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990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1E93C-5D1F-4295-919C-B44F6CC70244}" type="datetime1">
              <a:rPr lang="en-US" smtClean="0"/>
              <a:t>11/12/2014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871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20FA8-69C1-4F96-A127-6F68DF45BC6E}" type="datetime1">
              <a:rPr lang="en-US" smtClean="0"/>
              <a:t>11/12/2014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56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31576-589D-4FCF-9EED-6DB7A7FFC73B}" type="datetime1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75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F9C4C-D1B1-4EBF-A66A-709DE46258FC}" type="datetime1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91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2C0B8-0265-4B65-A5EE-F258DBA5E8DF}" type="datetime1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726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2A576-9927-431E-A4BE-9B10538122D0}" type="datetime1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54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367E6-19A6-461B-98FB-4EB7DB02AE9B}" type="datetime1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356350"/>
            <a:ext cx="685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Pre-Decisional Materials – Not For Release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31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25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PMO Update </a:t>
            </a:r>
            <a:r>
              <a:rPr lang="en-US" dirty="0" smtClean="0"/>
              <a:t>___________________________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3657600"/>
            <a:ext cx="8382000" cy="24685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Emergency Preparedness Council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Wednesday, </a:t>
            </a:r>
            <a:r>
              <a:rPr lang="en-US" sz="2800" smtClean="0">
                <a:latin typeface="Arial" pitchFamily="34" charset="0"/>
                <a:cs typeface="Arial" pitchFamily="34" charset="0"/>
              </a:rPr>
              <a:t>November 12,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2014</a:t>
            </a:r>
          </a:p>
          <a:p>
            <a:pPr marL="0" indent="0" algn="r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COG Board Room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733800"/>
            <a:ext cx="2286000" cy="2286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6200" y="6400800"/>
            <a:ext cx="8991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/>
              <a:t>Pre-Decisional Materials</a:t>
            </a:r>
            <a:endParaRPr lang="en-US" sz="1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86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10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r>
              <a:rPr lang="en-US" sz="32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211611"/>
          </a:xfrm>
        </p:spPr>
        <p:txBody>
          <a:bodyPr>
            <a:normAutofit/>
          </a:bodyPr>
          <a:lstStyle/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PMO Status, Responsibilities and Activities 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FY14 Project Performance Assessment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Improve Project Submission Process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Strategic Planning/Capabilities Assessment</a:t>
            </a:r>
          </a:p>
          <a:p>
            <a:pPr marL="0" indent="0"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None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 txBox="1">
            <a:spLocks/>
          </p:cNvSpPr>
          <p:nvPr/>
        </p:nvSpPr>
        <p:spPr>
          <a:xfrm>
            <a:off x="75084" y="64768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172F1-C7FB-D74B-84C4-94D5542F43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3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400" dirty="0" smtClean="0">
                <a:latin typeface="Arial" pitchFamily="34" charset="0"/>
                <a:ea typeface="+mj-ea"/>
                <a:cs typeface="Arial" pitchFamily="34" charset="0"/>
              </a:rPr>
              <a:t>PMO Status, Responsibilities and Activities </a:t>
            </a:r>
            <a:endParaRPr lang="en-US" sz="44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66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of the PMO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715000"/>
          </a:xfrm>
        </p:spPr>
        <p:txBody>
          <a:bodyPr>
            <a:normAutofit/>
          </a:bodyPr>
          <a:lstStyle/>
          <a:p>
            <a:pPr marL="285750" indent="-285750"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Established by the SPG-CAO HSEC in April 2014</a:t>
            </a:r>
          </a:p>
          <a:p>
            <a:pPr marL="285750" indent="-285750"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Mission: Enhance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overall management of the region’s homeland security program, evaluate the performance of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and provide decision-makers with the tools needed to make sound financial and programmatic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decisions</a:t>
            </a:r>
          </a:p>
          <a:p>
            <a:pPr marL="285750" lvl="1">
              <a:lnSpc>
                <a:spcPct val="120000"/>
              </a:lnSpc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Responsibilities:</a:t>
            </a:r>
          </a:p>
          <a:p>
            <a:pPr lvl="1" indent="-342900"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Analyze the current capabilities and gaps within the NCR and advise NCR leaders and executives on the strategic direction to address the region’s priorities</a:t>
            </a:r>
          </a:p>
          <a:p>
            <a:pPr lvl="1" indent="-342900"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Identify measures for determining progress towards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building regional homeland security capabilities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Establish processes and tools to ensure UASI projects are being effectively executed to reduce reprogramming and demonstrate impact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426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482025"/>
            <a:ext cx="830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PMO Activities 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143000"/>
            <a:ext cx="815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379577"/>
            <a:ext cx="80010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process of building team </a:t>
            </a:r>
          </a:p>
          <a:p>
            <a:pPr marL="800100" lvl="1" indent="-34290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a phased approach to hire, reassess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recompete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contract positions to ensure proper skills in staff</a:t>
            </a:r>
          </a:p>
          <a:p>
            <a:pPr marL="800100" lvl="1" indent="-34290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Targeting end of January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2015 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have all staff in place</a:t>
            </a:r>
          </a:p>
          <a:p>
            <a:pPr marL="285750" indent="-28575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Meeting with other UASI PMO directors to discuss best practices</a:t>
            </a:r>
          </a:p>
          <a:p>
            <a:pPr marL="285750" indent="-28575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Developed formal work plan through December 2015 that covers three primary focus areas:</a:t>
            </a:r>
          </a:p>
          <a:p>
            <a:pPr marL="800100" lvl="1" indent="-34290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FY14 Project Performance Assessment</a:t>
            </a:r>
          </a:p>
          <a:p>
            <a:pPr marL="800100" lvl="1" indent="-34290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Improve Project Submission Process</a:t>
            </a:r>
          </a:p>
          <a:p>
            <a:pPr marL="800100" lvl="1" indent="-342900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Strategic Planning/Capabilities Assessment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D4489-874F-47FB-A896-D12C33D8B25B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757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7696200" y="2971800"/>
            <a:ext cx="0" cy="4987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816844" y="2971800"/>
            <a:ext cx="0" cy="4987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600199" y="4167972"/>
            <a:ext cx="0" cy="107567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6159807" y="2686595"/>
            <a:ext cx="5734" cy="285205"/>
          </a:xfrm>
          <a:prstGeom prst="line">
            <a:avLst/>
          </a:prstGeom>
          <a:ln w="2222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4419600" y="4147903"/>
            <a:ext cx="6656" cy="10756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329867" y="4167972"/>
            <a:ext cx="108973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329867" y="1828800"/>
            <a:ext cx="0" cy="233917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306626" y="2034826"/>
            <a:ext cx="1676400" cy="651769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33094" y="3212049"/>
            <a:ext cx="1676400" cy="609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Managing Director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25121" y="2129877"/>
            <a:ext cx="1657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COG Deputy Executive Director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124200" y="4388826"/>
            <a:ext cx="2537533" cy="23167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b="1" cap="small" dirty="0" smtClean="0">
                <a:solidFill>
                  <a:schemeClr val="tx1"/>
                </a:solidFill>
              </a:rPr>
              <a:t>Plans, Policies &amp; Coordination Division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Revision of NCR HLS Strategic Plan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Policies and procedures development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Regional planning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UASI process </a:t>
            </a:r>
            <a:r>
              <a:rPr lang="en-US" sz="1200" dirty="0" smtClean="0">
                <a:solidFill>
                  <a:prstClr val="black"/>
                </a:solidFill>
              </a:rPr>
              <a:t>refinement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Coordination </a:t>
            </a:r>
            <a:r>
              <a:rPr lang="en-US" sz="1200" dirty="0">
                <a:solidFill>
                  <a:prstClr val="black"/>
                </a:solidFill>
              </a:rPr>
              <a:t>with </a:t>
            </a:r>
            <a:r>
              <a:rPr lang="en-US" sz="1200" dirty="0" smtClean="0">
                <a:solidFill>
                  <a:prstClr val="black"/>
                </a:solidFill>
              </a:rPr>
              <a:t>SPG, CAO-HSEC</a:t>
            </a:r>
            <a:endParaRPr lang="en-US" sz="1200" dirty="0">
              <a:solidFill>
                <a:prstClr val="black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Reporting requirements (e.g., congressional reports, EPC, BOD, etc</a:t>
            </a:r>
            <a:r>
              <a:rPr lang="en-US" sz="1200" dirty="0" smtClean="0">
                <a:solidFill>
                  <a:prstClr val="black"/>
                </a:solidFill>
              </a:rPr>
              <a:t>.)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4800" y="4373544"/>
            <a:ext cx="2590800" cy="2332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1400" b="1" cap="small" dirty="0" smtClean="0">
                <a:solidFill>
                  <a:schemeClr val="tx1"/>
                </a:solidFill>
              </a:rPr>
              <a:t>Capability Assessment Division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Capability portfolio management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Capability </a:t>
            </a:r>
            <a:r>
              <a:rPr lang="en-US" sz="1200" dirty="0" smtClean="0">
                <a:solidFill>
                  <a:prstClr val="black"/>
                </a:solidFill>
              </a:rPr>
              <a:t>and gap analysis</a:t>
            </a:r>
            <a:endParaRPr lang="en-US" sz="1200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Performance </a:t>
            </a:r>
            <a:r>
              <a:rPr lang="en-US" sz="1200" dirty="0" smtClean="0">
                <a:solidFill>
                  <a:prstClr val="black"/>
                </a:solidFill>
              </a:rPr>
              <a:t>measurement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In-progress reviews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PMP </a:t>
            </a:r>
            <a:r>
              <a:rPr lang="en-US" sz="1200" dirty="0">
                <a:solidFill>
                  <a:prstClr val="black"/>
                </a:solidFill>
              </a:rPr>
              <a:t>t</a:t>
            </a:r>
            <a:r>
              <a:rPr lang="en-US" sz="1200" dirty="0" smtClean="0">
                <a:solidFill>
                  <a:prstClr val="black"/>
                </a:solidFill>
              </a:rPr>
              <a:t>echnical assistance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RESF/RPWG Support and Facilitation</a:t>
            </a:r>
            <a:endParaRPr lang="en-US" sz="1200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Training and exercise </a:t>
            </a:r>
            <a:r>
              <a:rPr lang="en-US" sz="1200" dirty="0" smtClean="0">
                <a:solidFill>
                  <a:prstClr val="black"/>
                </a:solidFill>
              </a:rPr>
              <a:t>integration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prstClr val="black"/>
              </a:solidFill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600199" y="4167972"/>
            <a:ext cx="17437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57200" y="228600"/>
            <a:ext cx="830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PMO Organizational Construct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Connector 14"/>
          <p:cNvCxnSpPr>
            <a:stCxn id="12" idx="3"/>
          </p:cNvCxnSpPr>
          <p:nvPr/>
        </p:nvCxnSpPr>
        <p:spPr>
          <a:xfrm>
            <a:off x="4209494" y="3516849"/>
            <a:ext cx="4020106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2514599" y="1219200"/>
            <a:ext cx="1676400" cy="6096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Steering Committee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3814624" y="2971800"/>
            <a:ext cx="38815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858000" y="3221161"/>
            <a:ext cx="1676400" cy="609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Director, Secretariat and Logistics Suppor</a:t>
            </a:r>
            <a:r>
              <a:rPr lang="en-US" sz="1200" b="1" dirty="0" smtClean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553200" y="3962400"/>
            <a:ext cx="2438952" cy="12812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Assist in scheduling meetings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Assist in logistical coordination of meetings (e.g., copies, food, nametags)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Support EPC quarterly meetings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prstClr val="black"/>
                </a:solidFill>
              </a:rPr>
              <a:t>Order supplies</a:t>
            </a:r>
            <a:endParaRPr lang="en-US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94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400" dirty="0">
                <a:latin typeface="Arial" pitchFamily="34" charset="0"/>
                <a:ea typeface="+mj-ea"/>
                <a:cs typeface="Arial" pitchFamily="34" charset="0"/>
              </a:rPr>
              <a:t>FY14 Project Performance </a:t>
            </a:r>
            <a:r>
              <a:rPr lang="en-US" sz="4400" dirty="0" smtClean="0">
                <a:latin typeface="Arial" pitchFamily="34" charset="0"/>
                <a:ea typeface="+mj-ea"/>
                <a:cs typeface="Arial" pitchFamily="34" charset="0"/>
              </a:rPr>
              <a:t>Assessment</a:t>
            </a:r>
            <a:endParaRPr lang="en-US" sz="44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56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Assessing Project Performance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562600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One of the PMO’s responsibilities is to measure effectiveness of projects/programs in furthering NCR homeland security</a:t>
            </a:r>
          </a:p>
          <a:p>
            <a:pPr marL="285750" indent="-28575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History of significant reprogramming and/or inability to measure impacts of NCR UASI projects</a:t>
            </a:r>
          </a:p>
          <a:p>
            <a:pPr marL="285750" indent="-28575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SPG-CAO HSEC directed the PMO to conduct kickoff meetings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assess how well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subgrantees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were prepared to execute their FY14 projects</a:t>
            </a:r>
          </a:p>
          <a:p>
            <a:pPr marL="285750" indent="-28575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In coordination with the SAA’s office, the PMO conducted over 50 meetings covering approximately 130 projects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73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Intent of Scoring Process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562600"/>
          </a:xfrm>
        </p:spPr>
        <p:txBody>
          <a:bodyPr>
            <a:noAutofit/>
          </a:bodyPr>
          <a:lstStyle/>
          <a:p>
            <a:pPr marL="285750" indent="-285750"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Assist NCR leadership in making more strategic decisions in areas such as:</a:t>
            </a:r>
          </a:p>
          <a:p>
            <a:pPr marL="742950" lvl="2" indent="-285750">
              <a:spcBef>
                <a:spcPts val="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Sustainment projects</a:t>
            </a:r>
          </a:p>
          <a:p>
            <a:pPr marL="742950" lvl="2" indent="-285750">
              <a:spcBef>
                <a:spcPts val="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Integrated activities</a:t>
            </a:r>
          </a:p>
          <a:p>
            <a:pPr marL="742950" lvl="2" indent="-285750">
              <a:spcBef>
                <a:spcPts val="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Filling highest priority gaps</a:t>
            </a:r>
          </a:p>
          <a:p>
            <a:pPr marL="285750" lvl="1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 sponsoring committees with data to be able to provide more oversight </a:t>
            </a:r>
          </a:p>
          <a:p>
            <a:pPr marL="285750" lvl="1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“Coaching for success” – ensure that project leads have considered all relevant success factors</a:t>
            </a:r>
          </a:p>
          <a:p>
            <a:pPr marL="742950" lvl="2" indent="-285750">
              <a:spcBef>
                <a:spcPts val="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Reduce reprogramming and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achieve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desired impacts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61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To ensure that UASI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funding is being effectively invested to meet strategic objectives and close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gaps:</a:t>
            </a:r>
          </a:p>
          <a:p>
            <a:pPr lvl="1">
              <a:spcAft>
                <a:spcPts val="1200"/>
              </a:spcAft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Improved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mapping of projects to regional requirements needed</a:t>
            </a:r>
          </a:p>
          <a:p>
            <a:pPr lvl="1">
              <a:spcAft>
                <a:spcPts val="1200"/>
              </a:spcAft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improve how requirements, capabilities and gaps are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defined and aligned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1200"/>
              </a:spcAft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improve definition of goals, end states and metrics</a:t>
            </a:r>
          </a:p>
          <a:p>
            <a:pPr lvl="1">
              <a:spcAft>
                <a:spcPts val="1200"/>
              </a:spcAft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Clarification/quantification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 lifecycle costs needs to be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articulated</a:t>
            </a:r>
          </a:p>
          <a:p>
            <a:pPr marL="457200" lvl="1" indent="0">
              <a:spcAft>
                <a:spcPts val="1200"/>
              </a:spcAft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8715709-ABBB-4720-B43C-9A89BFD44CC6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97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Aft>
                <a:spcPts val="1800"/>
              </a:spcAft>
              <a:buClr>
                <a:schemeClr val="bg1">
                  <a:lumMod val="65000"/>
                </a:schemeClr>
              </a:buClr>
              <a:buNone/>
            </a:pPr>
            <a:r>
              <a:rPr lang="en-US" sz="4400" dirty="0">
                <a:latin typeface="Arial" pitchFamily="34" charset="0"/>
                <a:ea typeface="+mj-ea"/>
                <a:cs typeface="Arial" pitchFamily="34" charset="0"/>
              </a:rPr>
              <a:t>Improve Project Submission </a:t>
            </a:r>
            <a:r>
              <a:rPr lang="en-US" sz="4400" dirty="0" smtClean="0">
                <a:latin typeface="Arial" pitchFamily="34" charset="0"/>
                <a:ea typeface="+mj-ea"/>
                <a:cs typeface="Arial" pitchFamily="34" charset="0"/>
              </a:rPr>
              <a:t>Process</a:t>
            </a:r>
            <a:endParaRPr lang="en-US" sz="44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Requirements Identification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153400" cy="5105400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Intent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 to start identifying known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requirements instead of waiting for FEMA to release data call for FY15 projects</a:t>
            </a:r>
          </a:p>
          <a:p>
            <a:pPr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Use a “justification form” (template) based on criteria from kickoff meetings – promote consistency and strategic approach</a:t>
            </a:r>
          </a:p>
          <a:p>
            <a:pPr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with SAA’s office to finalize form, process and timeline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Looking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at ways to ensure transparency without over burdening committees or staff members</a:t>
            </a:r>
          </a:p>
          <a:p>
            <a:pPr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Goal is to release in November with final versions due in March</a:t>
            </a:r>
          </a:p>
          <a:p>
            <a:pPr lvl="1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Phased approach with drafts submitted throughout the process</a:t>
            </a:r>
          </a:p>
          <a:p>
            <a:pPr lvl="1"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PMO staff to provide technical assistance in developing</a:t>
            </a:r>
          </a:p>
          <a:p>
            <a:pPr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1800"/>
              </a:spcAft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8715709-ABBB-4720-B43C-9A89BFD44CC6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19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400" dirty="0">
                <a:latin typeface="Arial" pitchFamily="34" charset="0"/>
                <a:ea typeface="+mj-ea"/>
                <a:cs typeface="Arial" pitchFamily="34" charset="0"/>
              </a:rPr>
              <a:t>Strategic Planning/Capabilities Assessment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 Priorities 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153400" cy="5181600"/>
          </a:xfrm>
        </p:spPr>
        <p:txBody>
          <a:bodyPr>
            <a:normAutofit lnSpcReduction="10000"/>
          </a:bodyPr>
          <a:lstStyle/>
          <a:p>
            <a:pPr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Observations from kickoff meetings and lessons learned indicated a greater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desire 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leadership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guidance on specific funding priorities or focus areas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Discussions on regional priorities and gaps need to be BOTH top-down and bottom up</a:t>
            </a:r>
          </a:p>
          <a:p>
            <a:pPr marL="628650" indent="-284163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Intent is to establish regular strategic discussions at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leadership meetings as well as with committees</a:t>
            </a:r>
          </a:p>
          <a:p>
            <a:pPr marL="628650" indent="-284163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Determine how to close the most critical capability gaps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PMO will help to reconcile the two levels of input  and provide recommendations to SPG- CAO </a:t>
            </a:r>
          </a:p>
          <a:p>
            <a:pPr marL="628650" lvl="1" indent="-284163"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Sound funding decisions</a:t>
            </a:r>
          </a:p>
          <a:p>
            <a:pPr marL="628650" lvl="1" indent="-284163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Goals/content for 2015 Strategic Plan revision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040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 and Direction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153400" cy="51816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Goal is to have informed discussions on how to best target UASI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funding to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close regional homeland security gaps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Future discussions areas may involve: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Sustainment transition priorities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Performance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success, and areas 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improvements/gaps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Risk and capability development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688975" indent="-28575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991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Way Ahead</a:t>
            </a:r>
            <a:endParaRPr lang="en-US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153400" cy="51816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Continue to conduct strategic priorities discussion with leadership focused on performance, success, and areas for improvements/gaps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Simultaneously, the PMO will start conducting discussions with committees on capabilities and gaps as part of the requirements identification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Will look to align proposed projects with identified gaps</a:t>
            </a:r>
          </a:p>
          <a:p>
            <a:pPr marL="688975" indent="-285750"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–"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504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8904</TotalTime>
  <Words>1402</Words>
  <Application>Microsoft Office PowerPoint</Application>
  <PresentationFormat>On-screen Show (4:3)</PresentationFormat>
  <Paragraphs>170</Paragraphs>
  <Slides>16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PMO Update ___________________________</vt:lpstr>
      <vt:lpstr>Agenda </vt:lpstr>
      <vt:lpstr>PowerPoint Presentation</vt:lpstr>
      <vt:lpstr>Role of the PMO</vt:lpstr>
      <vt:lpstr>PowerPoint Presentation</vt:lpstr>
      <vt:lpstr>PowerPoint Presentation</vt:lpstr>
      <vt:lpstr>PowerPoint Presentation</vt:lpstr>
      <vt:lpstr>Assessing Project Performance</vt:lpstr>
      <vt:lpstr>Intent of Scoring Process</vt:lpstr>
      <vt:lpstr>Observations</vt:lpstr>
      <vt:lpstr>PowerPoint Presentation</vt:lpstr>
      <vt:lpstr>Requirements Identification</vt:lpstr>
      <vt:lpstr>PowerPoint Presentation</vt:lpstr>
      <vt:lpstr>Regional Priorities </vt:lpstr>
      <vt:lpstr>Discussion and Direction</vt:lpstr>
      <vt:lpstr>Way Ahead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Objectives</dc:title>
  <dc:creator>Mary Anne McKown</dc:creator>
  <cp:lastModifiedBy>David McMillion</cp:lastModifiedBy>
  <cp:revision>178</cp:revision>
  <cp:lastPrinted>2014-08-04T12:58:00Z</cp:lastPrinted>
  <dcterms:created xsi:type="dcterms:W3CDTF">2014-04-29T15:29:04Z</dcterms:created>
  <dcterms:modified xsi:type="dcterms:W3CDTF">2014-11-12T12:51:48Z</dcterms:modified>
</cp:coreProperties>
</file>