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76" r:id="rId5"/>
    <p:sldId id="324" r:id="rId6"/>
    <p:sldId id="325" r:id="rId7"/>
    <p:sldId id="329" r:id="rId8"/>
    <p:sldId id="330" r:id="rId9"/>
    <p:sldId id="332" r:id="rId10"/>
    <p:sldId id="333" r:id="rId11"/>
    <p:sldId id="331" r:id="rId12"/>
    <p:sldId id="277" r:id="rId13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CE5"/>
    <a:srgbClr val="E9EEF3"/>
    <a:srgbClr val="004F7C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6" autoAdjust="0"/>
    <p:restoredTop sz="89836" autoAdjust="0"/>
  </p:normalViewPr>
  <p:slideViewPr>
    <p:cSldViewPr snapToGrid="0" snapToObjects="1">
      <p:cViewPr varScale="1">
        <p:scale>
          <a:sx n="90" d="100"/>
          <a:sy n="90" d="100"/>
        </p:scale>
        <p:origin x="52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93" d="100"/>
          <a:sy n="93" d="100"/>
        </p:scale>
        <p:origin x="3498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sas\dtp_sas$\zteam\martha\VASafeTrackAll.xls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+mn-ea"/>
                <a:cs typeface="+mn-cs"/>
              </a:defRPr>
            </a:pPr>
            <a:r>
              <a:rPr lang="en-US" dirty="0"/>
              <a:t>Hourly Traffic at US 29 and VA 237 - Surge 1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1"/>
          <c:order val="1"/>
          <c:tx>
            <c:strRef>
              <c:f>BySurge!$B$206</c:f>
              <c:strCache>
                <c:ptCount val="1"/>
                <c:pt idx="0">
                  <c:v>Surge 1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BySurge!$I$1:$V$1</c:f>
              <c:strCache>
                <c:ptCount val="14"/>
                <c:pt idx="0">
                  <c:v>6AM</c:v>
                </c:pt>
                <c:pt idx="1">
                  <c:v>7AM</c:v>
                </c:pt>
                <c:pt idx="2">
                  <c:v>8AM</c:v>
                </c:pt>
                <c:pt idx="3">
                  <c:v>9AM</c:v>
                </c:pt>
                <c:pt idx="4">
                  <c:v>10AM</c:v>
                </c:pt>
                <c:pt idx="5">
                  <c:v>11AM</c:v>
                </c:pt>
                <c:pt idx="6">
                  <c:v>12PM</c:v>
                </c:pt>
                <c:pt idx="7">
                  <c:v>1PM</c:v>
                </c:pt>
                <c:pt idx="8">
                  <c:v>2PM</c:v>
                </c:pt>
                <c:pt idx="9">
                  <c:v>3PM</c:v>
                </c:pt>
                <c:pt idx="10">
                  <c:v>4PM</c:v>
                </c:pt>
                <c:pt idx="11">
                  <c:v>5PM</c:v>
                </c:pt>
                <c:pt idx="12">
                  <c:v>6PM</c:v>
                </c:pt>
                <c:pt idx="13">
                  <c:v>7PM</c:v>
                </c:pt>
              </c:strCache>
            </c:strRef>
          </c:cat>
          <c:val>
            <c:numRef>
              <c:f>BySurge!$I$330:$V$330</c:f>
              <c:numCache>
                <c:formatCode>General</c:formatCode>
                <c:ptCount val="14"/>
                <c:pt idx="0">
                  <c:v>1025.5</c:v>
                </c:pt>
                <c:pt idx="1">
                  <c:v>2082.17</c:v>
                </c:pt>
                <c:pt idx="2">
                  <c:v>2252.83</c:v>
                </c:pt>
                <c:pt idx="3">
                  <c:v>1674.17</c:v>
                </c:pt>
                <c:pt idx="4">
                  <c:v>1376.17</c:v>
                </c:pt>
                <c:pt idx="5">
                  <c:v>1423.67</c:v>
                </c:pt>
                <c:pt idx="6">
                  <c:v>1465</c:v>
                </c:pt>
                <c:pt idx="7">
                  <c:v>1441.17</c:v>
                </c:pt>
                <c:pt idx="8">
                  <c:v>1533.83</c:v>
                </c:pt>
                <c:pt idx="9">
                  <c:v>1791.33</c:v>
                </c:pt>
                <c:pt idx="10">
                  <c:v>1803.83</c:v>
                </c:pt>
                <c:pt idx="11">
                  <c:v>1879.5</c:v>
                </c:pt>
                <c:pt idx="12">
                  <c:v>1872.33</c:v>
                </c:pt>
                <c:pt idx="13">
                  <c:v>1438.17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446-4E14-9F85-6B4A9F6E4A43}"/>
            </c:ext>
          </c:extLst>
        </c:ser>
        <c:ser>
          <c:idx val="12"/>
          <c:order val="12"/>
          <c:tx>
            <c:v>Week After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BySurge!$I$1:$V$1</c:f>
              <c:strCache>
                <c:ptCount val="14"/>
                <c:pt idx="0">
                  <c:v>6AM</c:v>
                </c:pt>
                <c:pt idx="1">
                  <c:v>7AM</c:v>
                </c:pt>
                <c:pt idx="2">
                  <c:v>8AM</c:v>
                </c:pt>
                <c:pt idx="3">
                  <c:v>9AM</c:v>
                </c:pt>
                <c:pt idx="4">
                  <c:v>10AM</c:v>
                </c:pt>
                <c:pt idx="5">
                  <c:v>11AM</c:v>
                </c:pt>
                <c:pt idx="6">
                  <c:v>12PM</c:v>
                </c:pt>
                <c:pt idx="7">
                  <c:v>1PM</c:v>
                </c:pt>
                <c:pt idx="8">
                  <c:v>2PM</c:v>
                </c:pt>
                <c:pt idx="9">
                  <c:v>3PM</c:v>
                </c:pt>
                <c:pt idx="10">
                  <c:v>4PM</c:v>
                </c:pt>
                <c:pt idx="11">
                  <c:v>5PM</c:v>
                </c:pt>
                <c:pt idx="12">
                  <c:v>6PM</c:v>
                </c:pt>
                <c:pt idx="13">
                  <c:v>7PM</c:v>
                </c:pt>
              </c:strCache>
            </c:strRef>
          </c:cat>
          <c:val>
            <c:numRef>
              <c:f>ByWeek!$I$758:$V$758</c:f>
              <c:numCache>
                <c:formatCode>General</c:formatCode>
                <c:ptCount val="14"/>
                <c:pt idx="0">
                  <c:v>964</c:v>
                </c:pt>
                <c:pt idx="1">
                  <c:v>1955.67</c:v>
                </c:pt>
                <c:pt idx="2">
                  <c:v>2102.67</c:v>
                </c:pt>
                <c:pt idx="3">
                  <c:v>1606.33</c:v>
                </c:pt>
                <c:pt idx="4">
                  <c:v>1356</c:v>
                </c:pt>
                <c:pt idx="5">
                  <c:v>1406.33</c:v>
                </c:pt>
                <c:pt idx="6">
                  <c:v>1403</c:v>
                </c:pt>
                <c:pt idx="7">
                  <c:v>1386.67</c:v>
                </c:pt>
                <c:pt idx="8">
                  <c:v>1535.67</c:v>
                </c:pt>
                <c:pt idx="9">
                  <c:v>1729.67</c:v>
                </c:pt>
                <c:pt idx="10">
                  <c:v>1709.67</c:v>
                </c:pt>
                <c:pt idx="11">
                  <c:v>1741.33</c:v>
                </c:pt>
                <c:pt idx="12">
                  <c:v>1757</c:v>
                </c:pt>
                <c:pt idx="13">
                  <c:v>1415.67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446-4E14-9F85-6B4A9F6E4A43}"/>
            </c:ext>
          </c:extLst>
        </c:ser>
        <c:ser>
          <c:idx val="13"/>
          <c:order val="13"/>
          <c:tx>
            <c:v>Week Before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ByWeek!$I$755:$V$755</c:f>
              <c:numCache>
                <c:formatCode>General</c:formatCode>
                <c:ptCount val="14"/>
                <c:pt idx="0">
                  <c:v>917</c:v>
                </c:pt>
                <c:pt idx="1">
                  <c:v>1833.67</c:v>
                </c:pt>
                <c:pt idx="2">
                  <c:v>2061.67</c:v>
                </c:pt>
                <c:pt idx="3">
                  <c:v>1638</c:v>
                </c:pt>
                <c:pt idx="4">
                  <c:v>1391.33</c:v>
                </c:pt>
                <c:pt idx="5">
                  <c:v>1380.67</c:v>
                </c:pt>
                <c:pt idx="6">
                  <c:v>1486</c:v>
                </c:pt>
                <c:pt idx="7">
                  <c:v>1435</c:v>
                </c:pt>
                <c:pt idx="8">
                  <c:v>1520</c:v>
                </c:pt>
                <c:pt idx="9">
                  <c:v>1773</c:v>
                </c:pt>
                <c:pt idx="10">
                  <c:v>1502.33</c:v>
                </c:pt>
                <c:pt idx="11">
                  <c:v>1543.67</c:v>
                </c:pt>
                <c:pt idx="12">
                  <c:v>1652.33</c:v>
                </c:pt>
                <c:pt idx="13">
                  <c:v>1312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446-4E14-9F85-6B4A9F6E4A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42834304"/>
        <c:axId val="554938640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BySurge!$B$205</c15:sqref>
                        </c15:formulaRef>
                      </c:ext>
                    </c:extLst>
                    <c:strCache>
                      <c:ptCount val="1"/>
                      <c:pt idx="0">
                        <c:v>May Avg.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>
                      <c:ext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BySurge!$I$329:$U$329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950.77</c:v>
                      </c:pt>
                      <c:pt idx="1">
                        <c:v>2018.08</c:v>
                      </c:pt>
                      <c:pt idx="2">
                        <c:v>2144.85</c:v>
                      </c:pt>
                      <c:pt idx="3">
                        <c:v>1606.77</c:v>
                      </c:pt>
                      <c:pt idx="4">
                        <c:v>1340.31</c:v>
                      </c:pt>
                      <c:pt idx="5">
                        <c:v>1341.38</c:v>
                      </c:pt>
                      <c:pt idx="6">
                        <c:v>1433.38</c:v>
                      </c:pt>
                      <c:pt idx="7">
                        <c:v>1394.46</c:v>
                      </c:pt>
                      <c:pt idx="8">
                        <c:v>1505.92</c:v>
                      </c:pt>
                      <c:pt idx="9">
                        <c:v>1824.54</c:v>
                      </c:pt>
                      <c:pt idx="10">
                        <c:v>1716.85</c:v>
                      </c:pt>
                      <c:pt idx="11">
                        <c:v>1773.92</c:v>
                      </c:pt>
                      <c:pt idx="12">
                        <c:v>1727.85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A446-4E14-9F85-6B4A9F6E4A43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BySurge!$B$207</c15:sqref>
                        </c15:formulaRef>
                      </c:ext>
                    </c:extLst>
                    <c:strCache>
                      <c:ptCount val="1"/>
                      <c:pt idx="0">
                        <c:v>Surge 2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BySurge!$I$331:$U$331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945.5</c:v>
                      </c:pt>
                      <c:pt idx="1">
                        <c:v>1913</c:v>
                      </c:pt>
                      <c:pt idx="2">
                        <c:v>2080.33</c:v>
                      </c:pt>
                      <c:pt idx="3">
                        <c:v>1620.67</c:v>
                      </c:pt>
                      <c:pt idx="4">
                        <c:v>1351.67</c:v>
                      </c:pt>
                      <c:pt idx="5">
                        <c:v>1397.83</c:v>
                      </c:pt>
                      <c:pt idx="6">
                        <c:v>1457.67</c:v>
                      </c:pt>
                      <c:pt idx="7">
                        <c:v>1393.5</c:v>
                      </c:pt>
                      <c:pt idx="8">
                        <c:v>1536.33</c:v>
                      </c:pt>
                      <c:pt idx="9">
                        <c:v>1723.83</c:v>
                      </c:pt>
                      <c:pt idx="10">
                        <c:v>1718</c:v>
                      </c:pt>
                      <c:pt idx="11">
                        <c:v>1830.67</c:v>
                      </c:pt>
                      <c:pt idx="12">
                        <c:v>1771.33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A446-4E14-9F85-6B4A9F6E4A43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BySurge!$B$208</c15:sqref>
                        </c15:formulaRef>
                      </c:ext>
                    </c:extLst>
                    <c:strCache>
                      <c:ptCount val="1"/>
                      <c:pt idx="0">
                        <c:v>Surge 3</c:v>
                      </c:pt>
                    </c:strCache>
                  </c:strRef>
                </c:tx>
                <c:spPr>
                  <a:ln w="28575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BySurge!$I$332:$U$332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871.5</c:v>
                      </c:pt>
                      <c:pt idx="1">
                        <c:v>1789.5</c:v>
                      </c:pt>
                      <c:pt idx="2">
                        <c:v>2021.5</c:v>
                      </c:pt>
                      <c:pt idx="3">
                        <c:v>1538.5</c:v>
                      </c:pt>
                      <c:pt idx="4">
                        <c:v>1323</c:v>
                      </c:pt>
                      <c:pt idx="5">
                        <c:v>1353.5</c:v>
                      </c:pt>
                      <c:pt idx="6">
                        <c:v>1408</c:v>
                      </c:pt>
                      <c:pt idx="7">
                        <c:v>1358</c:v>
                      </c:pt>
                      <c:pt idx="8">
                        <c:v>1474</c:v>
                      </c:pt>
                      <c:pt idx="9">
                        <c:v>1624</c:v>
                      </c:pt>
                      <c:pt idx="10">
                        <c:v>1733.5</c:v>
                      </c:pt>
                      <c:pt idx="11">
                        <c:v>1889.5</c:v>
                      </c:pt>
                      <c:pt idx="12">
                        <c:v>1606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A446-4E14-9F85-6B4A9F6E4A43}"/>
                  </c:ext>
                </c:extLst>
              </c15:ser>
            </c15:filteredLineSeries>
            <c15:filteredLineSeries>
              <c15:ser>
                <c:idx val="4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BySurge!$B$209</c15:sqref>
                        </c15:formulaRef>
                      </c:ext>
                    </c:extLst>
                    <c:strCache>
                      <c:ptCount val="1"/>
                      <c:pt idx="0">
                        <c:v>Surge 4</c:v>
                      </c:pt>
                    </c:strCache>
                  </c:strRef>
                </c:tx>
                <c:spPr>
                  <a:ln w="28575" cap="rnd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BySurge!$I$333:$U$333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883.67</c:v>
                      </c:pt>
                      <c:pt idx="1">
                        <c:v>1898.67</c:v>
                      </c:pt>
                      <c:pt idx="2">
                        <c:v>2129.33</c:v>
                      </c:pt>
                      <c:pt idx="3">
                        <c:v>1670.33</c:v>
                      </c:pt>
                      <c:pt idx="4">
                        <c:v>1397</c:v>
                      </c:pt>
                      <c:pt idx="5">
                        <c:v>1393</c:v>
                      </c:pt>
                      <c:pt idx="6">
                        <c:v>1435.67</c:v>
                      </c:pt>
                      <c:pt idx="7">
                        <c:v>1421.33</c:v>
                      </c:pt>
                      <c:pt idx="8">
                        <c:v>1546.67</c:v>
                      </c:pt>
                      <c:pt idx="9">
                        <c:v>1684</c:v>
                      </c:pt>
                      <c:pt idx="10">
                        <c:v>1742</c:v>
                      </c:pt>
                      <c:pt idx="11">
                        <c:v>1866.33</c:v>
                      </c:pt>
                      <c:pt idx="12">
                        <c:v>1721.33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A446-4E14-9F85-6B4A9F6E4A43}"/>
                  </c:ext>
                </c:extLst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BySurge!$B$210</c15:sqref>
                        </c15:formulaRef>
                      </c:ext>
                    </c:extLst>
                    <c:strCache>
                      <c:ptCount val="1"/>
                      <c:pt idx="0">
                        <c:v>Surge 5</c:v>
                      </c:pt>
                    </c:strCache>
                  </c:strRef>
                </c:tx>
                <c:spPr>
                  <a:ln w="28575" cap="rnd">
                    <a:solidFill>
                      <a:schemeClr val="accent6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BySurge!$I$334:$V$334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0">
                        <c:v>938.8</c:v>
                      </c:pt>
                      <c:pt idx="1">
                        <c:v>1961.6</c:v>
                      </c:pt>
                      <c:pt idx="2">
                        <c:v>2195.1999999999998</c:v>
                      </c:pt>
                      <c:pt idx="3">
                        <c:v>1676.2</c:v>
                      </c:pt>
                      <c:pt idx="4">
                        <c:v>1374.8</c:v>
                      </c:pt>
                      <c:pt idx="5">
                        <c:v>1395</c:v>
                      </c:pt>
                      <c:pt idx="6">
                        <c:v>1498</c:v>
                      </c:pt>
                      <c:pt idx="7">
                        <c:v>1401.2</c:v>
                      </c:pt>
                      <c:pt idx="8">
                        <c:v>1502</c:v>
                      </c:pt>
                      <c:pt idx="9">
                        <c:v>1705.4</c:v>
                      </c:pt>
                      <c:pt idx="10">
                        <c:v>1787.8</c:v>
                      </c:pt>
                      <c:pt idx="11">
                        <c:v>1875.2</c:v>
                      </c:pt>
                      <c:pt idx="12">
                        <c:v>1773.2</c:v>
                      </c:pt>
                      <c:pt idx="13">
                        <c:v>1377.6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A446-4E14-9F85-6B4A9F6E4A43}"/>
                  </c:ext>
                </c:extLst>
              </c15:ser>
            </c15:filteredLineSeries>
            <c15:filteredLineSeries>
              <c15:ser>
                <c:idx val="6"/>
                <c:order val="6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BySurge!$B$211</c15:sqref>
                        </c15:formulaRef>
                      </c:ext>
                    </c:extLst>
                    <c:strCache>
                      <c:ptCount val="1"/>
                      <c:pt idx="0">
                        <c:v>Surge 6</c:v>
                      </c:pt>
                    </c:strCache>
                  </c:strRef>
                </c:tx>
                <c:spPr>
                  <a:ln w="28575" cap="rnd">
                    <a:solidFill>
                      <a:schemeClr val="accent1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BySurge!$I$335:$U$335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853.67</c:v>
                      </c:pt>
                      <c:pt idx="1">
                        <c:v>1841.33</c:v>
                      </c:pt>
                      <c:pt idx="2">
                        <c:v>2055.33</c:v>
                      </c:pt>
                      <c:pt idx="3">
                        <c:v>1499.33</c:v>
                      </c:pt>
                      <c:pt idx="4">
                        <c:v>1285.67</c:v>
                      </c:pt>
                      <c:pt idx="5">
                        <c:v>1324.67</c:v>
                      </c:pt>
                      <c:pt idx="6">
                        <c:v>1421.33</c:v>
                      </c:pt>
                      <c:pt idx="7">
                        <c:v>1315.67</c:v>
                      </c:pt>
                      <c:pt idx="8">
                        <c:v>1470.33</c:v>
                      </c:pt>
                      <c:pt idx="9">
                        <c:v>1594</c:v>
                      </c:pt>
                      <c:pt idx="10">
                        <c:v>1775.67</c:v>
                      </c:pt>
                      <c:pt idx="11">
                        <c:v>1913.67</c:v>
                      </c:pt>
                      <c:pt idx="12">
                        <c:v>1717.33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A446-4E14-9F85-6B4A9F6E4A43}"/>
                  </c:ext>
                </c:extLst>
              </c15:ser>
            </c15:filteredLineSeries>
            <c15:filteredLineSeries>
              <c15:ser>
                <c:idx val="7"/>
                <c:order val="7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BySurge!$B$212</c15:sqref>
                        </c15:formulaRef>
                      </c:ext>
                    </c:extLst>
                    <c:strCache>
                      <c:ptCount val="1"/>
                      <c:pt idx="0">
                        <c:v>Surge 7</c:v>
                      </c:pt>
                    </c:strCache>
                  </c:strRef>
                </c:tx>
                <c:spPr>
                  <a:ln w="28575" cap="rnd">
                    <a:solidFill>
                      <a:schemeClr val="accent2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BySurge!$I$336:$U$336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828.83</c:v>
                      </c:pt>
                      <c:pt idx="1">
                        <c:v>1756.33</c:v>
                      </c:pt>
                      <c:pt idx="2">
                        <c:v>1940.5</c:v>
                      </c:pt>
                      <c:pt idx="3">
                        <c:v>1507.33</c:v>
                      </c:pt>
                      <c:pt idx="4">
                        <c:v>1326.5</c:v>
                      </c:pt>
                      <c:pt idx="5">
                        <c:v>1292.5</c:v>
                      </c:pt>
                      <c:pt idx="6">
                        <c:v>1400</c:v>
                      </c:pt>
                      <c:pt idx="7">
                        <c:v>1345.67</c:v>
                      </c:pt>
                      <c:pt idx="8">
                        <c:v>1439.33</c:v>
                      </c:pt>
                      <c:pt idx="9">
                        <c:v>1596.33</c:v>
                      </c:pt>
                      <c:pt idx="10">
                        <c:v>1718.67</c:v>
                      </c:pt>
                      <c:pt idx="11">
                        <c:v>1867</c:v>
                      </c:pt>
                      <c:pt idx="12">
                        <c:v>1662.83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A446-4E14-9F85-6B4A9F6E4A43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BySurge!$B$213</c15:sqref>
                        </c15:formulaRef>
                      </c:ext>
                    </c:extLst>
                    <c:strCache>
                      <c:ptCount val="1"/>
                      <c:pt idx="0">
                        <c:v>Surge 8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BySurge!$I$337:$U$337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884.83</c:v>
                      </c:pt>
                      <c:pt idx="1">
                        <c:v>2031.5</c:v>
                      </c:pt>
                      <c:pt idx="2">
                        <c:v>2134</c:v>
                      </c:pt>
                      <c:pt idx="3">
                        <c:v>1551.17</c:v>
                      </c:pt>
                      <c:pt idx="4">
                        <c:v>1376.83</c:v>
                      </c:pt>
                      <c:pt idx="5">
                        <c:v>1316</c:v>
                      </c:pt>
                      <c:pt idx="6">
                        <c:v>1382</c:v>
                      </c:pt>
                      <c:pt idx="7">
                        <c:v>1382.83</c:v>
                      </c:pt>
                      <c:pt idx="8">
                        <c:v>1473</c:v>
                      </c:pt>
                      <c:pt idx="9">
                        <c:v>1747</c:v>
                      </c:pt>
                      <c:pt idx="10">
                        <c:v>1767.33</c:v>
                      </c:pt>
                      <c:pt idx="11">
                        <c:v>1931.5</c:v>
                      </c:pt>
                      <c:pt idx="12">
                        <c:v>1768.33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A446-4E14-9F85-6B4A9F6E4A43}"/>
                  </c:ext>
                </c:extLst>
              </c15:ser>
            </c15:filteredLineSeries>
            <c15:filteredLineSeries>
              <c15:ser>
                <c:idx val="9"/>
                <c:order val="9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BySurge!$B$214</c15:sqref>
                        </c15:formulaRef>
                      </c:ext>
                    </c:extLst>
                    <c:strCache>
                      <c:ptCount val="1"/>
                      <c:pt idx="0">
                        <c:v>Surge 9</c:v>
                      </c:pt>
                    </c:strCache>
                  </c:strRef>
                </c:tx>
                <c:spPr>
                  <a:ln w="28575" cap="rnd">
                    <a:solidFill>
                      <a:schemeClr val="accent4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BySurge!$I$338:$V$338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0">
                        <c:v>942.35</c:v>
                      </c:pt>
                      <c:pt idx="1">
                        <c:v>2120.41</c:v>
                      </c:pt>
                      <c:pt idx="2">
                        <c:v>2221.4699999999998</c:v>
                      </c:pt>
                      <c:pt idx="3">
                        <c:v>1633.29</c:v>
                      </c:pt>
                      <c:pt idx="4">
                        <c:v>1308.94</c:v>
                      </c:pt>
                      <c:pt idx="5">
                        <c:v>1317</c:v>
                      </c:pt>
                      <c:pt idx="6">
                        <c:v>1403.35</c:v>
                      </c:pt>
                      <c:pt idx="7">
                        <c:v>1366.35</c:v>
                      </c:pt>
                      <c:pt idx="8">
                        <c:v>1511.47</c:v>
                      </c:pt>
                      <c:pt idx="9">
                        <c:v>1844.88</c:v>
                      </c:pt>
                      <c:pt idx="10">
                        <c:v>1801.59</c:v>
                      </c:pt>
                      <c:pt idx="11">
                        <c:v>1928.35</c:v>
                      </c:pt>
                      <c:pt idx="12">
                        <c:v>1854.06</c:v>
                      </c:pt>
                      <c:pt idx="13">
                        <c:v>1376.65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A446-4E14-9F85-6B4A9F6E4A43}"/>
                  </c:ext>
                </c:extLst>
              </c15:ser>
            </c15:filteredLineSeries>
            <c15:filteredLineSeries>
              <c15:ser>
                <c:idx val="10"/>
                <c:order val="10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BySurge!$B$215</c15:sqref>
                        </c15:formulaRef>
                      </c:ext>
                    </c:extLst>
                    <c:strCache>
                      <c:ptCount val="1"/>
                      <c:pt idx="0">
                        <c:v>Surge 10</c:v>
                      </c:pt>
                    </c:strCache>
                  </c:strRef>
                </c:tx>
                <c:spPr>
                  <a:ln w="28575" cap="rnd">
                    <a:solidFill>
                      <a:schemeClr val="accent5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BySurge!$I$339:$U$339</c15:sqref>
                        </c15:formulaRef>
                      </c:ext>
                    </c:extLst>
                    <c:numCache>
                      <c:formatCode>General</c:formatCode>
                      <c:ptCount val="13"/>
                      <c:pt idx="0">
                        <c:v>926.33</c:v>
                      </c:pt>
                      <c:pt idx="1">
                        <c:v>2119.2199999999998</c:v>
                      </c:pt>
                      <c:pt idx="2">
                        <c:v>2239</c:v>
                      </c:pt>
                      <c:pt idx="3">
                        <c:v>1573.89</c:v>
                      </c:pt>
                      <c:pt idx="4">
                        <c:v>1317.44</c:v>
                      </c:pt>
                      <c:pt idx="5">
                        <c:v>1313.33</c:v>
                      </c:pt>
                      <c:pt idx="6">
                        <c:v>1411.78</c:v>
                      </c:pt>
                      <c:pt idx="7">
                        <c:v>1392.11</c:v>
                      </c:pt>
                      <c:pt idx="8">
                        <c:v>1512.67</c:v>
                      </c:pt>
                      <c:pt idx="9">
                        <c:v>1833.78</c:v>
                      </c:pt>
                      <c:pt idx="10">
                        <c:v>1776.67</c:v>
                      </c:pt>
                      <c:pt idx="11">
                        <c:v>1979.44</c:v>
                      </c:pt>
                      <c:pt idx="12">
                        <c:v>1754.67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A446-4E14-9F85-6B4A9F6E4A43}"/>
                  </c:ext>
                </c:extLst>
              </c15:ser>
            </c15:filteredLineSeries>
            <c15:filteredLineSeries>
              <c15:ser>
                <c:idx val="11"/>
                <c:order val="11"/>
                <c:tx>
                  <c:v>Week Before</c:v>
                </c:tx>
                <c:spPr>
                  <a:ln w="28575" cap="rnd">
                    <a:solidFill>
                      <a:schemeClr val="accent6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BySurge!$I$1:$V$1</c15:sqref>
                        </c15:formulaRef>
                      </c:ext>
                    </c:extLst>
                    <c:strCache>
                      <c:ptCount val="14"/>
                      <c:pt idx="0">
                        <c:v>6AM</c:v>
                      </c:pt>
                      <c:pt idx="1">
                        <c:v>7AM</c:v>
                      </c:pt>
                      <c:pt idx="2">
                        <c:v>8AM</c:v>
                      </c:pt>
                      <c:pt idx="3">
                        <c:v>9AM</c:v>
                      </c:pt>
                      <c:pt idx="4">
                        <c:v>10AM</c:v>
                      </c:pt>
                      <c:pt idx="5">
                        <c:v>11AM</c:v>
                      </c:pt>
                      <c:pt idx="6">
                        <c:v>12PM</c:v>
                      </c:pt>
                      <c:pt idx="7">
                        <c:v>1PM</c:v>
                      </c:pt>
                      <c:pt idx="8">
                        <c:v>2PM</c:v>
                      </c:pt>
                      <c:pt idx="9">
                        <c:v>3PM</c:v>
                      </c:pt>
                      <c:pt idx="10">
                        <c:v>4PM</c:v>
                      </c:pt>
                      <c:pt idx="11">
                        <c:v>5PM</c:v>
                      </c:pt>
                      <c:pt idx="12">
                        <c:v>6PM</c:v>
                      </c:pt>
                      <c:pt idx="13">
                        <c:v>7PM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ByWeek!$I$754:$V$754</c15:sqref>
                        </c15:formulaRef>
                      </c:ext>
                    </c:extLst>
                    <c:numCache>
                      <c:formatCode>General</c:formatCode>
                      <c:ptCount val="14"/>
                      <c:pt idx="0">
                        <c:v>974.33</c:v>
                      </c:pt>
                      <c:pt idx="1">
                        <c:v>1996</c:v>
                      </c:pt>
                      <c:pt idx="2">
                        <c:v>2181.67</c:v>
                      </c:pt>
                      <c:pt idx="3">
                        <c:v>1606</c:v>
                      </c:pt>
                      <c:pt idx="4">
                        <c:v>1356.67</c:v>
                      </c:pt>
                      <c:pt idx="5">
                        <c:v>1405.67</c:v>
                      </c:pt>
                      <c:pt idx="6">
                        <c:v>1473.67</c:v>
                      </c:pt>
                      <c:pt idx="7">
                        <c:v>1415</c:v>
                      </c:pt>
                      <c:pt idx="8">
                        <c:v>1562</c:v>
                      </c:pt>
                      <c:pt idx="9">
                        <c:v>1874.33</c:v>
                      </c:pt>
                      <c:pt idx="10">
                        <c:v>1663</c:v>
                      </c:pt>
                      <c:pt idx="11">
                        <c:v>1500.67</c:v>
                      </c:pt>
                      <c:pt idx="12">
                        <c:v>1676.67</c:v>
                      </c:pt>
                      <c:pt idx="13">
                        <c:v>1329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D-A446-4E14-9F85-6B4A9F6E4A43}"/>
                  </c:ext>
                </c:extLst>
              </c15:ser>
            </c15:filteredLineSeries>
          </c:ext>
        </c:extLst>
      </c:lineChart>
      <c:catAx>
        <c:axId val="542834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+mn-ea"/>
                <a:cs typeface="+mn-cs"/>
              </a:defRPr>
            </a:pPr>
            <a:endParaRPr lang="en-US"/>
          </a:p>
        </c:txPr>
        <c:crossAx val="554938640"/>
        <c:crosses val="autoZero"/>
        <c:auto val="1"/>
        <c:lblAlgn val="ctr"/>
        <c:lblOffset val="100"/>
        <c:noMultiLvlLbl val="0"/>
      </c:catAx>
      <c:valAx>
        <c:axId val="554938640"/>
        <c:scaling>
          <c:orientation val="minMax"/>
          <c:min val="5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+mn-ea"/>
                <a:cs typeface="+mn-cs"/>
              </a:defRPr>
            </a:pPr>
            <a:endParaRPr lang="en-US"/>
          </a:p>
        </c:txPr>
        <c:crossAx val="542834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aseline="0">
          <a:latin typeface="Franklin Gothic Book" panose="020B0503020102020204" pitchFamily="34" charset="0"/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00" b="1" dirty="0"/>
              <a:t>Capital </a:t>
            </a:r>
            <a:r>
              <a:rPr lang="en-US" sz="1100" b="1" dirty="0" err="1"/>
              <a:t>Bikeshare</a:t>
            </a:r>
            <a:r>
              <a:rPr lang="en-US" sz="1100" b="1" baseline="0" dirty="0"/>
              <a:t> </a:t>
            </a:r>
            <a:r>
              <a:rPr lang="en-US" sz="1100" b="1" dirty="0"/>
              <a:t>Trips</a:t>
            </a:r>
            <a:r>
              <a:rPr lang="en-US" sz="1100" b="1" baseline="0" dirty="0"/>
              <a:t> by Type, Before and During Surge</a:t>
            </a:r>
            <a:endParaRPr lang="en-US" sz="1100" b="1" dirty="0"/>
          </a:p>
        </c:rich>
      </c:tx>
      <c:layout>
        <c:manualLayout>
          <c:xMode val="edge"/>
          <c:yMode val="edge"/>
          <c:x val="0.30263460539487602"/>
          <c:y val="2.89879905562649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7615775901728818E-2"/>
          <c:y val="0.26281486086578471"/>
          <c:w val="0.92812744033888084"/>
          <c:h val="0.479001014443746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Charts!$P$23</c:f>
              <c:strCache>
                <c:ptCount val="1"/>
                <c:pt idx="0">
                  <c:v>Casual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multiLvlStrRef>
              <c:f>Charts!$Q$21:$AJ$22</c:f>
              <c:multiLvlStrCache>
                <c:ptCount val="20"/>
                <c:lvl>
                  <c:pt idx="0">
                    <c:v>Before</c:v>
                  </c:pt>
                  <c:pt idx="1">
                    <c:v>During</c:v>
                  </c:pt>
                  <c:pt idx="2">
                    <c:v>Before</c:v>
                  </c:pt>
                  <c:pt idx="3">
                    <c:v>During</c:v>
                  </c:pt>
                  <c:pt idx="4">
                    <c:v>Before</c:v>
                  </c:pt>
                  <c:pt idx="5">
                    <c:v>During</c:v>
                  </c:pt>
                  <c:pt idx="6">
                    <c:v>Before</c:v>
                  </c:pt>
                  <c:pt idx="7">
                    <c:v>During</c:v>
                  </c:pt>
                  <c:pt idx="8">
                    <c:v>Before</c:v>
                  </c:pt>
                  <c:pt idx="9">
                    <c:v>During</c:v>
                  </c:pt>
                  <c:pt idx="10">
                    <c:v>Before</c:v>
                  </c:pt>
                  <c:pt idx="11">
                    <c:v>During</c:v>
                  </c:pt>
                  <c:pt idx="12">
                    <c:v>Before</c:v>
                  </c:pt>
                  <c:pt idx="13">
                    <c:v>During</c:v>
                  </c:pt>
                  <c:pt idx="14">
                    <c:v>Before</c:v>
                  </c:pt>
                  <c:pt idx="15">
                    <c:v>During</c:v>
                  </c:pt>
                  <c:pt idx="16">
                    <c:v>Before</c:v>
                  </c:pt>
                  <c:pt idx="17">
                    <c:v>During</c:v>
                  </c:pt>
                  <c:pt idx="18">
                    <c:v>Before</c:v>
                  </c:pt>
                  <c:pt idx="19">
                    <c:v>During</c:v>
                  </c:pt>
                </c:lvl>
                <c:lvl>
                  <c:pt idx="0">
                    <c:v>Surge 1</c:v>
                  </c:pt>
                  <c:pt idx="2">
                    <c:v>Surge 2</c:v>
                  </c:pt>
                  <c:pt idx="4">
                    <c:v>Surge 3</c:v>
                  </c:pt>
                  <c:pt idx="6">
                    <c:v>Surge 4</c:v>
                  </c:pt>
                  <c:pt idx="8">
                    <c:v>Surge 5</c:v>
                  </c:pt>
                  <c:pt idx="10">
                    <c:v>Surge 6</c:v>
                  </c:pt>
                  <c:pt idx="12">
                    <c:v>Surge 7</c:v>
                  </c:pt>
                  <c:pt idx="14">
                    <c:v>Surge 8</c:v>
                  </c:pt>
                  <c:pt idx="16">
                    <c:v>Surge 9</c:v>
                  </c:pt>
                  <c:pt idx="18">
                    <c:v>Surge 10</c:v>
                  </c:pt>
                </c:lvl>
              </c:multiLvlStrCache>
            </c:multiLvlStrRef>
          </c:cat>
          <c:val>
            <c:numRef>
              <c:f>Charts!$Q$23:$AJ$23</c:f>
              <c:numCache>
                <c:formatCode>#,##0</c:formatCode>
                <c:ptCount val="20"/>
                <c:pt idx="0">
                  <c:v>15850</c:v>
                </c:pt>
                <c:pt idx="1">
                  <c:v>40968</c:v>
                </c:pt>
                <c:pt idx="2">
                  <c:v>23694</c:v>
                </c:pt>
                <c:pt idx="3">
                  <c:v>44034</c:v>
                </c:pt>
                <c:pt idx="4">
                  <c:v>15774</c:v>
                </c:pt>
                <c:pt idx="5">
                  <c:v>9865</c:v>
                </c:pt>
                <c:pt idx="6">
                  <c:v>12862</c:v>
                </c:pt>
                <c:pt idx="7">
                  <c:v>12661</c:v>
                </c:pt>
                <c:pt idx="8">
                  <c:v>12370</c:v>
                </c:pt>
                <c:pt idx="9">
                  <c:v>16403</c:v>
                </c:pt>
                <c:pt idx="10">
                  <c:v>8183</c:v>
                </c:pt>
                <c:pt idx="11">
                  <c:v>15009</c:v>
                </c:pt>
                <c:pt idx="12">
                  <c:v>14928</c:v>
                </c:pt>
                <c:pt idx="13">
                  <c:v>20961</c:v>
                </c:pt>
                <c:pt idx="14">
                  <c:v>12241</c:v>
                </c:pt>
                <c:pt idx="15">
                  <c:v>25489</c:v>
                </c:pt>
                <c:pt idx="16">
                  <c:v>10007</c:v>
                </c:pt>
                <c:pt idx="17">
                  <c:v>57818</c:v>
                </c:pt>
                <c:pt idx="18">
                  <c:v>7157</c:v>
                </c:pt>
                <c:pt idx="19">
                  <c:v>22896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87-4676-BAC4-B01370BC98AB}"/>
            </c:ext>
          </c:extLst>
        </c:ser>
        <c:ser>
          <c:idx val="1"/>
          <c:order val="1"/>
          <c:tx>
            <c:strRef>
              <c:f>Charts!$P$24</c:f>
              <c:strCache>
                <c:ptCount val="1"/>
                <c:pt idx="0">
                  <c:v>Registered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multiLvlStrRef>
              <c:f>Charts!$Q$21:$AJ$22</c:f>
              <c:multiLvlStrCache>
                <c:ptCount val="20"/>
                <c:lvl>
                  <c:pt idx="0">
                    <c:v>Before</c:v>
                  </c:pt>
                  <c:pt idx="1">
                    <c:v>During</c:v>
                  </c:pt>
                  <c:pt idx="2">
                    <c:v>Before</c:v>
                  </c:pt>
                  <c:pt idx="3">
                    <c:v>During</c:v>
                  </c:pt>
                  <c:pt idx="4">
                    <c:v>Before</c:v>
                  </c:pt>
                  <c:pt idx="5">
                    <c:v>During</c:v>
                  </c:pt>
                  <c:pt idx="6">
                    <c:v>Before</c:v>
                  </c:pt>
                  <c:pt idx="7">
                    <c:v>During</c:v>
                  </c:pt>
                  <c:pt idx="8">
                    <c:v>Before</c:v>
                  </c:pt>
                  <c:pt idx="9">
                    <c:v>During</c:v>
                  </c:pt>
                  <c:pt idx="10">
                    <c:v>Before</c:v>
                  </c:pt>
                  <c:pt idx="11">
                    <c:v>During</c:v>
                  </c:pt>
                  <c:pt idx="12">
                    <c:v>Before</c:v>
                  </c:pt>
                  <c:pt idx="13">
                    <c:v>During</c:v>
                  </c:pt>
                  <c:pt idx="14">
                    <c:v>Before</c:v>
                  </c:pt>
                  <c:pt idx="15">
                    <c:v>During</c:v>
                  </c:pt>
                  <c:pt idx="16">
                    <c:v>Before</c:v>
                  </c:pt>
                  <c:pt idx="17">
                    <c:v>During</c:v>
                  </c:pt>
                  <c:pt idx="18">
                    <c:v>Before</c:v>
                  </c:pt>
                  <c:pt idx="19">
                    <c:v>During</c:v>
                  </c:pt>
                </c:lvl>
                <c:lvl>
                  <c:pt idx="0">
                    <c:v>Surge 1</c:v>
                  </c:pt>
                  <c:pt idx="2">
                    <c:v>Surge 2</c:v>
                  </c:pt>
                  <c:pt idx="4">
                    <c:v>Surge 3</c:v>
                  </c:pt>
                  <c:pt idx="6">
                    <c:v>Surge 4</c:v>
                  </c:pt>
                  <c:pt idx="8">
                    <c:v>Surge 5</c:v>
                  </c:pt>
                  <c:pt idx="10">
                    <c:v>Surge 6</c:v>
                  </c:pt>
                  <c:pt idx="12">
                    <c:v>Surge 7</c:v>
                  </c:pt>
                  <c:pt idx="14">
                    <c:v>Surge 8</c:v>
                  </c:pt>
                  <c:pt idx="16">
                    <c:v>Surge 9</c:v>
                  </c:pt>
                  <c:pt idx="18">
                    <c:v>Surge 10</c:v>
                  </c:pt>
                </c:lvl>
              </c:multiLvlStrCache>
            </c:multiLvlStrRef>
          </c:cat>
          <c:val>
            <c:numRef>
              <c:f>Charts!$Q$24:$AJ$24</c:f>
              <c:numCache>
                <c:formatCode>#,##0</c:formatCode>
                <c:ptCount val="20"/>
                <c:pt idx="0">
                  <c:v>72134</c:v>
                </c:pt>
                <c:pt idx="1">
                  <c:v>194388</c:v>
                </c:pt>
                <c:pt idx="2">
                  <c:v>104944</c:v>
                </c:pt>
                <c:pt idx="3">
                  <c:v>185169</c:v>
                </c:pt>
                <c:pt idx="4">
                  <c:v>62653</c:v>
                </c:pt>
                <c:pt idx="5">
                  <c:v>39082</c:v>
                </c:pt>
                <c:pt idx="6">
                  <c:v>47869</c:v>
                </c:pt>
                <c:pt idx="7">
                  <c:v>47492</c:v>
                </c:pt>
                <c:pt idx="8">
                  <c:v>43739</c:v>
                </c:pt>
                <c:pt idx="9">
                  <c:v>64365</c:v>
                </c:pt>
                <c:pt idx="10">
                  <c:v>34164</c:v>
                </c:pt>
                <c:pt idx="11">
                  <c:v>50636</c:v>
                </c:pt>
                <c:pt idx="12">
                  <c:v>50547</c:v>
                </c:pt>
                <c:pt idx="13">
                  <c:v>81365</c:v>
                </c:pt>
                <c:pt idx="14">
                  <c:v>49662</c:v>
                </c:pt>
                <c:pt idx="15">
                  <c:v>100212</c:v>
                </c:pt>
                <c:pt idx="16">
                  <c:v>50486</c:v>
                </c:pt>
                <c:pt idx="17">
                  <c:v>279588</c:v>
                </c:pt>
                <c:pt idx="18">
                  <c:v>45422</c:v>
                </c:pt>
                <c:pt idx="19">
                  <c:v>140941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E87-4676-BAC4-B01370BC98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67977504"/>
        <c:axId val="367983408"/>
      </c:barChart>
      <c:catAx>
        <c:axId val="367977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7983408"/>
        <c:crosses val="autoZero"/>
        <c:auto val="1"/>
        <c:lblAlgn val="ctr"/>
        <c:lblOffset val="100"/>
        <c:noMultiLvlLbl val="0"/>
      </c:catAx>
      <c:valAx>
        <c:axId val="367983408"/>
        <c:scaling>
          <c:orientation val="minMax"/>
          <c:max val="35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7977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322741277893615"/>
          <c:y val="0.12834540654410731"/>
          <c:w val="0.1690849957984501"/>
          <c:h val="8.93483406598715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300"/>
            </a:lvl1pPr>
          </a:lstStyle>
          <a:p>
            <a:fld id="{D8623175-169F-3846-BA4D-E652445F38E3}" type="datetimeFigureOut">
              <a:rPr lang="en-US" smtClean="0"/>
              <a:pPr/>
              <a:t>3/8/2017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8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300"/>
            </a:lvl1pPr>
          </a:lstStyle>
          <a:p>
            <a:fld id="{9F66097F-446C-1B4D-939C-DE6109EA7C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0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/>
          <a:lstStyle>
            <a:lvl1pPr algn="r">
              <a:defRPr sz="1300"/>
            </a:lvl1pPr>
          </a:lstStyle>
          <a:p>
            <a:fld id="{6E8B3D8F-114B-A443-AC93-AB6267D4A736}" type="datetimeFigureOut">
              <a:rPr lang="en-US" smtClean="0"/>
              <a:pPr/>
              <a:t>3/8/2017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19138"/>
            <a:ext cx="4802188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53" tIns="48327" rIns="96653" bIns="4832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560570"/>
            <a:ext cx="5852160" cy="4320540"/>
          </a:xfrm>
          <a:prstGeom prst="rect">
            <a:avLst/>
          </a:prstGeom>
        </p:spPr>
        <p:txBody>
          <a:bodyPr vert="horz" lIns="96653" tIns="48327" rIns="96653" bIns="4832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4"/>
            <a:ext cx="3169920" cy="480060"/>
          </a:xfrm>
          <a:prstGeom prst="rect">
            <a:avLst/>
          </a:prstGeom>
        </p:spPr>
        <p:txBody>
          <a:bodyPr vert="horz" lIns="96653" tIns="48327" rIns="96653" bIns="48327" rtlCol="0" anchor="b"/>
          <a:lstStyle>
            <a:lvl1pPr algn="r">
              <a:defRPr sz="1300"/>
            </a:lvl1pPr>
          </a:lstStyle>
          <a:p>
            <a:fld id="{1436F691-95C7-1B40-B9ED-37CC98F20D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977715"/>
              </p:ext>
            </p:extLst>
          </p:nvPr>
        </p:nvGraphicFramePr>
        <p:xfrm>
          <a:off x="2204357" y="1481172"/>
          <a:ext cx="6817178" cy="371558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817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Transportation Impacts of WMATA's SafeTrack Program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Overview of Preliminary Analysis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Eric Randall, TPB Transportation Engineer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SPOTS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strike="sng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TPB Technical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strike="sng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February 3,</a:t>
                      </a:r>
                      <a:r>
                        <a:rPr lang="en-US" sz="1400" strike="sngStrike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 2017</a:t>
                      </a:r>
                      <a:r>
                        <a:rPr lang="en-US" sz="1400" strike="noStrike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cs typeface="Franklin Gothic Medium"/>
                        </a:rPr>
                        <a:t>  March 8, 2017</a:t>
                      </a:r>
                      <a:endParaRPr lang="en-US" sz="1200" strike="sngStrike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strike="sngStrike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12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9719" y="60547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5</a:t>
            </a: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522984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Overview of Analysis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TPB staff conducted multimodal analysis of transportation impacts for Surges 1 through 10 of the WMATA SafeTrack Program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Traffic Congestion Impacts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Transit Usage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Traffic Counts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Bike Impacts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dirty="0"/>
              <a:t>Presentation and memo provide examples of the analysis that has been done to date. 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More analysis, leading to multiple charts, maps, tables, etc., could be conducted 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881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376362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Traffic Congestion Analysis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2346" y="1185734"/>
            <a:ext cx="78821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Similar to previous analysis work, INRIX data was used to look at traffic congestion regionally and proximate to surge work areas 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Focus on Travel Time Index (</a:t>
            </a:r>
            <a:r>
              <a:rPr lang="en-US" sz="2000" dirty="0" err="1"/>
              <a:t>TTI</a:t>
            </a:r>
            <a:r>
              <a:rPr lang="en-US" sz="2000" dirty="0"/>
              <a:t>), comparing observed travel times to a baseline in May (Pre-SafeTrack)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227" y="2509173"/>
            <a:ext cx="5755123" cy="37611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84705" y="3165820"/>
            <a:ext cx="2804427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Aside from Surge 1, minor changes in AM traffic (Tuesdays – Thursdays)</a:t>
            </a:r>
          </a:p>
        </p:txBody>
      </p:sp>
    </p:spTree>
    <p:extLst>
      <p:ext uri="{BB962C8B-B14F-4D97-AF65-F5344CB8AC3E}">
        <p14:creationId xmlns:p14="http://schemas.microsoft.com/office/powerpoint/2010/main" val="399377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307574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Transit Usage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1189218"/>
            <a:ext cx="7973567" cy="2177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400" dirty="0"/>
              <a:t>Collected ridership data from Metrorail, Metrobus, and other transit systems</a:t>
            </a:r>
          </a:p>
          <a:p>
            <a:pPr marL="342900" indent="-34290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On average, 32% of affected Metrorail users for each surge diverted from the system, with considerable variation among surges</a:t>
            </a:r>
          </a:p>
          <a:p>
            <a:pPr marL="342900" indent="-34290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About 5% of Metrorail riders switched to </a:t>
            </a:r>
            <a:r>
              <a:rPr lang="en-US" sz="2000" dirty="0" err="1"/>
              <a:t>Metrobus</a:t>
            </a:r>
            <a:endParaRPr lang="en-US" sz="2000" dirty="0"/>
          </a:p>
          <a:p>
            <a:pPr marL="342900" indent="-342900">
              <a:spcBef>
                <a:spcPts val="300"/>
              </a:spcBef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About 4% of Metrorail riders switched to Local Transit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681" y="3285066"/>
            <a:ext cx="7879127" cy="273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33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697122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Traffic Counts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1" y="1189218"/>
            <a:ext cx="78821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Collected and analyzed data for permanent traffic count stations along highways parallel to SafeTrack work zones</a:t>
            </a:r>
          </a:p>
          <a:p>
            <a:pPr marL="342900" indent="-342900">
              <a:spcBef>
                <a:spcPts val="120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Where counters were proximate to SafeTrack work zones, some local increases in traffic were observed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073149569"/>
              </p:ext>
            </p:extLst>
          </p:nvPr>
        </p:nvGraphicFramePr>
        <p:xfrm>
          <a:off x="1586697" y="2711485"/>
          <a:ext cx="6263216" cy="3446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97177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416755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Bikeshare Data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1" y="1189218"/>
            <a:ext cx="78821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In a first-time effort, Capital Bikeshare system data on station origins and destinations was analyzed to determine changes in use during the surges, compared to use the preceding week.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Also looked at registered users (i.e., those with memberships) and casual users to determine any differences in who used bikeshare. 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323202569"/>
              </p:ext>
            </p:extLst>
          </p:nvPr>
        </p:nvGraphicFramePr>
        <p:xfrm>
          <a:off x="777242" y="2880890"/>
          <a:ext cx="7973566" cy="3320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97198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611950"/>
              </p:ext>
            </p:extLst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Bicycle/Pedestrian Counts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1" y="1189218"/>
            <a:ext cx="788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ClrTx/>
            </a:pPr>
            <a:r>
              <a:rPr lang="en-US" sz="2000" dirty="0"/>
              <a:t>Data collected from the counters on the Potomac River bridge crossings from Virginia was used to compare counts the week before each surge to crossings during the surge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12" y="2477461"/>
            <a:ext cx="7834370" cy="344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4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642346" y="465181"/>
          <a:ext cx="8735921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35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Overall Results of Analysis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1" y="1249674"/>
            <a:ext cx="7882128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dirty="0"/>
              <a:t>Overall conclusion that local impacts can be observed for each surge, but the region’s overall transportation system is large and resilient and the impacts of SafeTrack were within normal day-to-day variation</a:t>
            </a:r>
          </a:p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dirty="0"/>
              <a:t>Choices by individual travelers are unknown, with many options available: telework, leave, carpool, rideshare, use different Metrorail line, etc. </a:t>
            </a:r>
          </a:p>
          <a:p>
            <a:pPr marL="713232" lvl="1" indent="-256032">
              <a:spcBef>
                <a:spcPts val="600"/>
              </a:spcBef>
              <a:buFont typeface="Arial"/>
              <a:buChar char="•"/>
            </a:pPr>
            <a:r>
              <a:rPr lang="en-US" sz="2000" dirty="0"/>
              <a:t>Mitigating actions, including shuttles and increased bus service, also provided options for travelers </a:t>
            </a:r>
          </a:p>
          <a:p>
            <a:pPr marL="256032" indent="-256032">
              <a:spcBef>
                <a:spcPts val="600"/>
              </a:spcBef>
              <a:buFont typeface="Arial"/>
              <a:buChar char="•"/>
            </a:pPr>
            <a:r>
              <a:rPr lang="en-US" sz="2400" dirty="0"/>
              <a:t>Six of the 10 surges analyzed took place between July and Labor Day, which likely </a:t>
            </a:r>
            <a:r>
              <a:rPr lang="en-US" sz="2400"/>
              <a:t>affected results 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12: Impacts of SafeTrack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February 3, 2017</a:t>
            </a:r>
          </a:p>
        </p:txBody>
      </p:sp>
      <p:pic>
        <p:nvPicPr>
          <p:cNvPr id="1025" name="Picture 1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yJhbGciOiJIUzI1NiJ9.eyJlbWFpbCI6ImVyYW5kYWxsQG13Y29nLm9yZyIsInN1YnNjcmliZXJfaWQiOjUzMjk4NTkzMiwidXJpIjoiYnAyOmRpZ2VzdCIsImJ1bGxldGluX2lkIjoiMjAxNjA5MjYuNjQyNDQxNDE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974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312760"/>
              </p:ext>
            </p:extLst>
          </p:nvPr>
        </p:nvGraphicFramePr>
        <p:xfrm>
          <a:off x="609157" y="980588"/>
          <a:ext cx="8368596" cy="538072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Eric Randall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TPB Transportation Engineer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962-3254</a:t>
                      </a:r>
                      <a:endParaRPr lang="en-US" sz="11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u="sng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erandall@mwcog.org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 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FF"/>
      </a:hlink>
      <a:folHlink>
        <a:srgbClr val="FFFF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3" id="{11266D79-AE7A-438F-BEC0-4B8BC2749BCC}" vid="{CC6FEB65-C447-4FE5-92C4-15C935E6BE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mbria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piDescription xmlns="http://schemas.microsoft.com/sharepoint/v3" xsi:nil="true"/>
    <Image xmlns="4b088064-8fbf-465d-8f83-37fdceec55ce">
      <Url>https://mwcog.sharepoint.com/PublishingImages/TPB%20A%20Blue.jpg</Url>
      <Description xsi:nil="true"/>
    </Imag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DDF60867EE504D978662669B72E445" ma:contentTypeVersion="3" ma:contentTypeDescription="Create a new document." ma:contentTypeScope="" ma:versionID="f165f8dbe588ed44fbfd70fed546487b">
  <xsd:schema xmlns:xsd="http://www.w3.org/2001/XMLSchema" xmlns:xs="http://www.w3.org/2001/XMLSchema" xmlns:p="http://schemas.microsoft.com/office/2006/metadata/properties" xmlns:ns1="http://schemas.microsoft.com/sharepoint/v3" xmlns:ns2="c7a5a329-1933-4218-bc33-c5d87197e18d" xmlns:ns3="4b088064-8fbf-465d-8f83-37fdceec55ce" targetNamespace="http://schemas.microsoft.com/office/2006/metadata/properties" ma:root="true" ma:fieldsID="35663956292be42db752c0380b3bd83a" ns1:_="" ns2:_="" ns3:_="">
    <xsd:import namespace="http://schemas.microsoft.com/sharepoint/v3"/>
    <xsd:import namespace="c7a5a329-1933-4218-bc33-c5d87197e18d"/>
    <xsd:import namespace="4b088064-8fbf-465d-8f83-37fdceec55ce"/>
    <xsd:element name="properties">
      <xsd:complexType>
        <xsd:sequence>
          <xsd:element name="documentManagement">
            <xsd:complexType>
              <xsd:all>
                <xsd:element ref="ns1:KpiDescription" minOccurs="0"/>
                <xsd:element ref="ns2:SharedWithUsers" minOccurs="0"/>
                <xsd:element ref="ns2:SharedWithDetails" minOccurs="0"/>
                <xsd:element ref="ns3:Im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KpiDescription" ma:index="8" nillable="true" ma:displayName="Description" ma:description="The description provides information about the purpose of the goal." ma:internalName="Kpi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5a329-1933-4218-bc33-c5d87197e18d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088064-8fbf-465d-8f83-37fdceec55ce" elementFormDefault="qualified">
    <xsd:import namespace="http://schemas.microsoft.com/office/2006/documentManagement/types"/>
    <xsd:import namespace="http://schemas.microsoft.com/office/infopath/2007/PartnerControls"/>
    <xsd:element name="Image" ma:index="11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32C887-347C-48BB-A54B-53E911CF4E3D}">
  <ds:schemaRefs>
    <ds:schemaRef ds:uri="http://schemas.microsoft.com/sharepoint/v3"/>
    <ds:schemaRef ds:uri="c7a5a329-1933-4218-bc33-c5d87197e18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4b088064-8fbf-465d-8f83-37fdceec55c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3EFDDD3-B14A-4D9F-8011-D5EEE073D1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E1393F-66FB-47ED-ABCB-C5D1D8F87C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7a5a329-1933-4218-bc33-c5d87197e18d"/>
    <ds:schemaRef ds:uri="4b088064-8fbf-465d-8f83-37fdceec55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TPB PowerPoint A - Blue</Template>
  <TotalTime>1629</TotalTime>
  <Words>564</Words>
  <Application>Microsoft Office PowerPoint</Application>
  <PresentationFormat>On-screen Show (4:3)</PresentationFormat>
  <Paragraphs>75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TPB PowerPoint A - Blue</dc:title>
  <dc:creator>Megan Goodman</dc:creator>
  <cp:lastModifiedBy>Daivamani Sivasailam</cp:lastModifiedBy>
  <cp:revision>136</cp:revision>
  <cp:lastPrinted>2016-05-26T15:07:13Z</cp:lastPrinted>
  <dcterms:created xsi:type="dcterms:W3CDTF">2016-02-22T15:10:25Z</dcterms:created>
  <dcterms:modified xsi:type="dcterms:W3CDTF">2017-03-08T16:01:44Z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0x01010058DDF60867EE504D978662669B72E445</vt:lpwstr>
  </property>
</Properties>
</file>