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4"/>
    <p:sldMasterId id="2147483670" r:id="rId5"/>
  </p:sldMasterIdLst>
  <p:notesMasterIdLst>
    <p:notesMasterId r:id="rId28"/>
  </p:notesMasterIdLst>
  <p:handoutMasterIdLst>
    <p:handoutMasterId r:id="rId29"/>
  </p:handoutMasterIdLst>
  <p:sldIdLst>
    <p:sldId id="562" r:id="rId6"/>
    <p:sldId id="503" r:id="rId7"/>
    <p:sldId id="563" r:id="rId8"/>
    <p:sldId id="564" r:id="rId9"/>
    <p:sldId id="548" r:id="rId10"/>
    <p:sldId id="540" r:id="rId11"/>
    <p:sldId id="545" r:id="rId12"/>
    <p:sldId id="508" r:id="rId13"/>
    <p:sldId id="509" r:id="rId14"/>
    <p:sldId id="299" r:id="rId15"/>
    <p:sldId id="566" r:id="rId16"/>
    <p:sldId id="567" r:id="rId17"/>
    <p:sldId id="282" r:id="rId18"/>
    <p:sldId id="263" r:id="rId19"/>
    <p:sldId id="544" r:id="rId20"/>
    <p:sldId id="528" r:id="rId21"/>
    <p:sldId id="517" r:id="rId22"/>
    <p:sldId id="556" r:id="rId23"/>
    <p:sldId id="547" r:id="rId24"/>
    <p:sldId id="565" r:id="rId25"/>
    <p:sldId id="510" r:id="rId26"/>
    <p:sldId id="519" r:id="rId2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ndulnu" initials="i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615"/>
    <a:srgbClr val="F6961E"/>
    <a:srgbClr val="0E9BC4"/>
    <a:srgbClr val="439B37"/>
    <a:srgbClr val="0B7E9D"/>
    <a:srgbClr val="0C84A0"/>
    <a:srgbClr val="707070"/>
    <a:srgbClr val="F6964D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5"/>
    <p:restoredTop sz="94712"/>
  </p:normalViewPr>
  <p:slideViewPr>
    <p:cSldViewPr snapToGrid="0">
      <p:cViewPr>
        <p:scale>
          <a:sx n="78" d="100"/>
          <a:sy n="78" d="100"/>
        </p:scale>
        <p:origin x="171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commentAuthors" Target="commentAuthors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7" y="1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/>
          <a:lstStyle>
            <a:lvl1pPr algn="r">
              <a:defRPr sz="1200"/>
            </a:lvl1pPr>
          </a:lstStyle>
          <a:p>
            <a:fld id="{6019A09A-0040-2A46-A769-B6CC30219652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7" y="8829967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 anchor="b"/>
          <a:lstStyle>
            <a:lvl1pPr algn="r">
              <a:defRPr sz="1200"/>
            </a:lvl1pPr>
          </a:lstStyle>
          <a:p>
            <a:fld id="{E5DA7CCE-0318-444A-80DB-953071A442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7" y="1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/>
          <a:lstStyle>
            <a:lvl1pPr algn="r">
              <a:defRPr sz="1200"/>
            </a:lvl1pPr>
          </a:lstStyle>
          <a:p>
            <a:fld id="{A4AC9BB2-2C60-3742-B416-9011913FF88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8" tIns="46584" rIns="93168" bIns="4658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68" tIns="46584" rIns="93168" bIns="4658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7" y="8829967"/>
            <a:ext cx="3037840" cy="464820"/>
          </a:xfrm>
          <a:prstGeom prst="rect">
            <a:avLst/>
          </a:prstGeom>
        </p:spPr>
        <p:txBody>
          <a:bodyPr vert="horz" lIns="93168" tIns="46584" rIns="93168" bIns="46584" rtlCol="0" anchor="b"/>
          <a:lstStyle>
            <a:lvl1pPr algn="r">
              <a:defRPr sz="1200"/>
            </a:lvl1pPr>
          </a:lstStyle>
          <a:p>
            <a:fld id="{F5ED6FF2-2851-7944-ADE1-7FCFCB3E28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" name="Rectangle 3"/>
          <p:cNvSpPr>
            <a:spLocks noGrp="1" noChangeArrowheads="1"/>
          </p:cNvSpPr>
          <p:nvPr>
            <p:ph type="body" idx="3"/>
          </p:nvPr>
        </p:nvSpPr>
        <p:spPr>
          <a:xfrm>
            <a:off x="528523" y="5850834"/>
            <a:ext cx="4225880" cy="5543321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02670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546490" y="5896347"/>
            <a:ext cx="4371918" cy="5586010"/>
          </a:xfrm>
          <a:prstGeom prst="rect">
            <a:avLst/>
          </a:prstGeom>
        </p:spPr>
        <p:txBody>
          <a:bodyPr wrap="square" lIns="95004" tIns="95004" rIns="95004" bIns="95004" anchor="t" anchorCtr="0">
            <a:noAutofit/>
          </a:bodyPr>
          <a:lstStyle/>
          <a:p>
            <a:pPr>
              <a:buNone/>
            </a:pPr>
            <a:endParaRPr/>
          </a:p>
        </p:txBody>
      </p:sp>
      <p:sp>
        <p:nvSpPr>
          <p:cNvPr id="300" name="Shape 300"/>
          <p:cNvSpPr>
            <a:spLocks noGrp="1" noRot="1" noChangeAspect="1"/>
          </p:cNvSpPr>
          <p:nvPr>
            <p:ph type="sldImg" idx="2"/>
          </p:nvPr>
        </p:nvSpPr>
        <p:spPr>
          <a:xfrm>
            <a:off x="-371475" y="931863"/>
            <a:ext cx="6205538" cy="4654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2440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546490" y="5896347"/>
            <a:ext cx="4371918" cy="5586010"/>
          </a:xfrm>
          <a:prstGeom prst="rect">
            <a:avLst/>
          </a:prstGeom>
        </p:spPr>
        <p:txBody>
          <a:bodyPr wrap="square" lIns="95004" tIns="95004" rIns="95004" bIns="95004" anchor="t" anchorCtr="0">
            <a:noAutofit/>
          </a:bodyPr>
          <a:lstStyle/>
          <a:p>
            <a:pPr>
              <a:buNone/>
            </a:pPr>
            <a:endParaRPr/>
          </a:p>
        </p:txBody>
      </p:sp>
      <p:sp>
        <p:nvSpPr>
          <p:cNvPr id="300" name="Shape 300"/>
          <p:cNvSpPr>
            <a:spLocks noGrp="1" noRot="1" noChangeAspect="1"/>
          </p:cNvSpPr>
          <p:nvPr>
            <p:ph type="sldImg" idx="2"/>
          </p:nvPr>
        </p:nvSpPr>
        <p:spPr>
          <a:xfrm>
            <a:off x="-371475" y="931863"/>
            <a:ext cx="6205538" cy="4654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3525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WF </a:t>
            </a:r>
            <a:r>
              <a:rPr lang="en-US" err="1"/>
              <a:t>okay’ed</a:t>
            </a:r>
            <a:r>
              <a:rPr lang="en-US"/>
              <a:t> by AZ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65839">
              <a:defRPr/>
            </a:pPr>
            <a:fld id="{F5ED6FF2-2851-7944-ADE1-7FCFCB3E288E}" type="slidenum">
              <a:rPr lang="en-US">
                <a:solidFill>
                  <a:prstClr val="black"/>
                </a:solidFill>
                <a:latin typeface="Calibri"/>
              </a:rPr>
              <a:pPr defTabSz="465839">
                <a:defRPr/>
              </a:pPr>
              <a:t>12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2416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67012"/>
            <a:ext cx="7772400" cy="1470025"/>
          </a:xfrm>
        </p:spPr>
        <p:txBody>
          <a:bodyPr anchor="b">
            <a:noAutofit/>
          </a:bodyPr>
          <a:lstStyle>
            <a:lvl1pPr algn="l">
              <a:defRPr sz="3600" b="0">
                <a:solidFill>
                  <a:srgbClr val="77777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Confidential &amp; Proprietary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DC9D7B-AEBF-DC42-B765-0188C73119A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0" y="4385561"/>
            <a:ext cx="0" cy="1188720"/>
          </a:xfrm>
          <a:prstGeom prst="line">
            <a:avLst/>
          </a:prstGeom>
          <a:ln w="9525">
            <a:solidFill>
              <a:srgbClr val="70707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2682065" y="6407937"/>
            <a:ext cx="3771900" cy="409631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3433763"/>
            <a:ext cx="7772400" cy="763587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pic>
        <p:nvPicPr>
          <p:cNvPr id="7" name="Picture 6" descr="logo grey_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708" y="4849255"/>
            <a:ext cx="2350710" cy="77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62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5" y="6474490"/>
            <a:ext cx="964527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920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186" y="1331531"/>
            <a:ext cx="4249614" cy="4831619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40" y="1331531"/>
            <a:ext cx="4265711" cy="4831619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70747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6" y="6474490"/>
            <a:ext cx="964527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78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186" y="1318066"/>
            <a:ext cx="4251202" cy="430400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186" y="1748466"/>
            <a:ext cx="4251202" cy="44023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18066"/>
            <a:ext cx="4277203" cy="430400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48466"/>
            <a:ext cx="4277203" cy="44023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6" y="6474198"/>
            <a:ext cx="964527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91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786680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6" y="6474490"/>
            <a:ext cx="964527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81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6" y="6474490"/>
            <a:ext cx="964527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06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d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825843" y="4798250"/>
            <a:ext cx="35751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0" i="0" u="none" strike="noStrike">
                <a:solidFill>
                  <a:srgbClr val="0B7E9D"/>
                </a:solidFill>
                <a:effectLst/>
                <a:latin typeface="Arial" charset="0"/>
              </a:rPr>
              <a:t>Accelerate your organization’s switch to renewable energy with a trusted advisor and tailored solution</a:t>
            </a:r>
            <a:r>
              <a:rPr lang="en-US" sz="1600" b="0" i="0">
                <a:solidFill>
                  <a:srgbClr val="000000"/>
                </a:solidFill>
                <a:effectLst/>
                <a:latin typeface="Arial" charset="0"/>
              </a:rPr>
              <a:t>​</a:t>
            </a:r>
            <a:endParaRPr lang="en-US" sz="160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4572000" y="4385561"/>
            <a:ext cx="0" cy="1188720"/>
          </a:xfrm>
          <a:prstGeom prst="line">
            <a:avLst/>
          </a:prstGeom>
          <a:ln w="9525">
            <a:solidFill>
              <a:srgbClr val="70707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logo grey_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707" y="4714329"/>
            <a:ext cx="2757349" cy="914918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50447"/>
            <a:ext cx="10078720" cy="432815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937"/>
          </a:p>
        </p:txBody>
      </p:sp>
      <p:sp>
        <p:nvSpPr>
          <p:cNvPr id="13" name="Rectangle 12"/>
          <p:cNvSpPr/>
          <p:nvPr/>
        </p:nvSpPr>
        <p:spPr>
          <a:xfrm>
            <a:off x="0" y="-244027"/>
            <a:ext cx="9550400" cy="432815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937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" b="21153"/>
          <a:stretch/>
        </p:blipFill>
        <p:spPr>
          <a:xfrm>
            <a:off x="-3293" y="-244028"/>
            <a:ext cx="9144000" cy="709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76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50447"/>
            <a:ext cx="10078720" cy="432815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937"/>
          </a:p>
        </p:txBody>
      </p:sp>
      <p:sp>
        <p:nvSpPr>
          <p:cNvPr id="13" name="Rectangle 12"/>
          <p:cNvSpPr/>
          <p:nvPr/>
        </p:nvSpPr>
        <p:spPr>
          <a:xfrm>
            <a:off x="0" y="-244027"/>
            <a:ext cx="9550400" cy="432815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937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" b="21153"/>
          <a:stretch/>
        </p:blipFill>
        <p:spPr>
          <a:xfrm>
            <a:off x="-3293" y="-244028"/>
            <a:ext cx="9144000" cy="709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14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solidFill>
          <a:srgbClr val="99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bg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rgbClr val="993333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3757048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 - Purp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7105" y="2075653"/>
            <a:ext cx="6213471" cy="1216479"/>
          </a:xfrm>
          <a:prstGeom prst="rect">
            <a:avLst/>
          </a:prstGeom>
          <a:noFill/>
        </p:spPr>
        <p:txBody>
          <a:bodyPr anchor="b"/>
          <a:lstStyle>
            <a:lvl1pPr marL="0" indent="0" algn="l">
              <a:buNone/>
              <a:defRPr sz="3299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197100" y="1270001"/>
            <a:ext cx="5411788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</p:spTree>
    <p:extLst>
      <p:ext uri="{BB962C8B-B14F-4D97-AF65-F5344CB8AC3E}">
        <p14:creationId xmlns:p14="http://schemas.microsoft.com/office/powerpoint/2010/main" val="39720793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397119" y="433766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99333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87438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120" indent="-214277"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4413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41" r="62125" b="43160"/>
          <a:stretch/>
        </p:blipFill>
        <p:spPr>
          <a:xfrm>
            <a:off x="7520941" y="6090986"/>
            <a:ext cx="1406434" cy="774699"/>
          </a:xfrm>
          <a:prstGeom prst="rect">
            <a:avLst/>
          </a:prstGeom>
        </p:spPr>
      </p:pic>
      <p:sp>
        <p:nvSpPr>
          <p:cNvPr id="16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9970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99333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96963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197767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076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Purple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bg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rgbClr val="7030A0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169307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Slide - Purple">
    <p:bg>
      <p:bgPr>
        <a:solidFill>
          <a:srgbClr val="F0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rgbClr val="7030A0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197100" y="1270001"/>
            <a:ext cx="5411788" cy="8048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>
                <a:solidFill>
                  <a:schemeClr val="accent4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5" name="Oval 4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rgbClr val="7030A0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435478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397119" y="433766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7030A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87438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Line 42"/>
          <p:cNvSpPr>
            <a:spLocks noChangeShapeType="1"/>
          </p:cNvSpPr>
          <p:nvPr/>
        </p:nvSpPr>
        <p:spPr bwMode="gray">
          <a:xfrm flipV="1">
            <a:off x="392723" y="790895"/>
            <a:ext cx="8837480" cy="1"/>
          </a:xfrm>
          <a:prstGeom prst="line">
            <a:avLst/>
          </a:prstGeom>
          <a:noFill/>
          <a:ln w="12700" cap="rnd">
            <a:solidFill>
              <a:srgbClr val="7030A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6" t="28697" r="62145" b="44365"/>
          <a:stretch/>
        </p:blipFill>
        <p:spPr>
          <a:xfrm>
            <a:off x="8061445" y="6059204"/>
            <a:ext cx="874601" cy="77342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1556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96963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22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197767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9970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7030A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6" t="28697" r="62145" b="44365"/>
          <a:stretch/>
        </p:blipFill>
        <p:spPr>
          <a:xfrm>
            <a:off x="8061445" y="6059204"/>
            <a:ext cx="874601" cy="773427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41587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6" t="28697" r="62145" b="44365"/>
          <a:stretch/>
        </p:blipFill>
        <p:spPr>
          <a:xfrm>
            <a:off x="8061445" y="6059204"/>
            <a:ext cx="874601" cy="773427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468669" y="1517650"/>
            <a:ext cx="2311720" cy="3950018"/>
          </a:xfrm>
          <a:prstGeom prst="rect">
            <a:avLst/>
          </a:prstGeo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19333" y="1424940"/>
            <a:ext cx="6139179" cy="4120896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5485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7030A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21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22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213951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Line 42"/>
          <p:cNvSpPr>
            <a:spLocks noChangeShapeType="1"/>
          </p:cNvSpPr>
          <p:nvPr/>
        </p:nvSpPr>
        <p:spPr bwMode="gray">
          <a:xfrm flipV="1">
            <a:off x="3719" y="6339188"/>
            <a:ext cx="3238943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661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Slide - Purple"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bg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509088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Slide - Purple">
    <p:bg>
      <p:bgPr>
        <a:solidFill>
          <a:srgbClr val="FEF1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197100" y="1270001"/>
            <a:ext cx="5411788" cy="8048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5" name="Oval 4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927317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397119" y="433766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87438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Line 42"/>
          <p:cNvSpPr>
            <a:spLocks noChangeShapeType="1"/>
          </p:cNvSpPr>
          <p:nvPr/>
        </p:nvSpPr>
        <p:spPr bwMode="gray">
          <a:xfrm flipV="1">
            <a:off x="392723" y="790895"/>
            <a:ext cx="8837480" cy="1"/>
          </a:xfrm>
          <a:prstGeom prst="line">
            <a:avLst/>
          </a:prstGeom>
          <a:noFill/>
          <a:ln w="12700" cap="rnd">
            <a:solidFill>
              <a:schemeClr val="accent6">
                <a:lumMod val="7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06"/>
          <a:stretch/>
        </p:blipFill>
        <p:spPr>
          <a:xfrm>
            <a:off x="7973031" y="6130638"/>
            <a:ext cx="970698" cy="753902"/>
          </a:xfrm>
          <a:prstGeom prst="rect">
            <a:avLst/>
          </a:prstGeom>
        </p:spPr>
      </p:pic>
      <p:sp>
        <p:nvSpPr>
          <p:cNvPr id="10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979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96963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22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197767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9970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06"/>
          <a:stretch/>
        </p:blipFill>
        <p:spPr>
          <a:xfrm>
            <a:off x="7973031" y="6130638"/>
            <a:ext cx="970698" cy="753902"/>
          </a:xfrm>
          <a:prstGeom prst="rect">
            <a:avLst/>
          </a:prstGeom>
        </p:spPr>
      </p:pic>
      <p:sp>
        <p:nvSpPr>
          <p:cNvPr id="11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127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een"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bg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354604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 - Purple">
    <p:bg>
      <p:bgPr>
        <a:solidFill>
          <a:srgbClr val="E9F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accent3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197100" y="1270001"/>
            <a:ext cx="5411788" cy="8048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>
                <a:solidFill>
                  <a:schemeClr val="accent3">
                    <a:lumMod val="50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7" name="Oval 6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36018655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397119" y="433766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rgbClr val="4F6228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87438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069215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5" t="28227" r="61837" b="43260"/>
          <a:stretch/>
        </p:blipFill>
        <p:spPr>
          <a:xfrm>
            <a:off x="7949979" y="6055420"/>
            <a:ext cx="992001" cy="816513"/>
          </a:xfrm>
          <a:prstGeom prst="rect">
            <a:avLst/>
          </a:prstGeom>
        </p:spPr>
      </p:pic>
      <p:sp>
        <p:nvSpPr>
          <p:cNvPr id="22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9970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chemeClr val="accent3">
                    <a:lumMod val="5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96963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197767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3824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green"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chemeClr val="bg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93469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 - Purple">
    <p:bg>
      <p:bgPr>
        <a:solidFill>
          <a:srgbClr val="E2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-48984" y="2488873"/>
            <a:ext cx="1909770" cy="0"/>
          </a:xfrm>
          <a:prstGeom prst="line">
            <a:avLst/>
          </a:prstGeom>
          <a:ln w="28575" cap="rnd">
            <a:solidFill>
              <a:srgbClr val="61C3CD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197100" y="1270001"/>
            <a:ext cx="5411788" cy="8048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7" name="Oval 6"/>
          <p:cNvSpPr/>
          <p:nvPr/>
        </p:nvSpPr>
        <p:spPr>
          <a:xfrm>
            <a:off x="1673337" y="2322270"/>
            <a:ext cx="365760" cy="365760"/>
          </a:xfrm>
          <a:prstGeom prst="ellipse">
            <a:avLst/>
          </a:prstGeom>
          <a:solidFill>
            <a:srgbClr val="61C3CD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194219" y="2101133"/>
            <a:ext cx="5414669" cy="2498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599">
                <a:solidFill>
                  <a:srgbClr val="61C3C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673226" y="2322514"/>
            <a:ext cx="365125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 b="1">
                <a:solidFill>
                  <a:schemeClr val="bg1"/>
                </a:solidFill>
              </a:defRPr>
            </a:lvl1pPr>
            <a:lvl2pPr marL="342843" indent="0">
              <a:buNone/>
              <a:defRPr/>
            </a:lvl2pPr>
            <a:lvl3pPr marL="685686" indent="0">
              <a:buNone/>
              <a:defRPr/>
            </a:lvl3pPr>
            <a:lvl4pPr marL="1028529" indent="0">
              <a:buNone/>
              <a:defRPr/>
            </a:lvl4pPr>
            <a:lvl5pPr marL="1371372" indent="0">
              <a:buNone/>
              <a:defRPr/>
            </a:lvl5pPr>
          </a:lstStyle>
          <a:p>
            <a:pPr lvl="0"/>
            <a:r>
              <a:rPr lang="en-US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3317486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397119" y="433766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87438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gray">
          <a:xfrm flipV="1">
            <a:off x="392723" y="790895"/>
            <a:ext cx="8837480" cy="1"/>
          </a:xfrm>
          <a:prstGeom prst="line">
            <a:avLst/>
          </a:prstGeom>
          <a:noFill/>
          <a:ln w="12700" cap="rnd">
            <a:solidFill>
              <a:schemeClr val="accent5">
                <a:lumMod val="7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314"/>
          <a:stretch/>
        </p:blipFill>
        <p:spPr>
          <a:xfrm>
            <a:off x="7989157" y="6131620"/>
            <a:ext cx="933994" cy="733410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68616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"/>
          <p:cNvSpPr>
            <a:spLocks noGrp="1" noChangeArrowheads="1"/>
          </p:cNvSpPr>
          <p:nvPr>
            <p:ph type="title" hasCustomPrompt="1"/>
          </p:nvPr>
        </p:nvSpPr>
        <p:spPr bwMode="gray">
          <a:xfrm>
            <a:off x="417439" y="609970"/>
            <a:ext cx="83629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100" b="1" i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2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96875" y="1096963"/>
            <a:ext cx="8472488" cy="4195762"/>
          </a:xfrm>
          <a:prstGeom prst="rect">
            <a:avLst/>
          </a:prstGeom>
        </p:spPr>
        <p:txBody>
          <a:bodyPr/>
          <a:lstStyle>
            <a:lvl1pPr marL="257132" indent="-257132">
              <a:buFont typeface="Wingdings" panose="05000000000000000000" pitchFamily="2" charset="2"/>
              <a:buChar char="§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7" name="Line 42"/>
          <p:cNvSpPr>
            <a:spLocks noChangeShapeType="1"/>
          </p:cNvSpPr>
          <p:nvPr/>
        </p:nvSpPr>
        <p:spPr bwMode="gray">
          <a:xfrm flipV="1">
            <a:off x="392723" y="505383"/>
            <a:ext cx="8837480" cy="1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endParaRPr lang="en-US" sz="4937"/>
          </a:p>
        </p:txBody>
      </p:sp>
      <p:sp>
        <p:nvSpPr>
          <p:cNvPr id="2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37093" y="197767"/>
            <a:ext cx="8551863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314"/>
          <a:stretch/>
        </p:blipFill>
        <p:spPr>
          <a:xfrm>
            <a:off x="7989157" y="6131620"/>
            <a:ext cx="933994" cy="733410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49823" y="6447598"/>
            <a:ext cx="45372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Innovative Energy Solutions for a Growing Campus</a:t>
            </a:r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ine 42"/>
          <p:cNvSpPr>
            <a:spLocks noChangeShapeType="1"/>
          </p:cNvSpPr>
          <p:nvPr userDrawn="1"/>
        </p:nvSpPr>
        <p:spPr bwMode="gray">
          <a:xfrm>
            <a:off x="3718" y="6339188"/>
            <a:ext cx="3653882" cy="0"/>
          </a:xfrm>
          <a:prstGeom prst="line">
            <a:avLst/>
          </a:prstGeom>
          <a:noFill/>
          <a:ln w="19050" cap="rnd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8562" tIns="34281" rIns="68562" bIns="34281" anchor="ctr"/>
          <a:lstStyle/>
          <a:p>
            <a:r>
              <a:rPr lang="en-US" sz="4937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47815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236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4FA910E4-90EA-4180-96A5-6DE7E2D13168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9984DD0B-912D-4FB9-BBD0-303D79651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2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1.xml"/><Relationship Id="rId21" Type="http://schemas.openxmlformats.org/officeDocument/2006/relationships/slideLayout" Target="../slideLayouts/slideLayout29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32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Relationship Id="rId22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892552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185" y="1336430"/>
            <a:ext cx="8581291" cy="47897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2911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Confidential &amp; Proprietary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8628" y="6429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48DC9D7B-AEBF-DC42-B765-0188C73119A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6415814"/>
            <a:ext cx="9144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231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95" r:id="rId8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600" b="1" kern="1200">
          <a:solidFill>
            <a:srgbClr val="F6964D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accent2"/>
        </a:buClr>
        <a:buFont typeface="Arial" panose="020B0604020202020204" pitchFamily="34" charset="0"/>
        <a:buChar char="&gt;"/>
        <a:defRPr sz="1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accent2"/>
        </a:buClr>
        <a:buFont typeface="Arial" panose="020B0604020202020204" pitchFamily="34" charset="0"/>
        <a:buChar char="−"/>
        <a:defRPr sz="1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–"/>
        <a:defRPr sz="16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9757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</p:sldLayoutIdLst>
  <p:hf hdr="0" ftr="0" dt="0"/>
  <p:txStyles>
    <p:titleStyle>
      <a:lvl1pPr algn="ctr" defTabSz="342843" rtl="0" eaLnBrk="1" latinLnBrk="0" hangingPunct="1">
        <a:spcBef>
          <a:spcPct val="0"/>
        </a:spcBef>
        <a:buNone/>
        <a:defRPr sz="32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32" indent="-257132" algn="l" defTabSz="342843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20" indent="-214277" algn="l" defTabSz="342843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07" indent="-171421" algn="l" defTabSz="342843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950" indent="-171421" algn="l" defTabSz="342843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793" indent="-171421" algn="l" defTabSz="342843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636" indent="-171421" algn="l" defTabSz="342843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479" indent="-171421" algn="l" defTabSz="342843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322" indent="-171421" algn="l" defTabSz="342843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165" indent="-171421" algn="l" defTabSz="342843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43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86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29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372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15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058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01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743" algn="l" defTabSz="34284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8.png"/><Relationship Id="rId18" Type="http://schemas.openxmlformats.org/officeDocument/2006/relationships/image" Target="../media/image35.png"/><Relationship Id="rId3" Type="http://schemas.openxmlformats.org/officeDocument/2006/relationships/image" Target="../media/image21.png"/><Relationship Id="rId21" Type="http://schemas.openxmlformats.org/officeDocument/2006/relationships/image" Target="../media/image38.png"/><Relationship Id="rId7" Type="http://schemas.openxmlformats.org/officeDocument/2006/relationships/image" Target="../media/image25.png"/><Relationship Id="rId12" Type="http://schemas.openxmlformats.org/officeDocument/2006/relationships/image" Target="../media/image30.jpg"/><Relationship Id="rId17" Type="http://schemas.openxmlformats.org/officeDocument/2006/relationships/image" Target="../media/image34.gif"/><Relationship Id="rId2" Type="http://schemas.openxmlformats.org/officeDocument/2006/relationships/image" Target="../media/image20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8.png"/><Relationship Id="rId19" Type="http://schemas.openxmlformats.org/officeDocument/2006/relationships/image" Target="../media/image36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1.jpg"/><Relationship Id="rId22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18" Type="http://schemas.openxmlformats.org/officeDocument/2006/relationships/image" Target="../media/image37.png"/><Relationship Id="rId26" Type="http://schemas.openxmlformats.org/officeDocument/2006/relationships/image" Target="../media/image59.gif"/><Relationship Id="rId3" Type="http://schemas.openxmlformats.org/officeDocument/2006/relationships/image" Target="../media/image41.gif"/><Relationship Id="rId21" Type="http://schemas.openxmlformats.org/officeDocument/2006/relationships/image" Target="../media/image38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17" Type="http://schemas.openxmlformats.org/officeDocument/2006/relationships/image" Target="../media/image54.png"/><Relationship Id="rId25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53.png"/><Relationship Id="rId20" Type="http://schemas.openxmlformats.org/officeDocument/2006/relationships/image" Target="../media/image56.jpeg"/><Relationship Id="rId29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24" Type="http://schemas.openxmlformats.org/officeDocument/2006/relationships/image" Target="../media/image58.png"/><Relationship Id="rId5" Type="http://schemas.openxmlformats.org/officeDocument/2006/relationships/image" Target="../media/image43.png"/><Relationship Id="rId15" Type="http://schemas.openxmlformats.org/officeDocument/2006/relationships/image" Target="../media/image52.jpeg"/><Relationship Id="rId23" Type="http://schemas.openxmlformats.org/officeDocument/2006/relationships/image" Target="../media/image57.jpeg"/><Relationship Id="rId28" Type="http://schemas.openxmlformats.org/officeDocument/2006/relationships/image" Target="../media/image61.png"/><Relationship Id="rId10" Type="http://schemas.openxmlformats.org/officeDocument/2006/relationships/image" Target="../media/image48.png"/><Relationship Id="rId19" Type="http://schemas.openxmlformats.org/officeDocument/2006/relationships/image" Target="../media/image55.jpeg"/><Relationship Id="rId4" Type="http://schemas.openxmlformats.org/officeDocument/2006/relationships/image" Target="../media/image42.jpeg"/><Relationship Id="rId9" Type="http://schemas.openxmlformats.org/officeDocument/2006/relationships/image" Target="../media/image47.png"/><Relationship Id="rId14" Type="http://schemas.openxmlformats.org/officeDocument/2006/relationships/image" Target="../media/image33.png"/><Relationship Id="rId22" Type="http://schemas.openxmlformats.org/officeDocument/2006/relationships/image" Target="../media/image34.gif"/><Relationship Id="rId27" Type="http://schemas.openxmlformats.org/officeDocument/2006/relationships/image" Target="../media/image60.png"/><Relationship Id="rId30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krackstraw@customerfirstrenewables.com" TargetMode="External"/><Relationship Id="rId2" Type="http://schemas.openxmlformats.org/officeDocument/2006/relationships/hyperlink" Target="mailto:ncrone@customerfirstrenewables.com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75.png"/><Relationship Id="rId4" Type="http://schemas.openxmlformats.org/officeDocument/2006/relationships/image" Target="../media/image74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9047" y="1753878"/>
            <a:ext cx="8275724" cy="1470025"/>
          </a:xfrm>
        </p:spPr>
        <p:txBody>
          <a:bodyPr/>
          <a:lstStyle/>
          <a:p>
            <a:r>
              <a:rPr lang="en-US" dirty="0"/>
              <a:t>How to Meet Large Scale Renewable Customer Needs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682065" y="6492780"/>
            <a:ext cx="3771900" cy="409631"/>
          </a:xfrm>
        </p:spPr>
        <p:txBody>
          <a:bodyPr/>
          <a:lstStyle/>
          <a:p>
            <a:r>
              <a:rPr lang="en-US" dirty="0"/>
              <a:t>December 14, 2017</a:t>
            </a:r>
          </a:p>
        </p:txBody>
      </p:sp>
      <p:sp>
        <p:nvSpPr>
          <p:cNvPr id="8" name="Right Arrow 7"/>
          <p:cNvSpPr/>
          <p:nvPr/>
        </p:nvSpPr>
        <p:spPr>
          <a:xfrm rot="16200000">
            <a:off x="2336927" y="5545074"/>
            <a:ext cx="998141" cy="307864"/>
          </a:xfrm>
          <a:prstGeom prst="rightArrow">
            <a:avLst/>
          </a:prstGeom>
          <a:solidFill>
            <a:srgbClr val="FFFFFF"/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119257" y="4847664"/>
            <a:ext cx="1665514" cy="914400"/>
          </a:xfrm>
          <a:prstGeom prst="rect">
            <a:avLst/>
          </a:prstGeom>
          <a:solidFill>
            <a:schemeClr val="bg1"/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53FD52C-BF63-4E9A-ACB5-32192A8B530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2103" y="3433763"/>
            <a:ext cx="7772400" cy="763587"/>
          </a:xfrm>
        </p:spPr>
        <p:txBody>
          <a:bodyPr>
            <a:normAutofit/>
          </a:bodyPr>
          <a:lstStyle/>
          <a:p>
            <a:br>
              <a:rPr lang="en-US" dirty="0"/>
            </a:br>
            <a:r>
              <a:rPr lang="en-US" dirty="0"/>
              <a:t>BEEAC Solar Workshop Panel</a:t>
            </a:r>
          </a:p>
        </p:txBody>
      </p:sp>
    </p:spTree>
    <p:extLst>
      <p:ext uri="{BB962C8B-B14F-4D97-AF65-F5344CB8AC3E}">
        <p14:creationId xmlns:p14="http://schemas.microsoft.com/office/powerpoint/2010/main" val="3222352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6" y="274639"/>
            <a:ext cx="6222768" cy="892552"/>
          </a:xfrm>
        </p:spPr>
        <p:txBody>
          <a:bodyPr/>
          <a:lstStyle/>
          <a:p>
            <a:r>
              <a:rPr lang="en-US"/>
              <a:t>Moving Beyond Energy Efficiency</a:t>
            </a:r>
            <a:br>
              <a:rPr lang="en-US"/>
            </a:b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</a:t>
            </a:fld>
            <a:endParaRPr lang="en-US"/>
          </a:p>
        </p:txBody>
      </p:sp>
      <p:sp>
        <p:nvSpPr>
          <p:cNvPr id="6" name="Isosceles Triangle 5"/>
          <p:cNvSpPr>
            <a:spLocks noChangeArrowheads="1"/>
          </p:cNvSpPr>
          <p:nvPr/>
        </p:nvSpPr>
        <p:spPr bwMode="auto">
          <a:xfrm rot="10800000">
            <a:off x="573038" y="5037826"/>
            <a:ext cx="8027497" cy="207780"/>
          </a:xfrm>
          <a:prstGeom prst="triangle">
            <a:avLst>
              <a:gd name="adj" fmla="val 49863"/>
            </a:avLst>
          </a:prstGeom>
          <a:solidFill>
            <a:srgbClr val="0B7E9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350">
              <a:solidFill>
                <a:schemeClr val="lt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278026" y="1215227"/>
            <a:ext cx="2784645" cy="3685350"/>
            <a:chOff x="531384" y="2573053"/>
            <a:chExt cx="2697880" cy="2387973"/>
          </a:xfrm>
        </p:grpSpPr>
        <p:sp>
          <p:nvSpPr>
            <p:cNvPr id="8" name="Rectangle 7"/>
            <p:cNvSpPr/>
            <p:nvPr/>
          </p:nvSpPr>
          <p:spPr bwMode="auto">
            <a:xfrm>
              <a:off x="531384" y="2573053"/>
              <a:ext cx="2551295" cy="238797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latin typeface="Arial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4362" y="2664463"/>
              <a:ext cx="2644902" cy="371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rgbClr val="F6964D"/>
                  </a:solidFill>
                </a:rPr>
                <a:t>Energy challenges</a:t>
              </a:r>
              <a:br>
                <a:rPr lang="en-US" sz="1400" b="1"/>
              </a:br>
              <a:r>
                <a:rPr lang="en-US" sz="1400" b="1"/>
                <a:t>are growing 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16431" y="3799453"/>
              <a:ext cx="2477314" cy="104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</a:pPr>
              <a:r>
                <a:rPr lang="en-US" sz="1100" b="1"/>
                <a:t>Electricity is</a:t>
              </a:r>
              <a:r>
                <a:rPr lang="en-US" sz="1100"/>
                <a:t>: 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/>
                <a:t>Major driver of </a:t>
              </a:r>
              <a:r>
                <a:rPr lang="en-US" sz="1100" b="1"/>
                <a:t>GHG emissions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Uncertain yet addressable </a:t>
              </a: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operating expense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Modern growth means increasingly technology and </a:t>
              </a: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electricity intense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Diverse operations require tailored solutions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5699" y="1215227"/>
            <a:ext cx="2778415" cy="3807174"/>
            <a:chOff x="531279" y="2591242"/>
            <a:chExt cx="2691845" cy="3275897"/>
          </a:xfrm>
        </p:grpSpPr>
        <p:sp>
          <p:nvSpPr>
            <p:cNvPr id="12" name="Rectangle 11"/>
            <p:cNvSpPr/>
            <p:nvPr/>
          </p:nvSpPr>
          <p:spPr bwMode="auto">
            <a:xfrm>
              <a:off x="531279" y="2591242"/>
              <a:ext cx="2565445" cy="317107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latin typeface="Arial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78222" y="2710892"/>
              <a:ext cx="2644902" cy="450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rgbClr val="F6964D"/>
                  </a:solidFill>
                </a:rPr>
                <a:t>Climate ambition</a:t>
              </a:r>
              <a:br>
                <a:rPr lang="en-US" sz="1400" b="1"/>
              </a:br>
              <a:r>
                <a:rPr lang="en-US" sz="1400" b="1"/>
                <a:t>is increasing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65824" y="4213291"/>
              <a:ext cx="2442153" cy="16538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/>
                <a:t>Concrete goals: science-based </a:t>
              </a:r>
              <a:r>
                <a:rPr lang="en-US" sz="1100" b="1"/>
                <a:t>carbon goals</a:t>
              </a:r>
              <a:r>
                <a:rPr lang="en-US" sz="1100"/>
                <a:t> or </a:t>
              </a:r>
              <a:r>
                <a:rPr lang="en-US" sz="1100" b="1"/>
                <a:t>carbon neutrality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VA Voters care about climate: </a:t>
              </a:r>
              <a:b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</a:b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84% </a:t>
              </a: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of registered voters </a:t>
              </a:r>
              <a:r>
                <a:rPr lang="en-US" sz="1100" kern="0">
                  <a:ea typeface="Adobe Caslon Pro" pitchFamily="18" charset="0"/>
                  <a:cs typeface="Adobe Caslon Pro" pitchFamily="18" charset="0"/>
                </a:rPr>
                <a:t>think</a:t>
              </a: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 elected officials should be doing more to address climate change.*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6964D"/>
                </a:buClr>
                <a:buFont typeface="Arial" panose="020B0604020202020204" pitchFamily="34" charset="0"/>
                <a:buChar char="&gt;"/>
              </a:pP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… and about renewables, too: 81% </a:t>
              </a: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of registered US voters think the U.S. should use more RE and less fossil fuel**</a:t>
              </a:r>
              <a:b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</a:br>
              <a:endParaRPr lang="en-US" sz="1100" b="1" kern="0">
                <a:solidFill>
                  <a:srgbClr val="000000"/>
                </a:solidFill>
                <a:ea typeface="Adobe Caslon Pro" pitchFamily="18" charset="0"/>
                <a:cs typeface="Adobe Caslon Pro" pitchFamily="18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4" y="2074431"/>
            <a:ext cx="788277" cy="7882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92" y="1963033"/>
            <a:ext cx="1004105" cy="1004105"/>
          </a:xfrm>
          <a:prstGeom prst="rect">
            <a:avLst/>
          </a:prstGeom>
        </p:spPr>
      </p:pic>
      <p:sp>
        <p:nvSpPr>
          <p:cNvPr id="17" name="Arrow: Down 16"/>
          <p:cNvSpPr/>
          <p:nvPr/>
        </p:nvSpPr>
        <p:spPr bwMode="auto">
          <a:xfrm rot="10800000" flipH="1">
            <a:off x="1935405" y="2121151"/>
            <a:ext cx="365296" cy="687446"/>
          </a:xfrm>
          <a:prstGeom prst="downArrow">
            <a:avLst/>
          </a:prstGeom>
          <a:solidFill>
            <a:srgbClr val="F6964D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Arrow: Down 17"/>
          <p:cNvSpPr/>
          <p:nvPr/>
        </p:nvSpPr>
        <p:spPr bwMode="auto">
          <a:xfrm rot="10800000" flipH="1">
            <a:off x="4726144" y="2114901"/>
            <a:ext cx="365296" cy="687446"/>
          </a:xfrm>
          <a:prstGeom prst="downArrow">
            <a:avLst/>
          </a:prstGeom>
          <a:solidFill>
            <a:srgbClr val="F6964D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106583" y="1217990"/>
            <a:ext cx="2833782" cy="3682587"/>
            <a:chOff x="531384" y="2573053"/>
            <a:chExt cx="2745486" cy="2387973"/>
          </a:xfrm>
        </p:grpSpPr>
        <p:sp>
          <p:nvSpPr>
            <p:cNvPr id="20" name="Rectangle 19"/>
            <p:cNvSpPr/>
            <p:nvPr/>
          </p:nvSpPr>
          <p:spPr bwMode="auto">
            <a:xfrm>
              <a:off x="531384" y="2573053"/>
              <a:ext cx="2487795" cy="238797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latin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31968" y="2664463"/>
              <a:ext cx="2644902" cy="371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rgbClr val="F6964D"/>
                  </a:solidFill>
                </a:rPr>
                <a:t>Current approaches</a:t>
              </a:r>
              <a:br>
                <a:rPr lang="en-US" sz="1400" b="1"/>
              </a:br>
              <a:r>
                <a:rPr lang="en-US" sz="1400" b="1"/>
                <a:t>are insufficient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31699" y="3890060"/>
              <a:ext cx="2387481" cy="949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59615"/>
                </a:buClr>
                <a:buFont typeface="Arial" panose="020B0604020202020204" pitchFamily="34" charset="0"/>
                <a:buChar char="&gt;"/>
              </a:pPr>
              <a:r>
                <a:rPr lang="en-US" sz="1100"/>
                <a:t>Capturing low-hanging fruit through </a:t>
              </a:r>
              <a:r>
                <a:rPr lang="en-US" sz="1100" b="1"/>
                <a:t>demand reduction</a:t>
              </a:r>
              <a:r>
                <a:rPr lang="en-US" sz="1100"/>
                <a:t> and </a:t>
              </a:r>
              <a:r>
                <a:rPr lang="en-US" sz="1100" b="1"/>
                <a:t>energy efficiency</a:t>
              </a: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59615"/>
                </a:buClr>
                <a:buFont typeface="Arial" panose="020B0604020202020204" pitchFamily="34" charset="0"/>
                <a:buChar char="&gt;"/>
              </a:pPr>
              <a:r>
                <a:rPr lang="en-US" sz="1100" b="1"/>
                <a:t>Fuel switching </a:t>
              </a:r>
              <a:r>
                <a:rPr lang="en-US" sz="1100"/>
                <a:t>to natural gas</a:t>
              </a:r>
              <a:endParaRPr lang="en-US" sz="1100" b="1" kern="0">
                <a:solidFill>
                  <a:srgbClr val="000000"/>
                </a:solidFill>
                <a:ea typeface="Adobe Caslon Pro" pitchFamily="18" charset="0"/>
                <a:cs typeface="Adobe Caslon Pro" pitchFamily="18" charset="0"/>
              </a:endParaRPr>
            </a:p>
            <a:p>
              <a:pPr marL="128588" indent="-128588">
                <a:lnSpc>
                  <a:spcPct val="90000"/>
                </a:lnSpc>
                <a:spcAft>
                  <a:spcPts val="600"/>
                </a:spcAft>
                <a:buClr>
                  <a:srgbClr val="F59615"/>
                </a:buClr>
                <a:buFont typeface="Arial" panose="020B0604020202020204" pitchFamily="34" charset="0"/>
                <a:buChar char="&gt;"/>
              </a:pP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Small scale onsite renewables </a:t>
              </a: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(due to space constraints </a:t>
              </a:r>
              <a:b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</a:b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onsite RE typically covers </a:t>
              </a:r>
              <a:b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</a:b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only 2-8% of onsite</a:t>
              </a:r>
              <a:r>
                <a:rPr lang="en-US" sz="1100" b="1" strike="sngStrike" kern="0">
                  <a:solidFill>
                    <a:srgbClr val="FF0000"/>
                  </a:solidFill>
                  <a:ea typeface="Adobe Caslon Pro" pitchFamily="18" charset="0"/>
                  <a:cs typeface="Adobe Caslon Pro" pitchFamily="18" charset="0"/>
                </a:rPr>
                <a:t> </a:t>
              </a:r>
              <a:r>
                <a:rPr lang="en-US" sz="1100" b="1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load</a:t>
              </a:r>
              <a:r>
                <a:rPr lang="en-US" sz="1100" kern="0">
                  <a:solidFill>
                    <a:srgbClr val="000000"/>
                  </a:solidFill>
                  <a:ea typeface="Adobe Caslon Pro" pitchFamily="18" charset="0"/>
                  <a:cs typeface="Adobe Caslon Pro" pitchFamily="18" charset="0"/>
                </a:rPr>
                <a:t>)</a:t>
              </a:r>
              <a:endParaRPr lang="en-US" sz="1100" b="1" kern="0">
                <a:solidFill>
                  <a:srgbClr val="000000"/>
                </a:solidFill>
                <a:ea typeface="Adobe Caslon Pro" pitchFamily="18" charset="0"/>
                <a:cs typeface="Adobe Caslon Pro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345774" y="2049536"/>
            <a:ext cx="2157194" cy="906083"/>
            <a:chOff x="6334096" y="2459596"/>
            <a:chExt cx="2157194" cy="906083"/>
          </a:xfrm>
        </p:grpSpPr>
        <p:sp>
          <p:nvSpPr>
            <p:cNvPr id="24" name="Rounded Rectangle 22"/>
            <p:cNvSpPr/>
            <p:nvPr/>
          </p:nvSpPr>
          <p:spPr bwMode="auto">
            <a:xfrm>
              <a:off x="6462761" y="2459742"/>
              <a:ext cx="533458" cy="250068"/>
            </a:xfrm>
            <a:prstGeom prst="roundRect">
              <a:avLst/>
            </a:prstGeom>
            <a:solidFill>
              <a:srgbClr val="D3A77B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Co-Gen</a:t>
              </a:r>
            </a:p>
          </p:txBody>
        </p:sp>
        <p:sp>
          <p:nvSpPr>
            <p:cNvPr id="25" name="Rounded Rectangle 12"/>
            <p:cNvSpPr/>
            <p:nvPr/>
          </p:nvSpPr>
          <p:spPr bwMode="auto">
            <a:xfrm>
              <a:off x="6448063" y="2980372"/>
              <a:ext cx="602241" cy="227045"/>
            </a:xfrm>
            <a:prstGeom prst="roundRect">
              <a:avLst/>
            </a:prstGeom>
            <a:solidFill>
              <a:srgbClr val="F09510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RECs</a:t>
              </a:r>
            </a:p>
          </p:txBody>
        </p:sp>
        <p:sp>
          <p:nvSpPr>
            <p:cNvPr id="26" name="Rounded Rectangle 5"/>
            <p:cNvSpPr/>
            <p:nvPr/>
          </p:nvSpPr>
          <p:spPr bwMode="auto">
            <a:xfrm>
              <a:off x="6334096" y="2725909"/>
              <a:ext cx="1070420" cy="2336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Energy Efficiency</a:t>
              </a:r>
            </a:p>
          </p:txBody>
        </p:sp>
        <p:sp>
          <p:nvSpPr>
            <p:cNvPr id="27" name="Rounded Rectangle 6"/>
            <p:cNvSpPr/>
            <p:nvPr/>
          </p:nvSpPr>
          <p:spPr bwMode="auto">
            <a:xfrm>
              <a:off x="6930873" y="3068847"/>
              <a:ext cx="1073415" cy="296832"/>
            </a:xfrm>
            <a:prstGeom prst="roundRect">
              <a:avLst/>
            </a:prstGeom>
            <a:solidFill>
              <a:srgbClr val="92D050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Small-scale </a:t>
              </a:r>
              <a:br>
                <a:rPr lang="en-US" sz="750">
                  <a:latin typeface="Arial" pitchFamily="34" charset="0"/>
                </a:rPr>
              </a:br>
              <a:r>
                <a:rPr lang="en-US" sz="750">
                  <a:latin typeface="Arial" pitchFamily="34" charset="0"/>
                </a:rPr>
                <a:t>Renewables</a:t>
              </a:r>
            </a:p>
          </p:txBody>
        </p:sp>
        <p:sp>
          <p:nvSpPr>
            <p:cNvPr id="28" name="Rounded Rectangle 10"/>
            <p:cNvSpPr/>
            <p:nvPr/>
          </p:nvSpPr>
          <p:spPr bwMode="auto">
            <a:xfrm>
              <a:off x="7460350" y="2767717"/>
              <a:ext cx="776660" cy="281986"/>
            </a:xfrm>
            <a:prstGeom prst="roundRect">
              <a:avLst/>
            </a:prstGeom>
            <a:solidFill>
              <a:srgbClr val="FBEC81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Demand Side</a:t>
              </a:r>
              <a:br>
                <a:rPr lang="en-US" sz="750">
                  <a:latin typeface="Arial" pitchFamily="34" charset="0"/>
                </a:rPr>
              </a:br>
              <a:r>
                <a:rPr lang="en-US" sz="750">
                  <a:latin typeface="Arial" pitchFamily="34" charset="0"/>
                </a:rPr>
                <a:t>Management</a:t>
              </a:r>
            </a:p>
          </p:txBody>
        </p:sp>
        <p:sp>
          <p:nvSpPr>
            <p:cNvPr id="29" name="Rectangle: Rounded Corners 28"/>
            <p:cNvSpPr/>
            <p:nvPr/>
          </p:nvSpPr>
          <p:spPr bwMode="auto">
            <a:xfrm>
              <a:off x="7519351" y="2459596"/>
              <a:ext cx="971939" cy="250214"/>
            </a:xfrm>
            <a:prstGeom prst="roundRect">
              <a:avLst/>
            </a:prstGeom>
            <a:solidFill>
              <a:srgbClr val="F8BE84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7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rPr>
                <a:t>     Utility Green Tariffs</a:t>
              </a:r>
            </a:p>
          </p:txBody>
        </p:sp>
        <p:sp>
          <p:nvSpPr>
            <p:cNvPr id="30" name="Rounded Rectangle 7"/>
            <p:cNvSpPr/>
            <p:nvPr/>
          </p:nvSpPr>
          <p:spPr bwMode="auto">
            <a:xfrm>
              <a:off x="7170596" y="2578427"/>
              <a:ext cx="484194" cy="185204"/>
            </a:xfrm>
            <a:prstGeom prst="roundRect">
              <a:avLst/>
            </a:prstGeom>
            <a:solidFill>
              <a:srgbClr val="CCFFCC"/>
            </a:solidFill>
            <a:ln w="9525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750">
                  <a:latin typeface="Arial" pitchFamily="34" charset="0"/>
                </a:rPr>
                <a:t>Storage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414664" y="5320490"/>
            <a:ext cx="43739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450"/>
              </a:spcAft>
              <a:buClr>
                <a:srgbClr val="00B050"/>
              </a:buClr>
            </a:pPr>
            <a:r>
              <a:rPr lang="en-US" sz="1600" b="1" kern="0">
                <a:solidFill>
                  <a:srgbClr val="000000"/>
                </a:solidFill>
              </a:rPr>
              <a:t>What can municipalities do to meet their commitments and close the climate gap?</a:t>
            </a:r>
          </a:p>
        </p:txBody>
      </p:sp>
      <p:sp>
        <p:nvSpPr>
          <p:cNvPr id="33" name="McK Footnote"/>
          <p:cNvSpPr txBox="1">
            <a:spLocks noChangeArrowheads="1"/>
          </p:cNvSpPr>
          <p:nvPr/>
        </p:nvSpPr>
        <p:spPr bwMode="auto">
          <a:xfrm>
            <a:off x="126961" y="6026606"/>
            <a:ext cx="83760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b">
            <a:spAutoFit/>
          </a:bodyPr>
          <a:lstStyle/>
          <a:p>
            <a:pPr marL="536575" indent="-536575" defTabSz="852488">
              <a:tabLst>
                <a:tab pos="492125" algn="r"/>
              </a:tabLst>
            </a:pPr>
            <a:r>
              <a:rPr lang="en-US" sz="800">
                <a:solidFill>
                  <a:srgbClr val="000000"/>
                </a:solidFill>
              </a:rPr>
              <a:t>	*	</a:t>
            </a:r>
            <a:r>
              <a:rPr lang="en-US" sz="800"/>
              <a:t>Yale University Program on Climate Change Communication: ‘Politics and Global Warming’, May 2017</a:t>
            </a:r>
            <a:endParaRPr lang="en-US" sz="800">
              <a:solidFill>
                <a:srgbClr val="000000"/>
              </a:solidFill>
            </a:endParaRPr>
          </a:p>
          <a:p>
            <a:pPr marL="536575" indent="-536575" defTabSz="852488">
              <a:tabLst>
                <a:tab pos="492125" algn="r"/>
              </a:tabLst>
            </a:pPr>
            <a:r>
              <a:rPr lang="en-US" sz="800">
                <a:solidFill>
                  <a:srgbClr val="000000"/>
                </a:solidFill>
              </a:rPr>
              <a:t>	**	</a:t>
            </a:r>
            <a:r>
              <a:rPr lang="en-US" sz="800"/>
              <a:t>George Mason University Center for Climate Change Communication: ‘Politics and Global Warming’, November 2016</a:t>
            </a:r>
            <a:endParaRPr lang="en-US" sz="800">
              <a:solidFill>
                <a:srgbClr val="000000"/>
              </a:solidFill>
            </a:endParaRPr>
          </a:p>
          <a:p>
            <a:pPr marL="536575" indent="-536575" defTabSz="852488">
              <a:tabLst>
                <a:tab pos="492125" algn="r"/>
              </a:tabLst>
            </a:pPr>
            <a:r>
              <a:rPr lang="en-US" sz="800">
                <a:solidFill>
                  <a:srgbClr val="000000"/>
                </a:solidFill>
              </a:rPr>
              <a:t>	Source:	CFR analysis</a:t>
            </a:r>
          </a:p>
        </p:txBody>
      </p:sp>
      <p:sp>
        <p:nvSpPr>
          <p:cNvPr id="32" name="Footer Placeholder 3">
            <a:extLst>
              <a:ext uri="{FF2B5EF4-FFF2-40B4-BE49-F238E27FC236}">
                <a16:creationId xmlns:a16="http://schemas.microsoft.com/office/drawing/2014/main" id="{DFA5C892-EE90-4013-B298-444D0D424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151302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9EA0-48C7-45C3-9245-13D9FDF46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683274" cy="1292662"/>
          </a:xfrm>
        </p:spPr>
        <p:txBody>
          <a:bodyPr/>
          <a:lstStyle/>
          <a:p>
            <a:r>
              <a:rPr lang="en-US" dirty="0"/>
              <a:t>The Regulatory Framework is Key to Identifying Viable Solutions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87ECF3C-8CE5-4D48-856B-F564286F3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5803" y="1971889"/>
            <a:ext cx="1879862" cy="243397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F0115-F920-406D-B071-A3BCD21D2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1DA514-67CD-45E0-8B79-34EA965F5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499" y="2034228"/>
            <a:ext cx="3343906" cy="22455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FCEE119-813B-46DF-98D4-D67023828549}"/>
              </a:ext>
            </a:extLst>
          </p:cNvPr>
          <p:cNvSpPr txBox="1"/>
          <p:nvPr/>
        </p:nvSpPr>
        <p:spPr>
          <a:xfrm>
            <a:off x="793816" y="1514064"/>
            <a:ext cx="2403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MWCOG Jurisdiction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E2257-8CEB-4764-A74B-F4DA1DE40810}"/>
              </a:ext>
            </a:extLst>
          </p:cNvPr>
          <p:cNvSpPr txBox="1"/>
          <p:nvPr/>
        </p:nvSpPr>
        <p:spPr>
          <a:xfrm>
            <a:off x="4838485" y="1514064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PJM Wholesale Market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43B69D-8CB6-4089-8ABA-E44CEAEC93C6}"/>
              </a:ext>
            </a:extLst>
          </p:cNvPr>
          <p:cNvSpPr txBox="1"/>
          <p:nvPr/>
        </p:nvSpPr>
        <p:spPr>
          <a:xfrm>
            <a:off x="449953" y="4672731"/>
            <a:ext cx="41220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States – Electricity Retail Regulation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Maryland – deregulated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District of Columbia – deregulated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Virginia – regulated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268D68-3C68-4C48-A6DA-9C10B3B1FC91}"/>
              </a:ext>
            </a:extLst>
          </p:cNvPr>
          <p:cNvSpPr txBox="1"/>
          <p:nvPr/>
        </p:nvSpPr>
        <p:spPr>
          <a:xfrm>
            <a:off x="4502628" y="4672731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Region – Electricity Wholesale Regulation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PJM – Independent Systems Operator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FERC regulated  </a:t>
            </a:r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8ADF8C7B-0392-4F1E-B041-0ED1CAF94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2995321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1AC44-9F0E-48F7-BED9-3C6851467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492443"/>
          </a:xfrm>
        </p:spPr>
        <p:txBody>
          <a:bodyPr/>
          <a:lstStyle/>
          <a:p>
            <a:r>
              <a:rPr lang="en-US" dirty="0"/>
              <a:t>Virginia Focused Effort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F3D0E-BD4F-425B-9331-8B3276575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Collaborative Renewable Energy Procurement </a:t>
            </a:r>
          </a:p>
          <a:p>
            <a:pPr marL="0" indent="0">
              <a:buNone/>
            </a:pPr>
            <a:r>
              <a:rPr lang="en-US" i="1" dirty="0"/>
              <a:t>How Can Northern Virginia Local Governments </a:t>
            </a:r>
            <a:br>
              <a:rPr lang="en-US" i="1" dirty="0"/>
            </a:br>
            <a:r>
              <a:rPr lang="en-US" i="1" dirty="0"/>
              <a:t>Access and Accelerate Large-Scale Renewable Energy? 	</a:t>
            </a:r>
          </a:p>
          <a:p>
            <a:pPr marL="0" indent="0">
              <a:buNone/>
            </a:pPr>
            <a:endParaRPr lang="en-US" i="1" dirty="0"/>
          </a:p>
          <a:p>
            <a:r>
              <a:rPr lang="en-US" dirty="0"/>
              <a:t>Sponsored by the Northern Virginia Regional Commission</a:t>
            </a:r>
          </a:p>
          <a:p>
            <a:r>
              <a:rPr lang="en-US" dirty="0"/>
              <a:t>Advised by CustomerFirst Renewables</a:t>
            </a:r>
          </a:p>
          <a:p>
            <a:r>
              <a:rPr lang="en-US" dirty="0"/>
              <a:t>Focused on 13 jurisdictions in NVRC</a:t>
            </a:r>
          </a:p>
          <a:p>
            <a:r>
              <a:rPr lang="en-US" dirty="0"/>
              <a:t>Includes other interested NOVA parties</a:t>
            </a:r>
          </a:p>
          <a:p>
            <a:r>
              <a:rPr lang="en-US" dirty="0"/>
              <a:t>Want to drive new renewable capacity in VA or at least regional grid</a:t>
            </a:r>
          </a:p>
          <a:p>
            <a:endParaRPr lang="en-US" dirty="0"/>
          </a:p>
          <a:p>
            <a:r>
              <a:rPr lang="en-US" dirty="0"/>
              <a:t>First workshop on December 11</a:t>
            </a:r>
            <a:r>
              <a:rPr lang="en-US" baseline="30000" dirty="0"/>
              <a:t>th</a:t>
            </a:r>
            <a:r>
              <a:rPr lang="en-US" dirty="0"/>
              <a:t> – focus on general concept</a:t>
            </a:r>
          </a:p>
          <a:p>
            <a:r>
              <a:rPr lang="en-US" dirty="0"/>
              <a:t>Second workshop in late January – focus on risk and economics</a:t>
            </a:r>
          </a:p>
          <a:p>
            <a:r>
              <a:rPr lang="en-US" dirty="0"/>
              <a:t>Operation of a new project possible at end of 2018 but more likely 2019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38DBD7-2487-4A67-BA50-DC8DEA089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3</a:t>
            </a:fld>
            <a:endParaRPr lang="en-US"/>
          </a:p>
        </p:txBody>
      </p:sp>
      <p:pic>
        <p:nvPicPr>
          <p:cNvPr id="6" name="Picture 2" descr="Image result for nvrc logo">
            <a:extLst>
              <a:ext uri="{FF2B5EF4-FFF2-40B4-BE49-F238E27FC236}">
                <a16:creationId xmlns:a16="http://schemas.microsoft.com/office/drawing/2014/main" id="{9DC61B86-DAB6-4FCF-8F47-A6CD9867C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9" y="314201"/>
            <a:ext cx="2109303" cy="83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12BC0706-F843-4E99-BDA7-D74F008A9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2654051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399E8-011E-4469-A8B3-77ED19E40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492443"/>
          </a:xfrm>
        </p:spPr>
        <p:txBody>
          <a:bodyPr/>
          <a:lstStyle/>
          <a:p>
            <a:r>
              <a:rPr lang="en-US"/>
              <a:t>The Aspiration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F7B499-068D-47E9-8C62-D6A3BE29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4</a:t>
            </a:fld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BD91E57-086D-45A0-A1A3-DA6B89EF9D71}"/>
              </a:ext>
            </a:extLst>
          </p:cNvPr>
          <p:cNvGrpSpPr/>
          <p:nvPr/>
        </p:nvGrpSpPr>
        <p:grpSpPr>
          <a:xfrm>
            <a:off x="1895475" y="2469300"/>
            <a:ext cx="5531690" cy="3984212"/>
            <a:chOff x="1404354" y="1951348"/>
            <a:chExt cx="5870477" cy="436701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312F309-1345-4BC1-B300-FE2DED0F98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375" b="13717"/>
            <a:stretch/>
          </p:blipFill>
          <p:spPr>
            <a:xfrm>
              <a:off x="1404354" y="1951348"/>
              <a:ext cx="5794272" cy="4091233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36D4B34-08F8-4830-B3AC-E39EFBD50B13}"/>
                </a:ext>
              </a:extLst>
            </p:cNvPr>
            <p:cNvSpPr/>
            <p:nvPr/>
          </p:nvSpPr>
          <p:spPr>
            <a:xfrm>
              <a:off x="2448985" y="6042581"/>
              <a:ext cx="4825846" cy="2757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2880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900"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CFR-facilitated client project Summit Farms in NC</a:t>
              </a:r>
              <a:endParaRPr lang="en-US" sz="900">
                <a:effectLst/>
                <a:latin typeface="+mj-lt"/>
                <a:ea typeface="Times New Roman" panose="02020603050405020304" pitchFamily="18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6DC5FB3-845C-4F47-8D8C-117FEA61FED6}"/>
              </a:ext>
            </a:extLst>
          </p:cNvPr>
          <p:cNvSpPr txBox="1"/>
          <p:nvPr/>
        </p:nvSpPr>
        <p:spPr>
          <a:xfrm>
            <a:off x="829704" y="866784"/>
            <a:ext cx="7591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400"/>
              </a:spcAft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/>
              <a:t>Reduce GHG emissions in a cost-effective and impactful way</a:t>
            </a:r>
          </a:p>
          <a:p>
            <a:pPr marL="285750" indent="-285750">
              <a:spcAft>
                <a:spcPts val="400"/>
              </a:spcAft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/>
              <a:t>Bundle your purchasing power to access renewable energy at scale</a:t>
            </a:r>
          </a:p>
          <a:p>
            <a:pPr marL="285750" indent="-285750">
              <a:spcAft>
                <a:spcPts val="400"/>
              </a:spcAft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/>
              <a:t>Make renewable energy available to all jurisdictions – large and small – through aggregation</a:t>
            </a:r>
          </a:p>
          <a:p>
            <a:pPr marL="285750" indent="-285750">
              <a:spcAft>
                <a:spcPts val="400"/>
              </a:spcAft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/>
              <a:t>Accelerate greening the grid – drive change without waiting for your utilities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2CFA1823-05A6-4FBC-8074-897279E29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3517674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246186" y="199225"/>
            <a:ext cx="5064369" cy="892552"/>
          </a:xfrm>
        </p:spPr>
        <p:txBody>
          <a:bodyPr/>
          <a:lstStyle/>
          <a:p>
            <a:r>
              <a:rPr lang="en-US"/>
              <a:t>High-Level Detail of </a:t>
            </a:r>
            <a:br>
              <a:rPr lang="en-US"/>
            </a:br>
            <a:r>
              <a:rPr lang="en-US"/>
              <a:t>LSRE Options in VA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0F68ADC-415B-40D3-919D-62F977BF7E27}" type="slidenum">
              <a:rPr lang="en-US" noProof="0" smtClean="0"/>
              <a:pPr lvl="0"/>
              <a:t>5</a:t>
            </a:fld>
            <a:endParaRPr lang="en-US" noProof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810466"/>
              </p:ext>
            </p:extLst>
          </p:nvPr>
        </p:nvGraphicFramePr>
        <p:xfrm>
          <a:off x="143276" y="2282134"/>
          <a:ext cx="2920645" cy="3406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1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186">
                <a:tc>
                  <a:txBody>
                    <a:bodyPr/>
                    <a:lstStyle/>
                    <a:p>
                      <a:endParaRPr lang="en-US" sz="900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sz="105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Onsite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900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75946808"/>
                  </a:ext>
                </a:extLst>
              </a:tr>
              <a:tr h="342759">
                <a:tc>
                  <a:txBody>
                    <a:bodyPr/>
                    <a:lstStyle/>
                    <a:p>
                      <a:endParaRPr lang="en-US" sz="900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Net Metering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Renewable Energy Pilot Program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929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Structure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Ownership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PPA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413706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Size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&lt;1 MW (per account)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&lt;1 MW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040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Technology</a:t>
                      </a:r>
                      <a:r>
                        <a:rPr lang="en-US" sz="900" b="1" baseline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9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All RE Technologies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Solar/Wind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6436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Key Factors and Value Drivers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Peak avoidance and cost offset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Demand reduction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RECs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Price hedge</a:t>
                      </a:r>
                      <a:endParaRPr lang="en-US" sz="9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Negotiate structure or fixed rate</a:t>
                      </a:r>
                      <a:endParaRPr lang="en-US" sz="900" baseline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ITC/PTC, depreciation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RECs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Price hedge</a:t>
                      </a:r>
                      <a:endParaRPr lang="en-US" sz="9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098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Relevant Utility/ Provider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Dominion, Appalachian Power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Dominion, Appalachian Power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3802833"/>
                  </a:ext>
                </a:extLst>
              </a:tr>
            </a:tbl>
          </a:graphicData>
        </a:graphic>
      </p:graphicFrame>
      <p:sp>
        <p:nvSpPr>
          <p:cNvPr id="15" name="McK Footnote"/>
          <p:cNvSpPr txBox="1">
            <a:spLocks noChangeArrowheads="1"/>
          </p:cNvSpPr>
          <p:nvPr/>
        </p:nvSpPr>
        <p:spPr bwMode="auto">
          <a:xfrm>
            <a:off x="136640" y="6149689"/>
            <a:ext cx="436227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b">
            <a:spAutoFit/>
          </a:bodyPr>
          <a:lstStyle>
            <a:lvl1pPr marL="536575" indent="-536575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*	Rate filed with VA State Corporation Commission; not yet approved	</a:t>
            </a:r>
          </a:p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Source:	Utility data and Public Utility Commission filings, CFR analysis; October 2017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5709F3D-C626-4373-AE8B-BFF60E382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276" y="1323766"/>
            <a:ext cx="4746445" cy="61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Font typeface="Arial" charset="0"/>
              <a:buChar char="&gt;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119063" marR="0" lvl="0" indent="0" algn="l" defTabSz="4572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6961E"/>
              </a:buClr>
              <a:buSzTx/>
              <a:buNone/>
              <a:tabLst>
                <a:tab pos="7960711" algn="r"/>
              </a:tabLst>
              <a:defRPr/>
            </a:pPr>
            <a:r>
              <a:rPr lang="en-US" altLang="en-US" sz="1200" b="1" kern="0">
                <a:solidFill>
                  <a:prstClr val="black"/>
                </a:solidFill>
                <a:latin typeface="Arial"/>
              </a:rPr>
              <a:t>Energy </a:t>
            </a:r>
            <a:r>
              <a:rPr kumimoji="0" lang="en-US" altLang="en-US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 Structure:</a:t>
            </a:r>
            <a:endParaRPr kumimoji="0" lang="en-US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7663" indent="-228600">
              <a:spcBef>
                <a:spcPts val="0"/>
              </a:spcBef>
              <a:spcAft>
                <a:spcPts val="0"/>
              </a:spcAft>
              <a:buClr>
                <a:srgbClr val="F6961E"/>
              </a:buClr>
              <a:buFont typeface="Arial" panose="020B0604020202020204" pitchFamily="34" charset="0"/>
              <a:buChar char="&gt;"/>
              <a:tabLst>
                <a:tab pos="7960711" algn="r"/>
              </a:tabLst>
              <a:defRPr/>
            </a:pPr>
            <a:r>
              <a:rPr lang="en-US" altLang="en-US" sz="1200" kern="0">
                <a:solidFill>
                  <a:prstClr val="black"/>
                </a:solidFill>
                <a:latin typeface="Arial"/>
              </a:rPr>
              <a:t>Regulated retail market; wholesale market part of PJM</a:t>
            </a:r>
            <a:endParaRPr kumimoji="0" lang="en-US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7663" indent="-228600">
              <a:spcBef>
                <a:spcPts val="0"/>
              </a:spcBef>
              <a:spcAft>
                <a:spcPts val="0"/>
              </a:spcAft>
              <a:buClr>
                <a:srgbClr val="F6961E"/>
              </a:buClr>
              <a:buFont typeface="Arial" panose="020B0604020202020204" pitchFamily="34" charset="0"/>
              <a:buChar char="&gt;"/>
              <a:tabLst>
                <a:tab pos="7960711" algn="r"/>
              </a:tabLst>
              <a:defRPr/>
            </a:pPr>
            <a:r>
              <a:rPr kumimoji="0" lang="en-US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Dominion controls 68% of market; Appalachian Power 14%</a:t>
            </a:r>
            <a:endParaRPr kumimoji="0" lang="en-US" alt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Footer Placeholder 3">
            <a:extLst>
              <a:ext uri="{FF2B5EF4-FFF2-40B4-BE49-F238E27FC236}">
                <a16:creationId xmlns:a16="http://schemas.microsoft.com/office/drawing/2014/main" id="{4A92F203-8308-4C2D-B5DA-18F0796A2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58637EB-C953-4E0E-8955-3B91371DA7F8}"/>
              </a:ext>
            </a:extLst>
          </p:cNvPr>
          <p:cNvGrpSpPr/>
          <p:nvPr/>
        </p:nvGrpSpPr>
        <p:grpSpPr>
          <a:xfrm>
            <a:off x="8027568" y="1401245"/>
            <a:ext cx="867266" cy="758623"/>
            <a:chOff x="8035310" y="1114299"/>
            <a:chExt cx="867266" cy="758623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4311AD8-C488-41EA-931E-A10B1230DB9C}"/>
                </a:ext>
              </a:extLst>
            </p:cNvPr>
            <p:cNvSpPr txBox="1"/>
            <p:nvPr/>
          </p:nvSpPr>
          <p:spPr>
            <a:xfrm>
              <a:off x="8035310" y="1114299"/>
              <a:ext cx="867266" cy="418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>
                  <a:solidFill>
                    <a:schemeClr val="accent2"/>
                  </a:solidFill>
                </a:rPr>
                <a:t>Focus</a:t>
              </a:r>
            </a:p>
          </p:txBody>
        </p:sp>
        <p:sp>
          <p:nvSpPr>
            <p:cNvPr id="5" name="Arrow: Down 4">
              <a:extLst>
                <a:ext uri="{FF2B5EF4-FFF2-40B4-BE49-F238E27FC236}">
                  <a16:creationId xmlns:a16="http://schemas.microsoft.com/office/drawing/2014/main" id="{104ADF7A-5CD6-4D89-9267-742D137FDD39}"/>
                </a:ext>
              </a:extLst>
            </p:cNvPr>
            <p:cNvSpPr/>
            <p:nvPr/>
          </p:nvSpPr>
          <p:spPr>
            <a:xfrm>
              <a:off x="8294547" y="1470282"/>
              <a:ext cx="348792" cy="402640"/>
            </a:xfrm>
            <a:prstGeom prst="downArrow">
              <a:avLst/>
            </a:prstGeom>
            <a:solidFill>
              <a:schemeClr val="accent2"/>
            </a:solidFill>
            <a:ln w="952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5B1829E-6C55-40C5-8B8A-C47B113E1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579822"/>
              </p:ext>
            </p:extLst>
          </p:nvPr>
        </p:nvGraphicFramePr>
        <p:xfrm>
          <a:off x="3113657" y="2282134"/>
          <a:ext cx="2770515" cy="34047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9200">
                  <a:extLst>
                    <a:ext uri="{9D8B030D-6E8A-4147-A177-3AD203B41FA5}">
                      <a16:colId xmlns:a16="http://schemas.microsoft.com/office/drawing/2014/main" val="920479907"/>
                    </a:ext>
                  </a:extLst>
                </a:gridCol>
                <a:gridCol w="1291315">
                  <a:extLst>
                    <a:ext uri="{9D8B030D-6E8A-4147-A177-3AD203B41FA5}">
                      <a16:colId xmlns:a16="http://schemas.microsoft.com/office/drawing/2014/main" val="2247618770"/>
                    </a:ext>
                  </a:extLst>
                </a:gridCol>
              </a:tblGrid>
              <a:tr h="255530">
                <a:tc gridSpan="2"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Onsite or Offsite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05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513418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Bilateral</a:t>
                      </a:r>
                      <a:r>
                        <a:rPr lang="en-US" sz="900" b="1" baseline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Arrangement with Utility (Rate MBR)</a:t>
                      </a:r>
                      <a:endParaRPr lang="en-US" sz="9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Community Solar Pilot Program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8030688"/>
                  </a:ext>
                </a:extLst>
              </a:tr>
              <a:tr h="232300"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PPA / Tariff / Ownership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PPA / Ownership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66832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Variable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but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&gt;5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MW  (200 MW cap)</a:t>
                      </a:r>
                      <a:endParaRPr lang="en-US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0.5 – 40 MW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224627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Solar/Wind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Solar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13004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Negotiated structure or fixed rate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ITC/PTC, depreciation</a:t>
                      </a:r>
                      <a:endParaRPr lang="en-US" sz="9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Land</a:t>
                      </a: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lease rental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Revenue share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 share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Price hedge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Sell onsite output to utility or buy from projects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Owned projects retain RECs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Price hedge</a:t>
                      </a:r>
                    </a:p>
                    <a:p>
                      <a:pPr marL="91440" indent="-91440">
                        <a:buClr>
                          <a:schemeClr val="accent2"/>
                        </a:buClr>
                        <a:buFont typeface="Arial" panose="020B0604020202020204" pitchFamily="34" charset="0"/>
                        <a:buChar char="&gt;"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en-US" sz="9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₵</a:t>
                      </a: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extra cost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0716213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Dominion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Dominion, Appalachian Power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8634936"/>
                  </a:ext>
                </a:extLst>
              </a:tr>
            </a:tbl>
          </a:graphicData>
        </a:graphic>
      </p:graphicFrame>
      <p:pic>
        <p:nvPicPr>
          <p:cNvPr id="24" name="Content Placeholder 6">
            <a:extLst>
              <a:ext uri="{FF2B5EF4-FFF2-40B4-BE49-F238E27FC236}">
                <a16:creationId xmlns:a16="http://schemas.microsoft.com/office/drawing/2014/main" id="{C795CF63-D48A-4602-B892-2F172DD39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49410" y="5696044"/>
            <a:ext cx="856415" cy="449618"/>
          </a:xfr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06161EE-1503-4D87-A45C-C21AE2AA55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485" y="5743526"/>
            <a:ext cx="305025" cy="305025"/>
          </a:xfrm>
          <a:prstGeom prst="rect">
            <a:avLst/>
          </a:prstGeom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510B00A5-868D-465C-890F-39C0D68D4E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425896"/>
              </p:ext>
            </p:extLst>
          </p:nvPr>
        </p:nvGraphicFramePr>
        <p:xfrm>
          <a:off x="5933908" y="2283393"/>
          <a:ext cx="3093876" cy="3406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47926">
                  <a:extLst>
                    <a:ext uri="{9D8B030D-6E8A-4147-A177-3AD203B41FA5}">
                      <a16:colId xmlns:a16="http://schemas.microsoft.com/office/drawing/2014/main" val="2325518964"/>
                    </a:ext>
                  </a:extLst>
                </a:gridCol>
                <a:gridCol w="1047926">
                  <a:extLst>
                    <a:ext uri="{9D8B030D-6E8A-4147-A177-3AD203B41FA5}">
                      <a16:colId xmlns:a16="http://schemas.microsoft.com/office/drawing/2014/main" val="806072648"/>
                    </a:ext>
                  </a:extLst>
                </a:gridCol>
                <a:gridCol w="998024">
                  <a:extLst>
                    <a:ext uri="{9D8B030D-6E8A-4147-A177-3AD203B41FA5}">
                      <a16:colId xmlns:a16="http://schemas.microsoft.com/office/drawing/2014/main" val="2973813698"/>
                    </a:ext>
                  </a:extLst>
                </a:gridCol>
              </a:tblGrid>
              <a:tr h="241539">
                <a:tc gridSpan="3">
                  <a:txBody>
                    <a:bodyPr/>
                    <a:lstStyle/>
                    <a:p>
                      <a:pPr algn="l"/>
                      <a:r>
                        <a:rPr lang="en-US" sz="105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Offsite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105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690694"/>
                  </a:ext>
                </a:extLst>
              </a:tr>
              <a:tr h="483078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Dominion Rate CRG*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Dominion Schedule RF*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Indirect Wholesale</a:t>
                      </a:r>
                      <a:r>
                        <a:rPr lang="en-US" sz="900" b="1" baseline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Solution</a:t>
                      </a:r>
                      <a:endParaRPr lang="en-US" sz="9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7656344"/>
                  </a:ext>
                </a:extLst>
              </a:tr>
              <a:tr h="219581"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Tariff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Tariff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Arial" pitchFamily="34" charset="0"/>
                          <a:cs typeface="Arial" pitchFamily="34" charset="0"/>
                        </a:rPr>
                        <a:t>PPA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722999"/>
                  </a:ext>
                </a:extLst>
              </a:tr>
              <a:tr h="351330"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100% of load (&gt;1 MW)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100% of load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Customized </a:t>
                      </a:r>
                      <a:b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(&gt;10 MW)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632180"/>
                  </a:ext>
                </a:extLst>
              </a:tr>
              <a:tr h="351330"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All RE Technologies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All RE Technologies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Solar/Wind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1941455"/>
                  </a:ext>
                </a:extLst>
              </a:tr>
              <a:tr h="1141822">
                <a:tc>
                  <a:txBody>
                    <a:bodyPr/>
                    <a:lstStyle/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Receive RE delivered from utility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No need to change supply strategy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RECs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Added cost 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Receive RECs from new RE projects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No need to change supply strategy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RECs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Added cost</a:t>
                      </a: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Wholesale revenue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Capacity revenue, if available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RECs</a:t>
                      </a:r>
                    </a:p>
                    <a:p>
                      <a:pPr marL="91440" marR="0" indent="-9144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&gt;"/>
                        <a:tabLst/>
                        <a:defRPr/>
                      </a:pPr>
                      <a:r>
                        <a:rPr lang="en-US" sz="9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Price</a:t>
                      </a: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hedge </a:t>
                      </a:r>
                      <a:endParaRPr lang="en-US" sz="9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5083207"/>
                  </a:ext>
                </a:extLst>
              </a:tr>
              <a:tr h="4805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Dominion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aseline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aseline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Third-party developer, wholesale mkt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38712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7337D332-6673-4349-BD86-9CB3441A6CEF}"/>
              </a:ext>
            </a:extLst>
          </p:cNvPr>
          <p:cNvSpPr/>
          <p:nvPr/>
        </p:nvSpPr>
        <p:spPr>
          <a:xfrm>
            <a:off x="8027568" y="2530442"/>
            <a:ext cx="986551" cy="3148319"/>
          </a:xfrm>
          <a:prstGeom prst="rect">
            <a:avLst/>
          </a:prstGeom>
          <a:noFill/>
          <a:ln w="28575" cmpd="sng">
            <a:solidFill>
              <a:srgbClr val="F5961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2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F1224-DC12-418D-A2D5-3B231AABC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11" y="152431"/>
            <a:ext cx="5435138" cy="892552"/>
          </a:xfrm>
        </p:spPr>
        <p:txBody>
          <a:bodyPr/>
          <a:lstStyle/>
          <a:p>
            <a:r>
              <a:rPr lang="en-US"/>
              <a:t>Dominion Large Scale Renewable Tariff Options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27D3BB-425F-436A-B09C-9CAE20D8B7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69" y="1101644"/>
            <a:ext cx="1990726" cy="1045132"/>
          </a:xfr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1B4923-AD96-4F29-8434-ACABB0A7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6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CBC8F0-71F2-4359-B4EE-36BAA065A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32" y="4335274"/>
            <a:ext cx="753999" cy="753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4EBF07F-4F98-4B1B-842E-D12787D62264}"/>
              </a:ext>
            </a:extLst>
          </p:cNvPr>
          <p:cNvSpPr txBox="1"/>
          <p:nvPr/>
        </p:nvSpPr>
        <p:spPr>
          <a:xfrm>
            <a:off x="1820418" y="1236943"/>
            <a:ext cx="7067550" cy="2682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b="1" dirty="0"/>
              <a:t>Schedule MBR (originally Schedule SCR)</a:t>
            </a:r>
          </a:p>
          <a:p>
            <a:r>
              <a:rPr lang="en-US" sz="1600" dirty="0"/>
              <a:t>   Design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Sign PPA with Dominion for VA RE project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For existing customers with 5MW+ of peak load (85% load factor)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Retail rate becomes index (variable) </a:t>
            </a:r>
            <a:br>
              <a:rPr lang="en-US" sz="1600" dirty="0"/>
            </a:br>
            <a:r>
              <a:rPr lang="en-US" sz="1600" dirty="0"/>
              <a:t>to hedge against wholesale market volatility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Avoids paying a premium for a “fixed” price</a:t>
            </a:r>
          </a:p>
          <a:p>
            <a:pPr>
              <a:spcBef>
                <a:spcPts val="400"/>
              </a:spcBef>
              <a:buClr>
                <a:srgbClr val="F6961E"/>
              </a:buClr>
            </a:pPr>
            <a:r>
              <a:rPr lang="en-US" sz="1600" dirty="0"/>
              <a:t>   Issues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Dependent on negotiation with Dominion for project and PPA price</a:t>
            </a:r>
          </a:p>
          <a:p>
            <a:pPr marL="742950" lvl="1" indent="-285750">
              <a:buClr>
                <a:srgbClr val="F6961E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Hedge requires good price correlation between project and index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462F82-8476-419B-B817-CA0D9CB024AC}"/>
              </a:ext>
            </a:extLst>
          </p:cNvPr>
          <p:cNvSpPr txBox="1"/>
          <p:nvPr/>
        </p:nvSpPr>
        <p:spPr>
          <a:xfrm>
            <a:off x="1820418" y="4226732"/>
            <a:ext cx="6985254" cy="2436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b="1" dirty="0"/>
              <a:t>Schedule RF (pending approval; filed October 2017)</a:t>
            </a:r>
          </a:p>
          <a:p>
            <a:r>
              <a:rPr lang="en-US" sz="1600" dirty="0"/>
              <a:t>   Design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Negotiate agreement to buy RECs from a new RE project in VA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Continue paying current Dominion rate </a:t>
            </a:r>
          </a:p>
          <a:p>
            <a:pPr>
              <a:spcBef>
                <a:spcPts val="400"/>
              </a:spcBef>
              <a:buClr>
                <a:srgbClr val="F59615"/>
              </a:buClr>
            </a:pPr>
            <a:r>
              <a:rPr lang="en-US" sz="1600" dirty="0"/>
              <a:t>   Issues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Cost additive – no hedge value (still on fixed-price tariff)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30,000 MWh minimum of new load requirement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r>
              <a:rPr lang="en-US" sz="1600" dirty="0"/>
              <a:t>Not integrated with VEPGA procurement vehicle</a:t>
            </a:r>
          </a:p>
          <a:p>
            <a:pPr marL="742950" lvl="1" indent="-285750">
              <a:buClr>
                <a:srgbClr val="F59615"/>
              </a:buClr>
              <a:buFont typeface="Arial" panose="020B0604020202020204" pitchFamily="34" charset="0"/>
              <a:buChar char="&gt;"/>
            </a:pPr>
            <a:endParaRPr lang="en-US" sz="1600" dirty="0"/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2367DD17-2FE5-40F6-8481-ABE6908C6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4175533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62B20DC-BB34-4E3C-AA28-656A5C35FBB2}"/>
              </a:ext>
            </a:extLst>
          </p:cNvPr>
          <p:cNvGrpSpPr/>
          <p:nvPr/>
        </p:nvGrpSpPr>
        <p:grpSpPr>
          <a:xfrm>
            <a:off x="332461" y="1389566"/>
            <a:ext cx="4070899" cy="4123039"/>
            <a:chOff x="332461" y="1389566"/>
            <a:chExt cx="4070899" cy="412303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6F69469-1655-49E1-A85B-79980A7CB0BB}"/>
                </a:ext>
              </a:extLst>
            </p:cNvPr>
            <p:cNvSpPr/>
            <p:nvPr/>
          </p:nvSpPr>
          <p:spPr>
            <a:xfrm>
              <a:off x="332461" y="1389566"/>
              <a:ext cx="3835261" cy="4123039"/>
            </a:xfrm>
            <a:prstGeom prst="rect">
              <a:avLst/>
            </a:prstGeom>
            <a:solidFill>
              <a:srgbClr val="FEF0DE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177FEA9-135F-4643-8F6C-8972D410EB5D}"/>
                </a:ext>
              </a:extLst>
            </p:cNvPr>
            <p:cNvSpPr txBox="1"/>
            <p:nvPr/>
          </p:nvSpPr>
          <p:spPr>
            <a:xfrm>
              <a:off x="457022" y="1426557"/>
              <a:ext cx="394633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en-US" sz="1800" b="1">
                  <a:solidFill>
                    <a:schemeClr val="accent2"/>
                  </a:solidFill>
                </a:rPr>
                <a:t>RE Power Purchase Agreement</a:t>
              </a:r>
              <a:br>
                <a:rPr lang="en-US" sz="1800" b="1">
                  <a:solidFill>
                    <a:schemeClr val="accent2"/>
                  </a:solidFill>
                </a:rPr>
              </a:br>
              <a:r>
                <a:rPr lang="en-US" sz="1800" b="1">
                  <a:solidFill>
                    <a:schemeClr val="accent2"/>
                  </a:solidFill>
                </a:rPr>
                <a:t>	   </a:t>
              </a:r>
              <a:r>
                <a:rPr lang="en-US" sz="1200" b="1">
                  <a:solidFill>
                    <a:schemeClr val="accent2"/>
                  </a:solidFill>
                </a:rPr>
                <a:t>Wholesale Market Transaction</a:t>
              </a:r>
            </a:p>
            <a:p>
              <a:pPr algn="ctr">
                <a:lnSpc>
                  <a:spcPts val="1500"/>
                </a:lnSpc>
              </a:pPr>
              <a:r>
                <a:rPr lang="en-US" sz="1200" b="1">
                  <a:solidFill>
                    <a:schemeClr val="accent2"/>
                  </a:solidFill>
                </a:rPr>
                <a:t>Federally Regulated (FERC)</a:t>
              </a:r>
            </a:p>
            <a:p>
              <a:pPr>
                <a:lnSpc>
                  <a:spcPts val="1500"/>
                </a:lnSpc>
              </a:pPr>
              <a:endParaRPr lang="en-US" sz="1800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69EA267-3CDB-4C0A-8382-C1086874F31E}"/>
              </a:ext>
            </a:extLst>
          </p:cNvPr>
          <p:cNvGrpSpPr/>
          <p:nvPr/>
        </p:nvGrpSpPr>
        <p:grpSpPr>
          <a:xfrm>
            <a:off x="4574425" y="2087827"/>
            <a:ext cx="4249265" cy="2062319"/>
            <a:chOff x="4574425" y="2153816"/>
            <a:chExt cx="4249265" cy="2062319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AD018CC-B369-4CA2-BB4B-BB686074C07B}"/>
                </a:ext>
              </a:extLst>
            </p:cNvPr>
            <p:cNvSpPr/>
            <p:nvPr/>
          </p:nvSpPr>
          <p:spPr>
            <a:xfrm>
              <a:off x="4574425" y="2153816"/>
              <a:ext cx="4249265" cy="2062319"/>
            </a:xfrm>
            <a:prstGeom prst="rect">
              <a:avLst/>
            </a:prstGeom>
            <a:solidFill>
              <a:srgbClr val="D7F5FD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C44E14B-EB98-4FEE-A06C-414C9A522D86}"/>
                </a:ext>
              </a:extLst>
            </p:cNvPr>
            <p:cNvSpPr txBox="1"/>
            <p:nvPr/>
          </p:nvSpPr>
          <p:spPr>
            <a:xfrm>
              <a:off x="4880553" y="2268444"/>
              <a:ext cx="352026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800" b="1">
                  <a:solidFill>
                    <a:schemeClr val="accent1"/>
                  </a:solidFill>
                </a:rPr>
                <a:t>Primary Grid Power Contract</a:t>
              </a:r>
            </a:p>
            <a:p>
              <a:pPr algn="r"/>
              <a:r>
                <a:rPr lang="en-US" sz="1200" b="1">
                  <a:solidFill>
                    <a:schemeClr val="accent1"/>
                  </a:solidFill>
                </a:rPr>
                <a:t>Retail Market Transaction</a:t>
              </a:r>
            </a:p>
            <a:p>
              <a:pPr algn="r"/>
              <a:r>
                <a:rPr lang="en-US" sz="1200" b="1">
                  <a:solidFill>
                    <a:schemeClr val="accent1"/>
                  </a:solidFill>
                </a:rPr>
                <a:t>State Regulated (Virginia SCC) </a:t>
              </a:r>
            </a:p>
          </p:txBody>
        </p:sp>
      </p:grpSp>
      <p:sp>
        <p:nvSpPr>
          <p:cNvPr id="303" name="Shape 303"/>
          <p:cNvSpPr txBox="1">
            <a:spLocks noGrp="1"/>
          </p:cNvSpPr>
          <p:nvPr>
            <p:ph type="title"/>
          </p:nvPr>
        </p:nvSpPr>
        <p:spPr>
          <a:xfrm>
            <a:off x="246186" y="198439"/>
            <a:ext cx="6654235" cy="89255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spcBef>
                <a:spcPts val="0"/>
              </a:spcBef>
              <a:buClr>
                <a:srgbClr val="F6964D"/>
              </a:buClr>
              <a:buSzPct val="25000"/>
            </a:pPr>
            <a: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  <a:t>Many Buyers Use PPAs </a:t>
            </a:r>
            <a:r>
              <a:rPr lang="en-US">
                <a:ea typeface="Arial"/>
                <a:sym typeface="Arial"/>
              </a:rPr>
              <a:t>to</a:t>
            </a:r>
            <a:b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  <a:t>Access Attractive Economics</a:t>
            </a:r>
          </a:p>
        </p:txBody>
      </p:sp>
      <p:sp>
        <p:nvSpPr>
          <p:cNvPr id="306" name="Shape 306"/>
          <p:cNvSpPr txBox="1"/>
          <p:nvPr/>
        </p:nvSpPr>
        <p:spPr>
          <a:xfrm>
            <a:off x="7352632" y="280737"/>
            <a:ext cx="1604210" cy="338554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25000"/>
              <a:buFont typeface="Arial"/>
              <a:buNone/>
            </a:pPr>
            <a:r>
              <a:rPr lang="en-US" sz="1600" b="0" i="0" u="none" strike="noStrike" cap="none">
                <a:solidFill>
                  <a:srgbClr val="777777"/>
                </a:solidFill>
                <a:latin typeface="Arial"/>
                <a:ea typeface="Arial"/>
                <a:cs typeface="Arial"/>
                <a:sym typeface="Arial"/>
              </a:rPr>
              <a:t>ILLUSTRATIVE</a:t>
            </a:r>
          </a:p>
        </p:txBody>
      </p:sp>
      <p:sp>
        <p:nvSpPr>
          <p:cNvPr id="307" name="Shape 307"/>
          <p:cNvSpPr/>
          <p:nvPr/>
        </p:nvSpPr>
        <p:spPr>
          <a:xfrm>
            <a:off x="3347458" y="3196310"/>
            <a:ext cx="1540382" cy="77923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Customer</a:t>
            </a:r>
          </a:p>
        </p:txBody>
      </p:sp>
      <p:sp>
        <p:nvSpPr>
          <p:cNvPr id="312" name="Shape 312"/>
          <p:cNvSpPr/>
          <p:nvPr/>
        </p:nvSpPr>
        <p:spPr>
          <a:xfrm>
            <a:off x="6377643" y="3025292"/>
            <a:ext cx="2073403" cy="96625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Shape 3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4240" y="3101927"/>
            <a:ext cx="1828390" cy="6385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69BB6BF6-04D9-46C2-8FE1-A91D062E7A56}"/>
              </a:ext>
            </a:extLst>
          </p:cNvPr>
          <p:cNvGrpSpPr/>
          <p:nvPr/>
        </p:nvGrpSpPr>
        <p:grpSpPr>
          <a:xfrm>
            <a:off x="2170007" y="2290084"/>
            <a:ext cx="1682953" cy="906226"/>
            <a:chOff x="2170007" y="2290084"/>
            <a:chExt cx="1682953" cy="906226"/>
          </a:xfrm>
        </p:grpSpPr>
        <p:cxnSp>
          <p:nvCxnSpPr>
            <p:cNvPr id="302" name="Shape 302"/>
            <p:cNvCxnSpPr/>
            <p:nvPr/>
          </p:nvCxnSpPr>
          <p:spPr>
            <a:xfrm rot="10800000">
              <a:off x="2170007" y="2310056"/>
              <a:ext cx="1677125" cy="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4" name="Shape 314"/>
            <p:cNvCxnSpPr/>
            <p:nvPr/>
          </p:nvCxnSpPr>
          <p:spPr>
            <a:xfrm rot="10800000" flipH="1">
              <a:off x="3843034" y="2320216"/>
              <a:ext cx="1" cy="876094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chemeClr val="accent2"/>
              </a:solidFill>
              <a:prstDash val="solid"/>
              <a:round/>
              <a:headEnd type="triangle" w="lg" len="lg"/>
              <a:tailEnd type="none" w="med" len="med"/>
            </a:ln>
          </p:spPr>
        </p:cxnSp>
        <p:sp>
          <p:nvSpPr>
            <p:cNvPr id="315" name="Shape 315"/>
            <p:cNvSpPr txBox="1"/>
            <p:nvPr/>
          </p:nvSpPr>
          <p:spPr>
            <a:xfrm>
              <a:off x="3306291" y="2290084"/>
              <a:ext cx="546669" cy="2583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05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RECs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A528D0-EFEA-40CD-83CE-E74987B4FA58}"/>
              </a:ext>
            </a:extLst>
          </p:cNvPr>
          <p:cNvGrpSpPr/>
          <p:nvPr/>
        </p:nvGrpSpPr>
        <p:grpSpPr>
          <a:xfrm>
            <a:off x="668613" y="2911470"/>
            <a:ext cx="878106" cy="1484400"/>
            <a:chOff x="668613" y="2911470"/>
            <a:chExt cx="878106" cy="1484400"/>
          </a:xfrm>
        </p:grpSpPr>
        <p:cxnSp>
          <p:nvCxnSpPr>
            <p:cNvPr id="318" name="Shape 318"/>
            <p:cNvCxnSpPr>
              <a:cxnSpLocks/>
            </p:cNvCxnSpPr>
            <p:nvPr/>
          </p:nvCxnSpPr>
          <p:spPr>
            <a:xfrm rot="10800000" flipH="1">
              <a:off x="1543340" y="2911470"/>
              <a:ext cx="900" cy="148440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chemeClr val="dk1"/>
              </a:solidFill>
              <a:prstDash val="solid"/>
              <a:round/>
              <a:headEnd type="triangle" w="lg" len="lg"/>
              <a:tailEnd type="none" w="med" len="med"/>
            </a:ln>
          </p:spPr>
        </p:cxnSp>
        <p:sp>
          <p:nvSpPr>
            <p:cNvPr id="319" name="Shape 319"/>
            <p:cNvSpPr txBox="1"/>
            <p:nvPr/>
          </p:nvSpPr>
          <p:spPr>
            <a:xfrm>
              <a:off x="668613" y="3346124"/>
              <a:ext cx="878106" cy="253916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ct val="25000"/>
                <a:buFont typeface="Arial"/>
                <a:buNone/>
              </a:pPr>
              <a:r>
                <a:rPr lang="en-US" sz="105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Electricity </a:t>
              </a:r>
            </a:p>
          </p:txBody>
        </p:sp>
      </p:grpSp>
      <p:cxnSp>
        <p:nvCxnSpPr>
          <p:cNvPr id="322" name="Shape 322"/>
          <p:cNvCxnSpPr/>
          <p:nvPr/>
        </p:nvCxnSpPr>
        <p:spPr>
          <a:xfrm rot="10800000">
            <a:off x="4887841" y="3476692"/>
            <a:ext cx="1489802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round/>
            <a:headEnd type="triangle" w="lg" len="lg"/>
            <a:tailEnd type="none" w="med" len="med"/>
          </a:ln>
        </p:spPr>
      </p:cxnSp>
      <p:cxnSp>
        <p:nvCxnSpPr>
          <p:cNvPr id="323" name="Shape 323"/>
          <p:cNvCxnSpPr/>
          <p:nvPr/>
        </p:nvCxnSpPr>
        <p:spPr>
          <a:xfrm>
            <a:off x="4887840" y="3761898"/>
            <a:ext cx="1489803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triangle" w="lg" len="lg"/>
            <a:tailEnd type="none" w="med" len="med"/>
          </a:ln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7734F99-45CC-48C0-B781-BBE885EB1CAE}"/>
              </a:ext>
            </a:extLst>
          </p:cNvPr>
          <p:cNvGrpSpPr/>
          <p:nvPr/>
        </p:nvGrpSpPr>
        <p:grpSpPr>
          <a:xfrm>
            <a:off x="2170006" y="2622898"/>
            <a:ext cx="1521927" cy="573413"/>
            <a:chOff x="2170006" y="2622898"/>
            <a:chExt cx="1521927" cy="573413"/>
          </a:xfrm>
        </p:grpSpPr>
        <p:cxnSp>
          <p:nvCxnSpPr>
            <p:cNvPr id="316" name="Shape 316"/>
            <p:cNvCxnSpPr/>
            <p:nvPr/>
          </p:nvCxnSpPr>
          <p:spPr>
            <a:xfrm>
              <a:off x="2170006" y="2635004"/>
              <a:ext cx="1507058" cy="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triangle" w="lg" len="lg"/>
              <a:tailEnd type="none" w="med" len="med"/>
            </a:ln>
          </p:spPr>
        </p:cxnSp>
        <p:sp>
          <p:nvSpPr>
            <p:cNvPr id="317" name="Shape 317"/>
            <p:cNvSpPr txBox="1"/>
            <p:nvPr/>
          </p:nvSpPr>
          <p:spPr>
            <a:xfrm>
              <a:off x="2794784" y="2622898"/>
              <a:ext cx="897149" cy="253916"/>
            </a:xfrm>
            <a:prstGeom prst="rect">
              <a:avLst/>
            </a:prstGeom>
            <a:solidFill>
              <a:srgbClr val="55D0F3"/>
            </a:solidFill>
            <a:ln w="9525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ct val="25000"/>
                <a:buFont typeface="Arial"/>
                <a:buNone/>
              </a:pPr>
              <a:r>
                <a:rPr lang="en-US" sz="105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PPA $ </a:t>
              </a:r>
            </a:p>
          </p:txBody>
        </p:sp>
        <p:cxnSp>
          <p:nvCxnSpPr>
            <p:cNvPr id="324" name="Shape 324"/>
            <p:cNvCxnSpPr/>
            <p:nvPr/>
          </p:nvCxnSpPr>
          <p:spPr>
            <a:xfrm rot="10800000">
              <a:off x="3686704" y="2641141"/>
              <a:ext cx="0" cy="55517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1616537-70E6-40FD-B5E4-29DC42922F86}"/>
              </a:ext>
            </a:extLst>
          </p:cNvPr>
          <p:cNvGrpSpPr/>
          <p:nvPr/>
        </p:nvGrpSpPr>
        <p:grpSpPr>
          <a:xfrm>
            <a:off x="2575951" y="3975540"/>
            <a:ext cx="1121639" cy="807599"/>
            <a:chOff x="2575951" y="3975540"/>
            <a:chExt cx="1121639" cy="807599"/>
          </a:xfrm>
        </p:grpSpPr>
        <p:cxnSp>
          <p:nvCxnSpPr>
            <p:cNvPr id="320" name="Shape 320"/>
            <p:cNvCxnSpPr/>
            <p:nvPr/>
          </p:nvCxnSpPr>
          <p:spPr>
            <a:xfrm flipH="1">
              <a:off x="3686083" y="3975540"/>
              <a:ext cx="1" cy="790028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triangle" w="lg" len="lg"/>
              <a:tailEnd type="none" w="med" len="med"/>
            </a:ln>
          </p:spPr>
        </p:cxnSp>
        <p:sp>
          <p:nvSpPr>
            <p:cNvPr id="321" name="Shape 321"/>
            <p:cNvSpPr txBox="1"/>
            <p:nvPr/>
          </p:nvSpPr>
          <p:spPr>
            <a:xfrm>
              <a:off x="2815130" y="4367641"/>
              <a:ext cx="882460" cy="415498"/>
            </a:xfrm>
            <a:prstGeom prst="rect">
              <a:avLst/>
            </a:prstGeom>
            <a:solidFill>
              <a:srgbClr val="55D0F3"/>
            </a:solidFill>
            <a:ln w="9525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ct val="25000"/>
                <a:buFont typeface="Arial"/>
                <a:buNone/>
              </a:pPr>
              <a:r>
                <a:rPr lang="en-US" sz="105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LSRE Revenue</a:t>
              </a:r>
            </a:p>
          </p:txBody>
        </p:sp>
        <p:cxnSp>
          <p:nvCxnSpPr>
            <p:cNvPr id="325" name="Shape 325"/>
            <p:cNvCxnSpPr/>
            <p:nvPr/>
          </p:nvCxnSpPr>
          <p:spPr>
            <a:xfrm rot="10800000">
              <a:off x="2575951" y="4777315"/>
              <a:ext cx="1111478" cy="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26" name="Shape 326"/>
          <p:cNvGrpSpPr/>
          <p:nvPr/>
        </p:nvGrpSpPr>
        <p:grpSpPr>
          <a:xfrm>
            <a:off x="8110404" y="819037"/>
            <a:ext cx="1077282" cy="663928"/>
            <a:chOff x="1826492" y="4851635"/>
            <a:chExt cx="1077282" cy="663928"/>
          </a:xfrm>
        </p:grpSpPr>
        <p:grpSp>
          <p:nvGrpSpPr>
            <p:cNvPr id="327" name="Shape 327"/>
            <p:cNvGrpSpPr/>
            <p:nvPr/>
          </p:nvGrpSpPr>
          <p:grpSpPr>
            <a:xfrm>
              <a:off x="1826492" y="5088686"/>
              <a:ext cx="1077282" cy="426877"/>
              <a:chOff x="8220053" y="1610031"/>
              <a:chExt cx="1077282" cy="426877"/>
            </a:xfrm>
          </p:grpSpPr>
          <p:sp>
            <p:nvSpPr>
              <p:cNvPr id="328" name="Shape 328"/>
              <p:cNvSpPr/>
              <p:nvPr/>
            </p:nvSpPr>
            <p:spPr>
              <a:xfrm>
                <a:off x="8220053" y="1642733"/>
                <a:ext cx="137160" cy="137160"/>
              </a:xfrm>
              <a:prstGeom prst="rect">
                <a:avLst/>
              </a:prstGeom>
              <a:solidFill>
                <a:srgbClr val="3DCBF2"/>
              </a:solidFill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9" name="Shape 329"/>
              <p:cNvSpPr txBox="1"/>
              <p:nvPr/>
            </p:nvSpPr>
            <p:spPr>
              <a:xfrm>
                <a:off x="8357213" y="1806076"/>
                <a:ext cx="940122" cy="2308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9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Electricity</a:t>
                </a:r>
              </a:p>
            </p:txBody>
          </p:sp>
          <p:sp>
            <p:nvSpPr>
              <p:cNvPr id="330" name="Shape 330"/>
              <p:cNvSpPr txBox="1"/>
              <p:nvPr/>
            </p:nvSpPr>
            <p:spPr>
              <a:xfrm>
                <a:off x="8357213" y="1610031"/>
                <a:ext cx="810650" cy="2308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9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Money</a:t>
                </a:r>
              </a:p>
            </p:txBody>
          </p:sp>
          <p:sp>
            <p:nvSpPr>
              <p:cNvPr id="331" name="Shape 331"/>
              <p:cNvSpPr/>
              <p:nvPr/>
            </p:nvSpPr>
            <p:spPr>
              <a:xfrm>
                <a:off x="8220053" y="1851043"/>
                <a:ext cx="137160" cy="137160"/>
              </a:xfrm>
              <a:prstGeom prst="rect">
                <a:avLst/>
              </a:prstGeom>
              <a:solidFill>
                <a:schemeClr val="dk1"/>
              </a:solidFill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32" name="Shape 332"/>
            <p:cNvSpPr/>
            <p:nvPr/>
          </p:nvSpPr>
          <p:spPr>
            <a:xfrm>
              <a:off x="1826493" y="4899066"/>
              <a:ext cx="137160" cy="13716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endParaRPr sz="1800" b="0" i="0" u="none" strike="noStrike" cap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Shape 333"/>
            <p:cNvSpPr txBox="1"/>
            <p:nvPr/>
          </p:nvSpPr>
          <p:spPr>
            <a:xfrm>
              <a:off x="1963652" y="4851635"/>
              <a:ext cx="810650" cy="2308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9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RECs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B2EB479-46D6-47AC-922A-56F2F210DF4E}"/>
              </a:ext>
            </a:extLst>
          </p:cNvPr>
          <p:cNvGrpSpPr/>
          <p:nvPr/>
        </p:nvGrpSpPr>
        <p:grpSpPr>
          <a:xfrm>
            <a:off x="2575952" y="3982832"/>
            <a:ext cx="1391757" cy="1210332"/>
            <a:chOff x="2575952" y="3982832"/>
            <a:chExt cx="1391757" cy="1210332"/>
          </a:xfrm>
        </p:grpSpPr>
        <p:cxnSp>
          <p:nvCxnSpPr>
            <p:cNvPr id="334" name="Shape 334"/>
            <p:cNvCxnSpPr/>
            <p:nvPr/>
          </p:nvCxnSpPr>
          <p:spPr>
            <a:xfrm>
              <a:off x="3954770" y="3982832"/>
              <a:ext cx="0" cy="967868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35" name="Shape 335"/>
            <p:cNvSpPr txBox="1"/>
            <p:nvPr/>
          </p:nvSpPr>
          <p:spPr>
            <a:xfrm>
              <a:off x="3085249" y="4939248"/>
              <a:ext cx="882460" cy="253916"/>
            </a:xfrm>
            <a:prstGeom prst="rect">
              <a:avLst/>
            </a:prstGeom>
            <a:solidFill>
              <a:srgbClr val="55D0F3"/>
            </a:solidFill>
            <a:ln w="9525" cap="flat" cmpd="sng">
              <a:solidFill>
                <a:srgbClr val="55D0F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ct val="25000"/>
                <a:buFont typeface="Arial"/>
                <a:buNone/>
              </a:pPr>
              <a:r>
                <a:rPr lang="en-US" sz="105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Other fees</a:t>
              </a:r>
            </a:p>
          </p:txBody>
        </p:sp>
        <p:cxnSp>
          <p:nvCxnSpPr>
            <p:cNvPr id="336" name="Shape 336"/>
            <p:cNvCxnSpPr/>
            <p:nvPr/>
          </p:nvCxnSpPr>
          <p:spPr>
            <a:xfrm rot="10800000">
              <a:off x="2575952" y="4945261"/>
              <a:ext cx="1383915" cy="0"/>
            </a:xfrm>
            <a:prstGeom prst="straightConnector1">
              <a:avLst/>
            </a:prstGeom>
            <a:solidFill>
              <a:schemeClr val="lt1"/>
            </a:solidFill>
            <a:ln w="38100" cap="flat" cmpd="sng">
              <a:solidFill>
                <a:srgbClr val="55D0F3"/>
              </a:solidFill>
              <a:prstDash val="solid"/>
              <a:round/>
              <a:headEnd type="none" w="med" len="med"/>
              <a:tailEnd type="triangle" w="lg" len="lg"/>
            </a:ln>
          </p:spPr>
        </p:cxnSp>
      </p:grpSp>
      <p:sp>
        <p:nvSpPr>
          <p:cNvPr id="338" name="Shape 338"/>
          <p:cNvSpPr txBox="1"/>
          <p:nvPr/>
        </p:nvSpPr>
        <p:spPr>
          <a:xfrm>
            <a:off x="-302578" y="6272364"/>
            <a:ext cx="5757056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>
            <a:noAutofit/>
          </a:bodyPr>
          <a:lstStyle/>
          <a:p>
            <a:pPr marL="536575" marR="0" lvl="0" indent="-536575" algn="l" rtl="0">
              <a:spcBef>
                <a:spcPts val="0"/>
              </a:spcBef>
              <a:buSzPct val="25000"/>
              <a:buNone/>
            </a:pPr>
            <a:r>
              <a:rPr lang="en-US" sz="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Source:	Recent CFR-led procurements; CFR analysis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593955F-5471-4CAC-9497-D0DAD7284DA7}"/>
              </a:ext>
            </a:extLst>
          </p:cNvPr>
          <p:cNvGrpSpPr/>
          <p:nvPr/>
        </p:nvGrpSpPr>
        <p:grpSpPr>
          <a:xfrm>
            <a:off x="502548" y="4375953"/>
            <a:ext cx="2073403" cy="938934"/>
            <a:chOff x="502548" y="4375953"/>
            <a:chExt cx="2073403" cy="938934"/>
          </a:xfrm>
        </p:grpSpPr>
        <p:sp>
          <p:nvSpPr>
            <p:cNvPr id="310" name="Shape 310"/>
            <p:cNvSpPr/>
            <p:nvPr/>
          </p:nvSpPr>
          <p:spPr>
            <a:xfrm>
              <a:off x="502548" y="4375953"/>
              <a:ext cx="2073403" cy="938934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11" name="Shape 3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29145" y="4395870"/>
              <a:ext cx="1828390" cy="63857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9" name="Shape 339"/>
            <p:cNvSpPr txBox="1"/>
            <p:nvPr/>
          </p:nvSpPr>
          <p:spPr>
            <a:xfrm>
              <a:off x="817034" y="4988190"/>
              <a:ext cx="1423936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PJM </a:t>
              </a:r>
            </a:p>
          </p:txBody>
        </p:sp>
      </p:grpSp>
      <p:sp>
        <p:nvSpPr>
          <p:cNvPr id="340" name="Shape 340"/>
          <p:cNvSpPr txBox="1"/>
          <p:nvPr/>
        </p:nvSpPr>
        <p:spPr>
          <a:xfrm>
            <a:off x="6617182" y="3686877"/>
            <a:ext cx="1515816" cy="26161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Dominion / NOVEC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9F5493A-35D6-4D49-B7C8-0C229ED989D1}"/>
              </a:ext>
            </a:extLst>
          </p:cNvPr>
          <p:cNvGrpSpPr/>
          <p:nvPr/>
        </p:nvGrpSpPr>
        <p:grpSpPr>
          <a:xfrm>
            <a:off x="899302" y="2085235"/>
            <a:ext cx="1270704" cy="826150"/>
            <a:chOff x="899302" y="2085235"/>
            <a:chExt cx="1270704" cy="826150"/>
          </a:xfrm>
        </p:grpSpPr>
        <p:sp>
          <p:nvSpPr>
            <p:cNvPr id="308" name="Shape 308"/>
            <p:cNvSpPr/>
            <p:nvPr/>
          </p:nvSpPr>
          <p:spPr>
            <a:xfrm>
              <a:off x="899302" y="2085235"/>
              <a:ext cx="1250826" cy="82614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Shape 309"/>
            <p:cNvSpPr txBox="1"/>
            <p:nvPr/>
          </p:nvSpPr>
          <p:spPr>
            <a:xfrm>
              <a:off x="918634" y="2649775"/>
              <a:ext cx="1251372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Offsite LSRE</a:t>
              </a:r>
            </a:p>
          </p:txBody>
        </p:sp>
        <p:pic>
          <p:nvPicPr>
            <p:cNvPr id="341" name="Shape 34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205858" y="2131414"/>
              <a:ext cx="553508" cy="5535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2" name="Shape 342"/>
          <p:cNvSpPr txBox="1"/>
          <p:nvPr/>
        </p:nvSpPr>
        <p:spPr>
          <a:xfrm>
            <a:off x="4974564" y="2894140"/>
            <a:ext cx="760657" cy="577081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Current Electricity Cost</a:t>
            </a:r>
          </a:p>
        </p:txBody>
      </p:sp>
      <p:sp>
        <p:nvSpPr>
          <p:cNvPr id="343" name="Shape 343"/>
          <p:cNvSpPr txBox="1"/>
          <p:nvPr/>
        </p:nvSpPr>
        <p:spPr>
          <a:xfrm>
            <a:off x="5356082" y="3747429"/>
            <a:ext cx="792297" cy="23083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Electricity </a:t>
            </a:r>
          </a:p>
        </p:txBody>
      </p:sp>
      <p:sp>
        <p:nvSpPr>
          <p:cNvPr id="337" name="Shape 337"/>
          <p:cNvSpPr txBox="1"/>
          <p:nvPr/>
        </p:nvSpPr>
        <p:spPr>
          <a:xfrm>
            <a:off x="4535917" y="4664192"/>
            <a:ext cx="4544694" cy="257134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274320" indent="-274320">
              <a:spcAft>
                <a:spcPts val="400"/>
              </a:spcAft>
              <a:buClr>
                <a:schemeClr val="accent2"/>
              </a:buClr>
              <a:buSzPct val="120000"/>
              <a:buFont typeface="+mj-lt"/>
              <a:buAutoNum type="arabicPeriod"/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Customer </a:t>
            </a:r>
            <a:r>
              <a:rPr lang="en-US" sz="1200"/>
              <a:t>pays developer for RE power per PPA</a:t>
            </a:r>
          </a:p>
        </p:txBody>
      </p:sp>
      <p:sp>
        <p:nvSpPr>
          <p:cNvPr id="344" name="Shape 344"/>
          <p:cNvSpPr txBox="1"/>
          <p:nvPr/>
        </p:nvSpPr>
        <p:spPr>
          <a:xfrm>
            <a:off x="4499540" y="4303589"/>
            <a:ext cx="4579204" cy="31693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Indirect Physical PPA – How it works:</a:t>
            </a:r>
          </a:p>
        </p:txBody>
      </p:sp>
      <p:sp>
        <p:nvSpPr>
          <p:cNvPr id="53" name="Slide Number Placeholder 4">
            <a:extLst>
              <a:ext uri="{FF2B5EF4-FFF2-40B4-BE49-F238E27FC236}">
                <a16:creationId xmlns:a16="http://schemas.microsoft.com/office/drawing/2014/main" id="{5038F2BB-946F-4595-8678-AB90F0CCA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7</a:t>
            </a:fld>
            <a:endParaRPr lang="en-US"/>
          </a:p>
        </p:txBody>
      </p:sp>
      <p:sp>
        <p:nvSpPr>
          <p:cNvPr id="51" name="Footer Placeholder 3">
            <a:extLst>
              <a:ext uri="{FF2B5EF4-FFF2-40B4-BE49-F238E27FC236}">
                <a16:creationId xmlns:a16="http://schemas.microsoft.com/office/drawing/2014/main" id="{DD9B105A-461B-4A32-B59C-DE5D71DBB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AA49FB-A04D-4678-B313-2D4B15B5025C}"/>
              </a:ext>
            </a:extLst>
          </p:cNvPr>
          <p:cNvSpPr txBox="1"/>
          <p:nvPr/>
        </p:nvSpPr>
        <p:spPr>
          <a:xfrm>
            <a:off x="4535917" y="4920722"/>
            <a:ext cx="4135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74320">
              <a:spcAft>
                <a:spcPts val="400"/>
              </a:spcAft>
              <a:buClr>
                <a:schemeClr val="accent2"/>
              </a:buClr>
              <a:buSzPct val="120000"/>
              <a:buFont typeface="+mj-lt"/>
              <a:buAutoNum type="arabicPeriod" startAt="2"/>
            </a:pPr>
            <a:r>
              <a:rPr lang="en-US" sz="1200"/>
              <a:t>Power is delivered to the grid at project’s location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DF2D61-4075-49F8-9E95-90A8A22870A6}"/>
              </a:ext>
            </a:extLst>
          </p:cNvPr>
          <p:cNvSpPr/>
          <p:nvPr/>
        </p:nvSpPr>
        <p:spPr>
          <a:xfrm>
            <a:off x="4535917" y="517826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4320" indent="-274320">
              <a:spcAft>
                <a:spcPts val="400"/>
              </a:spcAft>
              <a:buClr>
                <a:schemeClr val="accent2"/>
              </a:buClr>
              <a:buSzPct val="120000"/>
              <a:buFont typeface="+mj-lt"/>
              <a:buAutoNum type="arabicPeriod" startAt="3"/>
            </a:pPr>
            <a:r>
              <a:rPr lang="en-US" sz="1200">
                <a:solidFill>
                  <a:srgbClr val="000000"/>
                </a:solidFill>
                <a:ea typeface="Arial"/>
                <a:cs typeface="Arial"/>
                <a:sym typeface="Arial"/>
              </a:rPr>
              <a:t>Customer (or agent, if customer not FERC-licensed) </a:t>
            </a:r>
            <a:br>
              <a:rPr lang="en-US" sz="1200">
                <a:solidFill>
                  <a:srgbClr val="000000"/>
                </a:solidFill>
                <a:ea typeface="Arial"/>
                <a:cs typeface="Arial"/>
                <a:sym typeface="Arial"/>
              </a:rPr>
            </a:br>
            <a:r>
              <a:rPr lang="en-US" sz="1200">
                <a:solidFill>
                  <a:srgbClr val="000000"/>
                </a:solidFill>
                <a:ea typeface="Arial"/>
                <a:cs typeface="Arial"/>
                <a:sym typeface="Arial"/>
              </a:rPr>
              <a:t>takes title of power and RECs; </a:t>
            </a:r>
            <a:br>
              <a:rPr lang="en-US" sz="1200">
                <a:solidFill>
                  <a:srgbClr val="000000"/>
                </a:solidFill>
                <a:ea typeface="Arial"/>
                <a:cs typeface="Arial"/>
                <a:sym typeface="Arial"/>
              </a:rPr>
            </a:br>
            <a:r>
              <a:rPr lang="en-US" sz="1200">
                <a:solidFill>
                  <a:srgbClr val="000000"/>
                </a:solidFill>
                <a:ea typeface="Arial"/>
                <a:cs typeface="Arial"/>
                <a:sym typeface="Arial"/>
              </a:rPr>
              <a:t>Power is resold into wholesale market (</a:t>
            </a:r>
            <a:r>
              <a:rPr lang="en-US" sz="1200"/>
              <a:t>revenue is determined by local wholesale price)</a:t>
            </a:r>
            <a:endParaRPr lang="en-US" sz="1200">
              <a:solidFill>
                <a:srgbClr val="000000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C7CA94-CA9E-4B59-A01E-8308281B6354}"/>
              </a:ext>
            </a:extLst>
          </p:cNvPr>
          <p:cNvSpPr/>
          <p:nvPr/>
        </p:nvSpPr>
        <p:spPr>
          <a:xfrm>
            <a:off x="4535917" y="603439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4320" lvl="0" indent="-274320">
              <a:spcAft>
                <a:spcPts val="400"/>
              </a:spcAft>
              <a:buClr>
                <a:schemeClr val="accent2"/>
              </a:buClr>
              <a:buSzPct val="120000"/>
              <a:buFont typeface="+mj-lt"/>
              <a:buAutoNum type="arabicPeriod" startAt="4"/>
            </a:pPr>
            <a:r>
              <a:rPr lang="en-US" sz="1200" b="1">
                <a:solidFill>
                  <a:srgbClr val="000000"/>
                </a:solidFill>
                <a:ea typeface="Arial"/>
                <a:cs typeface="Arial"/>
                <a:sym typeface="Arial"/>
              </a:rPr>
              <a:t>No change to purchase of power from retail/utility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6C9FDFD-CCB9-4F91-8603-0DFAAA00D0E5}"/>
              </a:ext>
            </a:extLst>
          </p:cNvPr>
          <p:cNvGrpSpPr/>
          <p:nvPr/>
        </p:nvGrpSpPr>
        <p:grpSpPr>
          <a:xfrm>
            <a:off x="2804838" y="2951328"/>
            <a:ext cx="493344" cy="307777"/>
            <a:chOff x="2439031" y="2951154"/>
            <a:chExt cx="493344" cy="30777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987F2D3-2690-4C27-8162-24254B42C0EE}"/>
                </a:ext>
              </a:extLst>
            </p:cNvPr>
            <p:cNvSpPr txBox="1"/>
            <p:nvPr/>
          </p:nvSpPr>
          <p:spPr>
            <a:xfrm>
              <a:off x="2439031" y="2951154"/>
              <a:ext cx="493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chemeClr val="accent2"/>
                  </a:solidFill>
                </a:rPr>
                <a:t>1.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DCA226F-DADA-4E27-B7DF-50CEAD48E3E2}"/>
                </a:ext>
              </a:extLst>
            </p:cNvPr>
            <p:cNvSpPr/>
            <p:nvPr/>
          </p:nvSpPr>
          <p:spPr>
            <a:xfrm>
              <a:off x="2440054" y="2955787"/>
              <a:ext cx="293652" cy="286684"/>
            </a:xfrm>
            <a:prstGeom prst="ellipse">
              <a:avLst/>
            </a:prstGeom>
            <a:noFill/>
            <a:ln w="190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04E311B-A144-4D4F-B101-DF68868BA377}"/>
              </a:ext>
            </a:extLst>
          </p:cNvPr>
          <p:cNvGrpSpPr/>
          <p:nvPr/>
        </p:nvGrpSpPr>
        <p:grpSpPr>
          <a:xfrm>
            <a:off x="1656275" y="3333681"/>
            <a:ext cx="493344" cy="307777"/>
            <a:chOff x="2439031" y="2951154"/>
            <a:chExt cx="493344" cy="307777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3BB39D6-BEDB-4440-8613-5417140B3BCD}"/>
                </a:ext>
              </a:extLst>
            </p:cNvPr>
            <p:cNvSpPr txBox="1"/>
            <p:nvPr/>
          </p:nvSpPr>
          <p:spPr>
            <a:xfrm>
              <a:off x="2439031" y="2951154"/>
              <a:ext cx="493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chemeClr val="accent2"/>
                  </a:solidFill>
                </a:rPr>
                <a:t>2.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386D15EA-D8A1-4E20-95EC-41C70F4D7902}"/>
                </a:ext>
              </a:extLst>
            </p:cNvPr>
            <p:cNvSpPr/>
            <p:nvPr/>
          </p:nvSpPr>
          <p:spPr>
            <a:xfrm>
              <a:off x="2440054" y="2955787"/>
              <a:ext cx="293652" cy="286684"/>
            </a:xfrm>
            <a:prstGeom prst="ellipse">
              <a:avLst/>
            </a:prstGeom>
            <a:noFill/>
            <a:ln w="190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BFD09BE7-275C-4691-BF7C-2A4E1A9FD895}"/>
              </a:ext>
            </a:extLst>
          </p:cNvPr>
          <p:cNvGrpSpPr/>
          <p:nvPr/>
        </p:nvGrpSpPr>
        <p:grpSpPr>
          <a:xfrm>
            <a:off x="2815130" y="4001222"/>
            <a:ext cx="493344" cy="307777"/>
            <a:chOff x="2439031" y="2951154"/>
            <a:chExt cx="493344" cy="307777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C12C0B1-41E4-470E-B0D1-D68E0FFC269C}"/>
                </a:ext>
              </a:extLst>
            </p:cNvPr>
            <p:cNvSpPr txBox="1"/>
            <p:nvPr/>
          </p:nvSpPr>
          <p:spPr>
            <a:xfrm>
              <a:off x="2439031" y="2951154"/>
              <a:ext cx="493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chemeClr val="accent2"/>
                  </a:solidFill>
                </a:rPr>
                <a:t>3.</a:t>
              </a: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1108F5F6-07CE-40FA-98FF-F3EAF44D0849}"/>
                </a:ext>
              </a:extLst>
            </p:cNvPr>
            <p:cNvSpPr/>
            <p:nvPr/>
          </p:nvSpPr>
          <p:spPr>
            <a:xfrm>
              <a:off x="2440054" y="2955787"/>
              <a:ext cx="293652" cy="286684"/>
            </a:xfrm>
            <a:prstGeom prst="ellipse">
              <a:avLst/>
            </a:prstGeom>
            <a:noFill/>
            <a:ln w="190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D3E8A4B-5312-4A40-8A25-C2DF6666411C}"/>
              </a:ext>
            </a:extLst>
          </p:cNvPr>
          <p:cNvGrpSpPr/>
          <p:nvPr/>
        </p:nvGrpSpPr>
        <p:grpSpPr>
          <a:xfrm>
            <a:off x="5860627" y="3048115"/>
            <a:ext cx="493344" cy="307777"/>
            <a:chOff x="2439031" y="2951154"/>
            <a:chExt cx="493344" cy="307777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B65E1D30-5BBB-4316-A055-A4AC3E1678CB}"/>
                </a:ext>
              </a:extLst>
            </p:cNvPr>
            <p:cNvSpPr txBox="1"/>
            <p:nvPr/>
          </p:nvSpPr>
          <p:spPr>
            <a:xfrm>
              <a:off x="2439031" y="2951154"/>
              <a:ext cx="493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chemeClr val="accent2"/>
                  </a:solidFill>
                </a:rPr>
                <a:t>4.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BCEC2952-4C6A-470B-BD12-A0CC44009EA1}"/>
                </a:ext>
              </a:extLst>
            </p:cNvPr>
            <p:cNvSpPr/>
            <p:nvPr/>
          </p:nvSpPr>
          <p:spPr>
            <a:xfrm>
              <a:off x="2440054" y="2955787"/>
              <a:ext cx="293652" cy="286684"/>
            </a:xfrm>
            <a:prstGeom prst="ellipse">
              <a:avLst/>
            </a:prstGeom>
            <a:noFill/>
            <a:ln w="190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F53472DF-2325-4F41-A130-EAE044F25FEC}"/>
              </a:ext>
            </a:extLst>
          </p:cNvPr>
          <p:cNvGrpSpPr/>
          <p:nvPr/>
        </p:nvGrpSpPr>
        <p:grpSpPr>
          <a:xfrm>
            <a:off x="3561018" y="1945050"/>
            <a:ext cx="493344" cy="307777"/>
            <a:chOff x="2439031" y="2951154"/>
            <a:chExt cx="493344" cy="307777"/>
          </a:xfrm>
        </p:grpSpPr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ACAD7E1D-92A2-4B26-8B11-2DA281B252AD}"/>
                </a:ext>
              </a:extLst>
            </p:cNvPr>
            <p:cNvSpPr txBox="1"/>
            <p:nvPr/>
          </p:nvSpPr>
          <p:spPr>
            <a:xfrm>
              <a:off x="2439031" y="2951154"/>
              <a:ext cx="493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solidFill>
                    <a:schemeClr val="accent2"/>
                  </a:solidFill>
                </a:rPr>
                <a:t>3.</a:t>
              </a: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42738435-F5B3-436E-A1CC-E9D6307CE1E1}"/>
                </a:ext>
              </a:extLst>
            </p:cNvPr>
            <p:cNvSpPr/>
            <p:nvPr/>
          </p:nvSpPr>
          <p:spPr>
            <a:xfrm>
              <a:off x="2440054" y="2955787"/>
              <a:ext cx="293652" cy="286684"/>
            </a:xfrm>
            <a:prstGeom prst="ellipse">
              <a:avLst/>
            </a:prstGeom>
            <a:noFill/>
            <a:ln w="190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43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 animBg="1"/>
      <p:bldP spid="312" grpId="0" animBg="1"/>
      <p:bldP spid="340" grpId="0"/>
      <p:bldP spid="342" grpId="0" animBg="1"/>
      <p:bldP spid="343" grpId="0" animBg="1"/>
      <p:bldP spid="337" grpId="0"/>
      <p:bldP spid="344" grpId="0"/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7AD018CC-B369-4CA2-BB4B-BB686074C07B}"/>
              </a:ext>
            </a:extLst>
          </p:cNvPr>
          <p:cNvSpPr/>
          <p:nvPr/>
        </p:nvSpPr>
        <p:spPr>
          <a:xfrm>
            <a:off x="4574425" y="2078400"/>
            <a:ext cx="4249265" cy="2062319"/>
          </a:xfrm>
          <a:prstGeom prst="rect">
            <a:avLst/>
          </a:prstGeom>
          <a:solidFill>
            <a:srgbClr val="D7F5FD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F69469-1655-49E1-A85B-79980A7CB0BB}"/>
              </a:ext>
            </a:extLst>
          </p:cNvPr>
          <p:cNvSpPr/>
          <p:nvPr/>
        </p:nvSpPr>
        <p:spPr>
          <a:xfrm>
            <a:off x="332461" y="1389566"/>
            <a:ext cx="3835261" cy="4123039"/>
          </a:xfrm>
          <a:prstGeom prst="rect">
            <a:avLst/>
          </a:prstGeom>
          <a:solidFill>
            <a:srgbClr val="FEF0DE"/>
          </a:solidFill>
          <a:ln w="63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2" name="Shape 302"/>
          <p:cNvCxnSpPr/>
          <p:nvPr/>
        </p:nvCxnSpPr>
        <p:spPr>
          <a:xfrm rot="10800000">
            <a:off x="2170007" y="2310056"/>
            <a:ext cx="1677125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3" name="Shape 303"/>
          <p:cNvSpPr txBox="1">
            <a:spLocks noGrp="1"/>
          </p:cNvSpPr>
          <p:nvPr>
            <p:ph type="title"/>
          </p:nvPr>
        </p:nvSpPr>
        <p:spPr>
          <a:xfrm>
            <a:off x="246186" y="198439"/>
            <a:ext cx="6654235" cy="89255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spcBef>
                <a:spcPts val="0"/>
              </a:spcBef>
              <a:buClr>
                <a:srgbClr val="F6964D"/>
              </a:buClr>
              <a:buSzPct val="25000"/>
            </a:pPr>
            <a: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  <a:t>Many Buyers Use PPAs </a:t>
            </a:r>
            <a:r>
              <a:rPr lang="en-US">
                <a:ea typeface="Arial"/>
                <a:sym typeface="Arial"/>
              </a:rPr>
              <a:t>to</a:t>
            </a:r>
            <a:b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600" b="1" i="0" u="none" strike="noStrike" cap="none">
                <a:solidFill>
                  <a:srgbClr val="F6964D"/>
                </a:solidFill>
                <a:latin typeface="Arial"/>
                <a:ea typeface="Arial"/>
                <a:cs typeface="Arial"/>
                <a:sym typeface="Arial"/>
              </a:rPr>
              <a:t>Access Attractive Economics</a:t>
            </a:r>
          </a:p>
        </p:txBody>
      </p:sp>
      <p:sp>
        <p:nvSpPr>
          <p:cNvPr id="306" name="Shape 306"/>
          <p:cNvSpPr txBox="1"/>
          <p:nvPr/>
        </p:nvSpPr>
        <p:spPr>
          <a:xfrm>
            <a:off x="7352632" y="280737"/>
            <a:ext cx="1604210" cy="338554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25000"/>
              <a:buFont typeface="Arial"/>
              <a:buNone/>
            </a:pPr>
            <a:r>
              <a:rPr lang="en-US" sz="1600" b="0" i="0" u="none" strike="noStrike" cap="none">
                <a:solidFill>
                  <a:srgbClr val="777777"/>
                </a:solidFill>
                <a:latin typeface="Arial"/>
                <a:ea typeface="Arial"/>
                <a:cs typeface="Arial"/>
                <a:sym typeface="Arial"/>
              </a:rPr>
              <a:t>ILLUSTRATIVE</a:t>
            </a:r>
          </a:p>
        </p:txBody>
      </p:sp>
      <p:sp>
        <p:nvSpPr>
          <p:cNvPr id="307" name="Shape 307"/>
          <p:cNvSpPr/>
          <p:nvPr/>
        </p:nvSpPr>
        <p:spPr>
          <a:xfrm>
            <a:off x="3347458" y="3196310"/>
            <a:ext cx="1540382" cy="77923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Customer</a:t>
            </a:r>
          </a:p>
        </p:txBody>
      </p:sp>
      <p:sp>
        <p:nvSpPr>
          <p:cNvPr id="308" name="Shape 308"/>
          <p:cNvSpPr/>
          <p:nvPr/>
        </p:nvSpPr>
        <p:spPr>
          <a:xfrm>
            <a:off x="899302" y="2085235"/>
            <a:ext cx="1250826" cy="8261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Shape 309"/>
          <p:cNvSpPr txBox="1"/>
          <p:nvPr/>
        </p:nvSpPr>
        <p:spPr>
          <a:xfrm>
            <a:off x="918634" y="2649775"/>
            <a:ext cx="1251372" cy="26161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Offsite LSRE</a:t>
            </a:r>
          </a:p>
        </p:txBody>
      </p:sp>
      <p:sp>
        <p:nvSpPr>
          <p:cNvPr id="310" name="Shape 310"/>
          <p:cNvSpPr/>
          <p:nvPr/>
        </p:nvSpPr>
        <p:spPr>
          <a:xfrm>
            <a:off x="502548" y="4375953"/>
            <a:ext cx="2073403" cy="938934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lvl="0" algn="ctr">
              <a:buClr>
                <a:schemeClr val="dk1"/>
              </a:buClr>
            </a:pPr>
            <a:r>
              <a:rPr lang="en-US">
                <a:solidFill>
                  <a:srgbClr val="000000"/>
                </a:solidFill>
                <a:ea typeface="Arial"/>
                <a:cs typeface="Arial"/>
                <a:sym typeface="Arial"/>
              </a:rPr>
              <a:t>Rob </a:t>
            </a:r>
            <a:r>
              <a:rPr lang="en-US" err="1">
                <a:solidFill>
                  <a:srgbClr val="000000"/>
                </a:solidFill>
                <a:ea typeface="Arial"/>
                <a:cs typeface="Arial"/>
                <a:sym typeface="Arial"/>
              </a:rPr>
              <a:t>Leuck</a:t>
            </a:r>
            <a:endParaRPr lang="en-US"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Shape 3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9145" y="4395870"/>
            <a:ext cx="1828390" cy="638579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/>
          <p:nvPr/>
        </p:nvSpPr>
        <p:spPr>
          <a:xfrm>
            <a:off x="6377643" y="3025292"/>
            <a:ext cx="2073403" cy="96625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Shape 3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4240" y="3101927"/>
            <a:ext cx="1828390" cy="63857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4" name="Shape 314"/>
          <p:cNvCxnSpPr/>
          <p:nvPr/>
        </p:nvCxnSpPr>
        <p:spPr>
          <a:xfrm rot="10800000" flipH="1">
            <a:off x="3843034" y="2320216"/>
            <a:ext cx="1" cy="876094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accent2"/>
            </a:solidFill>
            <a:prstDash val="solid"/>
            <a:round/>
            <a:headEnd type="triangle" w="lg" len="lg"/>
            <a:tailEnd type="none" w="med" len="med"/>
          </a:ln>
        </p:spPr>
      </p:cxnSp>
      <p:sp>
        <p:nvSpPr>
          <p:cNvPr id="315" name="Shape 315"/>
          <p:cNvSpPr txBox="1"/>
          <p:nvPr/>
        </p:nvSpPr>
        <p:spPr>
          <a:xfrm>
            <a:off x="3306291" y="2290084"/>
            <a:ext cx="546669" cy="258300"/>
          </a:xfrm>
          <a:prstGeom prst="rect">
            <a:avLst/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RECs </a:t>
            </a:r>
          </a:p>
        </p:txBody>
      </p:sp>
      <p:cxnSp>
        <p:nvCxnSpPr>
          <p:cNvPr id="316" name="Shape 316"/>
          <p:cNvCxnSpPr/>
          <p:nvPr/>
        </p:nvCxnSpPr>
        <p:spPr>
          <a:xfrm>
            <a:off x="2170006" y="2635004"/>
            <a:ext cx="1507058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triangle" w="lg" len="lg"/>
            <a:tailEnd type="none" w="med" len="med"/>
          </a:ln>
        </p:spPr>
      </p:cxnSp>
      <p:sp>
        <p:nvSpPr>
          <p:cNvPr id="317" name="Shape 317"/>
          <p:cNvSpPr txBox="1"/>
          <p:nvPr/>
        </p:nvSpPr>
        <p:spPr>
          <a:xfrm>
            <a:off x="2794784" y="2622898"/>
            <a:ext cx="897149" cy="253916"/>
          </a:xfrm>
          <a:prstGeom prst="rect">
            <a:avLst/>
          </a:prstGeom>
          <a:solidFill>
            <a:srgbClr val="55D0F3"/>
          </a:solidFill>
          <a:ln w="9525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PPA $ </a:t>
            </a:r>
          </a:p>
        </p:txBody>
      </p:sp>
      <p:cxnSp>
        <p:nvCxnSpPr>
          <p:cNvPr id="318" name="Shape 318"/>
          <p:cNvCxnSpPr>
            <a:stCxn id="311" idx="0"/>
            <a:endCxn id="309" idx="2"/>
          </p:cNvCxnSpPr>
          <p:nvPr/>
        </p:nvCxnSpPr>
        <p:spPr>
          <a:xfrm rot="10800000" flipH="1">
            <a:off x="1543340" y="2911470"/>
            <a:ext cx="900" cy="148440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triangle" w="lg" len="lg"/>
            <a:tailEnd type="none" w="med" len="med"/>
          </a:ln>
        </p:spPr>
      </p:cxnSp>
      <p:sp>
        <p:nvSpPr>
          <p:cNvPr id="319" name="Shape 319"/>
          <p:cNvSpPr txBox="1"/>
          <p:nvPr/>
        </p:nvSpPr>
        <p:spPr>
          <a:xfrm>
            <a:off x="668613" y="3346124"/>
            <a:ext cx="878106" cy="25391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Electricity </a:t>
            </a:r>
          </a:p>
        </p:txBody>
      </p:sp>
      <p:cxnSp>
        <p:nvCxnSpPr>
          <p:cNvPr id="320" name="Shape 320"/>
          <p:cNvCxnSpPr/>
          <p:nvPr/>
        </p:nvCxnSpPr>
        <p:spPr>
          <a:xfrm flipH="1">
            <a:off x="3686083" y="3975540"/>
            <a:ext cx="1" cy="790028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triangle" w="lg" len="lg"/>
            <a:tailEnd type="none" w="med" len="med"/>
          </a:ln>
        </p:spPr>
      </p:cxnSp>
      <p:sp>
        <p:nvSpPr>
          <p:cNvPr id="321" name="Shape 321"/>
          <p:cNvSpPr txBox="1"/>
          <p:nvPr/>
        </p:nvSpPr>
        <p:spPr>
          <a:xfrm>
            <a:off x="2815130" y="4367641"/>
            <a:ext cx="882460" cy="415498"/>
          </a:xfrm>
          <a:prstGeom prst="rect">
            <a:avLst/>
          </a:prstGeom>
          <a:solidFill>
            <a:srgbClr val="55D0F3"/>
          </a:solidFill>
          <a:ln w="9525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LSRE Revenue</a:t>
            </a:r>
          </a:p>
        </p:txBody>
      </p:sp>
      <p:cxnSp>
        <p:nvCxnSpPr>
          <p:cNvPr id="322" name="Shape 322"/>
          <p:cNvCxnSpPr/>
          <p:nvPr/>
        </p:nvCxnSpPr>
        <p:spPr>
          <a:xfrm rot="10800000">
            <a:off x="4887841" y="3476692"/>
            <a:ext cx="1489802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round/>
            <a:headEnd type="triangle" w="lg" len="lg"/>
            <a:tailEnd type="none" w="med" len="med"/>
          </a:ln>
        </p:spPr>
      </p:cxnSp>
      <p:cxnSp>
        <p:nvCxnSpPr>
          <p:cNvPr id="323" name="Shape 323"/>
          <p:cNvCxnSpPr/>
          <p:nvPr/>
        </p:nvCxnSpPr>
        <p:spPr>
          <a:xfrm>
            <a:off x="4887840" y="3761898"/>
            <a:ext cx="1489803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triangle" w="lg" len="lg"/>
            <a:tailEnd type="none" w="med" len="med"/>
          </a:ln>
        </p:spPr>
      </p:cxnSp>
      <p:cxnSp>
        <p:nvCxnSpPr>
          <p:cNvPr id="324" name="Shape 324"/>
          <p:cNvCxnSpPr/>
          <p:nvPr/>
        </p:nvCxnSpPr>
        <p:spPr>
          <a:xfrm rot="10800000">
            <a:off x="3677277" y="2641141"/>
            <a:ext cx="0" cy="55517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25" name="Shape 325"/>
          <p:cNvCxnSpPr/>
          <p:nvPr/>
        </p:nvCxnSpPr>
        <p:spPr>
          <a:xfrm rot="10800000">
            <a:off x="2575951" y="4777315"/>
            <a:ext cx="1111478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326" name="Shape 326"/>
          <p:cNvGrpSpPr/>
          <p:nvPr/>
        </p:nvGrpSpPr>
        <p:grpSpPr>
          <a:xfrm>
            <a:off x="8110404" y="819037"/>
            <a:ext cx="1077282" cy="663928"/>
            <a:chOff x="1826492" y="4851635"/>
            <a:chExt cx="1077282" cy="663928"/>
          </a:xfrm>
        </p:grpSpPr>
        <p:grpSp>
          <p:nvGrpSpPr>
            <p:cNvPr id="327" name="Shape 327"/>
            <p:cNvGrpSpPr/>
            <p:nvPr/>
          </p:nvGrpSpPr>
          <p:grpSpPr>
            <a:xfrm>
              <a:off x="1826492" y="5088686"/>
              <a:ext cx="1077282" cy="426877"/>
              <a:chOff x="8220053" y="1610031"/>
              <a:chExt cx="1077282" cy="426877"/>
            </a:xfrm>
          </p:grpSpPr>
          <p:sp>
            <p:nvSpPr>
              <p:cNvPr id="328" name="Shape 328"/>
              <p:cNvSpPr/>
              <p:nvPr/>
            </p:nvSpPr>
            <p:spPr>
              <a:xfrm>
                <a:off x="8220053" y="1642733"/>
                <a:ext cx="137160" cy="137160"/>
              </a:xfrm>
              <a:prstGeom prst="rect">
                <a:avLst/>
              </a:prstGeom>
              <a:solidFill>
                <a:srgbClr val="3DCBF2"/>
              </a:solidFill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9" name="Shape 329"/>
              <p:cNvSpPr txBox="1"/>
              <p:nvPr/>
            </p:nvSpPr>
            <p:spPr>
              <a:xfrm>
                <a:off x="8357213" y="1806076"/>
                <a:ext cx="940122" cy="2308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9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Electricity</a:t>
                </a:r>
              </a:p>
            </p:txBody>
          </p:sp>
          <p:sp>
            <p:nvSpPr>
              <p:cNvPr id="330" name="Shape 330"/>
              <p:cNvSpPr txBox="1"/>
              <p:nvPr/>
            </p:nvSpPr>
            <p:spPr>
              <a:xfrm>
                <a:off x="8357213" y="1610031"/>
                <a:ext cx="810650" cy="2308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9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Money</a:t>
                </a:r>
              </a:p>
            </p:txBody>
          </p:sp>
          <p:sp>
            <p:nvSpPr>
              <p:cNvPr id="331" name="Shape 331"/>
              <p:cNvSpPr/>
              <p:nvPr/>
            </p:nvSpPr>
            <p:spPr>
              <a:xfrm>
                <a:off x="8220053" y="1851043"/>
                <a:ext cx="137160" cy="137160"/>
              </a:xfrm>
              <a:prstGeom prst="rect">
                <a:avLst/>
              </a:prstGeom>
              <a:solidFill>
                <a:schemeClr val="dk1"/>
              </a:solidFill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32" name="Shape 332"/>
            <p:cNvSpPr/>
            <p:nvPr/>
          </p:nvSpPr>
          <p:spPr>
            <a:xfrm>
              <a:off x="1826493" y="4899066"/>
              <a:ext cx="137160" cy="13716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endParaRPr sz="1800" b="0" i="0" u="none" strike="noStrike" cap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Shape 333"/>
            <p:cNvSpPr txBox="1"/>
            <p:nvPr/>
          </p:nvSpPr>
          <p:spPr>
            <a:xfrm>
              <a:off x="1963652" y="4851635"/>
              <a:ext cx="810650" cy="2308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9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RECs</a:t>
              </a:r>
            </a:p>
          </p:txBody>
        </p:sp>
      </p:grpSp>
      <p:cxnSp>
        <p:nvCxnSpPr>
          <p:cNvPr id="334" name="Shape 334"/>
          <p:cNvCxnSpPr/>
          <p:nvPr/>
        </p:nvCxnSpPr>
        <p:spPr>
          <a:xfrm>
            <a:off x="3954770" y="3982832"/>
            <a:ext cx="0" cy="967868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5" name="Shape 335"/>
          <p:cNvSpPr txBox="1"/>
          <p:nvPr/>
        </p:nvSpPr>
        <p:spPr>
          <a:xfrm>
            <a:off x="3085249" y="4939248"/>
            <a:ext cx="882460" cy="253916"/>
          </a:xfrm>
          <a:prstGeom prst="rect">
            <a:avLst/>
          </a:prstGeom>
          <a:solidFill>
            <a:srgbClr val="55D0F3"/>
          </a:solidFill>
          <a:ln w="9525" cap="flat" cmpd="sng">
            <a:solidFill>
              <a:srgbClr val="55D0F3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Other fees</a:t>
            </a:r>
          </a:p>
        </p:txBody>
      </p:sp>
      <p:cxnSp>
        <p:nvCxnSpPr>
          <p:cNvPr id="336" name="Shape 336"/>
          <p:cNvCxnSpPr/>
          <p:nvPr/>
        </p:nvCxnSpPr>
        <p:spPr>
          <a:xfrm rot="10800000">
            <a:off x="2575952" y="4945261"/>
            <a:ext cx="1383915" cy="0"/>
          </a:xfrm>
          <a:prstGeom prst="straightConnector1">
            <a:avLst/>
          </a:prstGeom>
          <a:solidFill>
            <a:schemeClr val="lt1"/>
          </a:solidFill>
          <a:ln w="38100" cap="flat" cmpd="sng">
            <a:solidFill>
              <a:srgbClr val="55D0F3"/>
            </a:solidFill>
            <a:prstDash val="solid"/>
            <a:round/>
            <a:headEnd type="none" w="med" len="med"/>
            <a:tailEnd type="triangle" w="lg" len="lg"/>
          </a:ln>
        </p:spPr>
      </p:cxnSp>
      <p:pic>
        <p:nvPicPr>
          <p:cNvPr id="341" name="Shape 3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5858" y="2131414"/>
            <a:ext cx="553508" cy="553508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Shape 342"/>
          <p:cNvSpPr txBox="1"/>
          <p:nvPr/>
        </p:nvSpPr>
        <p:spPr>
          <a:xfrm>
            <a:off x="4974564" y="2894140"/>
            <a:ext cx="760657" cy="577081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Current Electricity Cost</a:t>
            </a:r>
          </a:p>
        </p:txBody>
      </p:sp>
      <p:sp>
        <p:nvSpPr>
          <p:cNvPr id="343" name="Shape 343"/>
          <p:cNvSpPr txBox="1"/>
          <p:nvPr/>
        </p:nvSpPr>
        <p:spPr>
          <a:xfrm>
            <a:off x="5356082" y="3747429"/>
            <a:ext cx="792297" cy="23083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r>
              <a:rPr lang="en-US" sz="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Electricity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33E014D-F4FE-44D6-BC23-0BB090BE5E7D}"/>
              </a:ext>
            </a:extLst>
          </p:cNvPr>
          <p:cNvSpPr txBox="1"/>
          <p:nvPr/>
        </p:nvSpPr>
        <p:spPr>
          <a:xfrm>
            <a:off x="2802725" y="2862673"/>
            <a:ext cx="453635" cy="25391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$38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65C0EBF-8100-41F8-8AE1-7D462F581907}"/>
              </a:ext>
            </a:extLst>
          </p:cNvPr>
          <p:cNvSpPr txBox="1"/>
          <p:nvPr/>
        </p:nvSpPr>
        <p:spPr>
          <a:xfrm>
            <a:off x="2823704" y="4119739"/>
            <a:ext cx="453635" cy="253916"/>
          </a:xfrm>
          <a:prstGeom prst="rect">
            <a:avLst/>
          </a:prstGeom>
          <a:noFill/>
          <a:ln w="28575">
            <a:solidFill>
              <a:srgbClr val="57D0F3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$41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2410510-3558-4E68-93FF-EA621822351D}"/>
              </a:ext>
            </a:extLst>
          </p:cNvPr>
          <p:cNvSpPr txBox="1"/>
          <p:nvPr/>
        </p:nvSpPr>
        <p:spPr>
          <a:xfrm>
            <a:off x="3092159" y="5203113"/>
            <a:ext cx="453635" cy="253916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$1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5E872B7-76A8-4C46-8B8C-CEDDE6924750}"/>
              </a:ext>
            </a:extLst>
          </p:cNvPr>
          <p:cNvSpPr txBox="1"/>
          <p:nvPr/>
        </p:nvSpPr>
        <p:spPr>
          <a:xfrm>
            <a:off x="4987768" y="2648542"/>
            <a:ext cx="422870" cy="25391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$86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BC3E643-91E3-4FFA-9DC1-29589AB32C1B}"/>
              </a:ext>
            </a:extLst>
          </p:cNvPr>
          <p:cNvGrpSpPr/>
          <p:nvPr/>
        </p:nvGrpSpPr>
        <p:grpSpPr>
          <a:xfrm>
            <a:off x="4583852" y="4268378"/>
            <a:ext cx="3511589" cy="2037260"/>
            <a:chOff x="5249971" y="3716183"/>
            <a:chExt cx="3218652" cy="2398707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263D8CF-4F4B-4B3A-9233-640CD76DE5F4}"/>
                </a:ext>
              </a:extLst>
            </p:cNvPr>
            <p:cNvSpPr/>
            <p:nvPr/>
          </p:nvSpPr>
          <p:spPr>
            <a:xfrm>
              <a:off x="5249971" y="3716183"/>
              <a:ext cx="3218652" cy="2398707"/>
            </a:xfrm>
            <a:prstGeom prst="rect">
              <a:avLst/>
            </a:prstGeom>
            <a:solidFill>
              <a:schemeClr val="bg1"/>
            </a:solidFill>
            <a:ln w="9525" cmpd="sng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017D451-2329-40C5-A064-CFC679A09481}"/>
                </a:ext>
              </a:extLst>
            </p:cNvPr>
            <p:cNvSpPr/>
            <p:nvPr/>
          </p:nvSpPr>
          <p:spPr bwMode="auto">
            <a:xfrm>
              <a:off x="6907611" y="4716954"/>
              <a:ext cx="197190" cy="95154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565AB7A-1ABF-4D41-BFA3-2FCF2F54CB27}"/>
                </a:ext>
              </a:extLst>
            </p:cNvPr>
            <p:cNvSpPr/>
            <p:nvPr/>
          </p:nvSpPr>
          <p:spPr bwMode="auto">
            <a:xfrm>
              <a:off x="5495684" y="4888235"/>
              <a:ext cx="200929" cy="780248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endParaRP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812E03E-2A43-4A66-B396-72607B077E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04801" y="4722348"/>
              <a:ext cx="1106714" cy="0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BDD75B2-CEF5-4849-BAB1-276BE613062C}"/>
                </a:ext>
              </a:extLst>
            </p:cNvPr>
            <p:cNvCxnSpPr/>
            <p:nvPr/>
          </p:nvCxnSpPr>
          <p:spPr bwMode="auto">
            <a:xfrm flipV="1">
              <a:off x="6246414" y="4840041"/>
              <a:ext cx="1951833" cy="1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19333164-DF83-47D8-B403-7E17785EF0B1}"/>
                </a:ext>
              </a:extLst>
            </p:cNvPr>
            <p:cNvCxnSpPr/>
            <p:nvPr/>
          </p:nvCxnSpPr>
          <p:spPr bwMode="auto">
            <a:xfrm flipV="1">
              <a:off x="5708870" y="4890593"/>
              <a:ext cx="323594" cy="1"/>
            </a:xfrm>
            <a:prstGeom prst="lin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BB34C42-D21F-452A-AF08-915D6D09A023}"/>
                </a:ext>
              </a:extLst>
            </p:cNvPr>
            <p:cNvSpPr/>
            <p:nvPr/>
          </p:nvSpPr>
          <p:spPr bwMode="auto">
            <a:xfrm>
              <a:off x="7961714" y="4711452"/>
              <a:ext cx="249032" cy="133925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endParaRP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DD36545-B6D9-4533-BF9D-0DF961929FA5}"/>
                </a:ext>
              </a:extLst>
            </p:cNvPr>
            <p:cNvCxnSpPr/>
            <p:nvPr/>
          </p:nvCxnSpPr>
          <p:spPr bwMode="auto">
            <a:xfrm>
              <a:off x="5412464" y="5668483"/>
              <a:ext cx="2876385" cy="1914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E3107EF6-7927-49B4-9370-3C04B1CEFABF}"/>
                </a:ext>
              </a:extLst>
            </p:cNvPr>
            <p:cNvSpPr txBox="1"/>
            <p:nvPr/>
          </p:nvSpPr>
          <p:spPr>
            <a:xfrm>
              <a:off x="5262841" y="4588040"/>
              <a:ext cx="604053" cy="2989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$38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FB944332-3D64-481D-832B-FECF98E6A664}"/>
                </a:ext>
              </a:extLst>
            </p:cNvPr>
            <p:cNvSpPr txBox="1"/>
            <p:nvPr/>
          </p:nvSpPr>
          <p:spPr>
            <a:xfrm>
              <a:off x="5852387" y="4583767"/>
              <a:ext cx="60405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</a:rPr>
                <a:t>$</a:t>
              </a:r>
              <a:r>
                <a:rPr lang="en-US" sz="1050">
                  <a:solidFill>
                    <a:prstClr val="black"/>
                  </a:solidFill>
                  <a:latin typeface="Arial"/>
                </a:rPr>
                <a:t>1</a:t>
              </a:r>
              <a:endParaRPr kumimoji="0" 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3DAF3DF8-D47F-4464-9C6C-710C6A94950C}"/>
                </a:ext>
              </a:extLst>
            </p:cNvPr>
            <p:cNvSpPr txBox="1"/>
            <p:nvPr/>
          </p:nvSpPr>
          <p:spPr>
            <a:xfrm>
              <a:off x="6704179" y="4474227"/>
              <a:ext cx="604053" cy="2989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$41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61C3320-173F-46C1-971C-5BAEB81877A1}"/>
                </a:ext>
              </a:extLst>
            </p:cNvPr>
            <p:cNvSpPr txBox="1"/>
            <p:nvPr/>
          </p:nvSpPr>
          <p:spPr>
            <a:xfrm>
              <a:off x="7779488" y="4469805"/>
              <a:ext cx="60405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</a:rPr>
                <a:t>$</a:t>
              </a:r>
              <a:r>
                <a:rPr lang="en-US" sz="1050" b="1">
                  <a:solidFill>
                    <a:prstClr val="black"/>
                  </a:solidFill>
                  <a:latin typeface="Arial"/>
                </a:rPr>
                <a:t>2</a:t>
              </a:r>
              <a:endParaRPr kumimoji="0" lang="en-US" sz="105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810A914-437A-4C23-AD12-943D4E8566B8}"/>
                </a:ext>
              </a:extLst>
            </p:cNvPr>
            <p:cNvSpPr txBox="1"/>
            <p:nvPr/>
          </p:nvSpPr>
          <p:spPr>
            <a:xfrm>
              <a:off x="5281305" y="5628506"/>
              <a:ext cx="60405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PPA Cost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ACE2993C-2D82-46D8-A3D9-8DA2D249CCCA}"/>
                </a:ext>
              </a:extLst>
            </p:cNvPr>
            <p:cNvSpPr txBox="1"/>
            <p:nvPr/>
          </p:nvSpPr>
          <p:spPr>
            <a:xfrm>
              <a:off x="5866894" y="5628506"/>
              <a:ext cx="60405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Other Cost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2F688752-470B-40C8-A7A5-D9F159746DF3}"/>
                </a:ext>
              </a:extLst>
            </p:cNvPr>
            <p:cNvSpPr txBox="1"/>
            <p:nvPr/>
          </p:nvSpPr>
          <p:spPr>
            <a:xfrm>
              <a:off x="7743527" y="5636199"/>
              <a:ext cx="69986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</a:t>
              </a:r>
              <a:br>
                <a:rPr kumimoji="0" lang="en-US" sz="105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</a:br>
              <a:r>
                <a:rPr kumimoji="0" lang="en-US" sz="105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Margin</a:t>
              </a:r>
            </a:p>
          </p:txBody>
        </p: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CBF12DF2-35E9-4AAA-9EF5-FBDE439D1723}"/>
                </a:ext>
              </a:extLst>
            </p:cNvPr>
            <p:cNvGrpSpPr/>
            <p:nvPr/>
          </p:nvGrpSpPr>
          <p:grpSpPr>
            <a:xfrm>
              <a:off x="5535298" y="3832712"/>
              <a:ext cx="2710358" cy="474573"/>
              <a:chOff x="5833669" y="3779437"/>
              <a:chExt cx="2710358" cy="474573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87C1BCD7-7609-461E-95F4-C8441D872175}"/>
                  </a:ext>
                </a:extLst>
              </p:cNvPr>
              <p:cNvSpPr txBox="1"/>
              <p:nvPr/>
            </p:nvSpPr>
            <p:spPr>
              <a:xfrm>
                <a:off x="5867934" y="3779437"/>
                <a:ext cx="2676093" cy="415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Margin expected to increase as average price of electricity grows over contract life</a:t>
                </a:r>
              </a:p>
            </p:txBody>
          </p:sp>
          <p:sp>
            <p:nvSpPr>
              <p:cNvPr id="74" name="Speech Bubble: Rectangle with Corners Rounded 73">
                <a:extLst>
                  <a:ext uri="{FF2B5EF4-FFF2-40B4-BE49-F238E27FC236}">
                    <a16:creationId xmlns:a16="http://schemas.microsoft.com/office/drawing/2014/main" id="{BC625DB4-5DD2-4A7E-974C-16CFA250C11A}"/>
                  </a:ext>
                </a:extLst>
              </p:cNvPr>
              <p:cNvSpPr/>
              <p:nvPr/>
            </p:nvSpPr>
            <p:spPr bwMode="auto">
              <a:xfrm>
                <a:off x="5833669" y="3797104"/>
                <a:ext cx="2697514" cy="456906"/>
              </a:xfrm>
              <a:prstGeom prst="wedgeRoundRectCallout">
                <a:avLst>
                  <a:gd name="adj1" fmla="val 40647"/>
                  <a:gd name="adj2" fmla="val 91435"/>
                  <a:gd name="adj3" fmla="val 16667"/>
                </a:avLst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F4164700-9009-42F5-B864-3F97757371DC}"/>
                </a:ext>
              </a:extLst>
            </p:cNvPr>
            <p:cNvSpPr txBox="1"/>
            <p:nvPr/>
          </p:nvSpPr>
          <p:spPr>
            <a:xfrm>
              <a:off x="6451363" y="5636199"/>
              <a:ext cx="1292164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Average revenues at LSRE location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757470D6-FDC8-472B-A4BB-7C6E4EFD11FF}"/>
                </a:ext>
              </a:extLst>
            </p:cNvPr>
            <p:cNvSpPr/>
            <p:nvPr/>
          </p:nvSpPr>
          <p:spPr bwMode="auto">
            <a:xfrm>
              <a:off x="6025194" y="4827262"/>
              <a:ext cx="223295" cy="7359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endParaRPr>
            </a:p>
          </p:txBody>
        </p:sp>
      </p:grpSp>
      <p:sp>
        <p:nvSpPr>
          <p:cNvPr id="75" name="McK Footnote">
            <a:extLst>
              <a:ext uri="{FF2B5EF4-FFF2-40B4-BE49-F238E27FC236}">
                <a16:creationId xmlns:a16="http://schemas.microsoft.com/office/drawing/2014/main" id="{FAAF56A0-7F29-489D-8061-CF910A3321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742" y="6038376"/>
            <a:ext cx="57570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b">
            <a:spAutoFit/>
          </a:bodyPr>
          <a:lstStyle>
            <a:lvl1pPr marL="536575" indent="-536575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0" eaLnBrk="1" hangingPunct="1">
              <a:defRPr/>
            </a:pPr>
            <a:r>
              <a:rPr lang="en-US" altLang="en-US" sz="800">
                <a:solidFill>
                  <a:srgbClr val="000000"/>
                </a:solidFill>
              </a:rPr>
              <a:t>	</a:t>
            </a:r>
            <a:r>
              <a:rPr lang="en-US" sz="800">
                <a:solidFill>
                  <a:srgbClr val="000000"/>
                </a:solidFill>
                <a:latin typeface="Arial"/>
              </a:rPr>
              <a:t>*	Current all-in electricity cost based on Commercial Rates for brown power.</a:t>
            </a:r>
          </a:p>
          <a:p>
            <a:pPr lvl="0" eaLnBrk="1" hangingPunct="1">
              <a:defRPr/>
            </a:pPr>
            <a:r>
              <a:rPr lang="en-US" sz="800">
                <a:solidFill>
                  <a:srgbClr val="000000"/>
                </a:solidFill>
                <a:latin typeface="Arial"/>
              </a:rPr>
              <a:t>	**	LSRE revenue based on energy and capacity revenues.</a:t>
            </a:r>
          </a:p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Source:	</a:t>
            </a:r>
            <a:r>
              <a:rPr lang="en-US" sz="800">
                <a:solidFill>
                  <a:srgbClr val="000000"/>
                </a:solidFill>
                <a:latin typeface="Arial"/>
              </a:rPr>
              <a:t>Recent CFR-led procurements; CFR analysis</a:t>
            </a:r>
            <a:endParaRPr lang="en-US" altLang="en-US" sz="800">
              <a:solidFill>
                <a:srgbClr val="000000"/>
              </a:solidFill>
            </a:endParaRPr>
          </a:p>
        </p:txBody>
      </p:sp>
      <p:sp>
        <p:nvSpPr>
          <p:cNvPr id="77" name="Slide Number Placeholder 4">
            <a:extLst>
              <a:ext uri="{FF2B5EF4-FFF2-40B4-BE49-F238E27FC236}">
                <a16:creationId xmlns:a16="http://schemas.microsoft.com/office/drawing/2014/main" id="{493AB613-4E97-41D8-9E72-1886FD706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8</a:t>
            </a:fld>
            <a:endParaRPr lang="en-US"/>
          </a:p>
        </p:txBody>
      </p:sp>
      <p:sp>
        <p:nvSpPr>
          <p:cNvPr id="78" name="Shape 339">
            <a:extLst>
              <a:ext uri="{FF2B5EF4-FFF2-40B4-BE49-F238E27FC236}">
                <a16:creationId xmlns:a16="http://schemas.microsoft.com/office/drawing/2014/main" id="{E13E1809-E36A-4999-B09A-A03947DF1C6A}"/>
              </a:ext>
            </a:extLst>
          </p:cNvPr>
          <p:cNvSpPr txBox="1"/>
          <p:nvPr/>
        </p:nvSpPr>
        <p:spPr>
          <a:xfrm>
            <a:off x="817034" y="4988190"/>
            <a:ext cx="1423936" cy="26161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1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PJM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B83A157-A708-4924-9283-91F4A1C6FA2B}"/>
              </a:ext>
            </a:extLst>
          </p:cNvPr>
          <p:cNvSpPr txBox="1"/>
          <p:nvPr/>
        </p:nvSpPr>
        <p:spPr>
          <a:xfrm>
            <a:off x="457022" y="1426557"/>
            <a:ext cx="39463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sz="1800" b="1">
                <a:solidFill>
                  <a:schemeClr val="accent2"/>
                </a:solidFill>
              </a:rPr>
              <a:t>RE Power Purchase Agreement</a:t>
            </a:r>
            <a:br>
              <a:rPr lang="en-US" sz="1800" b="1">
                <a:solidFill>
                  <a:schemeClr val="accent2"/>
                </a:solidFill>
              </a:rPr>
            </a:br>
            <a:r>
              <a:rPr lang="en-US" sz="1800" b="1">
                <a:solidFill>
                  <a:schemeClr val="accent2"/>
                </a:solidFill>
              </a:rPr>
              <a:t>	   </a:t>
            </a:r>
            <a:r>
              <a:rPr lang="en-US" sz="1200" b="1">
                <a:solidFill>
                  <a:schemeClr val="accent2"/>
                </a:solidFill>
              </a:rPr>
              <a:t>Wholesale Market Transaction</a:t>
            </a:r>
          </a:p>
          <a:p>
            <a:pPr algn="ctr">
              <a:lnSpc>
                <a:spcPts val="1500"/>
              </a:lnSpc>
            </a:pPr>
            <a:r>
              <a:rPr lang="en-US" sz="1200" b="1">
                <a:solidFill>
                  <a:schemeClr val="accent2"/>
                </a:solidFill>
              </a:rPr>
              <a:t>Federally Regulated (FERC)</a:t>
            </a:r>
          </a:p>
          <a:p>
            <a:pPr>
              <a:lnSpc>
                <a:spcPts val="1500"/>
              </a:lnSpc>
            </a:pPr>
            <a:endParaRPr lang="en-US" sz="1800" b="1">
              <a:solidFill>
                <a:schemeClr val="accent2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4668C28-D653-40DE-9305-6A3FBB6AF20E}"/>
              </a:ext>
            </a:extLst>
          </p:cNvPr>
          <p:cNvSpPr txBox="1"/>
          <p:nvPr/>
        </p:nvSpPr>
        <p:spPr>
          <a:xfrm>
            <a:off x="4880553" y="2202455"/>
            <a:ext cx="35202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b="1">
                <a:solidFill>
                  <a:schemeClr val="accent1"/>
                </a:solidFill>
              </a:rPr>
              <a:t>Primary Grid Power Contract</a:t>
            </a:r>
          </a:p>
          <a:p>
            <a:pPr algn="r"/>
            <a:r>
              <a:rPr lang="en-US" sz="1200" b="1">
                <a:solidFill>
                  <a:schemeClr val="accent1"/>
                </a:solidFill>
              </a:rPr>
              <a:t>Retail Market Transaction</a:t>
            </a:r>
          </a:p>
          <a:p>
            <a:pPr algn="r"/>
            <a:r>
              <a:rPr lang="en-US" sz="1200" b="1">
                <a:solidFill>
                  <a:schemeClr val="accent1"/>
                </a:solidFill>
              </a:rPr>
              <a:t>State Regulated (Virginia SCC) </a:t>
            </a:r>
          </a:p>
        </p:txBody>
      </p:sp>
      <p:sp>
        <p:nvSpPr>
          <p:cNvPr id="81" name="Shape 340">
            <a:extLst>
              <a:ext uri="{FF2B5EF4-FFF2-40B4-BE49-F238E27FC236}">
                <a16:creationId xmlns:a16="http://schemas.microsoft.com/office/drawing/2014/main" id="{BA0B4F62-E824-41B3-87E8-E16F393EF0E1}"/>
              </a:ext>
            </a:extLst>
          </p:cNvPr>
          <p:cNvSpPr txBox="1"/>
          <p:nvPr/>
        </p:nvSpPr>
        <p:spPr>
          <a:xfrm>
            <a:off x="6617182" y="3686877"/>
            <a:ext cx="1515816" cy="26161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Dominion / NOVEC</a:t>
            </a:r>
          </a:p>
        </p:txBody>
      </p:sp>
      <p:sp>
        <p:nvSpPr>
          <p:cNvPr id="76" name="Footer Placeholder 3">
            <a:extLst>
              <a:ext uri="{FF2B5EF4-FFF2-40B4-BE49-F238E27FC236}">
                <a16:creationId xmlns:a16="http://schemas.microsoft.com/office/drawing/2014/main" id="{A7FD19C3-3186-4EE1-881C-B44E3254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522686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5" y="274639"/>
            <a:ext cx="6715331" cy="892552"/>
          </a:xfrm>
        </p:spPr>
        <p:txBody>
          <a:bodyPr/>
          <a:lstStyle/>
          <a:p>
            <a:r>
              <a:rPr lang="en-US"/>
              <a:t>RFP Response: </a:t>
            </a:r>
            <a:br>
              <a:rPr lang="en-US"/>
            </a:br>
            <a:r>
              <a:rPr lang="en-US"/>
              <a:t>Inefficiencies and Best Projects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276526" y="4744835"/>
            <a:ext cx="8480124" cy="1573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4488" indent="-227013" eaLnBrk="0" hangingPunct="0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  <a:defRPr/>
            </a:pPr>
            <a:r>
              <a:rPr lang="en-US" sz="1400" kern="0"/>
              <a:t>Initial economics for bids evaluated for a CFR customer; PPA prices ranged from $15 to $90</a:t>
            </a:r>
          </a:p>
          <a:p>
            <a:pPr marL="344488" indent="-227013" eaLnBrk="0" hangingPunct="0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  <a:defRPr/>
            </a:pPr>
            <a:r>
              <a:rPr lang="en-US" sz="1400" kern="0"/>
              <a:t>The top 5 projects by Levelized Savings had PPA prices in the $16 - $47 range</a:t>
            </a:r>
          </a:p>
          <a:p>
            <a:pPr marL="344488" indent="-227013" eaLnBrk="0" hangingPunct="0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  <a:defRPr/>
            </a:pPr>
            <a:r>
              <a:rPr lang="en-US" sz="1400" kern="0"/>
              <a:t>High market prices, capacity values and other factors make some seemingly expensive projects profitable</a:t>
            </a:r>
          </a:p>
          <a:p>
            <a:pPr marL="344488" indent="-227013" eaLnBrk="0" hangingPunct="0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  <a:defRPr/>
            </a:pPr>
            <a:r>
              <a:rPr lang="en-US" sz="1400" kern="0"/>
              <a:t>The finalist project’s price was reduced further during final negotiations, a 6% reduction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400" y="1282225"/>
            <a:ext cx="6770657" cy="2996342"/>
          </a:xfrm>
          <a:prstGeom prst="rect">
            <a:avLst/>
          </a:prstGeom>
          <a:solidFill>
            <a:schemeClr val="bg1"/>
          </a:solidFill>
          <a:ln>
            <a:solidFill>
              <a:schemeClr val="dk1">
                <a:shade val="95000"/>
                <a:satMod val="10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Isosceles Triangle 9"/>
          <p:cNvSpPr>
            <a:spLocks noChangeArrowheads="1"/>
          </p:cNvSpPr>
          <p:nvPr/>
        </p:nvSpPr>
        <p:spPr bwMode="auto">
          <a:xfrm rot="10800000">
            <a:off x="1780737" y="4442020"/>
            <a:ext cx="5486400" cy="188906"/>
          </a:xfrm>
          <a:prstGeom prst="triangle">
            <a:avLst>
              <a:gd name="adj" fmla="val 49863"/>
            </a:avLst>
          </a:prstGeom>
          <a:solidFill>
            <a:srgbClr val="0B7E9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350">
              <a:solidFill>
                <a:schemeClr val="lt1"/>
              </a:solidFill>
            </a:endParaRPr>
          </a:p>
        </p:txBody>
      </p:sp>
      <p:sp>
        <p:nvSpPr>
          <p:cNvPr id="13" name="McK Footnote">
            <a:extLst>
              <a:ext uri="{FF2B5EF4-FFF2-40B4-BE49-F238E27FC236}">
                <a16:creationId xmlns:a16="http://schemas.microsoft.com/office/drawing/2014/main" id="{BA4245C8-CA10-426F-BC1A-0E61F07C1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95" y="6275956"/>
            <a:ext cx="575705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b">
            <a:spAutoFit/>
          </a:bodyPr>
          <a:lstStyle>
            <a:lvl1pPr marL="536575" indent="-536575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Source:	</a:t>
            </a:r>
            <a:r>
              <a:rPr lang="en-US" sz="800">
                <a:solidFill>
                  <a:srgbClr val="000000"/>
                </a:solidFill>
                <a:latin typeface="Arial"/>
              </a:rPr>
              <a:t>Recent CFR-led procurement; CFR analysis</a:t>
            </a:r>
            <a:endParaRPr lang="en-US" altLang="en-US" sz="800">
              <a:solidFill>
                <a:srgbClr val="0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452595-6C2F-4584-A724-20894D3A41DA}"/>
              </a:ext>
            </a:extLst>
          </p:cNvPr>
          <p:cNvSpPr txBox="1"/>
          <p:nvPr/>
        </p:nvSpPr>
        <p:spPr>
          <a:xfrm>
            <a:off x="7352632" y="280737"/>
            <a:ext cx="1604210" cy="33855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tx2"/>
                </a:solidFill>
              </a:rPr>
              <a:t>EXAMPLE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3D73B4B9-4582-456E-AD67-28D54FAF3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9</a:t>
            </a:fld>
            <a:endParaRPr lang="en-US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4BFB4EAB-A7FC-4042-A483-F505D9DE1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1933358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65" y="209550"/>
            <a:ext cx="5064369" cy="892552"/>
          </a:xfrm>
        </p:spPr>
        <p:txBody>
          <a:bodyPr/>
          <a:lstStyle/>
          <a:p>
            <a:r>
              <a:rPr lang="en-US" dirty="0"/>
              <a:t>Customer Aggregation Can be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/>
              <a:t>Tailored to Success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10</a:t>
            </a:fld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84" y="4228781"/>
            <a:ext cx="528698" cy="52869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560582" y="4454293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255,000</a:t>
            </a:r>
          </a:p>
          <a:p>
            <a:r>
              <a:rPr lang="en-US" sz="1200" dirty="0"/>
              <a:t>solar panels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46335" y="4950599"/>
            <a:ext cx="857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650 acres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059" y="4770780"/>
            <a:ext cx="453170" cy="4531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594" y="5187337"/>
            <a:ext cx="377641" cy="37764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496233" y="5258518"/>
            <a:ext cx="11400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146,000 MWh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219" y="5616664"/>
            <a:ext cx="302113" cy="30211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537258" y="5534967"/>
            <a:ext cx="116089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1200" dirty="0"/>
              <a:t>Power for </a:t>
            </a:r>
          </a:p>
          <a:p>
            <a:r>
              <a:rPr lang="en-US" sz="1200" dirty="0"/>
              <a:t>~9,700 homes</a:t>
            </a:r>
          </a:p>
        </p:txBody>
      </p:sp>
      <p:cxnSp>
        <p:nvCxnSpPr>
          <p:cNvPr id="34" name="Straight Arrow Connector 33"/>
          <p:cNvCxnSpPr>
            <a:cxnSpLocks/>
          </p:cNvCxnSpPr>
          <p:nvPr/>
        </p:nvCxnSpPr>
        <p:spPr>
          <a:xfrm>
            <a:off x="6027263" y="2194815"/>
            <a:ext cx="1397136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335" y="2815641"/>
            <a:ext cx="610610" cy="61061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285" y="1301824"/>
            <a:ext cx="655501" cy="655501"/>
          </a:xfrm>
          <a:prstGeom prst="rect">
            <a:avLst/>
          </a:prstGeom>
        </p:spPr>
      </p:pic>
      <p:cxnSp>
        <p:nvCxnSpPr>
          <p:cNvPr id="41" name="Straight Arrow Connector 40"/>
          <p:cNvCxnSpPr>
            <a:cxnSpLocks/>
          </p:cNvCxnSpPr>
          <p:nvPr/>
        </p:nvCxnSpPr>
        <p:spPr>
          <a:xfrm flipH="1">
            <a:off x="7133185" y="2501316"/>
            <a:ext cx="759919" cy="93441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cxnSpLocks/>
          </p:cNvCxnSpPr>
          <p:nvPr/>
        </p:nvCxnSpPr>
        <p:spPr>
          <a:xfrm flipH="1" flipV="1">
            <a:off x="5618710" y="2491791"/>
            <a:ext cx="774421" cy="938427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26" name="Picture 2" descr="Image result for parking garage ic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896" y="1436105"/>
            <a:ext cx="539685" cy="53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park ic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78" y="953342"/>
            <a:ext cx="572754" cy="5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university ic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260" y="2194815"/>
            <a:ext cx="613002" cy="61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hospital icon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5" t="15344" r="23509" b="15850"/>
          <a:stretch/>
        </p:blipFill>
        <p:spPr bwMode="auto">
          <a:xfrm>
            <a:off x="4662419" y="1601508"/>
            <a:ext cx="754994" cy="52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2"/>
          <a:srcRect l="21497" t="17719" r="22811" b="18203"/>
          <a:stretch/>
        </p:blipFill>
        <p:spPr>
          <a:xfrm>
            <a:off x="6393131" y="3391995"/>
            <a:ext cx="567969" cy="653249"/>
          </a:xfrm>
          <a:prstGeom prst="rect">
            <a:avLst/>
          </a:prstGeom>
        </p:spPr>
      </p:pic>
      <p:pic>
        <p:nvPicPr>
          <p:cNvPr id="46" name="Picture 6" descr="Image result for solar ico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498" y="1626109"/>
            <a:ext cx="757245" cy="759778"/>
          </a:xfrm>
          <a:prstGeom prst="rect">
            <a:avLst/>
          </a:prstGeom>
          <a:solidFill>
            <a:schemeClr val="bg1">
              <a:alpha val="89000"/>
            </a:schemeClr>
          </a:solidFill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81803" y="4388275"/>
            <a:ext cx="2507567" cy="1622235"/>
          </a:xfrm>
          <a:prstGeom prst="rect">
            <a:avLst/>
          </a:prstGeom>
          <a:ln>
            <a:noFill/>
          </a:ln>
          <a:effectLst/>
        </p:spPr>
      </p:pic>
      <p:sp>
        <p:nvSpPr>
          <p:cNvPr id="63" name="TextBox 62"/>
          <p:cNvSpPr txBox="1"/>
          <p:nvPr/>
        </p:nvSpPr>
        <p:spPr>
          <a:xfrm>
            <a:off x="6050184" y="5607917"/>
            <a:ext cx="2338559" cy="307777"/>
          </a:xfrm>
          <a:prstGeom prst="rect">
            <a:avLst/>
          </a:prstGeom>
          <a:solidFill>
            <a:schemeClr val="tx1">
              <a:alpha val="27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60MW Summit Farms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8"/>
          <a:stretch/>
        </p:blipFill>
        <p:spPr>
          <a:xfrm>
            <a:off x="5300388" y="3025042"/>
            <a:ext cx="636643" cy="802418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276056" y="6025267"/>
            <a:ext cx="18453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Convened by A Better City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36183" y="1394090"/>
            <a:ext cx="2957301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400" b="1" dirty="0">
                <a:cs typeface="Arial"/>
              </a:rPr>
              <a:t>Successful Aggregations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/>
          </p:nvPr>
        </p:nvGraphicFramePr>
        <p:xfrm>
          <a:off x="568003" y="1780678"/>
          <a:ext cx="3430071" cy="4229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910">
                  <a:extLst>
                    <a:ext uri="{9D8B030D-6E8A-4147-A177-3AD203B41FA5}">
                      <a16:colId xmlns:a16="http://schemas.microsoft.com/office/drawing/2014/main" val="347321988"/>
                    </a:ext>
                  </a:extLst>
                </a:gridCol>
                <a:gridCol w="1846161">
                  <a:extLst>
                    <a:ext uri="{9D8B030D-6E8A-4147-A177-3AD203B41FA5}">
                      <a16:colId xmlns:a16="http://schemas.microsoft.com/office/drawing/2014/main" val="3787070723"/>
                    </a:ext>
                  </a:extLst>
                </a:gridCol>
              </a:tblGrid>
              <a:tr h="1300581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Multiple Organizations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Single business unit/location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9343696"/>
                  </a:ext>
                </a:extLst>
              </a:tr>
              <a:tr h="1312325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Single Organization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Multiple business units/locations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576435"/>
                  </a:ext>
                </a:extLst>
              </a:tr>
              <a:tr h="1616927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Multiple Organizations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Multiple business units/locations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245891"/>
                  </a:ext>
                </a:extLst>
              </a:tr>
            </a:tbl>
          </a:graphicData>
        </a:graphic>
      </p:graphicFrame>
      <p:grpSp>
        <p:nvGrpSpPr>
          <p:cNvPr id="36" name="Group 35"/>
          <p:cNvGrpSpPr/>
          <p:nvPr/>
        </p:nvGrpSpPr>
        <p:grpSpPr>
          <a:xfrm>
            <a:off x="2315638" y="1997749"/>
            <a:ext cx="1584012" cy="3668861"/>
            <a:chOff x="7210491" y="2131112"/>
            <a:chExt cx="1584012" cy="3668861"/>
          </a:xfrm>
        </p:grpSpPr>
        <p:pic>
          <p:nvPicPr>
            <p:cNvPr id="65" name="Content Placeholder 9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89730" y="2178737"/>
              <a:ext cx="504130" cy="3839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" name="Picture 65" descr="http://www.gwhospital.com/sites/gwhospital.com/files/gw_gwhospital_George_web_1.gif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7355" y="2683562"/>
              <a:ext cx="1159108" cy="274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8246980" y="2131112"/>
              <a:ext cx="413706" cy="428751"/>
            </a:xfrm>
            <a:prstGeom prst="rect">
              <a:avLst/>
            </a:prstGeom>
          </p:spPr>
        </p:pic>
        <p:pic>
          <p:nvPicPr>
            <p:cNvPr id="68" name="Picture 67" descr="http://www.lockheedmartin.com/content/dam/lockheed/data/corporate/photo/LM-logo-700.jp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0491" y="3610758"/>
              <a:ext cx="1584012" cy="529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pic>
          <p:nvPicPr>
            <p:cNvPr id="69" name="Picture 2" descr="Image result for mit logo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9928" y="5318703"/>
              <a:ext cx="721906" cy="481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2" descr="https://upload.wikimedia.org/wikipedia/commons/thumb/f/f0/Boston_Medical_Center_logo.svg/2000px-Boston_Medical_Center_logo.svg.png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7885" y="4810799"/>
              <a:ext cx="756156" cy="363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445" y="5308443"/>
              <a:ext cx="345069" cy="478483"/>
            </a:xfrm>
            <a:prstGeom prst="rect">
              <a:avLst/>
            </a:prstGeom>
          </p:spPr>
        </p:pic>
      </p:grpSp>
      <p:sp>
        <p:nvSpPr>
          <p:cNvPr id="64" name="Rectangle 63"/>
          <p:cNvSpPr/>
          <p:nvPr/>
        </p:nvSpPr>
        <p:spPr>
          <a:xfrm>
            <a:off x="3998074" y="4379247"/>
            <a:ext cx="4491296" cy="1617385"/>
          </a:xfrm>
          <a:prstGeom prst="rect">
            <a:avLst/>
          </a:prstGeom>
          <a:noFill/>
          <a:ln w="9525" cmpd="sng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ooter Placeholder 3">
            <a:extLst>
              <a:ext uri="{FF2B5EF4-FFF2-40B4-BE49-F238E27FC236}">
                <a16:creationId xmlns:a16="http://schemas.microsoft.com/office/drawing/2014/main" id="{C80EB3C7-E911-45AE-B182-852A80C9A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938326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3C3B3-260F-4E35-8989-CAD63809D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354" y="274639"/>
            <a:ext cx="5783445" cy="913848"/>
          </a:xfrm>
        </p:spPr>
        <p:txBody>
          <a:bodyPr/>
          <a:lstStyle/>
          <a:p>
            <a:r>
              <a:rPr lang="en-US" dirty="0"/>
              <a:t>Opportunities in Maryland and DC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B5E9-BF1A-4277-8623-36CAF45EC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Same solutions as in Virginia for offsite PPAs  </a:t>
            </a:r>
          </a:p>
          <a:p>
            <a:pPr marL="0" indent="0">
              <a:buNone/>
            </a:pPr>
            <a:r>
              <a:rPr lang="en-US" sz="3200" dirty="0">
                <a:solidFill>
                  <a:schemeClr val="accent4"/>
                </a:solidFill>
              </a:rPr>
              <a:t>									+</a:t>
            </a:r>
          </a:p>
          <a:p>
            <a:endParaRPr lang="en-US" dirty="0"/>
          </a:p>
          <a:p>
            <a:r>
              <a:rPr lang="en-US" dirty="0"/>
              <a:t>Retail Option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Integration of renewable solution into brown power procurement strategy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926DA8-64CA-4BFA-BBB4-75AF455D2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11</a:t>
            </a:fld>
            <a:endParaRPr lang="en-US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5B996CD-B957-438F-A69F-35C8F8AC4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514830-2E55-4F08-AB74-88FA304E9DEA}"/>
              </a:ext>
            </a:extLst>
          </p:cNvPr>
          <p:cNvSpPr txBox="1"/>
          <p:nvPr/>
        </p:nvSpPr>
        <p:spPr>
          <a:xfrm>
            <a:off x="2305310" y="4421362"/>
            <a:ext cx="4533380" cy="16235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28600" indent="-228600">
              <a:spcAft>
                <a:spcPts val="600"/>
              </a:spcAft>
              <a:buAutoNum type="arabicParenR"/>
            </a:pPr>
            <a:r>
              <a:rPr lang="en-US" sz="1050" b="1" dirty="0"/>
              <a:t>Integrated purchasing</a:t>
            </a:r>
            <a:r>
              <a:rPr lang="en-US" sz="1050" dirty="0"/>
              <a:t>: With a physical PPA, if the customer is in a deregulated electricity market or engages in a bilateral deal with their utility, the LSRE may be able to be integrated directly into the customer retail supply </a:t>
            </a:r>
          </a:p>
          <a:p>
            <a:pPr marL="228600" indent="-228600">
              <a:spcAft>
                <a:spcPts val="600"/>
              </a:spcAft>
              <a:buAutoNum type="arabicParenR"/>
            </a:pPr>
            <a:r>
              <a:rPr lang="en-US" sz="1050" b="1" dirty="0"/>
              <a:t>Adjust purchasing</a:t>
            </a:r>
            <a:r>
              <a:rPr lang="en-US" sz="1050" dirty="0"/>
              <a:t>:</a:t>
            </a:r>
            <a:r>
              <a:rPr lang="en-US" sz="1050" b="1" dirty="0"/>
              <a:t> </a:t>
            </a:r>
            <a:r>
              <a:rPr lang="en-US" sz="1050" dirty="0"/>
              <a:t>If price correlation exists between the market where the LSRE is located and where the customer buys power, a natural hedge occurs, allowing the customer to move away from more expensive fixed price power toward a cheaper index facing procurement strategy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F0A9AAE-C632-49F2-BC66-FD58AC109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859" y="2248876"/>
            <a:ext cx="2836940" cy="1656281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0995A626-CE03-4082-B5FF-21345ADCFC6A}"/>
              </a:ext>
            </a:extLst>
          </p:cNvPr>
          <p:cNvSpPr/>
          <p:nvPr/>
        </p:nvSpPr>
        <p:spPr>
          <a:xfrm>
            <a:off x="3200400" y="2905760"/>
            <a:ext cx="883920" cy="851454"/>
          </a:xfrm>
          <a:prstGeom prst="ellipse">
            <a:avLst/>
          </a:prstGeom>
          <a:noFill/>
          <a:ln w="28575" cmpd="sng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94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8375" y="940764"/>
            <a:ext cx="41887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Renewable Energy Advisory Firm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8743" y="1315146"/>
            <a:ext cx="4191807" cy="270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  <a:t>Founded in 2010 by two former McKinsey &amp; Company energy practice partners; privately</a:t>
            </a:r>
            <a:r>
              <a:rPr kumimoji="0" lang="en-US" sz="1300" b="0" i="0" u="none" strike="noStrike" kern="1200" cap="none" spc="0" normalizeH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  <a:t>-held</a:t>
            </a: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ＭＳ Ｐゴシック" charset="0"/>
              <a:cs typeface="ＭＳ Ｐゴシック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Focus 100% on bringing tailored RE solutions to large </a:t>
            </a:r>
            <a:r>
              <a:rPr lang="en-US" altLang="en-US" sz="1300">
                <a:solidFill>
                  <a:prstClr val="black"/>
                </a:solidFill>
                <a:latin typeface="Arial"/>
              </a:rPr>
              <a:t>businesses and institutions across the U.S.</a:t>
            </a:r>
            <a:endParaRPr lang="en-US" sz="1400"/>
          </a:p>
          <a:p>
            <a:pPr marL="171450" indent="-171450">
              <a:lnSpc>
                <a:spcPct val="90000"/>
              </a:lnSpc>
              <a:spcAft>
                <a:spcPts val="800"/>
              </a:spcAft>
              <a:buClr>
                <a:srgbClr val="F6961E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300">
                <a:solidFill>
                  <a:prstClr val="black"/>
                </a:solidFill>
                <a:latin typeface="Arial"/>
              </a:rPr>
              <a:t>Independent, objective and transparent; </a:t>
            </a:r>
            <a:r>
              <a:rPr lang="en-US" altLang="en-US" sz="1300">
                <a:solidFill>
                  <a:prstClr val="black"/>
                </a:solidFill>
              </a:rPr>
              <a:t>technology, developer and project agnostic</a:t>
            </a:r>
          </a:p>
          <a:p>
            <a:pPr marL="171450" marR="0" lvl="0" indent="-1714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en-US" sz="1300">
                <a:solidFill>
                  <a:prstClr val="black"/>
                </a:solidFill>
                <a:latin typeface="Arial"/>
              </a:rPr>
              <a:t>Pioneered RE demand aggregation, other services</a:t>
            </a:r>
          </a:p>
          <a:p>
            <a:pPr marL="171450" lvl="0" indent="-171450">
              <a:lnSpc>
                <a:spcPct val="90000"/>
              </a:lnSpc>
              <a:spcAft>
                <a:spcPts val="800"/>
              </a:spcAft>
              <a:buClr>
                <a:srgbClr val="F6961E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300">
                <a:solidFill>
                  <a:prstClr val="black"/>
                </a:solidFill>
              </a:rPr>
              <a:t>GSA accredited small business, 23 team members</a:t>
            </a:r>
          </a:p>
          <a:p>
            <a:pPr marL="171450" indent="-171450">
              <a:lnSpc>
                <a:spcPct val="90000"/>
              </a:lnSpc>
              <a:spcAft>
                <a:spcPts val="800"/>
              </a:spcAft>
              <a:buClr>
                <a:srgbClr val="F6961E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300">
                <a:solidFill>
                  <a:prstClr val="black"/>
                </a:solidFill>
              </a:rPr>
              <a:t>Mission and core values underpin everything we do to maximize value for our clients</a:t>
            </a:r>
          </a:p>
          <a:p>
            <a:pPr marL="171450" lvl="0" indent="-171450">
              <a:lnSpc>
                <a:spcPct val="90000"/>
              </a:lnSpc>
              <a:spcAft>
                <a:spcPts val="800"/>
              </a:spcAft>
              <a:buClr>
                <a:srgbClr val="F6961E"/>
              </a:buClr>
              <a:buFont typeface="Arial" panose="020B0604020202020204" pitchFamily="34" charset="0"/>
              <a:buChar char="•"/>
              <a:defRPr/>
            </a:pPr>
            <a:endParaRPr lang="en-US" altLang="en-US" sz="130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8375" y="3922842"/>
            <a:ext cx="22973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Core Capabilities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44505" y="4002783"/>
            <a:ext cx="3120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1400" b="1">
                <a:solidFill>
                  <a:prstClr val="black"/>
                </a:solidFill>
              </a:rPr>
              <a:t>Selected Client Examples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51918" y="940764"/>
            <a:ext cx="41887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Team Experience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793226" y="1315146"/>
            <a:ext cx="4281200" cy="150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marR="0" lvl="0" indent="-18288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  <a:t>150+ years combined energy experience: </a:t>
            </a:r>
            <a:b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</a:b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  <a:t>~2,900 MW of renewables</a:t>
            </a:r>
            <a:b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</a:b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ＭＳ Ｐゴシック" charset="0"/>
                <a:cs typeface="ＭＳ Ｐゴシック" charset="0"/>
              </a:rPr>
              <a:t>~6,000 MW traditional generation</a:t>
            </a:r>
          </a:p>
          <a:p>
            <a:pPr marL="182880" marR="0" lvl="0" indent="-18288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Deep expertise in corporate strategy, innovation, organizational and operational issues</a:t>
            </a:r>
          </a:p>
          <a:p>
            <a:pPr marL="182880" marR="0" lvl="0" indent="-18288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F6961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Advanced capabilities in risk management, financial analysis, and transaction execution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4912679" y="2987988"/>
            <a:ext cx="3883793" cy="536304"/>
            <a:chOff x="4912679" y="3012189"/>
            <a:chExt cx="3883793" cy="536304"/>
          </a:xfrm>
        </p:grpSpPr>
        <p:grpSp>
          <p:nvGrpSpPr>
            <p:cNvPr id="23" name="Group 22"/>
            <p:cNvGrpSpPr/>
            <p:nvPr/>
          </p:nvGrpSpPr>
          <p:grpSpPr>
            <a:xfrm>
              <a:off x="4912679" y="3012189"/>
              <a:ext cx="3883793" cy="536304"/>
              <a:chOff x="505132" y="3362817"/>
              <a:chExt cx="3883793" cy="536304"/>
            </a:xfrm>
          </p:grpSpPr>
          <p:grpSp>
            <p:nvGrpSpPr>
              <p:cNvPr id="24" name="Group 23"/>
              <p:cNvGrpSpPr/>
              <p:nvPr/>
            </p:nvGrpSpPr>
            <p:grpSpPr>
              <a:xfrm>
                <a:off x="1533939" y="3362817"/>
                <a:ext cx="2455302" cy="485125"/>
                <a:chOff x="1355214" y="3363319"/>
                <a:chExt cx="2455302" cy="485125"/>
              </a:xfrm>
            </p:grpSpPr>
            <p:pic>
              <p:nvPicPr>
                <p:cNvPr id="31" name="Picture 2" descr="http://www.vault.com/media/9532211/EY-Logo_9_14_15.gi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55214" y="3617930"/>
                  <a:ext cx="187081" cy="19166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2" name="Picture 6" descr="https://upload.wikimedia.org/wikipedia/en/7/7e/American-wind-energy-association.jp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47699" y="3363319"/>
                  <a:ext cx="546641" cy="31236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67537" y="3405465"/>
                  <a:ext cx="442979" cy="442979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88937" y="3455928"/>
                  <a:ext cx="229496" cy="340097"/>
                </a:xfrm>
                <a:prstGeom prst="rect">
                  <a:avLst/>
                </a:prstGeom>
              </p:spPr>
            </p:pic>
          </p:grpSp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5132" y="3451639"/>
                <a:ext cx="1188720" cy="130758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6068" y="3713805"/>
                <a:ext cx="493468" cy="86219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0663" y="3667800"/>
                <a:ext cx="203459" cy="131993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577" y="3455426"/>
                <a:ext cx="375348" cy="35400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05611" y="3626970"/>
                <a:ext cx="517587" cy="272151"/>
              </a:xfrm>
              <a:prstGeom prst="rect">
                <a:avLst/>
              </a:prstGeom>
            </p:spPr>
          </p:pic>
          <p:pic>
            <p:nvPicPr>
              <p:cNvPr id="30" name="Picture 2" descr="Image result for goldman sachs logo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0056" y="3529921"/>
                <a:ext cx="274320" cy="2743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875" y="3151976"/>
              <a:ext cx="320040" cy="320040"/>
            </a:xfrm>
            <a:prstGeom prst="rect">
              <a:avLst/>
            </a:prstGeom>
          </p:spPr>
        </p:pic>
      </p:grpSp>
      <p:cxnSp>
        <p:nvCxnSpPr>
          <p:cNvPr id="55" name="Straight Connector 54"/>
          <p:cNvCxnSpPr/>
          <p:nvPr/>
        </p:nvCxnSpPr>
        <p:spPr>
          <a:xfrm>
            <a:off x="246186" y="3809140"/>
            <a:ext cx="858747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 flipV="1">
            <a:off x="4572000" y="1096914"/>
            <a:ext cx="4200" cy="518468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itle 1"/>
          <p:cNvSpPr>
            <a:spLocks noGrp="1"/>
          </p:cNvSpPr>
          <p:nvPr>
            <p:ph type="title"/>
          </p:nvPr>
        </p:nvSpPr>
        <p:spPr>
          <a:xfrm>
            <a:off x="246888" y="274320"/>
            <a:ext cx="5064369" cy="492443"/>
          </a:xfrm>
        </p:spPr>
        <p:txBody>
          <a:bodyPr/>
          <a:lstStyle/>
          <a:p>
            <a:r>
              <a:rPr lang="en-US"/>
              <a:t>CFR – Who We Are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48A1850-E241-4EF7-8BCA-218DF2D85E4B}"/>
              </a:ext>
            </a:extLst>
          </p:cNvPr>
          <p:cNvGrpSpPr/>
          <p:nvPr/>
        </p:nvGrpSpPr>
        <p:grpSpPr>
          <a:xfrm>
            <a:off x="4700309" y="5573408"/>
            <a:ext cx="4076276" cy="502764"/>
            <a:chOff x="4700309" y="5573408"/>
            <a:chExt cx="4076276" cy="502764"/>
          </a:xfrm>
        </p:grpSpPr>
        <p:pic>
          <p:nvPicPr>
            <p:cNvPr id="61" name="Content Placeholder 9">
              <a:extLst/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538137" y="5648821"/>
              <a:ext cx="504130" cy="3839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" name="Picture 61">
              <a:extLst/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4779" y="5632377"/>
              <a:ext cx="477340" cy="400266"/>
            </a:xfrm>
            <a:prstGeom prst="rect">
              <a:avLst/>
            </a:prstGeom>
          </p:spPr>
        </p:pic>
        <p:pic>
          <p:nvPicPr>
            <p:cNvPr id="63" name="Picture 62">
              <a:extLst/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984816" y="5616663"/>
              <a:ext cx="582486" cy="432361"/>
            </a:xfrm>
            <a:prstGeom prst="rect">
              <a:avLst/>
            </a:prstGeom>
          </p:spPr>
        </p:pic>
        <p:pic>
          <p:nvPicPr>
            <p:cNvPr id="64" name="Picture 63">
              <a:extLst/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762515" y="5573408"/>
              <a:ext cx="417539" cy="417539"/>
            </a:xfrm>
            <a:prstGeom prst="rect">
              <a:avLst/>
            </a:prstGeom>
          </p:spPr>
        </p:pic>
        <p:pic>
          <p:nvPicPr>
            <p:cNvPr id="65" name="Picture 2" descr="Image result for mit logo">
              <a:extLst/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0309" y="5605450"/>
              <a:ext cx="706083" cy="4707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8" descr="Image result for vanderbilt logo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25" t="15995" r="18565" b="15969"/>
            <a:stretch/>
          </p:blipFill>
          <p:spPr bwMode="auto">
            <a:xfrm>
              <a:off x="8465689" y="5627925"/>
              <a:ext cx="310896" cy="404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B5B0558-ACCE-43F9-A09A-CF627A504A5D}"/>
              </a:ext>
            </a:extLst>
          </p:cNvPr>
          <p:cNvGrpSpPr/>
          <p:nvPr/>
        </p:nvGrpSpPr>
        <p:grpSpPr>
          <a:xfrm>
            <a:off x="4836391" y="5104696"/>
            <a:ext cx="4039047" cy="291998"/>
            <a:chOff x="4836391" y="5104696"/>
            <a:chExt cx="4039047" cy="291998"/>
          </a:xfrm>
        </p:grpSpPr>
        <p:pic>
          <p:nvPicPr>
            <p:cNvPr id="44" name="Picture 43" descr="http://logodatabases.com/wp-content/uploads/2012/05/usps-logo.jpg">
              <a:extLst/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4317" y="5140865"/>
              <a:ext cx="775517" cy="197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Picture 2" descr="https://upload.wikimedia.org/wikipedia/commons/thumb/f/f0/Boston_Medical_Center_logo.svg/2000px-Boston_Medical_Center_logo.svg.png">
              <a:extLst/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998" y="5104696"/>
              <a:ext cx="607355" cy="2919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59" descr="http://www.gwhospital.com/sites/gwhospital.com/files/gw_gwhospital_George_web_1.gif">
              <a:extLst/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500" y="5127338"/>
              <a:ext cx="820962" cy="1943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0" name="Picture 6" descr="Image result for ucla logo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19" t="22530" r="10491" b="22424"/>
            <a:stretch/>
          </p:blipFill>
          <p:spPr bwMode="auto">
            <a:xfrm>
              <a:off x="8344277" y="5165587"/>
              <a:ext cx="531161" cy="1727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20FE6A8-E9C8-4921-A82A-347FD3ACE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4836391" y="5148826"/>
              <a:ext cx="453230" cy="210034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35FD31F3-A079-42AA-9385-B4849CA65FD2}"/>
              </a:ext>
            </a:extLst>
          </p:cNvPr>
          <p:cNvGrpSpPr/>
          <p:nvPr/>
        </p:nvGrpSpPr>
        <p:grpSpPr>
          <a:xfrm>
            <a:off x="4849915" y="4434633"/>
            <a:ext cx="4064879" cy="544826"/>
            <a:chOff x="4849915" y="4434633"/>
            <a:chExt cx="4064879" cy="544826"/>
          </a:xfrm>
        </p:grpSpPr>
        <p:pic>
          <p:nvPicPr>
            <p:cNvPr id="69" name="Picture 68" descr="http://www.lockheedmartin.com/content/dam/lockheed/data/corporate/photo/LM-logo-700.jpg">
              <a:extLst>
                <a:ext uri="{FF2B5EF4-FFF2-40B4-BE49-F238E27FC236}">
                  <a16:creationId xmlns:a16="http://schemas.microsoft.com/office/drawing/2014/main" id="{1B4679A2-272F-4A4C-9EE8-A6414DF19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9689" y="4615332"/>
              <a:ext cx="1220509" cy="36412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2" name="Picture 4" descr="http://www.sid.org/portals/5/images/CorningLogo.gif">
              <a:extLst>
                <a:ext uri="{FF2B5EF4-FFF2-40B4-BE49-F238E27FC236}">
                  <a16:creationId xmlns:a16="http://schemas.microsoft.com/office/drawing/2014/main" id="{5F677490-7BE9-4AAA-A4EE-2356891D9A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7774" y="4663791"/>
              <a:ext cx="656872" cy="1041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2" descr="http://www.dsm.com/etc/designs/dsm/img/logo.png">
              <a:extLst>
                <a:ext uri="{FF2B5EF4-FFF2-40B4-BE49-F238E27FC236}">
                  <a16:creationId xmlns:a16="http://schemas.microsoft.com/office/drawing/2014/main" id="{DA83CFFC-8B20-4910-9DE3-460C0B496D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6766" y="4511486"/>
              <a:ext cx="988028" cy="3046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2" descr="Image result for u.s. army logo">
              <a:extLst>
                <a:ext uri="{FF2B5EF4-FFF2-40B4-BE49-F238E27FC236}">
                  <a16:creationId xmlns:a16="http://schemas.microsoft.com/office/drawing/2014/main" id="{747B2771-564C-42D3-9CCB-B0A35A127C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9915" y="4457046"/>
              <a:ext cx="283464" cy="379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3D0C783-DE9A-4A9C-B8FD-D883DBBEF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5231447" y="4434633"/>
              <a:ext cx="982321" cy="245033"/>
            </a:xfrm>
            <a:prstGeom prst="rect">
              <a:avLst/>
            </a:prstGeom>
          </p:spPr>
        </p:pic>
      </p:grpSp>
      <p:pic>
        <p:nvPicPr>
          <p:cNvPr id="46" name="Content Placeholder 6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32E46220-5F39-46B0-892D-7891466F3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0"/>
          <a:stretch>
            <a:fillRect/>
          </a:stretch>
        </p:blipFill>
        <p:spPr>
          <a:xfrm>
            <a:off x="314543" y="4001940"/>
            <a:ext cx="3918533" cy="2318309"/>
          </a:xfrm>
        </p:spPr>
      </p:pic>
      <p:sp>
        <p:nvSpPr>
          <p:cNvPr id="50" name="Footer Placeholder 3">
            <a:extLst>
              <a:ext uri="{FF2B5EF4-FFF2-40B4-BE49-F238E27FC236}">
                <a16:creationId xmlns:a16="http://schemas.microsoft.com/office/drawing/2014/main" id="{A4D1D1E6-4259-4F62-A6E9-34141F45A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51" name="Slide Number Placeholder 4">
            <a:extLst>
              <a:ext uri="{FF2B5EF4-FFF2-40B4-BE49-F238E27FC236}">
                <a16:creationId xmlns:a16="http://schemas.microsoft.com/office/drawing/2014/main" id="{6B940683-173F-414F-8CF9-EF3D1A694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13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72797A-6102-4EFF-B747-C0E0BCB04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13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083133-4850-4A5D-ACE1-1B06E930D072}"/>
              </a:ext>
            </a:extLst>
          </p:cNvPr>
          <p:cNvSpPr txBox="1"/>
          <p:nvPr/>
        </p:nvSpPr>
        <p:spPr>
          <a:xfrm>
            <a:off x="2665639" y="1402154"/>
            <a:ext cx="381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accent2"/>
                </a:solidFill>
              </a:rPr>
              <a:t>Thank you!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A93000-C336-4F2E-A94E-5653A82FB651}"/>
              </a:ext>
            </a:extLst>
          </p:cNvPr>
          <p:cNvSpPr/>
          <p:nvPr/>
        </p:nvSpPr>
        <p:spPr>
          <a:xfrm>
            <a:off x="776244" y="3039089"/>
            <a:ext cx="4087009" cy="14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/>
              <a:t>Niels Crone, VP Business Development</a:t>
            </a:r>
          </a:p>
          <a:p>
            <a:pPr algn="ctr"/>
            <a:r>
              <a:rPr lang="en-US" sz="1200" u="sng" dirty="0">
                <a:hlinkClick r:id="rId2"/>
              </a:rPr>
              <a:t>ncrone@customerfirstrenewables.com</a:t>
            </a:r>
            <a:r>
              <a:rPr lang="en-US" sz="1200" dirty="0"/>
              <a:t> </a:t>
            </a:r>
          </a:p>
          <a:p>
            <a:pPr algn="ctr"/>
            <a:r>
              <a:rPr lang="en-US" sz="1200" dirty="0"/>
              <a:t>Phone: (240) 428-3586</a:t>
            </a:r>
            <a:r>
              <a:rPr lang="en-US" altLang="en-US" sz="800" dirty="0"/>
              <a:t> </a:t>
            </a:r>
            <a:endParaRPr lang="en-US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62859E-C889-40FD-804A-CFB90F8475F3}"/>
              </a:ext>
            </a:extLst>
          </p:cNvPr>
          <p:cNvSpPr/>
          <p:nvPr/>
        </p:nvSpPr>
        <p:spPr>
          <a:xfrm>
            <a:off x="4161654" y="3039089"/>
            <a:ext cx="4087009" cy="14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/>
              <a:t>Kevin Rackstraw, </a:t>
            </a:r>
            <a:r>
              <a:rPr lang="en-US" sz="1200" b="1" dirty="0"/>
              <a:t>VP Customer Solutions</a:t>
            </a:r>
            <a:endParaRPr lang="en-US" sz="1200" b="1"/>
          </a:p>
          <a:p>
            <a:pPr algn="ctr"/>
            <a:r>
              <a:rPr lang="en-US" sz="1200" u="sng">
                <a:hlinkClick r:id="rId3"/>
              </a:rPr>
              <a:t>krackstraw@customerfirstrenewables.com</a:t>
            </a:r>
            <a:r>
              <a:rPr lang="en-US" sz="1200"/>
              <a:t> </a:t>
            </a:r>
          </a:p>
          <a:p>
            <a:pPr algn="ctr"/>
            <a:r>
              <a:rPr lang="en-US" sz="1200"/>
              <a:t>Phone: (240) 449-3109</a:t>
            </a:r>
            <a:r>
              <a:rPr lang="en-US" altLang="en-US" sz="800"/>
              <a:t> 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366297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9D250-6D4B-486E-A02A-A90D57C0C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492443"/>
          </a:xfrm>
        </p:spPr>
        <p:txBody>
          <a:bodyPr/>
          <a:lstStyle/>
          <a:p>
            <a:r>
              <a:rPr lang="en-US"/>
              <a:t>Business as Usual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BC058-1CF6-45BF-9A32-0F72D555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14</a:t>
            </a:fld>
            <a:endParaRPr lang="en-US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637BF30D-C8FE-40FB-A9E3-8D1A26129CED}"/>
              </a:ext>
            </a:extLst>
          </p:cNvPr>
          <p:cNvGrpSpPr/>
          <p:nvPr/>
        </p:nvGrpSpPr>
        <p:grpSpPr>
          <a:xfrm>
            <a:off x="367331" y="1162050"/>
            <a:ext cx="8409338" cy="4144433"/>
            <a:chOff x="367325" y="1551516"/>
            <a:chExt cx="8409338" cy="3754967"/>
          </a:xfrm>
        </p:grpSpPr>
        <p:pic>
          <p:nvPicPr>
            <p:cNvPr id="1026" name="Picture 4" descr="image001">
              <a:extLst>
                <a:ext uri="{FF2B5EF4-FFF2-40B4-BE49-F238E27FC236}">
                  <a16:creationId xmlns:a16="http://schemas.microsoft.com/office/drawing/2014/main" id="{1A6A1C15-66DB-428E-877E-1A057020BE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505"/>
            <a:stretch/>
          </p:blipFill>
          <p:spPr bwMode="auto">
            <a:xfrm>
              <a:off x="367325" y="1551516"/>
              <a:ext cx="8409338" cy="3754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8231015-9255-4BB3-B35C-77463C8965F3}"/>
                </a:ext>
              </a:extLst>
            </p:cNvPr>
            <p:cNvCxnSpPr>
              <a:cxnSpLocks/>
            </p:cNvCxnSpPr>
            <p:nvPr/>
          </p:nvCxnSpPr>
          <p:spPr>
            <a:xfrm>
              <a:off x="1159933" y="3276601"/>
              <a:ext cx="321737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2BDB9AE-59E0-4F4D-AD1F-60D4A37731C3}"/>
                </a:ext>
              </a:extLst>
            </p:cNvPr>
            <p:cNvCxnSpPr>
              <a:cxnSpLocks/>
            </p:cNvCxnSpPr>
            <p:nvPr/>
          </p:nvCxnSpPr>
          <p:spPr>
            <a:xfrm>
              <a:off x="1481670" y="3132668"/>
              <a:ext cx="0" cy="1439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1175AFE-02C5-45B1-83D1-2461A3AEBBEE}"/>
                </a:ext>
              </a:extLst>
            </p:cNvPr>
            <p:cNvCxnSpPr>
              <a:cxnSpLocks/>
            </p:cNvCxnSpPr>
            <p:nvPr/>
          </p:nvCxnSpPr>
          <p:spPr>
            <a:xfrm>
              <a:off x="1481670" y="3128436"/>
              <a:ext cx="423334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1E22F67-B810-45D2-B418-0DC035DF41B2}"/>
                </a:ext>
              </a:extLst>
            </p:cNvPr>
            <p:cNvCxnSpPr>
              <a:cxnSpLocks/>
            </p:cNvCxnSpPr>
            <p:nvPr/>
          </p:nvCxnSpPr>
          <p:spPr>
            <a:xfrm>
              <a:off x="1905004" y="3026833"/>
              <a:ext cx="0" cy="1016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DF74F5E-5667-41EE-B7AA-719155562E04}"/>
                </a:ext>
              </a:extLst>
            </p:cNvPr>
            <p:cNvCxnSpPr>
              <a:cxnSpLocks/>
            </p:cNvCxnSpPr>
            <p:nvPr/>
          </p:nvCxnSpPr>
          <p:spPr>
            <a:xfrm>
              <a:off x="1905004" y="3031066"/>
              <a:ext cx="423334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E73D97A-E738-4FB5-BE19-2DB598F4A0CA}"/>
                </a:ext>
              </a:extLst>
            </p:cNvPr>
            <p:cNvCxnSpPr>
              <a:cxnSpLocks/>
            </p:cNvCxnSpPr>
            <p:nvPr/>
          </p:nvCxnSpPr>
          <p:spPr>
            <a:xfrm>
              <a:off x="2328338" y="3026833"/>
              <a:ext cx="0" cy="1439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7EB419A-843C-4371-9164-02545713B7B1}"/>
                </a:ext>
              </a:extLst>
            </p:cNvPr>
            <p:cNvCxnSpPr>
              <a:cxnSpLocks/>
            </p:cNvCxnSpPr>
            <p:nvPr/>
          </p:nvCxnSpPr>
          <p:spPr>
            <a:xfrm>
              <a:off x="2319869" y="3170766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1BD4AD9-966C-4C30-B620-94FEA035949E}"/>
                </a:ext>
              </a:extLst>
            </p:cNvPr>
            <p:cNvCxnSpPr>
              <a:cxnSpLocks/>
            </p:cNvCxnSpPr>
            <p:nvPr/>
          </p:nvCxnSpPr>
          <p:spPr>
            <a:xfrm>
              <a:off x="2791073" y="2967567"/>
              <a:ext cx="0" cy="207432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4CA720D-ADC2-445C-8D86-3F873C463948}"/>
                </a:ext>
              </a:extLst>
            </p:cNvPr>
            <p:cNvCxnSpPr>
              <a:cxnSpLocks/>
            </p:cNvCxnSpPr>
            <p:nvPr/>
          </p:nvCxnSpPr>
          <p:spPr>
            <a:xfrm>
              <a:off x="2778370" y="2976033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D7F3888-66DD-4577-878C-8E542D09D928}"/>
                </a:ext>
              </a:extLst>
            </p:cNvPr>
            <p:cNvCxnSpPr>
              <a:cxnSpLocks/>
            </p:cNvCxnSpPr>
            <p:nvPr/>
          </p:nvCxnSpPr>
          <p:spPr>
            <a:xfrm>
              <a:off x="3245341" y="2832100"/>
              <a:ext cx="0" cy="1439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F75DEB1-CBBD-4A1E-B5E5-B37D9B05CB7B}"/>
                </a:ext>
              </a:extLst>
            </p:cNvPr>
            <p:cNvCxnSpPr>
              <a:cxnSpLocks/>
            </p:cNvCxnSpPr>
            <p:nvPr/>
          </p:nvCxnSpPr>
          <p:spPr>
            <a:xfrm>
              <a:off x="3245341" y="2832100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C32C978-04A4-4E1D-8D1A-F0B004193612}"/>
                </a:ext>
              </a:extLst>
            </p:cNvPr>
            <p:cNvCxnSpPr>
              <a:cxnSpLocks/>
            </p:cNvCxnSpPr>
            <p:nvPr/>
          </p:nvCxnSpPr>
          <p:spPr>
            <a:xfrm>
              <a:off x="3725007" y="2730497"/>
              <a:ext cx="0" cy="1016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3903C92-1528-47B5-9662-5E1886D5ED20}"/>
                </a:ext>
              </a:extLst>
            </p:cNvPr>
            <p:cNvCxnSpPr>
              <a:cxnSpLocks/>
            </p:cNvCxnSpPr>
            <p:nvPr/>
          </p:nvCxnSpPr>
          <p:spPr>
            <a:xfrm>
              <a:off x="3715239" y="2730497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E5F1D0EE-D915-4272-A20B-645B38C1557D}"/>
                </a:ext>
              </a:extLst>
            </p:cNvPr>
            <p:cNvCxnSpPr>
              <a:cxnSpLocks/>
            </p:cNvCxnSpPr>
            <p:nvPr/>
          </p:nvCxnSpPr>
          <p:spPr>
            <a:xfrm>
              <a:off x="4180580" y="2586564"/>
              <a:ext cx="0" cy="1439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AC80E27E-5DDD-4AA3-9FD7-27E1F52555C5}"/>
                </a:ext>
              </a:extLst>
            </p:cNvPr>
            <p:cNvCxnSpPr>
              <a:cxnSpLocks/>
            </p:cNvCxnSpPr>
            <p:nvPr/>
          </p:nvCxnSpPr>
          <p:spPr>
            <a:xfrm>
              <a:off x="4191724" y="2586564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1A4F898-0460-4118-86E8-111D17EB1C88}"/>
                </a:ext>
              </a:extLst>
            </p:cNvPr>
            <p:cNvCxnSpPr>
              <a:cxnSpLocks/>
            </p:cNvCxnSpPr>
            <p:nvPr/>
          </p:nvCxnSpPr>
          <p:spPr>
            <a:xfrm>
              <a:off x="4667157" y="2582331"/>
              <a:ext cx="0" cy="71966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AEA4C92-2245-4981-B63E-4C79B83F1E7B}"/>
                </a:ext>
              </a:extLst>
            </p:cNvPr>
            <p:cNvCxnSpPr>
              <a:cxnSpLocks/>
            </p:cNvCxnSpPr>
            <p:nvPr/>
          </p:nvCxnSpPr>
          <p:spPr>
            <a:xfrm>
              <a:off x="4667157" y="2654295"/>
              <a:ext cx="448733" cy="2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9D9D61E-3E49-4574-A238-440155C1EB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15564" y="2582331"/>
              <a:ext cx="326" cy="86784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97CD6E50-CF41-4228-B152-9D80E967550D}"/>
                </a:ext>
              </a:extLst>
            </p:cNvPr>
            <p:cNvCxnSpPr>
              <a:cxnSpLocks/>
            </p:cNvCxnSpPr>
            <p:nvPr/>
          </p:nvCxnSpPr>
          <p:spPr>
            <a:xfrm>
              <a:off x="5115564" y="2582331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4FA27F52-188C-43B2-8B69-65274BFFA9F9}"/>
                </a:ext>
              </a:extLst>
            </p:cNvPr>
            <p:cNvCxnSpPr>
              <a:cxnSpLocks/>
            </p:cNvCxnSpPr>
            <p:nvPr/>
          </p:nvCxnSpPr>
          <p:spPr>
            <a:xfrm>
              <a:off x="5598491" y="2573865"/>
              <a:ext cx="3650" cy="2074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CA92402A-AE48-47A0-BB1E-BBB63D6F62A4}"/>
                </a:ext>
              </a:extLst>
            </p:cNvPr>
            <p:cNvCxnSpPr>
              <a:cxnSpLocks/>
            </p:cNvCxnSpPr>
            <p:nvPr/>
          </p:nvCxnSpPr>
          <p:spPr>
            <a:xfrm>
              <a:off x="5595230" y="2781298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CBCCF69C-B876-4E76-89A2-F212760E4483}"/>
                </a:ext>
              </a:extLst>
            </p:cNvPr>
            <p:cNvCxnSpPr>
              <a:cxnSpLocks/>
            </p:cNvCxnSpPr>
            <p:nvPr/>
          </p:nvCxnSpPr>
          <p:spPr>
            <a:xfrm>
              <a:off x="6074896" y="2654297"/>
              <a:ext cx="0" cy="14393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EB9AB867-0525-4867-A2BB-FAE7B22BF48D}"/>
                </a:ext>
              </a:extLst>
            </p:cNvPr>
            <p:cNvCxnSpPr>
              <a:cxnSpLocks/>
            </p:cNvCxnSpPr>
            <p:nvPr/>
          </p:nvCxnSpPr>
          <p:spPr>
            <a:xfrm>
              <a:off x="6057900" y="2654295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91B2D848-ACA0-41EA-9755-C988AE972561}"/>
                </a:ext>
              </a:extLst>
            </p:cNvPr>
            <p:cNvCxnSpPr>
              <a:cxnSpLocks/>
            </p:cNvCxnSpPr>
            <p:nvPr/>
          </p:nvCxnSpPr>
          <p:spPr>
            <a:xfrm>
              <a:off x="6550329" y="2645829"/>
              <a:ext cx="0" cy="1270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0322300-2411-46DE-A316-79812739C0CC}"/>
                </a:ext>
              </a:extLst>
            </p:cNvPr>
            <p:cNvCxnSpPr>
              <a:cxnSpLocks/>
            </p:cNvCxnSpPr>
            <p:nvPr/>
          </p:nvCxnSpPr>
          <p:spPr>
            <a:xfrm>
              <a:off x="6537566" y="2772827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3FFE73AD-676D-4FD4-B2E3-1780438C2AC3}"/>
                </a:ext>
              </a:extLst>
            </p:cNvPr>
            <p:cNvCxnSpPr>
              <a:cxnSpLocks/>
            </p:cNvCxnSpPr>
            <p:nvPr/>
          </p:nvCxnSpPr>
          <p:spPr>
            <a:xfrm>
              <a:off x="7017232" y="2669115"/>
              <a:ext cx="0" cy="1016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3FC0EE5-59C1-4837-BDF1-78BA06641497}"/>
                </a:ext>
              </a:extLst>
            </p:cNvPr>
            <p:cNvCxnSpPr>
              <a:cxnSpLocks/>
            </p:cNvCxnSpPr>
            <p:nvPr/>
          </p:nvCxnSpPr>
          <p:spPr>
            <a:xfrm>
              <a:off x="7017232" y="2664875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499DE62-BE01-469E-8F36-3E846948580C}"/>
                </a:ext>
              </a:extLst>
            </p:cNvPr>
            <p:cNvCxnSpPr>
              <a:cxnSpLocks/>
            </p:cNvCxnSpPr>
            <p:nvPr/>
          </p:nvCxnSpPr>
          <p:spPr>
            <a:xfrm>
              <a:off x="7496898" y="2527292"/>
              <a:ext cx="0" cy="1270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200C5A0E-7F42-4F06-9399-D9A06CBB798F}"/>
                </a:ext>
              </a:extLst>
            </p:cNvPr>
            <p:cNvCxnSpPr>
              <a:cxnSpLocks/>
            </p:cNvCxnSpPr>
            <p:nvPr/>
          </p:nvCxnSpPr>
          <p:spPr>
            <a:xfrm>
              <a:off x="7496898" y="2525167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EAA26CAF-4784-48A5-B0EF-782FB253AF97}"/>
                </a:ext>
              </a:extLst>
            </p:cNvPr>
            <p:cNvCxnSpPr>
              <a:cxnSpLocks/>
            </p:cNvCxnSpPr>
            <p:nvPr/>
          </p:nvCxnSpPr>
          <p:spPr>
            <a:xfrm>
              <a:off x="7976564" y="2527292"/>
              <a:ext cx="0" cy="127003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66ED5E4-1624-4B43-AC16-72F23E2B9FFC}"/>
                </a:ext>
              </a:extLst>
            </p:cNvPr>
            <p:cNvCxnSpPr>
              <a:cxnSpLocks/>
            </p:cNvCxnSpPr>
            <p:nvPr/>
          </p:nvCxnSpPr>
          <p:spPr>
            <a:xfrm>
              <a:off x="7976564" y="2656395"/>
              <a:ext cx="479666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1979283-C776-42C9-99EB-61D7ACAED0E0}"/>
                </a:ext>
              </a:extLst>
            </p:cNvPr>
            <p:cNvSpPr/>
            <p:nvPr/>
          </p:nvSpPr>
          <p:spPr>
            <a:xfrm>
              <a:off x="7600950" y="1551516"/>
              <a:ext cx="1175713" cy="353471"/>
            </a:xfrm>
            <a:prstGeom prst="rect">
              <a:avLst/>
            </a:prstGeom>
            <a:solidFill>
              <a:schemeClr val="bg1"/>
            </a:solidFill>
            <a:ln w="952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1D7E3F0B-8F0D-49F5-885F-09952944D33A}"/>
                </a:ext>
              </a:extLst>
            </p:cNvPr>
            <p:cNvSpPr/>
            <p:nvPr/>
          </p:nvSpPr>
          <p:spPr>
            <a:xfrm>
              <a:off x="3725007" y="4763579"/>
              <a:ext cx="1637485" cy="266686"/>
            </a:xfrm>
            <a:prstGeom prst="rect">
              <a:avLst/>
            </a:prstGeom>
            <a:solidFill>
              <a:schemeClr val="bg1"/>
            </a:solidFill>
            <a:ln w="952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tx1"/>
                  </a:solidFill>
                </a:rPr>
                <a:t>VA All Sectors</a:t>
              </a: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25F48BC4-AA90-4F85-9B74-AD0D3EB020A3}"/>
              </a:ext>
            </a:extLst>
          </p:cNvPr>
          <p:cNvSpPr txBox="1"/>
          <p:nvPr/>
        </p:nvSpPr>
        <p:spPr>
          <a:xfrm>
            <a:off x="7313490" y="317078"/>
            <a:ext cx="1604210" cy="33855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tx2"/>
                </a:solidFill>
              </a:rPr>
              <a:t>ILLUSTRATIVE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CFA29BD-F3E7-465B-95A1-2F299FB77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40402" y="2740731"/>
            <a:ext cx="2113003" cy="1657039"/>
          </a:xfrm>
          <a:prstGeom prst="rect">
            <a:avLst/>
          </a:prstGeom>
        </p:spPr>
      </p:pic>
      <p:sp>
        <p:nvSpPr>
          <p:cNvPr id="46" name="Footer Placeholder 3">
            <a:extLst>
              <a:ext uri="{FF2B5EF4-FFF2-40B4-BE49-F238E27FC236}">
                <a16:creationId xmlns:a16="http://schemas.microsoft.com/office/drawing/2014/main" id="{C08DC2A8-7C8D-4406-AC1D-8574F0E7F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C3AA88-7A1C-4606-81C0-E8126C6281AF}"/>
              </a:ext>
            </a:extLst>
          </p:cNvPr>
          <p:cNvCxnSpPr>
            <a:cxnSpLocks/>
          </p:cNvCxnSpPr>
          <p:nvPr/>
        </p:nvCxnSpPr>
        <p:spPr>
          <a:xfrm>
            <a:off x="5819806" y="1482143"/>
            <a:ext cx="329002" cy="0"/>
          </a:xfrm>
          <a:prstGeom prst="line">
            <a:avLst/>
          </a:prstGeom>
          <a:ln w="19050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13A7B9F-D0F3-4017-92A2-AB2737C80EE1}"/>
              </a:ext>
            </a:extLst>
          </p:cNvPr>
          <p:cNvSpPr txBox="1"/>
          <p:nvPr/>
        </p:nvSpPr>
        <p:spPr>
          <a:xfrm>
            <a:off x="6123652" y="1344628"/>
            <a:ext cx="2303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/>
              <a:t>Illustrative fixed-price ‘blocks’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1B9F69-5AD6-4263-9F24-23FEDA6AC95E}"/>
              </a:ext>
            </a:extLst>
          </p:cNvPr>
          <p:cNvSpPr txBox="1"/>
          <p:nvPr/>
        </p:nvSpPr>
        <p:spPr>
          <a:xfrm>
            <a:off x="6125983" y="1537480"/>
            <a:ext cx="2303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/>
              <a:t>VA all-sectors average retail rate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67103D-7D24-4C4F-B911-6BB29E7AA345}"/>
              </a:ext>
            </a:extLst>
          </p:cNvPr>
          <p:cNvSpPr/>
          <p:nvPr/>
        </p:nvSpPr>
        <p:spPr>
          <a:xfrm>
            <a:off x="5754277" y="1305384"/>
            <a:ext cx="2799128" cy="522634"/>
          </a:xfrm>
          <a:prstGeom prst="rect">
            <a:avLst/>
          </a:prstGeom>
          <a:noFill/>
          <a:ln w="9525" cmpd="sng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C04F3AAD-C486-4C77-A0D9-110EC4F0BC11}"/>
              </a:ext>
            </a:extLst>
          </p:cNvPr>
          <p:cNvCxnSpPr>
            <a:cxnSpLocks/>
          </p:cNvCxnSpPr>
          <p:nvPr/>
        </p:nvCxnSpPr>
        <p:spPr>
          <a:xfrm>
            <a:off x="5828524" y="1672250"/>
            <a:ext cx="325442" cy="0"/>
          </a:xfrm>
          <a:prstGeom prst="line">
            <a:avLst/>
          </a:prstGeom>
          <a:ln w="19050">
            <a:solidFill>
              <a:srgbClr val="00B0F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002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892552"/>
          </a:xfrm>
        </p:spPr>
        <p:txBody>
          <a:bodyPr/>
          <a:lstStyle/>
          <a:p>
            <a:r>
              <a:rPr lang="en-US"/>
              <a:t>Robust Risk Management Spans Life of RE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601" y="1528708"/>
            <a:ext cx="3640014" cy="4078039"/>
          </a:xfrm>
        </p:spPr>
        <p:txBody>
          <a:bodyPr>
            <a:normAutofit/>
          </a:bodyPr>
          <a:lstStyle/>
          <a:p>
            <a:pPr marL="274320" indent="-274320">
              <a:buFont typeface="+mj-lt"/>
              <a:buAutoNum type="arabicPeriod"/>
            </a:pPr>
            <a:r>
              <a:rPr lang="en-US" sz="1600" b="1"/>
              <a:t>During project analysis</a:t>
            </a:r>
            <a:br>
              <a:rPr lang="en-US" sz="1600"/>
            </a:br>
            <a:r>
              <a:rPr lang="en-US" sz="1400"/>
              <a:t>(eliminating risky projects and identifying risks to mitigate)</a:t>
            </a:r>
          </a:p>
          <a:p>
            <a:pPr marL="274320" indent="-274320">
              <a:buFont typeface="+mj-lt"/>
              <a:buAutoNum type="arabicPeriod"/>
            </a:pPr>
            <a:endParaRPr lang="en-US" sz="1200"/>
          </a:p>
          <a:p>
            <a:pPr marL="274320" indent="-274320">
              <a:buFont typeface="+mj-lt"/>
              <a:buAutoNum type="arabicPeriod"/>
            </a:pPr>
            <a:endParaRPr lang="en-US" sz="1400" b="1"/>
          </a:p>
          <a:p>
            <a:pPr marL="274320" indent="-274320">
              <a:buFont typeface="+mj-lt"/>
              <a:buAutoNum type="arabicPeriod"/>
            </a:pPr>
            <a:endParaRPr lang="en-US" sz="1600" b="1"/>
          </a:p>
          <a:p>
            <a:pPr marL="274320" indent="-274320">
              <a:buFont typeface="+mj-lt"/>
              <a:buAutoNum type="arabicPeriod"/>
            </a:pPr>
            <a:endParaRPr lang="en-US" sz="1600" b="1"/>
          </a:p>
          <a:p>
            <a:pPr marL="274320" indent="-274320">
              <a:buFont typeface="+mj-lt"/>
              <a:buAutoNum type="arabicPeriod"/>
            </a:pPr>
            <a:endParaRPr lang="en-US" sz="1400" b="1"/>
          </a:p>
          <a:p>
            <a:pPr marL="274320" indent="-274320">
              <a:buFont typeface="+mj-lt"/>
              <a:buAutoNum type="arabicPeriod"/>
            </a:pPr>
            <a:endParaRPr lang="en-US" sz="1400" b="1"/>
          </a:p>
          <a:p>
            <a:pPr marL="274320" indent="-274320">
              <a:buFont typeface="+mj-lt"/>
              <a:buAutoNum type="arabicPeriod"/>
            </a:pPr>
            <a:r>
              <a:rPr lang="en-US" sz="1600" b="1"/>
              <a:t>During contracting</a:t>
            </a:r>
            <a:br>
              <a:rPr lang="en-US" sz="1400"/>
            </a:br>
            <a:r>
              <a:rPr lang="en-US" sz="1400"/>
              <a:t>(negotiating strong protections)</a:t>
            </a:r>
          </a:p>
          <a:p>
            <a:pPr marL="274320" indent="-274320">
              <a:buFont typeface="+mj-lt"/>
              <a:buAutoNum type="arabicPeriod"/>
            </a:pPr>
            <a:endParaRPr lang="en-US" sz="1400" b="1"/>
          </a:p>
          <a:p>
            <a:pPr marL="274320" indent="-274320">
              <a:buFont typeface="+mj-lt"/>
              <a:buAutoNum type="arabicPeriod"/>
            </a:pPr>
            <a:endParaRPr lang="en-US" sz="1400" b="1"/>
          </a:p>
          <a:p>
            <a:pPr marL="274320" indent="-274320">
              <a:buFont typeface="+mj-lt"/>
              <a:buAutoNum type="arabicPeriod"/>
            </a:pPr>
            <a:r>
              <a:rPr lang="en-US" sz="1600" b="1"/>
              <a:t>During ongoing operations</a:t>
            </a:r>
            <a:br>
              <a:rPr lang="en-US" sz="1600"/>
            </a:br>
            <a:r>
              <a:rPr lang="en-US" sz="1400"/>
              <a:t>(exercising risk mitigation options)</a:t>
            </a:r>
            <a:endParaRPr lang="en-US" sz="16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15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02628" y="1528708"/>
            <a:ext cx="4419600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/>
              <a:t>Market risk analysis</a:t>
            </a:r>
            <a:r>
              <a:rPr lang="en-US" sz="1400"/>
              <a:t>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400"/>
              <a:t>Fundamental analysis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400"/>
              <a:t>Probabilistic analysis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400"/>
              <a:t>Deterministic analysis</a:t>
            </a:r>
            <a:br>
              <a:rPr lang="en-US" sz="1400"/>
            </a:br>
            <a:endParaRPr lang="en-US" sz="1000"/>
          </a:p>
          <a:p>
            <a:r>
              <a:rPr lang="en-US" sz="1400" b="1"/>
              <a:t>Project risk analysis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Project-development review </a:t>
            </a:r>
            <a:br>
              <a:rPr lang="en-US" sz="1400"/>
            </a:br>
            <a:r>
              <a:rPr lang="en-US" sz="1400"/>
              <a:t>(regulatory, financing and permitting related)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Negotiation of payout protections for customer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Counterparty analysis</a:t>
            </a:r>
            <a:br>
              <a:rPr lang="en-US" sz="1400"/>
            </a:br>
            <a:endParaRPr lang="en-US" sz="1400"/>
          </a:p>
          <a:p>
            <a:r>
              <a:rPr lang="en-US" sz="1400" b="1"/>
              <a:t>Market risk protections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PPA-price escalators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Developer-provided risk mitigation products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Risk mitigation products from financial institutions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US" sz="1100"/>
          </a:p>
          <a:p>
            <a:r>
              <a:rPr lang="en-US" sz="1400" b="1"/>
              <a:t>Ongoing </a:t>
            </a:r>
            <a:r>
              <a:rPr lang="en-US" sz="1400" b="1" dirty="0"/>
              <a:t>solution</a:t>
            </a:r>
            <a:r>
              <a:rPr lang="en-US" sz="1400" b="1"/>
              <a:t> management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REC swapping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400"/>
              <a:t>Adjusting existing grid-power portfolio to take advantage of the LSRE hedge value</a:t>
            </a:r>
          </a:p>
        </p:txBody>
      </p:sp>
      <p:sp>
        <p:nvSpPr>
          <p:cNvPr id="15" name="Arrow: Right 14"/>
          <p:cNvSpPr/>
          <p:nvPr/>
        </p:nvSpPr>
        <p:spPr>
          <a:xfrm>
            <a:off x="3711270" y="3809371"/>
            <a:ext cx="665815" cy="335803"/>
          </a:xfrm>
          <a:prstGeom prst="rightArrow">
            <a:avLst/>
          </a:prstGeom>
          <a:solidFill>
            <a:schemeClr val="accent3"/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row: Right 15"/>
          <p:cNvSpPr/>
          <p:nvPr/>
        </p:nvSpPr>
        <p:spPr>
          <a:xfrm>
            <a:off x="3725988" y="4847320"/>
            <a:ext cx="665815" cy="335803"/>
          </a:xfrm>
          <a:prstGeom prst="rightArrow">
            <a:avLst/>
          </a:prstGeom>
          <a:solidFill>
            <a:schemeClr val="accent3"/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McK Footnote">
            <a:extLst>
              <a:ext uri="{FF2B5EF4-FFF2-40B4-BE49-F238E27FC236}">
                <a16:creationId xmlns:a16="http://schemas.microsoft.com/office/drawing/2014/main" id="{00EA478B-6F49-4E3E-808F-201A97DB2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95" y="6153405"/>
            <a:ext cx="575705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b">
            <a:spAutoFit/>
          </a:bodyPr>
          <a:lstStyle>
            <a:lvl1pPr marL="536575" indent="-536575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Source:	</a:t>
            </a:r>
            <a:r>
              <a:rPr lang="en-US" sz="800">
                <a:solidFill>
                  <a:srgbClr val="000000"/>
                </a:solidFill>
                <a:latin typeface="Arial"/>
              </a:rPr>
              <a:t>Recent CFR-led procurements; CFR analysis</a:t>
            </a:r>
            <a:endParaRPr lang="en-US" altLang="en-US" sz="800">
              <a:solidFill>
                <a:srgbClr val="000000"/>
              </a:solidFill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ACCC43CD-A411-4335-9BBE-663AA89280A8}"/>
              </a:ext>
            </a:extLst>
          </p:cNvPr>
          <p:cNvSpPr/>
          <p:nvPr/>
        </p:nvSpPr>
        <p:spPr>
          <a:xfrm>
            <a:off x="3708400" y="1555011"/>
            <a:ext cx="665815" cy="335803"/>
          </a:xfrm>
          <a:prstGeom prst="rightArrow">
            <a:avLst/>
          </a:prstGeom>
          <a:solidFill>
            <a:schemeClr val="accent3"/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26C1307C-02DB-4C57-AC9B-5CDC8DFD9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2538264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67940-FF8B-43A8-B972-418B04D65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064369" cy="892552"/>
          </a:xfrm>
        </p:spPr>
        <p:txBody>
          <a:bodyPr/>
          <a:lstStyle/>
          <a:p>
            <a:r>
              <a:rPr lang="en-US"/>
              <a:t>MWCOG Has Strong </a:t>
            </a:r>
            <a:br>
              <a:rPr lang="en-US"/>
            </a:br>
            <a:r>
              <a:rPr lang="en-US"/>
              <a:t>GHG Reduction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4E731-1048-4F67-9F10-9A36CC5E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937" y="2144743"/>
            <a:ext cx="8581291" cy="32445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/>
              <a:t>Regional Greenhouse Gas (GHG) Reduction Commitments</a:t>
            </a:r>
          </a:p>
          <a:p>
            <a:endParaRPr lang="en-US" sz="1100"/>
          </a:p>
          <a:p>
            <a:pPr lvl="1">
              <a:buFont typeface="Arial" panose="020B0604020202020204" pitchFamily="34" charset="0"/>
              <a:buChar char="&gt;"/>
            </a:pPr>
            <a:r>
              <a:rPr lang="en-US"/>
              <a:t>By 2012, reduce GHG emissions to 2005 levels (done)</a:t>
            </a:r>
          </a:p>
          <a:p>
            <a:pPr lvl="1">
              <a:buFont typeface="Arial" panose="020B0604020202020204" pitchFamily="34" charset="0"/>
              <a:buChar char="&gt;"/>
            </a:pPr>
            <a:r>
              <a:rPr lang="en-US"/>
              <a:t>By 2020, further reduce GHG emissions by 20% compared to 2005</a:t>
            </a:r>
          </a:p>
          <a:p>
            <a:pPr lvl="1">
              <a:buFont typeface="Arial" panose="020B0604020202020204" pitchFamily="34" charset="0"/>
              <a:buChar char="&gt;"/>
            </a:pPr>
            <a:r>
              <a:rPr lang="en-US"/>
              <a:t>By 2050, further reduce GHG emissions by 80% compared to 2005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6B946-1D02-4D01-BEB3-DBB19F1A6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16</a:t>
            </a:fld>
            <a:endParaRPr lang="en-US"/>
          </a:p>
        </p:txBody>
      </p:sp>
      <p:pic>
        <p:nvPicPr>
          <p:cNvPr id="2052" name="Picture 4" descr="Image result for metropolitan washington council of governments">
            <a:extLst>
              <a:ext uri="{FF2B5EF4-FFF2-40B4-BE49-F238E27FC236}">
                <a16:creationId xmlns:a16="http://schemas.microsoft.com/office/drawing/2014/main" id="{0C506DA9-D0C3-4CF1-ADA5-F68B67C80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778" y="436233"/>
            <a:ext cx="2960016" cy="54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e are still in logo">
            <a:extLst>
              <a:ext uri="{FF2B5EF4-FFF2-40B4-BE49-F238E27FC236}">
                <a16:creationId xmlns:a16="http://schemas.microsoft.com/office/drawing/2014/main" id="{705549CE-A77F-4FBF-8B7B-B1AA0EED67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05" b="27354"/>
          <a:stretch/>
        </p:blipFill>
        <p:spPr bwMode="auto">
          <a:xfrm>
            <a:off x="1165969" y="4461485"/>
            <a:ext cx="1837501" cy="80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ierra club ready 100 logo">
            <a:extLst>
              <a:ext uri="{FF2B5EF4-FFF2-40B4-BE49-F238E27FC236}">
                <a16:creationId xmlns:a16="http://schemas.microsoft.com/office/drawing/2014/main" id="{E441F5CB-75D7-4D5B-B10F-6FDD7CBEA4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6" t="8970" r="8644" b="15832"/>
          <a:stretch/>
        </p:blipFill>
        <p:spPr bwMode="auto">
          <a:xfrm>
            <a:off x="6035303" y="4126669"/>
            <a:ext cx="1506650" cy="147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40 cities logo">
            <a:extLst>
              <a:ext uri="{FF2B5EF4-FFF2-40B4-BE49-F238E27FC236}">
                <a16:creationId xmlns:a16="http://schemas.microsoft.com/office/drawing/2014/main" id="{C5FA5507-50D5-46E5-9E95-90BA635DF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388" y="4461485"/>
            <a:ext cx="1047996" cy="104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364EAF72-4018-4A65-941D-796C1413A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3098304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6" y="274639"/>
            <a:ext cx="5637029" cy="892552"/>
          </a:xfrm>
        </p:spPr>
        <p:txBody>
          <a:bodyPr/>
          <a:lstStyle/>
          <a:p>
            <a:r>
              <a:rPr lang="en-US"/>
              <a:t>Sustainability: </a:t>
            </a:r>
            <a:br>
              <a:rPr lang="en-US"/>
            </a:br>
            <a:r>
              <a:rPr lang="en-US"/>
              <a:t>Breakthroughs in GHG Reduction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052" y="6175096"/>
            <a:ext cx="29166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Source: The George Washington University</a:t>
            </a:r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69" y="1673124"/>
            <a:ext cx="6541604" cy="355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ight Brace 11"/>
          <p:cNvSpPr/>
          <p:nvPr/>
        </p:nvSpPr>
        <p:spPr bwMode="auto">
          <a:xfrm>
            <a:off x="6781800" y="2077813"/>
            <a:ext cx="195073" cy="1152144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13448" y="2392887"/>
            <a:ext cx="2130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Building efficiency </a:t>
            </a:r>
            <a:br>
              <a:rPr lang="en-US" sz="1400" b="1"/>
            </a:br>
            <a:r>
              <a:rPr lang="en-US" sz="1400" b="1"/>
              <a:t>isn’t enough</a:t>
            </a:r>
          </a:p>
        </p:txBody>
      </p:sp>
      <p:sp>
        <p:nvSpPr>
          <p:cNvPr id="14" name="Right Brace 13"/>
          <p:cNvSpPr/>
          <p:nvPr/>
        </p:nvSpPr>
        <p:spPr bwMode="auto">
          <a:xfrm>
            <a:off x="6781800" y="3359443"/>
            <a:ext cx="195073" cy="1152144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13448" y="3483166"/>
            <a:ext cx="2130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Large-scale offsite renewables </a:t>
            </a:r>
            <a:br>
              <a:rPr lang="en-US" sz="1400" b="1"/>
            </a:br>
            <a:r>
              <a:rPr lang="en-US" sz="1400" b="1"/>
              <a:t>allow for achieving carbon neutrality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52632" y="280737"/>
            <a:ext cx="1604210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tx2"/>
                </a:solidFill>
              </a:rPr>
              <a:t>CLIENT EXAMPLE</a:t>
            </a:r>
          </a:p>
        </p:txBody>
      </p:sp>
      <p:pic>
        <p:nvPicPr>
          <p:cNvPr id="16" name="Picture 2" descr="Image result for george washington university logo">
            <a:extLst>
              <a:ext uri="{FF2B5EF4-FFF2-40B4-BE49-F238E27FC236}">
                <a16:creationId xmlns:a16="http://schemas.microsoft.com/office/drawing/2014/main" id="{D8A67851-BD67-40A7-BEC7-177124F8B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419" y="1583700"/>
            <a:ext cx="938884" cy="42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Isosceles Triangle 82">
            <a:extLst>
              <a:ext uri="{FF2B5EF4-FFF2-40B4-BE49-F238E27FC236}">
                <a16:creationId xmlns:a16="http://schemas.microsoft.com/office/drawing/2014/main" id="{48A8D3E1-0A67-43F7-AB6F-11CA19E9C8CC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380069" y="5406641"/>
            <a:ext cx="6400800" cy="182880"/>
          </a:xfrm>
          <a:prstGeom prst="triangle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/>
            <a:endParaRPr 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42A8884-F259-41B5-9129-CF34D8B2ECE8}"/>
              </a:ext>
            </a:extLst>
          </p:cNvPr>
          <p:cNvSpPr/>
          <p:nvPr/>
        </p:nvSpPr>
        <p:spPr bwMode="auto">
          <a:xfrm>
            <a:off x="364068" y="5646843"/>
            <a:ext cx="8432800" cy="287866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>
                <a:latin typeface="+mn-lt"/>
              </a:rPr>
              <a:t>GW</a:t>
            </a:r>
            <a:r>
              <a:rPr kumimoji="0" 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achieved</a:t>
            </a:r>
            <a:r>
              <a:rPr kumimoji="0" lang="en-US" sz="1400" b="1" i="0" u="none" strike="noStrike" cap="none" normalizeH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2025 GHG goal </a:t>
            </a:r>
            <a:r>
              <a:rPr lang="en-US" sz="1400" b="1">
                <a:latin typeface="+mn-lt"/>
              </a:rPr>
              <a:t>in 2016</a:t>
            </a:r>
            <a:r>
              <a:rPr kumimoji="0" lang="en-US" sz="1400" b="1" i="0" u="none" strike="noStrike" cap="none" normalizeH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while also reducing electricity cost</a:t>
            </a:r>
            <a:endParaRPr kumimoji="0" 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2" name="Footer Placeholder 3">
            <a:extLst>
              <a:ext uri="{FF2B5EF4-FFF2-40B4-BE49-F238E27FC236}">
                <a16:creationId xmlns:a16="http://schemas.microsoft.com/office/drawing/2014/main" id="{10625117-4FF7-4E41-A92A-683E9CC7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5BD6ABE-A63C-4272-B562-F4F935737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295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960017" y="4207875"/>
            <a:ext cx="5458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lain"/>
            </a:pPr>
            <a:r>
              <a:rPr lang="en-US" sz="120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5                     10                  15                 20                  25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7" y="274639"/>
            <a:ext cx="4687764" cy="892552"/>
          </a:xfrm>
        </p:spPr>
        <p:txBody>
          <a:bodyPr/>
          <a:lstStyle/>
          <a:p>
            <a:r>
              <a:rPr lang="en-US" dirty="0"/>
              <a:t>Evolving Landscape </a:t>
            </a:r>
            <a:br>
              <a:rPr lang="en-US" dirty="0"/>
            </a:br>
            <a:r>
              <a:rPr lang="en-US" dirty="0"/>
              <a:t>of Select LSRE Options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18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32093" y="1524998"/>
            <a:ext cx="85653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200">
                <a:solidFill>
                  <a:schemeClr val="tx1">
                    <a:lumMod val="95000"/>
                    <a:lumOff val="5000"/>
                  </a:schemeClr>
                </a:solidFill>
              </a:rPr>
              <a:t>20% </a:t>
            </a: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200">
                <a:solidFill>
                  <a:schemeClr val="tx1">
                    <a:lumMod val="95000"/>
                    <a:lumOff val="5000"/>
                  </a:schemeClr>
                </a:solidFill>
              </a:rPr>
              <a:t> 0%     </a:t>
            </a: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sz="12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200">
                <a:solidFill>
                  <a:schemeClr val="tx1">
                    <a:lumMod val="95000"/>
                    <a:lumOff val="5000"/>
                  </a:schemeClr>
                </a:solidFill>
              </a:rPr>
              <a:t>-5% </a:t>
            </a:r>
          </a:p>
        </p:txBody>
      </p:sp>
      <p:cxnSp>
        <p:nvCxnSpPr>
          <p:cNvPr id="13" name="Straight Connector 12"/>
          <p:cNvCxnSpPr>
            <a:cxnSpLocks/>
          </p:cNvCxnSpPr>
          <p:nvPr/>
        </p:nvCxnSpPr>
        <p:spPr bwMode="auto">
          <a:xfrm flipH="1">
            <a:off x="869813" y="1793793"/>
            <a:ext cx="1120" cy="3326722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>
            <a:cxnSpLocks/>
          </p:cNvCxnSpPr>
          <p:nvPr/>
        </p:nvCxnSpPr>
        <p:spPr bwMode="auto">
          <a:xfrm>
            <a:off x="857450" y="4241267"/>
            <a:ext cx="5368900" cy="0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0" name="Rounded Rectangle 22"/>
          <p:cNvSpPr/>
          <p:nvPr/>
        </p:nvSpPr>
        <p:spPr bwMode="auto">
          <a:xfrm>
            <a:off x="914405" y="4338232"/>
            <a:ext cx="695796" cy="332246"/>
          </a:xfrm>
          <a:prstGeom prst="roundRect">
            <a:avLst/>
          </a:prstGeom>
          <a:solidFill>
            <a:schemeClr val="accent2">
              <a:lumMod val="40000"/>
              <a:lumOff val="60000"/>
              <a:alpha val="77000"/>
            </a:schemeClr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RECs</a:t>
            </a:r>
          </a:p>
        </p:txBody>
      </p:sp>
      <p:sp>
        <p:nvSpPr>
          <p:cNvPr id="59" name="Rounded Rectangle 22"/>
          <p:cNvSpPr/>
          <p:nvPr/>
        </p:nvSpPr>
        <p:spPr bwMode="auto">
          <a:xfrm>
            <a:off x="2648796" y="2962563"/>
            <a:ext cx="1425852" cy="943830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74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u="none" strike="noStrike" cap="none" normalizeH="0" baseline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4" name="Rounded Rectangle 9"/>
          <p:cNvSpPr/>
          <p:nvPr/>
        </p:nvSpPr>
        <p:spPr bwMode="auto">
          <a:xfrm>
            <a:off x="3152776" y="2397890"/>
            <a:ext cx="2755371" cy="520353"/>
          </a:xfrm>
          <a:prstGeom prst="roundRect">
            <a:avLst/>
          </a:prstGeom>
          <a:solidFill>
            <a:schemeClr val="accent2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Physical PPAs</a:t>
            </a:r>
            <a:br>
              <a:rPr kumimoji="0" lang="en-US" sz="100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</a:br>
            <a:r>
              <a:rPr kumimoji="0" lang="en-US" sz="100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(indirect or integrated*)</a:t>
            </a:r>
          </a:p>
        </p:txBody>
      </p:sp>
      <p:sp>
        <p:nvSpPr>
          <p:cNvPr id="65" name="Rounded Rectangle 10"/>
          <p:cNvSpPr/>
          <p:nvPr/>
        </p:nvSpPr>
        <p:spPr bwMode="auto">
          <a:xfrm>
            <a:off x="4063536" y="3515321"/>
            <a:ext cx="1838754" cy="708039"/>
          </a:xfrm>
          <a:prstGeom prst="roundRect">
            <a:avLst/>
          </a:prstGeom>
          <a:solidFill>
            <a:schemeClr val="tx2">
              <a:lumMod val="60000"/>
              <a:lumOff val="40000"/>
              <a:alpha val="67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u="none" strike="noStrike" cap="none" normalizeH="0" baseline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7" name="Rounded Rectangle 7"/>
          <p:cNvSpPr/>
          <p:nvPr/>
        </p:nvSpPr>
        <p:spPr bwMode="auto">
          <a:xfrm>
            <a:off x="3147484" y="2737139"/>
            <a:ext cx="2761191" cy="778182"/>
          </a:xfrm>
          <a:prstGeom prst="roundRect">
            <a:avLst/>
          </a:prstGeom>
          <a:solidFill>
            <a:schemeClr val="accent6">
              <a:lumMod val="60000"/>
              <a:lumOff val="40000"/>
              <a:alpha val="38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u="none" strike="noStrike" cap="none" normalizeH="0" baseline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6" name="Rounded Rectangle 7"/>
          <p:cNvSpPr/>
          <p:nvPr/>
        </p:nvSpPr>
        <p:spPr bwMode="auto">
          <a:xfrm>
            <a:off x="903317" y="4529194"/>
            <a:ext cx="703949" cy="50931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49000"/>
            </a:schemeClr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  <a:t>Utility </a:t>
            </a:r>
            <a:b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  <a:t>tariffs</a:t>
            </a:r>
            <a:endParaRPr kumimoji="0" lang="en-US" sz="1000" u="none" strike="noStrike" cap="none" normalizeH="0" baseline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2" name="Rounded Rectangle 5"/>
          <p:cNvSpPr/>
          <p:nvPr/>
        </p:nvSpPr>
        <p:spPr bwMode="auto">
          <a:xfrm>
            <a:off x="4800600" y="2922263"/>
            <a:ext cx="1107547" cy="749172"/>
          </a:xfrm>
          <a:prstGeom prst="roundRect">
            <a:avLst/>
          </a:prstGeom>
          <a:solidFill>
            <a:schemeClr val="accent5">
              <a:lumMod val="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Property Lease</a:t>
            </a:r>
            <a:endParaRPr kumimoji="0" lang="en-US" sz="100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9" name="Rounded Rectangle 22"/>
          <p:cNvSpPr/>
          <p:nvPr/>
        </p:nvSpPr>
        <p:spPr bwMode="auto">
          <a:xfrm>
            <a:off x="1989753" y="3349546"/>
            <a:ext cx="1575859" cy="436984"/>
          </a:xfrm>
          <a:prstGeom prst="roundRect">
            <a:avLst>
              <a:gd name="adj" fmla="val 16667"/>
            </a:avLst>
          </a:prstGeom>
          <a:solidFill>
            <a:schemeClr val="accent4">
              <a:lumMod val="50000"/>
              <a:alpha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Equipment Lease</a:t>
            </a:r>
            <a:endParaRPr kumimoji="0" lang="en-US" sz="100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422138" y="3716858"/>
            <a:ext cx="104120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Community</a:t>
            </a:r>
          </a:p>
          <a:p>
            <a:pPr algn="ctr"/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Solar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510342" y="2958430"/>
            <a:ext cx="174224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  <a:t>Structured</a:t>
            </a:r>
            <a:b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1000">
                <a:solidFill>
                  <a:schemeClr val="tx1">
                    <a:lumMod val="95000"/>
                    <a:lumOff val="5000"/>
                  </a:schemeClr>
                </a:solidFill>
              </a:rPr>
              <a:t>RE products (New)</a:t>
            </a:r>
            <a:endParaRPr lang="en-US" sz="1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6200000">
            <a:off x="-105217" y="2892552"/>
            <a:ext cx="130002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Economic Opportunity </a:t>
            </a:r>
          </a:p>
          <a:p>
            <a:pPr algn="ctr"/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(% Savings)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2539162" y="4441892"/>
            <a:ext cx="2314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Length of Contract (Years)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4124516" y="2976307"/>
            <a:ext cx="726322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/>
              <a:t>Virtual PPAs</a:t>
            </a:r>
          </a:p>
        </p:txBody>
      </p:sp>
      <p:sp>
        <p:nvSpPr>
          <p:cNvPr id="29" name="McK Footnote"/>
          <p:cNvSpPr txBox="1">
            <a:spLocks noChangeArrowheads="1"/>
          </p:cNvSpPr>
          <p:nvPr/>
        </p:nvSpPr>
        <p:spPr bwMode="auto">
          <a:xfrm>
            <a:off x="128857" y="5906796"/>
            <a:ext cx="804322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b">
            <a:spAutoFit/>
          </a:bodyPr>
          <a:lstStyle/>
          <a:p>
            <a:pPr marL="536575" indent="-536575" defTabSz="852488">
              <a:tabLst>
                <a:tab pos="492125" algn="r"/>
              </a:tabLst>
            </a:pPr>
            <a:r>
              <a:rPr lang="en-US" sz="800" dirty="0">
                <a:solidFill>
                  <a:srgbClr val="000000"/>
                </a:solidFill>
              </a:rPr>
              <a:t>	</a:t>
            </a:r>
          </a:p>
          <a:p>
            <a:pPr marL="536575" indent="-536575" defTabSz="852488">
              <a:tabLst>
                <a:tab pos="492125" algn="r"/>
              </a:tabLst>
            </a:pPr>
            <a:r>
              <a:rPr lang="en-US" sz="800" dirty="0">
                <a:solidFill>
                  <a:srgbClr val="000000"/>
                </a:solidFill>
              </a:rPr>
              <a:t>	  *	Only available in states with deregulated energy markets</a:t>
            </a:r>
          </a:p>
          <a:p>
            <a:pPr marL="536575" indent="-536575" defTabSz="852488">
              <a:tabLst>
                <a:tab pos="492125" algn="r"/>
              </a:tabLst>
            </a:pPr>
            <a:r>
              <a:rPr lang="en-US" sz="800" dirty="0">
                <a:solidFill>
                  <a:srgbClr val="000000"/>
                </a:solidFill>
              </a:rPr>
              <a:t>	                   Other structures available: bilateral utility agreements, etc.</a:t>
            </a:r>
          </a:p>
          <a:p>
            <a:pPr marL="536575" indent="-536575" defTabSz="852488">
              <a:tabLst>
                <a:tab pos="492125" algn="r"/>
              </a:tabLst>
            </a:pPr>
            <a:r>
              <a:rPr lang="en-US" sz="800" dirty="0">
                <a:solidFill>
                  <a:srgbClr val="000000"/>
                </a:solidFill>
              </a:rPr>
              <a:t>	Source:	CFR analysis</a:t>
            </a:r>
          </a:p>
        </p:txBody>
      </p:sp>
      <p:sp>
        <p:nvSpPr>
          <p:cNvPr id="32" name="Rounded Rectangle 7"/>
          <p:cNvSpPr/>
          <p:nvPr/>
        </p:nvSpPr>
        <p:spPr bwMode="auto">
          <a:xfrm>
            <a:off x="1032259" y="3588668"/>
            <a:ext cx="764638" cy="550258"/>
          </a:xfrm>
          <a:prstGeom prst="roundRect">
            <a:avLst/>
          </a:prstGeom>
          <a:solidFill>
            <a:schemeClr val="accent5">
              <a:alpha val="25000"/>
            </a:schemeClr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Short-term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Retail RE*</a:t>
            </a:r>
            <a:endParaRPr kumimoji="0" lang="en-US" sz="100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B0322E3C-A9E8-4854-91AC-F4F6EE421D35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908951" y="3461239"/>
            <a:ext cx="3200400" cy="18288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/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C2E3616-0D42-4AFE-8D4D-CA229B07F322}"/>
              </a:ext>
            </a:extLst>
          </p:cNvPr>
          <p:cNvSpPr txBox="1"/>
          <p:nvPr/>
        </p:nvSpPr>
        <p:spPr>
          <a:xfrm>
            <a:off x="6764239" y="2805177"/>
            <a:ext cx="21452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Growing end-user interest is driving innovation in how LSRE solutions can be accessed</a:t>
            </a:r>
          </a:p>
        </p:txBody>
      </p:sp>
      <p:sp>
        <p:nvSpPr>
          <p:cNvPr id="31" name="Footer Placeholder 3">
            <a:extLst>
              <a:ext uri="{FF2B5EF4-FFF2-40B4-BE49-F238E27FC236}">
                <a16:creationId xmlns:a16="http://schemas.microsoft.com/office/drawing/2014/main" id="{441B9C35-4BF4-43D7-9C9F-F2AEFD51F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  <p:sp>
        <p:nvSpPr>
          <p:cNvPr id="30" name="Rounded Rectangle 22">
            <a:extLst>
              <a:ext uri="{FF2B5EF4-FFF2-40B4-BE49-F238E27FC236}">
                <a16:creationId xmlns:a16="http://schemas.microsoft.com/office/drawing/2014/main" id="{7D3FE805-649E-46DD-9B21-CCCAF1F883FE}"/>
              </a:ext>
            </a:extLst>
          </p:cNvPr>
          <p:cNvSpPr/>
          <p:nvPr/>
        </p:nvSpPr>
        <p:spPr bwMode="auto">
          <a:xfrm>
            <a:off x="1983896" y="3637471"/>
            <a:ext cx="2091148" cy="585793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Structured </a:t>
            </a:r>
            <a:br>
              <a:rPr kumimoji="0" lang="en-US" sz="100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</a:br>
            <a:r>
              <a:rPr kumimoji="0" lang="en-US" sz="100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RE products (Existing)</a:t>
            </a:r>
            <a:endParaRPr kumimoji="0" lang="en-US" sz="100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5" name="Rounded Rectangle 5"/>
          <p:cNvSpPr/>
          <p:nvPr/>
        </p:nvSpPr>
        <p:spPr bwMode="auto">
          <a:xfrm>
            <a:off x="4933951" y="2184881"/>
            <a:ext cx="1433892" cy="396144"/>
          </a:xfrm>
          <a:prstGeom prst="roundRect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Ownership</a:t>
            </a:r>
            <a:endParaRPr kumimoji="0" lang="en-US" sz="1000" u="none" strike="noStrike" cap="none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352632" y="280737"/>
            <a:ext cx="1604210" cy="33855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tx2"/>
                </a:solidFill>
              </a:rPr>
              <a:t>ILLUSTRATIVE</a:t>
            </a:r>
          </a:p>
        </p:txBody>
      </p:sp>
    </p:spTree>
    <p:extLst>
      <p:ext uri="{BB962C8B-B14F-4D97-AF65-F5344CB8AC3E}">
        <p14:creationId xmlns:p14="http://schemas.microsoft.com/office/powerpoint/2010/main" val="252809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9EA0-48C7-45C3-9245-13D9FDF46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6" y="274639"/>
            <a:ext cx="5683274" cy="1292662"/>
          </a:xfrm>
        </p:spPr>
        <p:txBody>
          <a:bodyPr/>
          <a:lstStyle/>
          <a:p>
            <a:r>
              <a:rPr lang="en-US" dirty="0"/>
              <a:t>The Regulatory Framework is Key to Identifying Viable Solutions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87ECF3C-8CE5-4D48-856B-F564286F3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5803" y="1971889"/>
            <a:ext cx="1879862" cy="243397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F0115-F920-406D-B071-A3BCD21D2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19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1DA514-67CD-45E0-8B79-34EA965F5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499" y="2034228"/>
            <a:ext cx="3343906" cy="22455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FCEE119-813B-46DF-98D4-D67023828549}"/>
              </a:ext>
            </a:extLst>
          </p:cNvPr>
          <p:cNvSpPr txBox="1"/>
          <p:nvPr/>
        </p:nvSpPr>
        <p:spPr>
          <a:xfrm>
            <a:off x="793816" y="1514064"/>
            <a:ext cx="2403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MWCOG Jurisdiction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E2257-8CEB-4764-A74B-F4DA1DE40810}"/>
              </a:ext>
            </a:extLst>
          </p:cNvPr>
          <p:cNvSpPr txBox="1"/>
          <p:nvPr/>
        </p:nvSpPr>
        <p:spPr>
          <a:xfrm>
            <a:off x="4838485" y="1514064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PJM Wholesale Market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43B69D-8CB6-4089-8ABA-E44CEAEC93C6}"/>
              </a:ext>
            </a:extLst>
          </p:cNvPr>
          <p:cNvSpPr txBox="1"/>
          <p:nvPr/>
        </p:nvSpPr>
        <p:spPr>
          <a:xfrm>
            <a:off x="449953" y="4672731"/>
            <a:ext cx="41220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States – Electricity Retail Regulation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Maryland – deregulated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District of Columbia – deregulated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Virginia – regulated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268D68-3C68-4C48-A6DA-9C10B3B1FC91}"/>
              </a:ext>
            </a:extLst>
          </p:cNvPr>
          <p:cNvSpPr txBox="1"/>
          <p:nvPr/>
        </p:nvSpPr>
        <p:spPr>
          <a:xfrm>
            <a:off x="4502628" y="4672731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Region – Electricity Wholesale Regulation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PJM – Independent Systems Operator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FERC regulated  </a:t>
            </a:r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8ADF8C7B-0392-4F1E-B041-0ED1CAF94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 dirty="0"/>
              <a:t>Confidential &amp; Proprietary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15608F-82E1-4C8F-ACBF-43A98A0C7E31}"/>
              </a:ext>
            </a:extLst>
          </p:cNvPr>
          <p:cNvSpPr/>
          <p:nvPr/>
        </p:nvSpPr>
        <p:spPr>
          <a:xfrm>
            <a:off x="449953" y="4958346"/>
            <a:ext cx="3735967" cy="467094"/>
          </a:xfrm>
          <a:prstGeom prst="rect">
            <a:avLst/>
          </a:prstGeom>
          <a:noFill/>
          <a:ln w="19050" cmpd="sng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1837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74">
            <a:extLst>
              <a:ext uri="{FF2B5EF4-FFF2-40B4-BE49-F238E27FC236}">
                <a16:creationId xmlns:a16="http://schemas.microsoft.com/office/drawing/2014/main" id="{62982146-64E7-4C49-8B31-63CD21E2B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499" y="1563286"/>
            <a:ext cx="8079001" cy="4368417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25B29CED-A00C-429E-8DE7-6CEB21304AF0}"/>
              </a:ext>
            </a:extLst>
          </p:cNvPr>
          <p:cNvSpPr txBox="1"/>
          <p:nvPr/>
        </p:nvSpPr>
        <p:spPr>
          <a:xfrm>
            <a:off x="479326" y="3783823"/>
            <a:ext cx="2010140" cy="83682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txBody>
          <a:bodyPr wrap="square" lIns="0" rIns="0" rtlCol="0">
            <a:noAutofit/>
          </a:bodyPr>
          <a:lstStyle/>
          <a:p>
            <a:pPr algn="ctr"/>
            <a:endParaRPr lang="en-US" sz="1200" b="1"/>
          </a:p>
          <a:p>
            <a:pPr algn="ctr"/>
            <a:endParaRPr lang="en-US" sz="500" b="1"/>
          </a:p>
          <a:p>
            <a:pPr algn="ctr"/>
            <a:endParaRPr lang="en-US" sz="1100" b="1"/>
          </a:p>
          <a:p>
            <a:pPr algn="ctr"/>
            <a:r>
              <a:rPr lang="en-US" sz="1100" b="1"/>
              <a:t>Potential Wind PPA:</a:t>
            </a:r>
          </a:p>
          <a:p>
            <a:pPr algn="ctr"/>
            <a:r>
              <a:rPr lang="en-US" sz="1100" b="1">
                <a:solidFill>
                  <a:srgbClr val="00B050"/>
                </a:solidFill>
              </a:rPr>
              <a:t>$20 /MWh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02B84BF-3763-4851-89F2-89BF98E35C1B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2489466" y="4202235"/>
            <a:ext cx="1592340" cy="13473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7E0E352-8CE6-4DA2-B813-41736A301028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2489466" y="4202235"/>
            <a:ext cx="593099" cy="418411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FE4C40E1-152A-4A8A-B471-381417F66E8B}"/>
              </a:ext>
            </a:extLst>
          </p:cNvPr>
          <p:cNvSpPr/>
          <p:nvPr/>
        </p:nvSpPr>
        <p:spPr>
          <a:xfrm>
            <a:off x="2233998" y="3556806"/>
            <a:ext cx="502535" cy="475072"/>
          </a:xfrm>
          <a:prstGeom prst="ellipse">
            <a:avLst/>
          </a:prstGeom>
          <a:solidFill>
            <a:schemeClr val="bg1"/>
          </a:solidFill>
          <a:ln w="19050" cmpd="sng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d</a:t>
            </a:r>
          </a:p>
        </p:txBody>
      </p:sp>
      <p:pic>
        <p:nvPicPr>
          <p:cNvPr id="71" name="Graphic 70" descr="Thumbs Up Sign">
            <a:extLst>
              <a:ext uri="{FF2B5EF4-FFF2-40B4-BE49-F238E27FC236}">
                <a16:creationId xmlns:a16="http://schemas.microsoft.com/office/drawing/2014/main" id="{A36A2D0C-3BFC-4FE6-AA3B-3B4C0945F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84252" y="3604313"/>
            <a:ext cx="402028" cy="38005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F60205D-DE01-46AA-989C-491B8495DA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7553" y="3841849"/>
            <a:ext cx="402028" cy="380058"/>
          </a:xfrm>
          <a:prstGeom prst="rect">
            <a:avLst/>
          </a:prstGeom>
        </p:spPr>
      </p:pic>
      <p:sp>
        <p:nvSpPr>
          <p:cNvPr id="96" name="Content Placeholder 95">
            <a:extLst>
              <a:ext uri="{FF2B5EF4-FFF2-40B4-BE49-F238E27FC236}">
                <a16:creationId xmlns:a16="http://schemas.microsoft.com/office/drawing/2014/main" id="{5FC0C5B1-934D-4491-87DD-6AAF8CD44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184" y="1267548"/>
            <a:ext cx="8732292" cy="448760"/>
          </a:xfrm>
        </p:spPr>
        <p:txBody>
          <a:bodyPr>
            <a:noAutofit/>
          </a:bodyPr>
          <a:lstStyle/>
          <a:p>
            <a:pPr marL="91440" indent="0">
              <a:buNone/>
            </a:pPr>
            <a:r>
              <a:rPr lang="en-US" sz="1400" b="1"/>
              <a:t>Due to wholesale price differences, an attractive PPA price in one market can lose money in another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4B3ED45-81DD-4C80-9426-E05881BB4A7C}"/>
              </a:ext>
            </a:extLst>
          </p:cNvPr>
          <p:cNvGrpSpPr/>
          <p:nvPr/>
        </p:nvGrpSpPr>
        <p:grpSpPr>
          <a:xfrm>
            <a:off x="696093" y="2102177"/>
            <a:ext cx="3168897" cy="1005080"/>
            <a:chOff x="5598310" y="1551846"/>
            <a:chExt cx="3071729" cy="952903"/>
          </a:xfrm>
        </p:grpSpPr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B2A64161-EEF1-47B3-96B5-06BFEDD9AAAF}"/>
                </a:ext>
              </a:extLst>
            </p:cNvPr>
            <p:cNvGrpSpPr/>
            <p:nvPr/>
          </p:nvGrpSpPr>
          <p:grpSpPr>
            <a:xfrm>
              <a:off x="5598310" y="1551846"/>
              <a:ext cx="3071729" cy="952903"/>
              <a:chOff x="6974584" y="4494082"/>
              <a:chExt cx="3071729" cy="952903"/>
            </a:xfrm>
          </p:grpSpPr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72372890-C894-4ADA-BBE4-2BBF80BD7EDF}"/>
                  </a:ext>
                </a:extLst>
              </p:cNvPr>
              <p:cNvGrpSpPr/>
              <p:nvPr/>
            </p:nvGrpSpPr>
            <p:grpSpPr>
              <a:xfrm>
                <a:off x="6974584" y="4618851"/>
                <a:ext cx="1828800" cy="805342"/>
                <a:chOff x="3234628" y="2563548"/>
                <a:chExt cx="1828800" cy="805342"/>
              </a:xfrm>
            </p:grpSpPr>
            <p:sp>
              <p:nvSpPr>
                <p:cNvPr id="11" name="TextBox 83">
                  <a:extLst>
                    <a:ext uri="{FF2B5EF4-FFF2-40B4-BE49-F238E27FC236}">
                      <a16:creationId xmlns:a16="http://schemas.microsoft.com/office/drawing/2014/main" id="{BA18F893-62FD-4813-82B8-371BEF3F9B13}"/>
                    </a:ext>
                  </a:extLst>
                </p:cNvPr>
                <p:cNvSpPr txBox="1"/>
                <p:nvPr/>
              </p:nvSpPr>
              <p:spPr>
                <a:xfrm>
                  <a:off x="3234628" y="2563548"/>
                  <a:ext cx="1828800" cy="805342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2"/>
                  </a:solidFill>
                </a:ln>
              </p:spPr>
              <p:txBody>
                <a:bodyPr wrap="square" lIns="0" rIns="0" rtlCol="0">
                  <a:noAutofit/>
                </a:bodyPr>
                <a:lstStyle/>
                <a:p>
                  <a:pPr algn="ctr"/>
                  <a:endParaRPr lang="en-US" sz="1200" b="1"/>
                </a:p>
                <a:p>
                  <a:pPr algn="ctr"/>
                  <a:endParaRPr lang="en-US" sz="500" b="1"/>
                </a:p>
                <a:p>
                  <a:pPr algn="ctr"/>
                  <a:endParaRPr lang="en-US" sz="1100" b="1"/>
                </a:p>
                <a:p>
                  <a:pPr algn="ctr"/>
                  <a:r>
                    <a:rPr lang="en-US" sz="1100" b="1"/>
                    <a:t>Potential Wind PPA:</a:t>
                  </a:r>
                </a:p>
                <a:p>
                  <a:pPr algn="ctr"/>
                  <a:r>
                    <a:rPr lang="en-US" sz="1100" b="1">
                      <a:solidFill>
                        <a:srgbClr val="C00000"/>
                      </a:solidFill>
                    </a:rPr>
                    <a:t>$20 /MWh</a:t>
                  </a:r>
                </a:p>
              </p:txBody>
            </p:sp>
            <p:pic>
              <p:nvPicPr>
                <p:cNvPr id="12" name="Picture 84">
                  <a:extLst>
                    <a:ext uri="{FF2B5EF4-FFF2-40B4-BE49-F238E27FC236}">
                      <a16:creationId xmlns:a16="http://schemas.microsoft.com/office/drawing/2014/main" id="{F8A2DDD7-C463-478C-B14B-3A8B45FD80E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920428" y="2593037"/>
                  <a:ext cx="365760" cy="365760"/>
                </a:xfrm>
                <a:prstGeom prst="rect">
                  <a:avLst/>
                </a:prstGeom>
              </p:spPr>
            </p:pic>
          </p:grpSp>
          <p:cxnSp>
            <p:nvCxnSpPr>
              <p:cNvPr id="13" name="Straight Connector 81">
                <a:extLst>
                  <a:ext uri="{FF2B5EF4-FFF2-40B4-BE49-F238E27FC236}">
                    <a16:creationId xmlns:a16="http://schemas.microsoft.com/office/drawing/2014/main" id="{3A803FAF-AFB4-4559-A183-4A2134FFBD5F}"/>
                  </a:ext>
                </a:extLst>
              </p:cNvPr>
              <p:cNvCxnSpPr>
                <a:cxnSpLocks/>
                <a:stCxn id="11" idx="3"/>
              </p:cNvCxnSpPr>
              <p:nvPr/>
            </p:nvCxnSpPr>
            <p:spPr>
              <a:xfrm flipV="1">
                <a:off x="8803384" y="4494082"/>
                <a:ext cx="463404" cy="527440"/>
              </a:xfrm>
              <a:prstGeom prst="line">
                <a:avLst/>
              </a:prstGeom>
              <a:ln w="28575">
                <a:solidFill>
                  <a:srgbClr val="707070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82">
                <a:extLst>
                  <a:ext uri="{FF2B5EF4-FFF2-40B4-BE49-F238E27FC236}">
                    <a16:creationId xmlns:a16="http://schemas.microsoft.com/office/drawing/2014/main" id="{3B17FFF3-2BB3-4370-9933-0D27891981B9}"/>
                  </a:ext>
                </a:extLst>
              </p:cNvPr>
              <p:cNvCxnSpPr>
                <a:cxnSpLocks/>
                <a:stCxn id="11" idx="3"/>
              </p:cNvCxnSpPr>
              <p:nvPr/>
            </p:nvCxnSpPr>
            <p:spPr>
              <a:xfrm>
                <a:off x="8803384" y="5021522"/>
                <a:ext cx="1242929" cy="425463"/>
              </a:xfrm>
              <a:prstGeom prst="line">
                <a:avLst/>
              </a:prstGeom>
              <a:ln w="28575">
                <a:solidFill>
                  <a:srgbClr val="707070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0EA0786D-B0AB-426D-8829-595C75831BCC}"/>
                </a:ext>
              </a:extLst>
            </p:cNvPr>
            <p:cNvSpPr/>
            <p:nvPr/>
          </p:nvSpPr>
          <p:spPr>
            <a:xfrm>
              <a:off x="7168532" y="1632590"/>
              <a:ext cx="457200" cy="457200"/>
            </a:xfrm>
            <a:prstGeom prst="ellipse">
              <a:avLst/>
            </a:prstGeom>
            <a:solidFill>
              <a:schemeClr val="bg1"/>
            </a:solidFill>
            <a:ln w="19050" cmpd="sng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d</a:t>
              </a:r>
            </a:p>
          </p:txBody>
        </p:sp>
        <p:pic>
          <p:nvPicPr>
            <p:cNvPr id="70" name="Graphic 69" descr="Thumbs Up Sign">
              <a:extLst>
                <a:ext uri="{FF2B5EF4-FFF2-40B4-BE49-F238E27FC236}">
                  <a16:creationId xmlns:a16="http://schemas.microsoft.com/office/drawing/2014/main" id="{7717D3F1-CB6E-4D25-90A2-20C084926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7214252" y="1678310"/>
              <a:ext cx="365760" cy="365760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DDBC097D-9222-4FE5-A136-B67DD4D18226}"/>
              </a:ext>
            </a:extLst>
          </p:cNvPr>
          <p:cNvSpPr txBox="1"/>
          <p:nvPr/>
        </p:nvSpPr>
        <p:spPr>
          <a:xfrm>
            <a:off x="7110051" y="4373599"/>
            <a:ext cx="1828800" cy="77758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txBody>
          <a:bodyPr wrap="square" lIns="0" rIns="0" rtlCol="0">
            <a:noAutofit/>
          </a:bodyPr>
          <a:lstStyle/>
          <a:p>
            <a:pPr algn="ctr"/>
            <a:endParaRPr lang="en-US" sz="1200" b="1"/>
          </a:p>
          <a:p>
            <a:pPr algn="ctr"/>
            <a:endParaRPr lang="en-US" sz="1200" b="1"/>
          </a:p>
          <a:p>
            <a:pPr algn="ctr"/>
            <a:r>
              <a:rPr lang="en-US" sz="1100" b="1"/>
              <a:t>Potential Solar PPA:</a:t>
            </a:r>
          </a:p>
          <a:p>
            <a:pPr algn="ctr"/>
            <a:r>
              <a:rPr lang="en-US" sz="1100" b="1">
                <a:solidFill>
                  <a:srgbClr val="00B050"/>
                </a:solidFill>
              </a:rPr>
              <a:t>$38 /MWh</a:t>
            </a:r>
          </a:p>
        </p:txBody>
      </p:sp>
      <p:pic>
        <p:nvPicPr>
          <p:cNvPr id="8" name="Picture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00C3D67E-15E0-4BEF-BF56-B14A43D59D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269" t="50000"/>
          <a:stretch/>
        </p:blipFill>
        <p:spPr>
          <a:xfrm>
            <a:off x="7789276" y="4458279"/>
            <a:ext cx="470350" cy="27432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BF6A658-213E-4939-953A-E3C6D93E109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7110051" y="3920067"/>
            <a:ext cx="914400" cy="453532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098AAD-CB73-4CA8-825F-F2E05BB66E52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7449764" y="3699933"/>
            <a:ext cx="574687" cy="673666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Oval 72">
            <a:extLst>
              <a:ext uri="{FF2B5EF4-FFF2-40B4-BE49-F238E27FC236}">
                <a16:creationId xmlns:a16="http://schemas.microsoft.com/office/drawing/2014/main" id="{2EAA3584-CA72-4F05-B18C-3301CE861D83}"/>
              </a:ext>
            </a:extLst>
          </p:cNvPr>
          <p:cNvSpPr/>
          <p:nvPr/>
        </p:nvSpPr>
        <p:spPr>
          <a:xfrm>
            <a:off x="6957125" y="4215708"/>
            <a:ext cx="457200" cy="457200"/>
          </a:xfrm>
          <a:prstGeom prst="ellipse">
            <a:avLst/>
          </a:prstGeom>
          <a:solidFill>
            <a:schemeClr val="bg1"/>
          </a:solidFill>
          <a:ln w="19050" cmpd="sng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d</a:t>
            </a:r>
          </a:p>
        </p:txBody>
      </p:sp>
      <p:pic>
        <p:nvPicPr>
          <p:cNvPr id="74" name="Graphic 73" descr="Thumbs Up Sign">
            <a:extLst>
              <a:ext uri="{FF2B5EF4-FFF2-40B4-BE49-F238E27FC236}">
                <a16:creationId xmlns:a16="http://schemas.microsoft.com/office/drawing/2014/main" id="{078A846D-ED68-4177-863F-3ACDBB081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02845" y="4261428"/>
            <a:ext cx="365760" cy="365760"/>
          </a:xfrm>
          <a:prstGeom prst="rect">
            <a:avLst/>
          </a:prstGeom>
        </p:spPr>
      </p:pic>
      <p:sp>
        <p:nvSpPr>
          <p:cNvPr id="86" name="McK Footnote">
            <a:extLst>
              <a:ext uri="{FF2B5EF4-FFF2-40B4-BE49-F238E27FC236}">
                <a16:creationId xmlns:a16="http://schemas.microsoft.com/office/drawing/2014/main" id="{64766579-4636-4ECB-8208-590891F5E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3" y="6031274"/>
            <a:ext cx="87358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b">
            <a:spAutoFit/>
          </a:bodyPr>
          <a:lstStyle>
            <a:lvl1pPr marL="536575" indent="-536575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52488" eaLnBrk="0" hangingPunct="0"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52488" eaLnBrk="0" fontAlgn="base" hangingPunct="0">
              <a:spcBef>
                <a:spcPct val="0"/>
              </a:spcBef>
              <a:spcAft>
                <a:spcPct val="0"/>
              </a:spcAft>
              <a:tabLst>
                <a:tab pos="492125" algn="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1.	Prices shown are 2015-2016 Average Wholesale Price ($/MWh); on-peak in PJM, around the clock elsewhere.</a:t>
            </a:r>
          </a:p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2.	States without prices are regulated states, where local utilities control market pricing and generation assets.</a:t>
            </a:r>
          </a:p>
          <a:p>
            <a:pPr eaLnBrk="1" hangingPunct="1"/>
            <a:r>
              <a:rPr lang="en-US" altLang="en-US" sz="800">
                <a:solidFill>
                  <a:srgbClr val="000000"/>
                </a:solidFill>
              </a:rPr>
              <a:t>	Source:	SNL, CFR analysis</a:t>
            </a:r>
          </a:p>
        </p:txBody>
      </p:sp>
      <p:sp>
        <p:nvSpPr>
          <p:cNvPr id="6" name="TextBox 39">
            <a:extLst>
              <a:ext uri="{FF2B5EF4-FFF2-40B4-BE49-F238E27FC236}">
                <a16:creationId xmlns:a16="http://schemas.microsoft.com/office/drawing/2014/main" id="{79DE165E-DF50-4E49-B035-198140328489}"/>
              </a:ext>
            </a:extLst>
          </p:cNvPr>
          <p:cNvSpPr txBox="1"/>
          <p:nvPr/>
        </p:nvSpPr>
        <p:spPr>
          <a:xfrm>
            <a:off x="6300189" y="1607983"/>
            <a:ext cx="1828800" cy="75679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txBody>
          <a:bodyPr wrap="square" lIns="0" rIns="0" rtlCol="0">
            <a:noAutofit/>
          </a:bodyPr>
          <a:lstStyle/>
          <a:p>
            <a:pPr algn="ctr"/>
            <a:endParaRPr lang="en-US" sz="1200" b="1"/>
          </a:p>
          <a:p>
            <a:pPr algn="ctr"/>
            <a:endParaRPr lang="en-US" sz="1200" b="1"/>
          </a:p>
          <a:p>
            <a:pPr algn="ctr"/>
            <a:r>
              <a:rPr lang="en-US" sz="1100" b="1"/>
              <a:t>Potential Solar PPA:</a:t>
            </a:r>
          </a:p>
          <a:p>
            <a:pPr algn="ctr"/>
            <a:r>
              <a:rPr lang="en-US" sz="1100" b="1">
                <a:solidFill>
                  <a:srgbClr val="C00000"/>
                </a:solidFill>
              </a:rPr>
              <a:t>$50 /MWh</a:t>
            </a:r>
          </a:p>
        </p:txBody>
      </p:sp>
      <p:cxnSp>
        <p:nvCxnSpPr>
          <p:cNvPr id="9" name="Straight Connector 37">
            <a:extLst>
              <a:ext uri="{FF2B5EF4-FFF2-40B4-BE49-F238E27FC236}">
                <a16:creationId xmlns:a16="http://schemas.microsoft.com/office/drawing/2014/main" id="{91E55586-982D-4F56-91E0-58A77E76FF91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6788628" y="2364773"/>
            <a:ext cx="425961" cy="683356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8">
            <a:extLst>
              <a:ext uri="{FF2B5EF4-FFF2-40B4-BE49-F238E27FC236}">
                <a16:creationId xmlns:a16="http://schemas.microsoft.com/office/drawing/2014/main" id="{919B39C6-50B7-439B-93B9-4D4C59206B9F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6312331" y="2364773"/>
            <a:ext cx="902258" cy="167592"/>
          </a:xfrm>
          <a:prstGeom prst="line">
            <a:avLst/>
          </a:prstGeom>
          <a:ln w="28575">
            <a:solidFill>
              <a:srgbClr val="70707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4" name="Picture 43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6B8C1A51-2D1D-4699-B928-0F16631318F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269" t="50000"/>
          <a:stretch/>
        </p:blipFill>
        <p:spPr>
          <a:xfrm>
            <a:off x="6979414" y="1692023"/>
            <a:ext cx="470350" cy="27432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3F42A5ED-1CD5-4553-AAC9-056DBC211FC1}"/>
              </a:ext>
            </a:extLst>
          </p:cNvPr>
          <p:cNvGrpSpPr/>
          <p:nvPr/>
        </p:nvGrpSpPr>
        <p:grpSpPr>
          <a:xfrm>
            <a:off x="6083731" y="1504757"/>
            <a:ext cx="457200" cy="457200"/>
            <a:chOff x="6083731" y="1504757"/>
            <a:chExt cx="457200" cy="45720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07B67740-D71E-4C46-8C79-24CD4CEC0EC1}"/>
                </a:ext>
              </a:extLst>
            </p:cNvPr>
            <p:cNvSpPr/>
            <p:nvPr/>
          </p:nvSpPr>
          <p:spPr>
            <a:xfrm>
              <a:off x="6083731" y="1504757"/>
              <a:ext cx="457200" cy="457200"/>
            </a:xfrm>
            <a:prstGeom prst="ellipse">
              <a:avLst/>
            </a:prstGeom>
            <a:solidFill>
              <a:schemeClr val="bg1"/>
            </a:solidFill>
            <a:ln w="19050" cmpd="sng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d</a:t>
              </a:r>
            </a:p>
          </p:txBody>
        </p:sp>
        <p:pic>
          <p:nvPicPr>
            <p:cNvPr id="40" name="Graphic 39" descr="Thumbs Up Sign">
              <a:extLst>
                <a:ext uri="{FF2B5EF4-FFF2-40B4-BE49-F238E27FC236}">
                  <a16:creationId xmlns:a16="http://schemas.microsoft.com/office/drawing/2014/main" id="{A63341C4-76A3-4960-BE8E-6027C5D0B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6129451" y="1550478"/>
              <a:ext cx="365760" cy="365760"/>
            </a:xfrm>
            <a:prstGeom prst="rect">
              <a:avLst/>
            </a:prstGeom>
          </p:spPr>
        </p:pic>
      </p:grpSp>
      <p:sp>
        <p:nvSpPr>
          <p:cNvPr id="42" name="Title 1">
            <a:extLst>
              <a:ext uri="{FF2B5EF4-FFF2-40B4-BE49-F238E27FC236}">
                <a16:creationId xmlns:a16="http://schemas.microsoft.com/office/drawing/2014/main" id="{DA731D2F-9615-427D-A26D-417DAA349A8E}"/>
              </a:ext>
            </a:extLst>
          </p:cNvPr>
          <p:cNvSpPr txBox="1">
            <a:spLocks/>
          </p:cNvSpPr>
          <p:nvPr/>
        </p:nvSpPr>
        <p:spPr>
          <a:xfrm>
            <a:off x="246186" y="198439"/>
            <a:ext cx="6236823" cy="892552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600" b="1" kern="1200">
                <a:solidFill>
                  <a:srgbClr val="F6964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/>
              <a:t>Benefits Exist Where PPA Price is Below Local Wholesale Market Prices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C9B8C6D-9565-4B35-9055-C2B6104729B7}"/>
              </a:ext>
            </a:extLst>
          </p:cNvPr>
          <p:cNvSpPr txBox="1"/>
          <p:nvPr/>
        </p:nvSpPr>
        <p:spPr>
          <a:xfrm>
            <a:off x="7352632" y="280737"/>
            <a:ext cx="1604210" cy="33855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ILLUSTRATIVE</a:t>
            </a:r>
          </a:p>
        </p:txBody>
      </p:sp>
      <p:sp>
        <p:nvSpPr>
          <p:cNvPr id="41" name="Slide Number Placeholder 4">
            <a:extLst>
              <a:ext uri="{FF2B5EF4-FFF2-40B4-BE49-F238E27FC236}">
                <a16:creationId xmlns:a16="http://schemas.microsoft.com/office/drawing/2014/main" id="{6AADE1BB-27B6-455E-AAC6-4E8A68E27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8628" y="6429113"/>
            <a:ext cx="2133600" cy="365125"/>
          </a:xfrm>
        </p:spPr>
        <p:txBody>
          <a:bodyPr/>
          <a:lstStyle/>
          <a:p>
            <a:fld id="{48DC9D7B-AEBF-DC42-B765-0188C73119AE}" type="slidenum">
              <a:rPr lang="en-US" smtClean="0"/>
              <a:t>20</a:t>
            </a:fld>
            <a:endParaRPr lang="en-US"/>
          </a:p>
        </p:txBody>
      </p:sp>
      <p:sp>
        <p:nvSpPr>
          <p:cNvPr id="37" name="Footer Placeholder 3">
            <a:extLst>
              <a:ext uri="{FF2B5EF4-FFF2-40B4-BE49-F238E27FC236}">
                <a16:creationId xmlns:a16="http://schemas.microsoft.com/office/drawing/2014/main" id="{7936E759-AF30-44DE-B3AF-261922505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537129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238A5B-3532-4DD2-9C54-E4A4414D7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319" y="1414830"/>
            <a:ext cx="7547055" cy="48463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6" y="274639"/>
            <a:ext cx="5900090" cy="892552"/>
          </a:xfrm>
        </p:spPr>
        <p:txBody>
          <a:bodyPr/>
          <a:lstStyle/>
          <a:p>
            <a:r>
              <a:rPr lang="en-US"/>
              <a:t>LSRE Projects Under Development in the PJM Grid Region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C9D7B-AEBF-DC42-B765-0188C73119AE}" type="slidenum">
              <a:rPr lang="en-US" smtClean="0"/>
              <a:t>21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86" y="5347144"/>
            <a:ext cx="1048267" cy="9140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86" y="3881290"/>
            <a:ext cx="3034342" cy="12464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182880" indent="-18288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</a:pPr>
            <a:r>
              <a:rPr lang="en-US" sz="1400"/>
              <a:t>29,600 MW currently under development (313 projects)</a:t>
            </a:r>
          </a:p>
          <a:p>
            <a:pPr marL="182880" indent="-18288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&gt;"/>
            </a:pPr>
            <a:r>
              <a:rPr lang="en-US" sz="1400"/>
              <a:t>An additional 35,600 MW </a:t>
            </a:r>
            <a:br>
              <a:rPr lang="en-US" sz="1400"/>
            </a:br>
            <a:r>
              <a:rPr lang="en-US" sz="1400"/>
              <a:t>is operational (868 projects, not shown here)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70E8D22-6679-40F5-A4EE-FB02557BD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003" y="5175315"/>
            <a:ext cx="941857" cy="1085835"/>
          </a:xfrm>
          <a:prstGeom prst="rect">
            <a:avLst/>
          </a:prstGeom>
        </p:spPr>
      </p:pic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24E4A991-F865-48FF-A73D-5E1F78DFB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4858" y="6366849"/>
            <a:ext cx="2974942" cy="427390"/>
          </a:xfrm>
        </p:spPr>
        <p:txBody>
          <a:bodyPr/>
          <a:lstStyle/>
          <a:p>
            <a:r>
              <a:rPr lang="en-US"/>
              <a:t>Confidential &amp; Proprietary </a:t>
            </a:r>
          </a:p>
        </p:txBody>
      </p:sp>
    </p:spTree>
    <p:extLst>
      <p:ext uri="{BB962C8B-B14F-4D97-AF65-F5344CB8AC3E}">
        <p14:creationId xmlns:p14="http://schemas.microsoft.com/office/powerpoint/2010/main" val="3123994240"/>
      </p:ext>
    </p:extLst>
  </p:cSld>
  <p:clrMapOvr>
    <a:masterClrMapping/>
  </p:clrMapOvr>
</p:sld>
</file>

<file path=ppt/theme/theme1.xml><?xml version="1.0" encoding="utf-8"?>
<a:theme xmlns:a="http://schemas.openxmlformats.org/drawingml/2006/main" name="CFR Final Style Guide Template">
  <a:themeElements>
    <a:clrScheme name="Custom 3">
      <a:dk1>
        <a:sysClr val="windowText" lastClr="000000"/>
      </a:dk1>
      <a:lt1>
        <a:sysClr val="window" lastClr="FFFFFF"/>
      </a:lt1>
      <a:dk2>
        <a:srgbClr val="777777"/>
      </a:dk2>
      <a:lt2>
        <a:srgbClr val="EEECE1"/>
      </a:lt2>
      <a:accent1>
        <a:srgbClr val="0B7E9D"/>
      </a:accent1>
      <a:accent2>
        <a:srgbClr val="F6961E"/>
      </a:accent2>
      <a:accent3>
        <a:srgbClr val="0B7E9D"/>
      </a:accent3>
      <a:accent4>
        <a:srgbClr val="F6961E"/>
      </a:accent4>
      <a:accent5>
        <a:srgbClr val="0E9BC4"/>
      </a:accent5>
      <a:accent6>
        <a:srgbClr val="FFDA18"/>
      </a:accent6>
      <a:hlink>
        <a:srgbClr val="0B7E9D"/>
      </a:hlink>
      <a:folHlink>
        <a:srgbClr val="F6961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mpd="sng">
          <a:solidFill>
            <a:schemeClr val="tx2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707070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28D4C2DD-1C48-41FE-B2E9-29E60A8A75B6}" vid="{9CA7F516-05B4-497F-AC4E-E60DAAB4838A}"/>
    </a:ext>
  </a:extLst>
</a:theme>
</file>

<file path=ppt/theme/theme2.xml><?xml version="1.0" encoding="utf-8"?>
<a:theme xmlns:a="http://schemas.openxmlformats.org/drawingml/2006/main" name="2_MIT Capital Pl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IT Capital Plan" id="{3572316F-42E1-4753-A8A7-4B8A4BE08EFA}" vid="{835F39D2-D2F3-4101-A133-2E8F533975F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4495BF39B417428A35061CD5F87E39" ma:contentTypeVersion="9" ma:contentTypeDescription="Create a new document." ma:contentTypeScope="" ma:versionID="e5de060fe18e667a9cd430555fff420f">
  <xsd:schema xmlns:xsd="http://www.w3.org/2001/XMLSchema" xmlns:xs="http://www.w3.org/2001/XMLSchema" xmlns:p="http://schemas.microsoft.com/office/2006/metadata/properties" xmlns:ns2="f597f484-563b-4202-a08e-1ea2d0beabb5" xmlns:ns3="37fcc624-c05e-483f-ae80-c2f91491d32e" targetNamespace="http://schemas.microsoft.com/office/2006/metadata/properties" ma:root="true" ma:fieldsID="66104dca33df18307dc454e55992f1e7" ns2:_="" ns3:_="">
    <xsd:import namespace="f597f484-563b-4202-a08e-1ea2d0beabb5"/>
    <xsd:import namespace="37fcc624-c05e-483f-ae80-c2f91491d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97f484-563b-4202-a08e-1ea2d0beabb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cc624-c05e-483f-ae80-c2f91491d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9FBD6D-B17A-43FC-BA03-C92FCE4F79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97f484-563b-4202-a08e-1ea2d0beabb5"/>
    <ds:schemaRef ds:uri="37fcc624-c05e-483f-ae80-c2f91491d3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D7F42A-9B83-4AFB-B29C-BD2EDB2F3086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37fcc624-c05e-483f-ae80-c2f91491d32e"/>
    <ds:schemaRef ds:uri="http://purl.org/dc/elements/1.1/"/>
    <ds:schemaRef ds:uri="f597f484-563b-4202-a08e-1ea2d0beabb5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6EEA7F-2C18-4BCB-ADA5-EC331D6D2D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1511</Words>
  <Application>Microsoft Office PowerPoint</Application>
  <PresentationFormat>On-screen Show (4:3)</PresentationFormat>
  <Paragraphs>452</Paragraphs>
  <Slides>22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ＭＳ Ｐゴシック</vt:lpstr>
      <vt:lpstr>ＭＳ Ｐゴシック</vt:lpstr>
      <vt:lpstr>Adobe Caslon Pro</vt:lpstr>
      <vt:lpstr>Arial</vt:lpstr>
      <vt:lpstr>Calibri</vt:lpstr>
      <vt:lpstr>Georgia</vt:lpstr>
      <vt:lpstr>Times New Roman</vt:lpstr>
      <vt:lpstr>Wingdings</vt:lpstr>
      <vt:lpstr>CFR Final Style Guide Template</vt:lpstr>
      <vt:lpstr>2_MIT Capital Plan</vt:lpstr>
      <vt:lpstr>How to Meet Large Scale Renewable Customer Needs</vt:lpstr>
      <vt:lpstr>Moving Beyond Energy Efficiency </vt:lpstr>
      <vt:lpstr>The Regulatory Framework is Key to Identifying Viable Solutions</vt:lpstr>
      <vt:lpstr>Virginia Focused Effort</vt:lpstr>
      <vt:lpstr>The Aspiration</vt:lpstr>
      <vt:lpstr>High-Level Detail of  LSRE Options in VA</vt:lpstr>
      <vt:lpstr>Dominion Large Scale Renewable Tariff Options</vt:lpstr>
      <vt:lpstr>Many Buyers Use PPAs to Access Attractive Economics</vt:lpstr>
      <vt:lpstr>Many Buyers Use PPAs to Access Attractive Economics</vt:lpstr>
      <vt:lpstr>RFP Response:  Inefficiencies and Best Projects</vt:lpstr>
      <vt:lpstr>Customer Aggregation Can be  Tailored to Success</vt:lpstr>
      <vt:lpstr>Opportunities in Maryland and DC</vt:lpstr>
      <vt:lpstr>CFR – Who We Are</vt:lpstr>
      <vt:lpstr>PowerPoint Presentation</vt:lpstr>
      <vt:lpstr>Business as Usual</vt:lpstr>
      <vt:lpstr>Robust Risk Management Spans Life of RE Solution</vt:lpstr>
      <vt:lpstr>MWCOG Has Strong  GHG Reduction Goals</vt:lpstr>
      <vt:lpstr>Sustainability:  Breakthroughs in GHG Reduction</vt:lpstr>
      <vt:lpstr>Evolving Landscape  of Select LSRE Options</vt:lpstr>
      <vt:lpstr>The Regulatory Framework is Key to Identifying Viable Solutions</vt:lpstr>
      <vt:lpstr>PowerPoint Presentation</vt:lpstr>
      <vt:lpstr>LSRE Projects Under Development in the PJM Grid Region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Renewable Energy Procurement</dc:title>
  <dc:creator>Niel Crone</dc:creator>
  <cp:lastModifiedBy>Kevin Rackstraw</cp:lastModifiedBy>
  <cp:revision>20</cp:revision>
  <dcterms:modified xsi:type="dcterms:W3CDTF">2017-12-14T00:29:50Z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0x010100514495BF39B417428A35061CD5F87E39</vt:lpwstr>
  </property>
</Properties>
</file>