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90C85-E95F-4DEA-8107-9DA96DB9757E}" type="datetimeFigureOut">
              <a:rPr lang="en-US" smtClean="0"/>
              <a:t>9/11/2013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D2717-F07C-423B-9762-A1373C165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62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D6E1D-23D0-458B-884C-5A804FF7A4CD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1ACAC-3E59-45F0-B15F-28652888C382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7847C-2EDF-4F83-91E6-683CA8985836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49128-6140-4D7E-B40F-51871F368700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2E06-ED51-4A29-85FB-999AE23ED4B4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91A9-D21B-4684-815C-86F6111E9F76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BCE99-1357-4FA0-B561-211E96864A6D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58738-FB97-4A72-9639-5DFB6160C39D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2FE9E-03A1-4E09-8E4C-B750B396B8AD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5C33-FF80-4B25-A4EB-5B7FACF5D197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66D5E-3199-4C30-8470-8312F61FCC5C}" type="datetime2">
              <a:rPr lang="en-US" smtClean="0"/>
              <a:t>Wednesday, September 11, 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D35521C-EE02-4FB7-A4B8-439DBF4D07E9}" type="datetime2">
              <a:rPr lang="en-US" smtClean="0"/>
              <a:t>Wednesday, September 11, 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200" dirty="0" smtClean="0"/>
              <a:t>Update on UASI 2013 process and timetable for decision-making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Presentation to </a:t>
            </a:r>
          </a:p>
          <a:p>
            <a:r>
              <a:rPr lang="en-US" dirty="0" smtClean="0"/>
              <a:t>NCR Emergency Preparedness Council</a:t>
            </a:r>
          </a:p>
          <a:p>
            <a:r>
              <a:rPr lang="en-US" dirty="0" smtClean="0"/>
              <a:t>September 11, 2013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953153"/>
            <a:ext cx="2209800" cy="1904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62000" y="838200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Agenda Item #5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16346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New Approach for Decision-Making:  UASI 2013 and NCR Homeland Security Planning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2011, the SPG and CAOs implemented a “Management Review” process to increase accountability and oversight for achievement of the NCR Homeland Security Strategic Plan</a:t>
            </a:r>
          </a:p>
          <a:p>
            <a:r>
              <a:rPr lang="en-US" dirty="0" smtClean="0"/>
              <a:t>While a very positive step, it still required senior management officials to engage in time-consuming analysis and did not take sufficient advantage of staff and subject matter expert capability</a:t>
            </a:r>
          </a:p>
          <a:p>
            <a:r>
              <a:rPr lang="en-US" dirty="0" smtClean="0"/>
              <a:t>In February/March 2013, the SPG and CAOs agreed to pilot a new approach – creating an “Advisory Board” and supporting staff team to analyze UASI grant proposals and make recommendations to the SPG and CAOs.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167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UASI 2013 Advisory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3 representatives of the SPG</a:t>
            </a:r>
          </a:p>
          <a:p>
            <a:r>
              <a:rPr lang="en-US" dirty="0" smtClean="0"/>
              <a:t>3 representatives of the CAO HSEC</a:t>
            </a:r>
          </a:p>
          <a:p>
            <a:r>
              <a:rPr lang="en-US" dirty="0" smtClean="0"/>
              <a:t>7 RESF/RPWG Chairs/designees</a:t>
            </a:r>
          </a:p>
          <a:p>
            <a:pPr marL="0" indent="0">
              <a:buNone/>
            </a:pPr>
            <a:r>
              <a:rPr lang="en-US" dirty="0" smtClean="0"/>
              <a:t>-------------------------------------------------------------------------------------</a:t>
            </a:r>
          </a:p>
          <a:p>
            <a:r>
              <a:rPr lang="en-US" dirty="0" smtClean="0"/>
              <a:t>Regional balance/Regional strategic focus</a:t>
            </a:r>
          </a:p>
          <a:p>
            <a:r>
              <a:rPr lang="en-US" dirty="0" smtClean="0"/>
              <a:t>Supported by COG and SPG Senior Staff Team</a:t>
            </a:r>
          </a:p>
          <a:p>
            <a:pPr lvl="1"/>
            <a:r>
              <a:rPr lang="en-US" dirty="0" smtClean="0"/>
              <a:t>Jointly led by Kelley Coyner and Stuart Freudberg</a:t>
            </a:r>
          </a:p>
          <a:p>
            <a:pPr lvl="1"/>
            <a:r>
              <a:rPr lang="en-US" dirty="0" smtClean="0"/>
              <a:t>Supported by 2 Senior COG Staff, 3 Senior SPG Staff &amp; SAA</a:t>
            </a:r>
          </a:p>
          <a:p>
            <a:r>
              <a:rPr lang="en-US" dirty="0" smtClean="0"/>
              <a:t>Advisory Board met in April and May, analyzed UASI 2013 proposals based on Strategic Plan and gaps</a:t>
            </a:r>
          </a:p>
          <a:p>
            <a:r>
              <a:rPr lang="en-US" dirty="0" smtClean="0"/>
              <a:t>May 16 – SPG-CAOs reviewed and adopted UASI 2013 program</a:t>
            </a:r>
          </a:p>
          <a:p>
            <a:r>
              <a:rPr lang="en-US" dirty="0" smtClean="0"/>
              <a:t>“Major leap forward for the NCR”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056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Formalizing the new Decision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Building on the UASI 2013 experience, SPG and CAOs agreed to create a Program/Project Management Office (PMO) and new governance </a:t>
            </a:r>
            <a:r>
              <a:rPr lang="en-US" dirty="0" smtClean="0"/>
              <a:t>structure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Engaged consultant support “The Clearing</a:t>
            </a:r>
            <a:r>
              <a:rPr lang="en-US" dirty="0" smtClean="0"/>
              <a:t>”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Project began in July, expected completion October, </a:t>
            </a:r>
            <a:r>
              <a:rPr lang="en-US" dirty="0" smtClean="0"/>
              <a:t>2013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Oversight by state-local Project Team and Advisory Board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Decision on PMO Design by SPG-CAOs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67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PMO?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A PMO is an entity created to support decision-makers in setting strategy, managing programs, and executing projects.</a:t>
            </a:r>
          </a:p>
          <a:p>
            <a:r>
              <a:rPr lang="en-US" dirty="0" smtClean="0"/>
              <a:t>For the NCR, the PMO would assist the SPG and CAOs – and ultimately the EPC and RESFs and RPWGs in efficiently developing, planning and executing the region’s homeland security programs.</a:t>
            </a:r>
          </a:p>
          <a:p>
            <a:r>
              <a:rPr lang="en-US" dirty="0" smtClean="0"/>
              <a:t>Some PMO Examples</a:t>
            </a:r>
          </a:p>
          <a:p>
            <a:pPr lvl="1"/>
            <a:r>
              <a:rPr lang="en-US" dirty="0" smtClean="0"/>
              <a:t>SF Bay Area</a:t>
            </a:r>
          </a:p>
          <a:p>
            <a:pPr lvl="1"/>
            <a:r>
              <a:rPr lang="en-US" dirty="0" smtClean="0"/>
              <a:t>COG Transportation Planning Board</a:t>
            </a:r>
          </a:p>
          <a:p>
            <a:pPr lvl="1"/>
            <a:r>
              <a:rPr lang="en-US" dirty="0" smtClean="0"/>
              <a:t>NVERS </a:t>
            </a:r>
          </a:p>
          <a:p>
            <a:r>
              <a:rPr lang="en-US" dirty="0" smtClean="0"/>
              <a:t>PMO Goals:</a:t>
            </a:r>
          </a:p>
          <a:p>
            <a:pPr lvl="1"/>
            <a:r>
              <a:rPr lang="en-US" dirty="0" smtClean="0"/>
              <a:t>Single entity to support decision-makers and subject matter experts with strategy-based programs to meet critical regional needs</a:t>
            </a:r>
          </a:p>
          <a:p>
            <a:pPr lvl="2"/>
            <a:r>
              <a:rPr lang="en-US" dirty="0" smtClean="0"/>
              <a:t>Implement NCR Homeland Security Strategic Plan</a:t>
            </a:r>
          </a:p>
          <a:p>
            <a:pPr lvl="1"/>
            <a:r>
              <a:rPr lang="en-US" dirty="0" smtClean="0"/>
              <a:t>Establish metrics and accountability standards</a:t>
            </a:r>
          </a:p>
          <a:p>
            <a:pPr lvl="1"/>
            <a:r>
              <a:rPr lang="en-US" dirty="0" smtClean="0"/>
              <a:t>Promote cross-functional communication</a:t>
            </a:r>
            <a:endParaRPr lang="en-US" dirty="0"/>
          </a:p>
          <a:p>
            <a:pPr lvl="1"/>
            <a:r>
              <a:rPr lang="en-US" dirty="0" smtClean="0"/>
              <a:t>Increase efficiency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642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Group 10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543742"/>
              </p:ext>
            </p:extLst>
          </p:nvPr>
        </p:nvGraphicFramePr>
        <p:xfrm>
          <a:off x="317606" y="1378529"/>
          <a:ext cx="8694504" cy="304800"/>
        </p:xfrm>
        <a:graphic>
          <a:graphicData uri="http://schemas.openxmlformats.org/drawingml/2006/table">
            <a:tbl>
              <a:tblPr/>
              <a:tblGrid>
                <a:gridCol w="2173626"/>
                <a:gridCol w="2173626"/>
                <a:gridCol w="2173626"/>
                <a:gridCol w="2173626"/>
              </a:tblGrid>
              <a:tr h="167569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Perpetua" charset="0"/>
                          <a:cs typeface="Tahoma"/>
                        </a:rPr>
                        <a:t>July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Perpetua" charset="0"/>
                          <a:cs typeface="Tahoma"/>
                        </a:rPr>
                        <a:t>August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Perpetua" charset="0"/>
                          <a:cs typeface="Tahoma"/>
                        </a:rPr>
                        <a:t>September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Perpetua" charset="0"/>
                          <a:cs typeface="Tahoma"/>
                        </a:rPr>
                        <a:t>October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45" name="Straight Connector 44"/>
          <p:cNvCxnSpPr/>
          <p:nvPr/>
        </p:nvCxnSpPr>
        <p:spPr>
          <a:xfrm>
            <a:off x="14618" y="1782279"/>
            <a:ext cx="9123362" cy="0"/>
          </a:xfrm>
          <a:prstGeom prst="line">
            <a:avLst/>
          </a:prstGeom>
          <a:ln w="38100">
            <a:solidFill>
              <a:srgbClr val="A33038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cxnSpLocks noChangeShapeType="1"/>
          </p:cNvCxnSpPr>
          <p:nvPr/>
        </p:nvCxnSpPr>
        <p:spPr bwMode="auto">
          <a:xfrm flipV="1">
            <a:off x="6680" y="3169451"/>
            <a:ext cx="9156575" cy="20884"/>
          </a:xfrm>
          <a:prstGeom prst="line">
            <a:avLst/>
          </a:prstGeom>
          <a:noFill/>
          <a:ln w="6350" cmpd="sng">
            <a:solidFill>
              <a:srgbClr val="A33038"/>
            </a:solidFill>
            <a:round/>
            <a:headEnd/>
            <a:tailEnd/>
          </a:ln>
          <a:effectLst/>
        </p:spPr>
      </p:cxnSp>
      <p:cxnSp>
        <p:nvCxnSpPr>
          <p:cNvPr id="47" name="Straight Connector 238"/>
          <p:cNvCxnSpPr>
            <a:cxnSpLocks noChangeShapeType="1"/>
          </p:cNvCxnSpPr>
          <p:nvPr/>
        </p:nvCxnSpPr>
        <p:spPr bwMode="auto">
          <a:xfrm>
            <a:off x="14618" y="4918922"/>
            <a:ext cx="9123362" cy="22307"/>
          </a:xfrm>
          <a:prstGeom prst="line">
            <a:avLst/>
          </a:prstGeom>
          <a:noFill/>
          <a:ln w="6350" cmpd="sng">
            <a:solidFill>
              <a:srgbClr val="A33038"/>
            </a:solidFill>
            <a:round/>
            <a:headEnd/>
            <a:tailEnd/>
          </a:ln>
          <a:effectLst/>
        </p:spPr>
      </p:cxnSp>
      <p:sp>
        <p:nvSpPr>
          <p:cNvPr id="48" name="Rectangle 69"/>
          <p:cNvSpPr>
            <a:spLocks noChangeArrowheads="1"/>
          </p:cNvSpPr>
          <p:nvPr/>
        </p:nvSpPr>
        <p:spPr bwMode="auto">
          <a:xfrm rot="10800000">
            <a:off x="27109" y="4989668"/>
            <a:ext cx="615553" cy="122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dirty="0" smtClean="0">
                <a:latin typeface="Tahoma"/>
                <a:cs typeface="Tahoma"/>
              </a:rPr>
              <a:t>Stakeholder </a:t>
            </a:r>
          </a:p>
          <a:p>
            <a:pPr algn="ctr"/>
            <a:r>
              <a:rPr lang="en-US" sz="1400" b="1" dirty="0" smtClean="0">
                <a:latin typeface="Tahoma"/>
                <a:cs typeface="Tahoma"/>
              </a:rPr>
              <a:t>Engagement</a:t>
            </a:r>
            <a:endParaRPr lang="en-US" sz="1400" b="1" dirty="0">
              <a:latin typeface="Tahoma"/>
              <a:cs typeface="Tahoma"/>
            </a:endParaRPr>
          </a:p>
        </p:txBody>
      </p:sp>
      <p:sp>
        <p:nvSpPr>
          <p:cNvPr id="49" name="Rectangle 71"/>
          <p:cNvSpPr>
            <a:spLocks noChangeArrowheads="1"/>
          </p:cNvSpPr>
          <p:nvPr/>
        </p:nvSpPr>
        <p:spPr bwMode="auto">
          <a:xfrm rot="10800000">
            <a:off x="109319" y="3564503"/>
            <a:ext cx="400110" cy="937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prstTxWarp prst="textNoShape">
              <a:avLst/>
            </a:prstTxWarp>
            <a:spAutoFit/>
          </a:bodyPr>
          <a:lstStyle/>
          <a:p>
            <a:r>
              <a:rPr lang="en-US" sz="1400" b="1" dirty="0" smtClean="0">
                <a:latin typeface="Tahoma"/>
                <a:cs typeface="Tahoma"/>
              </a:rPr>
              <a:t>Activities</a:t>
            </a:r>
            <a:endParaRPr lang="en-US" sz="1400" b="1" dirty="0">
              <a:latin typeface="Tahoma"/>
              <a:cs typeface="Tahoma"/>
            </a:endParaRPr>
          </a:p>
        </p:txBody>
      </p:sp>
      <p:sp>
        <p:nvSpPr>
          <p:cNvPr id="50" name="TextBox 49"/>
          <p:cNvSpPr txBox="1"/>
          <p:nvPr/>
        </p:nvSpPr>
        <p:spPr>
          <a:xfrm rot="16200000">
            <a:off x="-98824" y="2347384"/>
            <a:ext cx="7240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latin typeface="Tahoma"/>
                <a:cs typeface="Tahoma"/>
              </a:rPr>
              <a:t>Phase</a:t>
            </a:r>
            <a:endParaRPr lang="en-US" sz="1400" b="1" dirty="0">
              <a:latin typeface="Tahoma"/>
              <a:cs typeface="Tahoma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2670242" y="1782279"/>
            <a:ext cx="0" cy="4505189"/>
          </a:xfrm>
          <a:prstGeom prst="line">
            <a:avLst/>
          </a:prstGeom>
          <a:ln w="9525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790020" y="1782279"/>
            <a:ext cx="0" cy="4488477"/>
          </a:xfrm>
          <a:prstGeom prst="line">
            <a:avLst/>
          </a:prstGeom>
          <a:ln w="9525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924300" y="1782279"/>
            <a:ext cx="0" cy="4505189"/>
          </a:xfrm>
          <a:prstGeom prst="line">
            <a:avLst/>
          </a:prstGeom>
          <a:ln w="9525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78510" y="3361616"/>
            <a:ext cx="20644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Font typeface="Wingdings" charset="2"/>
              <a:buChar char="ü"/>
            </a:pPr>
            <a:r>
              <a:rPr lang="en-US" sz="1200" dirty="0">
                <a:latin typeface="Tahoma"/>
                <a:cs typeface="Tahoma"/>
              </a:rPr>
              <a:t>Create work plan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>
                <a:latin typeface="Tahoma"/>
                <a:cs typeface="Tahoma"/>
              </a:rPr>
              <a:t>Conduct interviews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>
                <a:latin typeface="Tahoma"/>
                <a:cs typeface="Tahoma"/>
              </a:rPr>
              <a:t>Conduct industry research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Establish shared perspective and shared intent</a:t>
            </a:r>
          </a:p>
        </p:txBody>
      </p:sp>
      <p:cxnSp>
        <p:nvCxnSpPr>
          <p:cNvPr id="56" name="Straight Connector 238"/>
          <p:cNvCxnSpPr>
            <a:cxnSpLocks noChangeShapeType="1"/>
          </p:cNvCxnSpPr>
          <p:nvPr/>
        </p:nvCxnSpPr>
        <p:spPr bwMode="auto">
          <a:xfrm>
            <a:off x="6680" y="6287468"/>
            <a:ext cx="9131300" cy="0"/>
          </a:xfrm>
          <a:prstGeom prst="line">
            <a:avLst/>
          </a:prstGeom>
          <a:noFill/>
          <a:ln w="6350" cmpd="sng">
            <a:solidFill>
              <a:srgbClr val="A33038"/>
            </a:solidFill>
            <a:round/>
            <a:headEnd/>
            <a:tailEnd/>
          </a:ln>
          <a:effectLst/>
        </p:spPr>
      </p:cxnSp>
      <p:pic>
        <p:nvPicPr>
          <p:cNvPr id="57" name="Picture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50" y="5091964"/>
            <a:ext cx="591561" cy="571018"/>
          </a:xfrm>
          <a:prstGeom prst="rect">
            <a:avLst/>
          </a:prstGeom>
        </p:spPr>
      </p:pic>
      <p:sp>
        <p:nvSpPr>
          <p:cNvPr id="58" name="Pentagon 57"/>
          <p:cNvSpPr/>
          <p:nvPr/>
        </p:nvSpPr>
        <p:spPr>
          <a:xfrm>
            <a:off x="2774592" y="1978496"/>
            <a:ext cx="1898106" cy="1021359"/>
          </a:xfrm>
          <a:prstGeom prst="homePlate">
            <a:avLst>
              <a:gd name="adj" fmla="val 32564"/>
            </a:avLst>
          </a:prstGeom>
          <a:solidFill>
            <a:srgbClr val="FFFFFF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DRAFT </a:t>
            </a:r>
          </a:p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DELIVERABLES</a:t>
            </a:r>
            <a:endParaRPr lang="en-US" sz="11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60" name="Pentagon 59"/>
          <p:cNvSpPr/>
          <p:nvPr/>
        </p:nvSpPr>
        <p:spPr>
          <a:xfrm>
            <a:off x="628767" y="1978496"/>
            <a:ext cx="1898106" cy="1021359"/>
          </a:xfrm>
          <a:prstGeom prst="homePlate">
            <a:avLst>
              <a:gd name="adj" fmla="val 32564"/>
            </a:avLst>
          </a:prstGeom>
          <a:solidFill>
            <a:srgbClr val="FFFFFF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ANALYSIS &amp; </a:t>
            </a:r>
          </a:p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ALIGNMENT</a:t>
            </a:r>
            <a:endParaRPr lang="en-US" sz="11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61" name="Pentagon 60"/>
          <p:cNvSpPr/>
          <p:nvPr/>
        </p:nvSpPr>
        <p:spPr>
          <a:xfrm>
            <a:off x="4892958" y="1978496"/>
            <a:ext cx="1898106" cy="1021359"/>
          </a:xfrm>
          <a:prstGeom prst="homePlate">
            <a:avLst>
              <a:gd name="adj" fmla="val 32564"/>
            </a:avLst>
          </a:prstGeom>
          <a:solidFill>
            <a:srgbClr val="FFFFFF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FINAL DESIGNS &amp; APPROVALS</a:t>
            </a:r>
            <a:endParaRPr lang="en-US" sz="11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62" name="Pentagon 61"/>
          <p:cNvSpPr/>
          <p:nvPr/>
        </p:nvSpPr>
        <p:spPr>
          <a:xfrm>
            <a:off x="7033774" y="1978496"/>
            <a:ext cx="1550202" cy="1021359"/>
          </a:xfrm>
          <a:prstGeom prst="homePlate">
            <a:avLst>
              <a:gd name="adj" fmla="val 32564"/>
            </a:avLst>
          </a:prstGeom>
          <a:solidFill>
            <a:srgbClr val="FFFFFF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>
                <a:solidFill>
                  <a:schemeClr val="tx1"/>
                </a:solidFill>
                <a:latin typeface="Tahoma"/>
                <a:cs typeface="Tahoma"/>
              </a:rPr>
              <a:t>IMPLEMENTATION</a:t>
            </a:r>
            <a:endParaRPr lang="en-US" sz="11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361" y="5091964"/>
            <a:ext cx="591561" cy="57101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0489" y="5093913"/>
            <a:ext cx="591561" cy="571018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2670242" y="3579044"/>
            <a:ext cx="21197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Design PMO and governance model options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Evaluate institutional options for PMO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51993" y="3281993"/>
            <a:ext cx="20313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Share options and make recommendations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Incorporate stakeholder feedback into final design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Create position descriptions and director profile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086694" y="3664145"/>
            <a:ext cx="1898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Complete implementation plan</a:t>
            </a:r>
          </a:p>
          <a:p>
            <a:pPr marL="231775" indent="-231775">
              <a:buFont typeface="Wingdings" charset="2"/>
              <a:buChar char="ü"/>
            </a:pPr>
            <a:r>
              <a:rPr lang="en-US" sz="1200" dirty="0" smtClean="0">
                <a:latin typeface="Tahoma"/>
                <a:cs typeface="Tahoma"/>
              </a:rPr>
              <a:t>Finalize PMO detailed design</a:t>
            </a:r>
            <a:endParaRPr lang="en-US" sz="1200" dirty="0">
              <a:latin typeface="Tahoma"/>
              <a:cs typeface="Tahoma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73875" y="5662982"/>
            <a:ext cx="14859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Tahoma"/>
                <a:cs typeface="Tahoma"/>
              </a:rPr>
              <a:t>Alignment Sessions</a:t>
            </a:r>
            <a:endParaRPr lang="en-US" sz="1200" dirty="0">
              <a:latin typeface="Tahoma"/>
              <a:cs typeface="Tahoma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670242" y="5664931"/>
            <a:ext cx="211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Tahoma"/>
                <a:cs typeface="Tahoma"/>
              </a:rPr>
              <a:t>Review drafts with key stakeholders</a:t>
            </a:r>
            <a:endParaRPr lang="en-US" sz="1200" dirty="0">
              <a:latin typeface="Tahoma"/>
              <a:cs typeface="Tahom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790020" y="5709148"/>
            <a:ext cx="21197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Tahoma"/>
                <a:cs typeface="Tahoma"/>
              </a:rPr>
              <a:t>Review final documents</a:t>
            </a:r>
            <a:endParaRPr lang="en-US" sz="1200" dirty="0">
              <a:latin typeface="Tahoma"/>
              <a:cs typeface="Tahoma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7502619" y="5452748"/>
            <a:ext cx="1558575" cy="77485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1273" y="5119050"/>
            <a:ext cx="591561" cy="571018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6790762" y="5702818"/>
            <a:ext cx="2119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Tahoma"/>
                <a:cs typeface="Tahoma"/>
              </a:rPr>
              <a:t>Final approval and communications</a:t>
            </a:r>
            <a:endParaRPr lang="en-US" sz="1200" dirty="0">
              <a:latin typeface="Tahoma"/>
              <a:cs typeface="Tahoma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PMO Design Timetable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sz="2400" dirty="0" smtClean="0"/>
              <a:t>Functions to be performed</a:t>
            </a:r>
            <a:endParaRPr lang="en-US" sz="2000" dirty="0" smtClean="0"/>
          </a:p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sz="2400" dirty="0" smtClean="0"/>
              <a:t>Governance model and reporting relationships</a:t>
            </a:r>
          </a:p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dirty="0" smtClean="0"/>
              <a:t>Institutional Housing </a:t>
            </a:r>
            <a:r>
              <a:rPr lang="en-US" dirty="0" smtClean="0"/>
              <a:t>Options</a:t>
            </a:r>
            <a:endParaRPr lang="en-US" sz="2400" dirty="0" smtClean="0"/>
          </a:p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sz="2400" dirty="0" smtClean="0"/>
              <a:t>Number of FTEs and costs</a:t>
            </a:r>
          </a:p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sz="2400" dirty="0" smtClean="0"/>
              <a:t>Staff roles &amp; responsibilities</a:t>
            </a:r>
          </a:p>
          <a:p>
            <a:pPr>
              <a:spcBef>
                <a:spcPts val="400"/>
              </a:spcBef>
              <a:spcAft>
                <a:spcPts val="1200"/>
              </a:spcAft>
            </a:pPr>
            <a:r>
              <a:rPr lang="en-US" sz="2400" dirty="0" smtClean="0"/>
              <a:t>Processes</a:t>
            </a:r>
          </a:p>
          <a:p>
            <a:pPr>
              <a:spcBef>
                <a:spcPts val="400"/>
              </a:spcBef>
              <a:spcAft>
                <a:spcPts val="1200"/>
              </a:spcAft>
            </a:pPr>
            <a:endParaRPr lang="en-US" sz="2400" dirty="0" smtClean="0"/>
          </a:p>
          <a:p>
            <a:pPr>
              <a:spcBef>
                <a:spcPts val="400"/>
              </a:spcBef>
              <a:spcAft>
                <a:spcPts val="1200"/>
              </a:spcAft>
            </a:pPr>
            <a:endParaRPr lang="en-US" sz="240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PMO Design Elements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03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PMO Design – 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Consultant Recommendations on Governance, Housing, Staffing 9/26 to Advisory Board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SPG-CAO HSEC considers recommendations on 10/2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Transition/Implementation - October-November 2013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8064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49</TotalTime>
  <Words>529</Words>
  <Application>Microsoft Office PowerPoint</Application>
  <PresentationFormat>On-screen Show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Clarity</vt:lpstr>
      <vt:lpstr>Update on UASI 2013 process and timetable for decision-making</vt:lpstr>
      <vt:lpstr>New Approach for Decision-Making:  UASI 2013 and NCR Homeland Security Planning</vt:lpstr>
      <vt:lpstr>UASI 2013 Advisory Board</vt:lpstr>
      <vt:lpstr>Formalizing the new Decision Process</vt:lpstr>
      <vt:lpstr>What is a PMO?</vt:lpstr>
      <vt:lpstr>PMO Design Timetable</vt:lpstr>
      <vt:lpstr>PMO Design Elements</vt:lpstr>
      <vt:lpstr>PMO Design – Next Steps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 on UASI 2013 process and timetable for decision-making</dc:title>
  <dc:creator>OTPS - Administrator</dc:creator>
  <cp:lastModifiedBy>Stuart Freudberg</cp:lastModifiedBy>
  <cp:revision>9</cp:revision>
  <dcterms:created xsi:type="dcterms:W3CDTF">2013-09-11T01:35:52Z</dcterms:created>
  <dcterms:modified xsi:type="dcterms:W3CDTF">2013-09-11T14:07:20Z</dcterms:modified>
</cp:coreProperties>
</file>