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2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1" r:id="rId3"/>
    <p:sldId id="297" r:id="rId4"/>
    <p:sldId id="273" r:id="rId5"/>
    <p:sldId id="299" r:id="rId6"/>
    <p:sldId id="298" r:id="rId7"/>
    <p:sldId id="302" r:id="rId8"/>
    <p:sldId id="303" r:id="rId9"/>
    <p:sldId id="301" r:id="rId10"/>
    <p:sldId id="304" r:id="rId11"/>
    <p:sldId id="269" r:id="rId12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3D72"/>
    <a:srgbClr val="1A32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002F0D-AE5B-4021-9352-18B53B7AA0CE}" type="datetimeFigureOut">
              <a:rPr lang="en-US" smtClean="0"/>
              <a:t>6/15/2018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214C26-49B0-468F-96B5-1C892B224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1831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51FF7-1C56-4A21-919E-FFD3A78ED73B}" type="datetimeFigureOut">
              <a:rPr lang="en-US" smtClean="0"/>
              <a:t>6/15/2018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928F1-0B78-4F85-925A-8B86DF83110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4982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825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006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363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393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508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271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6143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547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31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164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928F1-0B78-4F85-925A-8B86DF831101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793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841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950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68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350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95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58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419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181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301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42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229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72507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858541D-2420-42BA-AE82-6F4C2C9532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8305D22-9D29-496C-9D4A-9ED19F72DA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533" y="453643"/>
            <a:ext cx="11298934" cy="5936922"/>
            <a:chOff x="446533" y="453643"/>
            <a:chExt cx="11298934" cy="5936922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27040C2-2DE8-458B-B7BC-1ED5AE84A7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3" y="4199467"/>
              <a:ext cx="11296733" cy="21910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99BD303-D1E8-4AF0-AB64-E765E7F09F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13A7C3E-79D5-4261-ACEF-01D0DA633E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198D765-9CF7-454B-A89D-67139D11E2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DBC0850A-6B5A-40BE-A6C8-1F8F0B77D2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394" r="-1" b="5339"/>
          <a:stretch/>
        </p:blipFill>
        <p:spPr>
          <a:xfrm>
            <a:off x="446532" y="599725"/>
            <a:ext cx="11292143" cy="35572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4000698"/>
            <a:ext cx="10993549" cy="147501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Commuter Connections </a:t>
            </a:r>
            <a:r>
              <a:rPr lang="en-US" dirty="0" err="1">
                <a:solidFill>
                  <a:schemeClr val="bg1"/>
                </a:solidFill>
              </a:rPr>
              <a:t>tdm</a:t>
            </a:r>
            <a:r>
              <a:rPr lang="en-US" dirty="0">
                <a:solidFill>
                  <a:schemeClr val="bg1"/>
                </a:solidFill>
              </a:rPr>
              <a:t> application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FY 2018 update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5475712"/>
            <a:ext cx="10993546" cy="4760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000" dirty="0">
                <a:solidFill>
                  <a:schemeClr val="bg1"/>
                </a:solidFill>
              </a:rPr>
              <a:t>Commuter connections </a:t>
            </a:r>
            <a:r>
              <a:rPr lang="en-US" sz="1000" dirty="0" err="1">
                <a:solidFill>
                  <a:schemeClr val="bg1"/>
                </a:solidFill>
              </a:rPr>
              <a:t>ridematching</a:t>
            </a:r>
            <a:r>
              <a:rPr lang="en-US" sz="1000" dirty="0">
                <a:solidFill>
                  <a:schemeClr val="bg1"/>
                </a:solidFill>
              </a:rPr>
              <a:t> committee</a:t>
            </a:r>
          </a:p>
          <a:p>
            <a:pPr>
              <a:lnSpc>
                <a:spcPct val="90000"/>
              </a:lnSpc>
            </a:pPr>
            <a:r>
              <a:rPr lang="en-US" sz="1000" dirty="0">
                <a:solidFill>
                  <a:schemeClr val="bg1"/>
                </a:solidFill>
              </a:rPr>
              <a:t>June 19, 2018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10A294-90FA-4E78-B306-0CEDCBF168B9}"/>
              </a:ext>
            </a:extLst>
          </p:cNvPr>
          <p:cNvSpPr/>
          <p:nvPr/>
        </p:nvSpPr>
        <p:spPr>
          <a:xfrm>
            <a:off x="10595295" y="160971"/>
            <a:ext cx="1150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ITEM #4</a:t>
            </a:r>
          </a:p>
        </p:txBody>
      </p:sp>
    </p:spTree>
    <p:extLst>
      <p:ext uri="{BB962C8B-B14F-4D97-AF65-F5344CB8AC3E}">
        <p14:creationId xmlns:p14="http://schemas.microsoft.com/office/powerpoint/2010/main" val="3213811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FY 2018 TDM Update –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/>
              <a:t>COG/TPB staff continued to work on improving address geocoding. Changes at Google and expansion of programs have necessitated code updates</a:t>
            </a:r>
          </a:p>
          <a:p>
            <a:r>
              <a:rPr lang="en-US" sz="2400" dirty="0" err="1"/>
              <a:t>Wildfly</a:t>
            </a:r>
            <a:r>
              <a:rPr lang="en-US" sz="2400" dirty="0"/>
              <a:t> Upgrade 8 </a:t>
            </a:r>
            <a:r>
              <a:rPr lang="en-US" sz="2400" dirty="0">
                <a:sym typeface="Wingdings" panose="05000000000000000000" pitchFamily="2" charset="2"/>
              </a:rPr>
              <a:t> 12</a:t>
            </a:r>
            <a:endParaRPr lang="en-US" sz="2400" dirty="0"/>
          </a:p>
          <a:p>
            <a:r>
              <a:rPr lang="en-US" sz="2400" dirty="0"/>
              <a:t>Flextime Rewards Program Launch/Congestion Notifications</a:t>
            </a:r>
          </a:p>
          <a:p>
            <a:r>
              <a:rPr lang="en-US" sz="2400" dirty="0"/>
              <a:t>Custom Employer Pages for DOD/WHS, Reston Hospital Center,  American University</a:t>
            </a:r>
          </a:p>
          <a:p>
            <a:r>
              <a:rPr lang="en-US" sz="2400" dirty="0"/>
              <a:t>GRH Trip Request Function (Admin Console &amp; Commuter Interface)</a:t>
            </a:r>
          </a:p>
          <a:p>
            <a:r>
              <a:rPr lang="en-US" sz="2400" dirty="0"/>
              <a:t>Special Events Feed for Commuter Dashboard</a:t>
            </a:r>
          </a:p>
          <a:p>
            <a:r>
              <a:rPr lang="en-US" sz="2400" dirty="0"/>
              <a:t>Bike Routing 2.0</a:t>
            </a:r>
          </a:p>
        </p:txBody>
      </p:sp>
    </p:spTree>
    <p:extLst>
      <p:ext uri="{BB962C8B-B14F-4D97-AF65-F5344CB8AC3E}">
        <p14:creationId xmlns:p14="http://schemas.microsoft.com/office/powerpoint/2010/main" val="3314412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Tdm update – flextime reWARDS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59342" y="2240528"/>
            <a:ext cx="4867231" cy="4148734"/>
          </a:xfr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81192" y="1976508"/>
            <a:ext cx="4476466" cy="319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" panose="05000000000000000000" pitchFamily="2" charset="2"/>
              <a:buChar char="§"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Participants must record their trip data including their alternate trip (flex) time</a:t>
            </a:r>
          </a:p>
          <a:p>
            <a:r>
              <a:rPr lang="en-US" dirty="0"/>
              <a:t>Participants who successfully record their trip data will be eligible to be entered in an incentive drawing that will include prizes and possibly cash</a:t>
            </a:r>
          </a:p>
        </p:txBody>
      </p:sp>
    </p:spTree>
    <p:extLst>
      <p:ext uri="{BB962C8B-B14F-4D97-AF65-F5344CB8AC3E}">
        <p14:creationId xmlns:p14="http://schemas.microsoft.com/office/powerpoint/2010/main" val="3001025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D3C46F-AB7C-4D36-BA9B-E520C4B75C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8217" y="2180395"/>
            <a:ext cx="4048690" cy="283408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2211" y="2193350"/>
            <a:ext cx="4022778" cy="280817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US" dirty="0"/>
              <a:t>Tdm update – custom employer pages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396764" y="1817225"/>
            <a:ext cx="3353378" cy="308774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TDM System now has five custom Employer Pages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Available to Federal Agencies, Universities and large employers (100+)</a:t>
            </a:r>
          </a:p>
        </p:txBody>
      </p:sp>
    </p:spTree>
    <p:extLst>
      <p:ext uri="{BB962C8B-B14F-4D97-AF65-F5344CB8AC3E}">
        <p14:creationId xmlns:p14="http://schemas.microsoft.com/office/powerpoint/2010/main" val="3283481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D3C46F-AB7C-4D36-BA9B-E520C4B75C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7742" y="2120928"/>
            <a:ext cx="4005245" cy="283408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1117" y="2133883"/>
            <a:ext cx="4004304" cy="280817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Tdm update – custom employer pages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324124" y="2057727"/>
            <a:ext cx="3353378" cy="146728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Most recent additions: DOD/WHS, Reston Hospital Center,  American University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F75379-8DEC-492B-B2DE-FE7E2B84A7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0364" y="2791370"/>
            <a:ext cx="4005072" cy="358687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554527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Tdm update – </a:t>
            </a:r>
            <a:r>
              <a:rPr lang="en-US" dirty="0" err="1"/>
              <a:t>grh</a:t>
            </a:r>
            <a:r>
              <a:rPr lang="en-US" dirty="0"/>
              <a:t> trip request (Commuter)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95999" y="1976508"/>
            <a:ext cx="4864608" cy="4413358"/>
          </a:xfr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81192" y="1976508"/>
            <a:ext cx="4476466" cy="408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" panose="05000000000000000000" pitchFamily="2" charset="2"/>
              <a:buChar char="§"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Registered commuters can initiate a GRH trip using the website</a:t>
            </a:r>
          </a:p>
          <a:p>
            <a:r>
              <a:rPr lang="en-US" dirty="0"/>
              <a:t>Registered commuters will be able to view their past GRH trips</a:t>
            </a:r>
          </a:p>
          <a:p>
            <a:r>
              <a:rPr lang="en-US" dirty="0"/>
              <a:t>Commuters who are not  registered will be guided through the online registration process</a:t>
            </a:r>
          </a:p>
        </p:txBody>
      </p:sp>
    </p:spTree>
    <p:extLst>
      <p:ext uri="{BB962C8B-B14F-4D97-AF65-F5344CB8AC3E}">
        <p14:creationId xmlns:p14="http://schemas.microsoft.com/office/powerpoint/2010/main" val="2362844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Tdm update – </a:t>
            </a:r>
            <a:r>
              <a:rPr lang="en-US" dirty="0" err="1"/>
              <a:t>grh</a:t>
            </a:r>
            <a:r>
              <a:rPr lang="en-US" dirty="0"/>
              <a:t> trip request (Commuter)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95999" y="2031069"/>
            <a:ext cx="4864608" cy="4304236"/>
          </a:xfr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81192" y="1976508"/>
            <a:ext cx="4476466" cy="423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" panose="05000000000000000000" pitchFamily="2" charset="2"/>
              <a:buChar char="§"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GRH trip request form</a:t>
            </a:r>
          </a:p>
          <a:p>
            <a:r>
              <a:rPr lang="en-US" dirty="0"/>
              <a:t>Outlines basic guidelines for GRH</a:t>
            </a:r>
          </a:p>
          <a:p>
            <a:r>
              <a:rPr lang="en-US" dirty="0"/>
              <a:t>Dispatch will then call the commuter to confirm trip details</a:t>
            </a:r>
          </a:p>
          <a:p>
            <a:r>
              <a:rPr lang="en-US" dirty="0"/>
              <a:t>Outside of normal operating hours, the form will inform commuters the service is closed</a:t>
            </a:r>
          </a:p>
        </p:txBody>
      </p:sp>
    </p:spTree>
    <p:extLst>
      <p:ext uri="{BB962C8B-B14F-4D97-AF65-F5344CB8AC3E}">
        <p14:creationId xmlns:p14="http://schemas.microsoft.com/office/powerpoint/2010/main" val="2056089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Tdm update – </a:t>
            </a:r>
            <a:r>
              <a:rPr lang="en-US" dirty="0" err="1"/>
              <a:t>grh</a:t>
            </a:r>
            <a:r>
              <a:rPr lang="en-US" dirty="0"/>
              <a:t> trip request (admin console)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95999" y="2051613"/>
            <a:ext cx="4864608" cy="4263148"/>
          </a:xfr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81192" y="1976508"/>
            <a:ext cx="4476466" cy="260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" panose="05000000000000000000" pitchFamily="2" charset="2"/>
              <a:buChar char="§"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GRH Admin Configuration allows operating hour assignment 7 days/week</a:t>
            </a:r>
          </a:p>
          <a:p>
            <a:r>
              <a:rPr lang="en-US" dirty="0"/>
              <a:t>Calendar override for holidays and government closures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063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Tdm update – special events feed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96000" y="1976508"/>
            <a:ext cx="4864608" cy="4321943"/>
          </a:xfr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81192" y="1976508"/>
            <a:ext cx="4476466" cy="2828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" panose="05000000000000000000" pitchFamily="2" charset="2"/>
              <a:buChar char="§"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Update to commuter dashboard includes a “Special Event Feed,” helping to increase awareness of the feature</a:t>
            </a:r>
          </a:p>
          <a:p>
            <a:r>
              <a:rPr lang="en-US" dirty="0"/>
              <a:t>Clicking the hyperlink in the feed will allow commuters to add the event to their profile</a:t>
            </a:r>
          </a:p>
        </p:txBody>
      </p:sp>
    </p:spTree>
    <p:extLst>
      <p:ext uri="{BB962C8B-B14F-4D97-AF65-F5344CB8AC3E}">
        <p14:creationId xmlns:p14="http://schemas.microsoft.com/office/powerpoint/2010/main" val="1914966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Tdm update – bike routing 2.0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55129" y="1976508"/>
            <a:ext cx="5559554" cy="4151376"/>
          </a:xfr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81192" y="1976508"/>
            <a:ext cx="4476466" cy="386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" panose="05000000000000000000" pitchFamily="2" charset="2"/>
              <a:buChar char="§"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Must have a Commuter Connections account to access</a:t>
            </a:r>
          </a:p>
          <a:p>
            <a:r>
              <a:rPr lang="en-US" dirty="0"/>
              <a:t>Capital Bikeshare stations included</a:t>
            </a:r>
          </a:p>
          <a:p>
            <a:r>
              <a:rPr lang="en-US" dirty="0"/>
              <a:t>Point-to-point routing and directions for the entire DC Metro region</a:t>
            </a:r>
          </a:p>
          <a:p>
            <a:r>
              <a:rPr lang="en-US" dirty="0"/>
              <a:t>Prioritizes </a:t>
            </a:r>
            <a:r>
              <a:rPr lang="en-US"/>
              <a:t>bike trails over </a:t>
            </a:r>
            <a:r>
              <a:rPr lang="en-US" dirty="0"/>
              <a:t>street network</a:t>
            </a:r>
          </a:p>
        </p:txBody>
      </p:sp>
    </p:spTree>
    <p:extLst>
      <p:ext uri="{BB962C8B-B14F-4D97-AF65-F5344CB8AC3E}">
        <p14:creationId xmlns:p14="http://schemas.microsoft.com/office/powerpoint/2010/main" val="4208056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Stephen Finafrock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Commuter Operations Specialist III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Metropolitan Washington Council of Governments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National Capital Region Transportation Planning Board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Washington, DC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(202)962-3385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400" dirty="0">
                <a:solidFill>
                  <a:prstClr val="black"/>
                </a:solidFill>
              </a:rPr>
              <a:t>sfinafrock@mwcog.org</a:t>
            </a:r>
          </a:p>
        </p:txBody>
      </p:sp>
    </p:spTree>
    <p:extLst>
      <p:ext uri="{BB962C8B-B14F-4D97-AF65-F5344CB8AC3E}">
        <p14:creationId xmlns:p14="http://schemas.microsoft.com/office/powerpoint/2010/main" val="142478808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Custom 9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03D72"/>
      </a:accent1>
      <a:accent2>
        <a:srgbClr val="42955F"/>
      </a:accent2>
      <a:accent3>
        <a:srgbClr val="45CBE8"/>
      </a:accent3>
      <a:accent4>
        <a:srgbClr val="FFFFFF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9">
    <a:dk1>
      <a:sysClr val="windowText" lastClr="000000"/>
    </a:dk1>
    <a:lt1>
      <a:sysClr val="window" lastClr="FFFFFF"/>
    </a:lt1>
    <a:dk2>
      <a:srgbClr val="3D3D3D"/>
    </a:dk2>
    <a:lt2>
      <a:srgbClr val="EBEBEB"/>
    </a:lt2>
    <a:accent1>
      <a:srgbClr val="303D72"/>
    </a:accent1>
    <a:accent2>
      <a:srgbClr val="42955F"/>
    </a:accent2>
    <a:accent3>
      <a:srgbClr val="45CBE8"/>
    </a:accent3>
    <a:accent4>
      <a:srgbClr val="FFFFFF"/>
    </a:accent4>
    <a:accent5>
      <a:srgbClr val="A2C777"/>
    </a:accent5>
    <a:accent6>
      <a:srgbClr val="42955F"/>
    </a:accent6>
    <a:hlink>
      <a:srgbClr val="828282"/>
    </a:hlink>
    <a:folHlink>
      <a:srgbClr val="A5A5A5"/>
    </a:folHlink>
  </a:clrScheme>
</a:themeOverride>
</file>

<file path=ppt/theme/themeOverride2.xml><?xml version="1.0" encoding="utf-8"?>
<a:themeOverride xmlns:a="http://schemas.openxmlformats.org/drawingml/2006/main">
  <a:clrScheme name="Custom 9">
    <a:dk1>
      <a:sysClr val="windowText" lastClr="000000"/>
    </a:dk1>
    <a:lt1>
      <a:sysClr val="window" lastClr="FFFFFF"/>
    </a:lt1>
    <a:dk2>
      <a:srgbClr val="3D3D3D"/>
    </a:dk2>
    <a:lt2>
      <a:srgbClr val="EBEBEB"/>
    </a:lt2>
    <a:accent1>
      <a:srgbClr val="303D72"/>
    </a:accent1>
    <a:accent2>
      <a:srgbClr val="42955F"/>
    </a:accent2>
    <a:accent3>
      <a:srgbClr val="45CBE8"/>
    </a:accent3>
    <a:accent4>
      <a:srgbClr val="FFFFFF"/>
    </a:accent4>
    <a:accent5>
      <a:srgbClr val="A2C777"/>
    </a:accent5>
    <a:accent6>
      <a:srgbClr val="42955F"/>
    </a:accent6>
    <a:hlink>
      <a:srgbClr val="828282"/>
    </a:hlink>
    <a:folHlink>
      <a:srgbClr val="A5A5A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14851</TotalTime>
  <Words>407</Words>
  <Application>Microsoft Office PowerPoint</Application>
  <PresentationFormat>Widescreen</PresentationFormat>
  <Paragraphs>59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Gill Sans MT</vt:lpstr>
      <vt:lpstr>Wingdings</vt:lpstr>
      <vt:lpstr>Wingdings 2</vt:lpstr>
      <vt:lpstr>Dividend</vt:lpstr>
      <vt:lpstr>Commuter Connections tdm application FY 2018 update</vt:lpstr>
      <vt:lpstr>FY 2018 TDM Update – OVERVIEW</vt:lpstr>
      <vt:lpstr>Tdm update – flextime reWARDS</vt:lpstr>
      <vt:lpstr>Tdm update – custom employer pages</vt:lpstr>
      <vt:lpstr>Tdm update – custom employer pages</vt:lpstr>
      <vt:lpstr>Tdm update – grh trip request (Commuter)</vt:lpstr>
      <vt:lpstr>Tdm update – grh trip request (Commuter)</vt:lpstr>
      <vt:lpstr>Tdm update – grh trip request (admin console)</vt:lpstr>
      <vt:lpstr>Tdm update – special events feed</vt:lpstr>
      <vt:lpstr>Tdm update – bike routing 2.0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Carpool Now</dc:title>
  <dc:creator>Steven Osborn</dc:creator>
  <cp:lastModifiedBy>Nicholas Ramfos</cp:lastModifiedBy>
  <cp:revision>82</cp:revision>
  <cp:lastPrinted>2018-06-15T15:02:31Z</cp:lastPrinted>
  <dcterms:created xsi:type="dcterms:W3CDTF">2016-08-30T16:31:49Z</dcterms:created>
  <dcterms:modified xsi:type="dcterms:W3CDTF">2018-06-15T18:51:27Z</dcterms:modified>
</cp:coreProperties>
</file>