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72" r:id="rId3"/>
    <p:sldId id="265" r:id="rId4"/>
    <p:sldId id="269" r:id="rId5"/>
    <p:sldId id="268" r:id="rId6"/>
    <p:sldId id="271" r:id="rId7"/>
    <p:sldId id="256" r:id="rId8"/>
    <p:sldId id="264" r:id="rId9"/>
    <p:sldId id="257" r:id="rId10"/>
    <p:sldId id="258" r:id="rId11"/>
    <p:sldId id="260" r:id="rId12"/>
    <p:sldId id="261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26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008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453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165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120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587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2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17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35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856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42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046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24CD8BE-A607-4395-A532-452131607335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7DA2798-F587-4C5B-80C1-2EB3F7045BB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7419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2210585"/>
          </a:xfrm>
        </p:spPr>
        <p:txBody>
          <a:bodyPr/>
          <a:lstStyle/>
          <a:p>
            <a:pPr algn="ctr"/>
            <a:r>
              <a:rPr lang="en-US" sz="9600" dirty="0" err="1" smtClean="0"/>
              <a:t>mBike</a:t>
            </a:r>
            <a:r>
              <a:rPr lang="en-US" dirty="0" smtClean="0"/>
              <a:t> </a:t>
            </a:r>
            <a:endParaRPr lang="en-US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0155" y="2969537"/>
            <a:ext cx="28194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8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Background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Fee Structure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How it </a:t>
            </a:r>
            <a:r>
              <a:rPr lang="en-US" dirty="0" smtClean="0"/>
              <a:t>Works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Usage Data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Locations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Technology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Bikes </a:t>
            </a:r>
            <a:r>
              <a:rPr lang="en-US" dirty="0" smtClean="0"/>
              <a:t>Models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</a:t>
            </a:r>
            <a:r>
              <a:rPr lang="en-US" dirty="0" smtClean="0"/>
              <a:t>ccommodations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831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mBike</a:t>
            </a:r>
            <a:r>
              <a:rPr lang="en-US" dirty="0" smtClean="0"/>
              <a:t> </a:t>
            </a:r>
            <a:r>
              <a:rPr lang="en-US" dirty="0" smtClean="0"/>
              <a:t>Background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Joint UMD/City of College Park RFP issued in April 2015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Received 3 proposals in May: </a:t>
            </a:r>
            <a:r>
              <a:rPr lang="en-US" dirty="0" err="1" smtClean="0"/>
              <a:t>Zagster</a:t>
            </a:r>
            <a:r>
              <a:rPr lang="en-US" dirty="0" smtClean="0"/>
              <a:t>, Social Bikes and B-cycle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Zagster</a:t>
            </a:r>
            <a:r>
              <a:rPr lang="en-US" dirty="0" smtClean="0"/>
              <a:t> chosen as the winning vendor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Negotiated 3-year contract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Total of 15 station locations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130 bikes non-adaptive bikes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5 adaptive bikes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All capital, maintenance and operations costs are included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Launched May 5th, 2016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UMD Costs for 3 years: $187,000 (MDOT Grant) + $46,000 (Grant Match) + $90,000 = </a:t>
            </a:r>
            <a:r>
              <a:rPr lang="en-US" b="1" dirty="0" smtClean="0"/>
              <a:t>$323,000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50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Fee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Membership Based – only members can rent bikes</a:t>
            </a:r>
          </a:p>
          <a:p>
            <a:pPr marL="749808" lvl="1" indent="-457200">
              <a:buFont typeface="+mj-lt"/>
              <a:buAutoNum type="arabicPeriod"/>
            </a:pPr>
            <a:r>
              <a:rPr lang="en-US" dirty="0" smtClean="0"/>
              <a:t>One day membership: $6</a:t>
            </a:r>
          </a:p>
          <a:p>
            <a:pPr marL="749808" lvl="1" indent="-457200">
              <a:buFont typeface="+mj-lt"/>
              <a:buAutoNum type="arabicPeriod"/>
            </a:pPr>
            <a:r>
              <a:rPr lang="en-US" dirty="0" smtClean="0"/>
              <a:t>One month membership: $25</a:t>
            </a:r>
          </a:p>
          <a:p>
            <a:pPr marL="749808" lvl="1" indent="-457200">
              <a:buFont typeface="+mj-lt"/>
              <a:buAutoNum type="arabicPeriod"/>
            </a:pPr>
            <a:r>
              <a:rPr lang="en-US" dirty="0" smtClean="0"/>
              <a:t>Six month membership: $40</a:t>
            </a:r>
          </a:p>
          <a:p>
            <a:pPr marL="749808" lvl="1" indent="-457200">
              <a:buFont typeface="+mj-lt"/>
              <a:buAutoNum type="arabicPeriod"/>
            </a:pPr>
            <a:r>
              <a:rPr lang="en-US" dirty="0" smtClean="0"/>
              <a:t>One year membership: $65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Trips under one hour are free Monday thorough Friday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Trips under three hours are free Saturday and Sunday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$3 is charged for every additional hour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$24 is the maximum daily charge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363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It Works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1823649"/>
            <a:ext cx="10023106" cy="437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82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981" y="353084"/>
            <a:ext cx="10909308" cy="558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665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8276" y="316101"/>
            <a:ext cx="44566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dirty="0" smtClean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Station Locations</a:t>
            </a:r>
            <a:endParaRPr lang="en-US" sz="48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goldbeck\Pictures\bike share ma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310" y="70231"/>
            <a:ext cx="6331076" cy="61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Content Placeholder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338" y="1602463"/>
            <a:ext cx="5416544" cy="357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Technology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1880" y="1846263"/>
            <a:ext cx="9608566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7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Bikes- 130 in fleet</a:t>
            </a:r>
            <a:br>
              <a:rPr lang="en-US" dirty="0" smtClean="0"/>
            </a:br>
            <a:r>
              <a:rPr lang="en-US" sz="2000" dirty="0"/>
              <a:t>STANDARD FLEET BICYCLE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8418" y="1846263"/>
            <a:ext cx="9595490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1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Bikes- Two in fleet</a:t>
            </a:r>
            <a:br>
              <a:rPr lang="en-US" dirty="0" smtClean="0"/>
            </a:br>
            <a:r>
              <a:rPr lang="en-US" sz="2000" dirty="0"/>
              <a:t>OPTIONAL BIKES </a:t>
            </a:r>
            <a:r>
              <a:rPr lang="en-US" sz="2000" dirty="0" smtClean="0"/>
              <a:t>AVAILABLE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0465" y="1905972"/>
            <a:ext cx="94488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74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Bikes – Two in fleet</a:t>
            </a:r>
            <a:br>
              <a:rPr lang="en-US" dirty="0" smtClean="0"/>
            </a:br>
            <a:r>
              <a:rPr lang="en-US" sz="2000" dirty="0"/>
              <a:t>OPTIONAL BIKES </a:t>
            </a:r>
            <a:r>
              <a:rPr lang="en-US" sz="2000" dirty="0" smtClean="0"/>
              <a:t>AVAILABLE</a:t>
            </a:r>
            <a:endParaRPr lang="en-US" sz="2000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1763" y="1933575"/>
            <a:ext cx="944880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34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Bikes – One in fleet</a:t>
            </a:r>
            <a:br>
              <a:rPr lang="en-US" dirty="0" smtClean="0"/>
            </a:br>
            <a:r>
              <a:rPr lang="en-US" sz="2000" dirty="0"/>
              <a:t>OPTIONAL BIKES </a:t>
            </a:r>
            <a:r>
              <a:rPr lang="en-US" sz="2000" dirty="0" smtClean="0"/>
              <a:t>AVAILABLE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7000" y="1938338"/>
            <a:ext cx="9458325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4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Adaptive bikes</a:t>
            </a:r>
          </a:p>
          <a:p>
            <a:r>
              <a:rPr lang="en-US" dirty="0" smtClean="0"/>
              <a:t>Low membership fees</a:t>
            </a:r>
          </a:p>
          <a:p>
            <a:r>
              <a:rPr lang="en-US" dirty="0" smtClean="0"/>
              <a:t>Flat </a:t>
            </a:r>
            <a:r>
              <a:rPr lang="en-US" dirty="0" smtClean="0"/>
              <a:t>overtime rate (rather than scaling overtime rate)</a:t>
            </a:r>
            <a:endParaRPr lang="en-US" dirty="0" smtClean="0"/>
          </a:p>
          <a:p>
            <a:r>
              <a:rPr lang="en-US" dirty="0" smtClean="0"/>
              <a:t>Longer </a:t>
            </a:r>
            <a:r>
              <a:rPr lang="en-US" dirty="0" smtClean="0"/>
              <a:t>free ride time </a:t>
            </a:r>
          </a:p>
          <a:p>
            <a:r>
              <a:rPr lang="en-US" dirty="0" smtClean="0"/>
              <a:t>Riders can stop mid trip</a:t>
            </a:r>
          </a:p>
          <a:p>
            <a:r>
              <a:rPr lang="en-US" dirty="0" smtClean="0"/>
              <a:t>Bikes can be checked out by text message</a:t>
            </a:r>
          </a:p>
          <a:p>
            <a:r>
              <a:rPr lang="en-US" dirty="0" smtClean="0"/>
              <a:t>Membership can be purchased on any smartphone or computer</a:t>
            </a:r>
          </a:p>
          <a:p>
            <a:r>
              <a:rPr lang="en-US" dirty="0" err="1" smtClean="0"/>
              <a:t>Zagster</a:t>
            </a:r>
            <a:r>
              <a:rPr lang="en-US" dirty="0" smtClean="0"/>
              <a:t> </a:t>
            </a:r>
            <a:r>
              <a:rPr lang="en-US" dirty="0" smtClean="0"/>
              <a:t>can accommodate </a:t>
            </a:r>
            <a:r>
              <a:rPr lang="en-US" dirty="0" smtClean="0"/>
              <a:t>other language users though this has not been a part of </a:t>
            </a:r>
            <a:r>
              <a:rPr lang="en-US" dirty="0" err="1" smtClean="0"/>
              <a:t>mBike</a:t>
            </a:r>
            <a:r>
              <a:rPr lang="en-US" dirty="0" smtClean="0"/>
              <a:t> so far.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62768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473</TotalTime>
  <Words>255</Words>
  <Application>Microsoft Office PowerPoint</Application>
  <PresentationFormat>Widescreen</PresentationFormat>
  <Paragraphs>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Retrospect</vt:lpstr>
      <vt:lpstr>mBike </vt:lpstr>
      <vt:lpstr>Outline </vt:lpstr>
      <vt:lpstr>mBike Background </vt:lpstr>
      <vt:lpstr>Fee structure</vt:lpstr>
      <vt:lpstr>How It Works</vt:lpstr>
      <vt:lpstr>PowerPoint Presentation</vt:lpstr>
      <vt:lpstr>PowerPoint Presentation</vt:lpstr>
      <vt:lpstr>The Technology</vt:lpstr>
      <vt:lpstr>The Bikes- 130 in fleet STANDARD FLEET BICYCLE</vt:lpstr>
      <vt:lpstr>The Bikes- Two in fleet OPTIONAL BIKES AVAILABLE</vt:lpstr>
      <vt:lpstr>The Bikes – Two in fleet OPTIONAL BIKES AVAILABLE</vt:lpstr>
      <vt:lpstr>The Bikes – One in fleet OPTIONAL BIKES AVAILABLE</vt:lpstr>
      <vt:lpstr>Accessibility</vt:lpstr>
    </vt:vector>
  </TitlesOfParts>
  <Company>UMCP VPSA-Transportation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McLaughlin</dc:creator>
  <cp:lastModifiedBy>Aaron Goldbeck</cp:lastModifiedBy>
  <cp:revision>17</cp:revision>
  <dcterms:created xsi:type="dcterms:W3CDTF">2015-10-22T12:09:04Z</dcterms:created>
  <dcterms:modified xsi:type="dcterms:W3CDTF">2016-08-22T20:01:40Z</dcterms:modified>
</cp:coreProperties>
</file>