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omments/modernComment_139_DACCF062.xml" ContentType="application/vnd.ms-powerpoint.comments+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Lst>
  <p:notesMasterIdLst>
    <p:notesMasterId r:id="rId16"/>
  </p:notesMasterIdLst>
  <p:handoutMasterIdLst>
    <p:handoutMasterId r:id="rId17"/>
  </p:handoutMasterIdLst>
  <p:sldIdLst>
    <p:sldId id="301" r:id="rId5"/>
    <p:sldId id="302" r:id="rId6"/>
    <p:sldId id="313" r:id="rId7"/>
    <p:sldId id="316" r:id="rId8"/>
    <p:sldId id="319" r:id="rId9"/>
    <p:sldId id="318" r:id="rId10"/>
    <p:sldId id="322" r:id="rId11"/>
    <p:sldId id="320" r:id="rId12"/>
    <p:sldId id="321" r:id="rId13"/>
    <p:sldId id="271" r:id="rId14"/>
    <p:sldId id="317" r:id="rId15"/>
  </p:sldIdLst>
  <p:sldSz cx="12192000" cy="6858000"/>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A149C65C-557B-DA78-F099-1C4A40D1EF42}" name="Heidi Bonnaffon" initials="HB" userId="S::hbonnaffon@mwcog.org::47109561-5c94-42c8-af96-efccca75009c" providerId="AD"/>
  <p188:author id="{1ED455C6-773D-E898-040F-5B39C22C1FD8}" name="Steven Bieber" initials="SB" userId="S::sbieber@mwcog.org::eace05dd-b4fd-4ff3-afed-8c853ced0a8d" providerId="AD"/>
</p188:authorLst>
</file>

<file path=ppt/presProps.xml><?xml version="1.0" encoding="utf-8"?>
<p:presentationPr xmlns:a="http://schemas.openxmlformats.org/drawingml/2006/main" xmlns:r="http://schemas.openxmlformats.org/officeDocument/2006/relationships" xmlns:p="http://schemas.openxmlformats.org/presentationml/2006/main">
  <p:prnPr scaleToFitPaper="1" frameSlides="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F6B97"/>
    <a:srgbClr val="0087CD"/>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1756827-22D9-4414-B7F3-EFD3982B8192}" v="18" dt="2024-11-15T07:55:59.14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81032" autoAdjust="0"/>
  </p:normalViewPr>
  <p:slideViewPr>
    <p:cSldViewPr snapToGrid="0">
      <p:cViewPr>
        <p:scale>
          <a:sx n="71" d="100"/>
          <a:sy n="71" d="100"/>
        </p:scale>
        <p:origin x="298" y="43"/>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75" d="100"/>
          <a:sy n="75" d="100"/>
        </p:scale>
        <p:origin x="4056" y="6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itlin Bolton" userId="d872a7ce-43dd-41fb-8cbc-9d6658aad7f8" providerId="ADAL" clId="{B1756827-22D9-4414-B7F3-EFD3982B8192}"/>
    <pc:docChg chg="undo custSel addSld delSld modSld sldOrd">
      <pc:chgData name="Caitlin Bolton" userId="d872a7ce-43dd-41fb-8cbc-9d6658aad7f8" providerId="ADAL" clId="{B1756827-22D9-4414-B7F3-EFD3982B8192}" dt="2024-11-15T08:11:27.635" v="787" actId="255"/>
      <pc:docMkLst>
        <pc:docMk/>
      </pc:docMkLst>
      <pc:sldChg chg="modSp mod">
        <pc:chgData name="Caitlin Bolton" userId="d872a7ce-43dd-41fb-8cbc-9d6658aad7f8" providerId="ADAL" clId="{B1756827-22D9-4414-B7F3-EFD3982B8192}" dt="2024-11-15T07:43:05.079" v="203" actId="20577"/>
        <pc:sldMkLst>
          <pc:docMk/>
          <pc:sldMk cId="3048370275" sldId="271"/>
        </pc:sldMkLst>
        <pc:graphicFrameChg chg="modGraphic">
          <ac:chgData name="Caitlin Bolton" userId="d872a7ce-43dd-41fb-8cbc-9d6658aad7f8" providerId="ADAL" clId="{B1756827-22D9-4414-B7F3-EFD3982B8192}" dt="2024-11-15T07:43:05.079" v="203" actId="20577"/>
          <ac:graphicFrameMkLst>
            <pc:docMk/>
            <pc:sldMk cId="3048370275" sldId="271"/>
            <ac:graphicFrameMk id="4" creationId="{FC089E09-F30B-9729-DB39-A1AE55524327}"/>
          </ac:graphicFrameMkLst>
        </pc:graphicFrameChg>
      </pc:sldChg>
      <pc:sldChg chg="del">
        <pc:chgData name="Caitlin Bolton" userId="d872a7ce-43dd-41fb-8cbc-9d6658aad7f8" providerId="ADAL" clId="{B1756827-22D9-4414-B7F3-EFD3982B8192}" dt="2024-11-15T07:43:27.398" v="204" actId="2696"/>
        <pc:sldMkLst>
          <pc:docMk/>
          <pc:sldMk cId="3477388943" sldId="293"/>
        </pc:sldMkLst>
      </pc:sldChg>
      <pc:sldChg chg="modSp mod">
        <pc:chgData name="Caitlin Bolton" userId="d872a7ce-43dd-41fb-8cbc-9d6658aad7f8" providerId="ADAL" clId="{B1756827-22D9-4414-B7F3-EFD3982B8192}" dt="2024-11-14T21:11:04.236" v="47" actId="20577"/>
        <pc:sldMkLst>
          <pc:docMk/>
          <pc:sldMk cId="2581741672" sldId="301"/>
        </pc:sldMkLst>
        <pc:graphicFrameChg chg="modGraphic">
          <ac:chgData name="Caitlin Bolton" userId="d872a7ce-43dd-41fb-8cbc-9d6658aad7f8" providerId="ADAL" clId="{B1756827-22D9-4414-B7F3-EFD3982B8192}" dt="2024-11-14T21:11:04.236" v="47" actId="20577"/>
          <ac:graphicFrameMkLst>
            <pc:docMk/>
            <pc:sldMk cId="2581741672" sldId="301"/>
            <ac:graphicFrameMk id="3" creationId="{3F6CF35C-5C26-D2EB-1EE1-BE2086E103F4}"/>
          </ac:graphicFrameMkLst>
        </pc:graphicFrameChg>
      </pc:sldChg>
      <pc:sldChg chg="modSp mod modCm">
        <pc:chgData name="Caitlin Bolton" userId="d872a7ce-43dd-41fb-8cbc-9d6658aad7f8" providerId="ADAL" clId="{B1756827-22D9-4414-B7F3-EFD3982B8192}" dt="2024-11-15T07:48:54.697" v="380" actId="20577"/>
        <pc:sldMkLst>
          <pc:docMk/>
          <pc:sldMk cId="1903088168" sldId="302"/>
        </pc:sldMkLst>
        <pc:spChg chg="mod">
          <ac:chgData name="Caitlin Bolton" userId="d872a7ce-43dd-41fb-8cbc-9d6658aad7f8" providerId="ADAL" clId="{B1756827-22D9-4414-B7F3-EFD3982B8192}" dt="2024-11-15T07:48:54.697" v="380" actId="20577"/>
          <ac:spMkLst>
            <pc:docMk/>
            <pc:sldMk cId="1903088168" sldId="302"/>
            <ac:spMk id="3" creationId="{B72082D4-9FE4-3D14-9236-23C6880EC67D}"/>
          </ac:spMkLst>
        </pc:spChg>
        <pc:extLst>
          <p:ext xmlns:p="http://schemas.openxmlformats.org/presentationml/2006/main" uri="{D6D511B9-2390-475A-947B-AFAB55BFBCF1}">
            <pc226:cmChg xmlns:pc226="http://schemas.microsoft.com/office/powerpoint/2022/06/main/command" chg="mod">
              <pc226:chgData name="Caitlin Bolton" userId="d872a7ce-43dd-41fb-8cbc-9d6658aad7f8" providerId="ADAL" clId="{B1756827-22D9-4414-B7F3-EFD3982B8192}" dt="2024-11-15T07:48:54.697" v="380" actId="20577"/>
              <pc2:cmMkLst xmlns:pc2="http://schemas.microsoft.com/office/powerpoint/2019/9/main/command">
                <pc:docMk/>
                <pc:sldMk cId="1903088168" sldId="302"/>
                <pc2:cmMk id="{52EC60E9-B8F2-4C23-B46D-AA55224D3041}"/>
              </pc2:cmMkLst>
            </pc226:cmChg>
          </p:ext>
        </pc:extLst>
      </pc:sldChg>
      <pc:sldChg chg="modSp mod modNotesTx">
        <pc:chgData name="Caitlin Bolton" userId="d872a7ce-43dd-41fb-8cbc-9d6658aad7f8" providerId="ADAL" clId="{B1756827-22D9-4414-B7F3-EFD3982B8192}" dt="2024-11-15T08:11:27.635" v="787" actId="255"/>
        <pc:sldMkLst>
          <pc:docMk/>
          <pc:sldMk cId="3670863970" sldId="313"/>
        </pc:sldMkLst>
        <pc:spChg chg="mod">
          <ac:chgData name="Caitlin Bolton" userId="d872a7ce-43dd-41fb-8cbc-9d6658aad7f8" providerId="ADAL" clId="{B1756827-22D9-4414-B7F3-EFD3982B8192}" dt="2024-11-15T08:11:27.635" v="787" actId="255"/>
          <ac:spMkLst>
            <pc:docMk/>
            <pc:sldMk cId="3670863970" sldId="313"/>
            <ac:spMk id="3" creationId="{B72082D4-9FE4-3D14-9236-23C6880EC67D}"/>
          </ac:spMkLst>
        </pc:spChg>
      </pc:sldChg>
      <pc:sldChg chg="del">
        <pc:chgData name="Caitlin Bolton" userId="d872a7ce-43dd-41fb-8cbc-9d6658aad7f8" providerId="ADAL" clId="{B1756827-22D9-4414-B7F3-EFD3982B8192}" dt="2024-11-15T07:43:33.489" v="205" actId="2696"/>
        <pc:sldMkLst>
          <pc:docMk/>
          <pc:sldMk cId="444921075" sldId="314"/>
        </pc:sldMkLst>
      </pc:sldChg>
      <pc:sldChg chg="del">
        <pc:chgData name="Caitlin Bolton" userId="d872a7ce-43dd-41fb-8cbc-9d6658aad7f8" providerId="ADAL" clId="{B1756827-22D9-4414-B7F3-EFD3982B8192}" dt="2024-11-15T07:43:41.814" v="206" actId="2696"/>
        <pc:sldMkLst>
          <pc:docMk/>
          <pc:sldMk cId="233025514" sldId="315"/>
        </pc:sldMkLst>
      </pc:sldChg>
      <pc:sldChg chg="modSp add mod ord">
        <pc:chgData name="Caitlin Bolton" userId="d872a7ce-43dd-41fb-8cbc-9d6658aad7f8" providerId="ADAL" clId="{B1756827-22D9-4414-B7F3-EFD3982B8192}" dt="2024-11-15T08:01:49.326" v="623"/>
        <pc:sldMkLst>
          <pc:docMk/>
          <pc:sldMk cId="2793526956" sldId="317"/>
        </pc:sldMkLst>
        <pc:spChg chg="mod">
          <ac:chgData name="Caitlin Bolton" userId="d872a7ce-43dd-41fb-8cbc-9d6658aad7f8" providerId="ADAL" clId="{B1756827-22D9-4414-B7F3-EFD3982B8192}" dt="2024-11-15T07:59:22.011" v="611" actId="20577"/>
          <ac:spMkLst>
            <pc:docMk/>
            <pc:sldMk cId="2793526956" sldId="317"/>
            <ac:spMk id="3" creationId="{037CEEE1-6540-211B-4DA4-D33547343F70}"/>
          </ac:spMkLst>
        </pc:spChg>
        <pc:graphicFrameChg chg="modGraphic">
          <ac:chgData name="Caitlin Bolton" userId="d872a7ce-43dd-41fb-8cbc-9d6658aad7f8" providerId="ADAL" clId="{B1756827-22D9-4414-B7F3-EFD3982B8192}" dt="2024-11-14T21:19:58.444" v="127" actId="20577"/>
          <ac:graphicFrameMkLst>
            <pc:docMk/>
            <pc:sldMk cId="2793526956" sldId="317"/>
            <ac:graphicFrameMk id="4" creationId="{27111C9F-588C-6621-A895-14E34A9D4133}"/>
          </ac:graphicFrameMkLst>
        </pc:graphicFrameChg>
      </pc:sldChg>
      <pc:sldChg chg="modSp add mod">
        <pc:chgData name="Caitlin Bolton" userId="d872a7ce-43dd-41fb-8cbc-9d6658aad7f8" providerId="ADAL" clId="{B1756827-22D9-4414-B7F3-EFD3982B8192}" dt="2024-11-15T08:01:18.568" v="621" actId="255"/>
        <pc:sldMkLst>
          <pc:docMk/>
          <pc:sldMk cId="2235136594" sldId="318"/>
        </pc:sldMkLst>
        <pc:spChg chg="mod">
          <ac:chgData name="Caitlin Bolton" userId="d872a7ce-43dd-41fb-8cbc-9d6658aad7f8" providerId="ADAL" clId="{B1756827-22D9-4414-B7F3-EFD3982B8192}" dt="2024-11-15T08:01:18.568" v="621" actId="255"/>
          <ac:spMkLst>
            <pc:docMk/>
            <pc:sldMk cId="2235136594" sldId="318"/>
            <ac:spMk id="3" creationId="{E0F87BB7-50B8-B79B-EA10-046E94A14428}"/>
          </ac:spMkLst>
        </pc:spChg>
      </pc:sldChg>
      <pc:sldChg chg="modSp add mod">
        <pc:chgData name="Caitlin Bolton" userId="d872a7ce-43dd-41fb-8cbc-9d6658aad7f8" providerId="ADAL" clId="{B1756827-22D9-4414-B7F3-EFD3982B8192}" dt="2024-11-15T08:01:10.561" v="620" actId="255"/>
        <pc:sldMkLst>
          <pc:docMk/>
          <pc:sldMk cId="2075710411" sldId="319"/>
        </pc:sldMkLst>
        <pc:spChg chg="mod">
          <ac:chgData name="Caitlin Bolton" userId="d872a7ce-43dd-41fb-8cbc-9d6658aad7f8" providerId="ADAL" clId="{B1756827-22D9-4414-B7F3-EFD3982B8192}" dt="2024-11-15T08:01:10.561" v="620" actId="255"/>
          <ac:spMkLst>
            <pc:docMk/>
            <pc:sldMk cId="2075710411" sldId="319"/>
            <ac:spMk id="3" creationId="{DBFB426F-D124-D110-5235-B4928C3507F3}"/>
          </ac:spMkLst>
        </pc:spChg>
      </pc:sldChg>
      <pc:sldChg chg="add del">
        <pc:chgData name="Caitlin Bolton" userId="d872a7ce-43dd-41fb-8cbc-9d6658aad7f8" providerId="ADAL" clId="{B1756827-22D9-4414-B7F3-EFD3982B8192}" dt="2024-11-14T21:21:17.232" v="133" actId="2890"/>
        <pc:sldMkLst>
          <pc:docMk/>
          <pc:sldMk cId="3471621633" sldId="319"/>
        </pc:sldMkLst>
      </pc:sldChg>
      <pc:sldChg chg="addSp modSp add mod ord">
        <pc:chgData name="Caitlin Bolton" userId="d872a7ce-43dd-41fb-8cbc-9d6658aad7f8" providerId="ADAL" clId="{B1756827-22D9-4414-B7F3-EFD3982B8192}" dt="2024-11-15T07:53:15.987" v="385"/>
        <pc:sldMkLst>
          <pc:docMk/>
          <pc:sldMk cId="1813322384" sldId="320"/>
        </pc:sldMkLst>
        <pc:spChg chg="mod">
          <ac:chgData name="Caitlin Bolton" userId="d872a7ce-43dd-41fb-8cbc-9d6658aad7f8" providerId="ADAL" clId="{B1756827-22D9-4414-B7F3-EFD3982B8192}" dt="2024-11-15T07:52:58.569" v="381" actId="20577"/>
          <ac:spMkLst>
            <pc:docMk/>
            <pc:sldMk cId="1813322384" sldId="320"/>
            <ac:spMk id="3" creationId="{890D871C-D46B-DB6B-522E-F6CD667F24E0}"/>
          </ac:spMkLst>
        </pc:spChg>
        <pc:spChg chg="add">
          <ac:chgData name="Caitlin Bolton" userId="d872a7ce-43dd-41fb-8cbc-9d6658aad7f8" providerId="ADAL" clId="{B1756827-22D9-4414-B7F3-EFD3982B8192}" dt="2024-11-15T07:52:59.587" v="382"/>
          <ac:spMkLst>
            <pc:docMk/>
            <pc:sldMk cId="1813322384" sldId="320"/>
            <ac:spMk id="4" creationId="{64123763-627F-20C5-E0CD-64AF40D6017E}"/>
          </ac:spMkLst>
        </pc:spChg>
        <pc:spChg chg="add">
          <ac:chgData name="Caitlin Bolton" userId="d872a7ce-43dd-41fb-8cbc-9d6658aad7f8" providerId="ADAL" clId="{B1756827-22D9-4414-B7F3-EFD3982B8192}" dt="2024-11-15T07:53:03.763" v="383"/>
          <ac:spMkLst>
            <pc:docMk/>
            <pc:sldMk cId="1813322384" sldId="320"/>
            <ac:spMk id="5" creationId="{69757587-F9FB-05DF-799A-AC44D85141EB}"/>
          </ac:spMkLst>
        </pc:spChg>
        <pc:spChg chg="add">
          <ac:chgData name="Caitlin Bolton" userId="d872a7ce-43dd-41fb-8cbc-9d6658aad7f8" providerId="ADAL" clId="{B1756827-22D9-4414-B7F3-EFD3982B8192}" dt="2024-11-15T07:53:08.917" v="384"/>
          <ac:spMkLst>
            <pc:docMk/>
            <pc:sldMk cId="1813322384" sldId="320"/>
            <ac:spMk id="7" creationId="{6045F7E8-8E58-BA9D-06FC-235523659F0F}"/>
          </ac:spMkLst>
        </pc:spChg>
        <pc:spChg chg="add">
          <ac:chgData name="Caitlin Bolton" userId="d872a7ce-43dd-41fb-8cbc-9d6658aad7f8" providerId="ADAL" clId="{B1756827-22D9-4414-B7F3-EFD3982B8192}" dt="2024-11-15T07:53:15.987" v="385"/>
          <ac:spMkLst>
            <pc:docMk/>
            <pc:sldMk cId="1813322384" sldId="320"/>
            <ac:spMk id="8" creationId="{8BDCA681-5424-31B1-43CE-4B3B20B6AEB2}"/>
          </ac:spMkLst>
        </pc:spChg>
        <pc:graphicFrameChg chg="mod modGraphic">
          <ac:chgData name="Caitlin Bolton" userId="d872a7ce-43dd-41fb-8cbc-9d6658aad7f8" providerId="ADAL" clId="{B1756827-22D9-4414-B7F3-EFD3982B8192}" dt="2024-11-15T07:45:49.472" v="283" actId="20577"/>
          <ac:graphicFrameMkLst>
            <pc:docMk/>
            <pc:sldMk cId="1813322384" sldId="320"/>
            <ac:graphicFrameMk id="6" creationId="{8C6D5E60-8D64-1365-1290-CAE67B99515D}"/>
          </ac:graphicFrameMkLst>
        </pc:graphicFrameChg>
      </pc:sldChg>
      <pc:sldChg chg="addSp modSp add mod">
        <pc:chgData name="Caitlin Bolton" userId="d872a7ce-43dd-41fb-8cbc-9d6658aad7f8" providerId="ADAL" clId="{B1756827-22D9-4414-B7F3-EFD3982B8192}" dt="2024-11-15T07:55:08.678" v="454" actId="20577"/>
        <pc:sldMkLst>
          <pc:docMk/>
          <pc:sldMk cId="2860394723" sldId="321"/>
        </pc:sldMkLst>
        <pc:spChg chg="mod">
          <ac:chgData name="Caitlin Bolton" userId="d872a7ce-43dd-41fb-8cbc-9d6658aad7f8" providerId="ADAL" clId="{B1756827-22D9-4414-B7F3-EFD3982B8192}" dt="2024-11-15T07:55:08.678" v="454" actId="20577"/>
          <ac:spMkLst>
            <pc:docMk/>
            <pc:sldMk cId="2860394723" sldId="321"/>
            <ac:spMk id="3" creationId="{FD782742-9600-45B5-A5EF-FB61AB6231A5}"/>
          </ac:spMkLst>
        </pc:spChg>
        <pc:spChg chg="add">
          <ac:chgData name="Caitlin Bolton" userId="d872a7ce-43dd-41fb-8cbc-9d6658aad7f8" providerId="ADAL" clId="{B1756827-22D9-4414-B7F3-EFD3982B8192}" dt="2024-11-15T07:53:29.403" v="387"/>
          <ac:spMkLst>
            <pc:docMk/>
            <pc:sldMk cId="2860394723" sldId="321"/>
            <ac:spMk id="4" creationId="{CE600FFD-92CB-E8F3-86A7-62340441D719}"/>
          </ac:spMkLst>
        </pc:spChg>
        <pc:graphicFrameChg chg="mod modGraphic">
          <ac:chgData name="Caitlin Bolton" userId="d872a7ce-43dd-41fb-8cbc-9d6658aad7f8" providerId="ADAL" clId="{B1756827-22D9-4414-B7F3-EFD3982B8192}" dt="2024-11-15T07:54:08.377" v="393" actId="20577"/>
          <ac:graphicFrameMkLst>
            <pc:docMk/>
            <pc:sldMk cId="2860394723" sldId="321"/>
            <ac:graphicFrameMk id="6" creationId="{E6EC656F-02AB-1EC7-C25F-E6D29AC7C292}"/>
          </ac:graphicFrameMkLst>
        </pc:graphicFrameChg>
      </pc:sldChg>
      <pc:sldChg chg="addSp delSp modSp add mod ord">
        <pc:chgData name="Caitlin Bolton" userId="d872a7ce-43dd-41fb-8cbc-9d6658aad7f8" providerId="ADAL" clId="{B1756827-22D9-4414-B7F3-EFD3982B8192}" dt="2024-11-15T07:57:54.890" v="578"/>
        <pc:sldMkLst>
          <pc:docMk/>
          <pc:sldMk cId="3476465634" sldId="322"/>
        </pc:sldMkLst>
        <pc:spChg chg="del mod">
          <ac:chgData name="Caitlin Bolton" userId="d872a7ce-43dd-41fb-8cbc-9d6658aad7f8" providerId="ADAL" clId="{B1756827-22D9-4414-B7F3-EFD3982B8192}" dt="2024-11-15T07:56:24.390" v="525"/>
          <ac:spMkLst>
            <pc:docMk/>
            <pc:sldMk cId="3476465634" sldId="322"/>
            <ac:spMk id="3" creationId="{750AD1BA-32DA-4BF9-A45C-ECFE65EDADCF}"/>
          </ac:spMkLst>
        </pc:spChg>
        <pc:graphicFrameChg chg="add mod modGraphic">
          <ac:chgData name="Caitlin Bolton" userId="d872a7ce-43dd-41fb-8cbc-9d6658aad7f8" providerId="ADAL" clId="{B1756827-22D9-4414-B7F3-EFD3982B8192}" dt="2024-11-15T07:57:16.137" v="576" actId="20577"/>
          <ac:graphicFrameMkLst>
            <pc:docMk/>
            <pc:sldMk cId="3476465634" sldId="322"/>
            <ac:graphicFrameMk id="4" creationId="{CA9B1CA7-4FD3-4B7E-753C-5CFD1CA37DD4}"/>
          </ac:graphicFrameMkLst>
        </pc:graphicFrameChg>
        <pc:graphicFrameChg chg="modGraphic">
          <ac:chgData name="Caitlin Bolton" userId="d872a7ce-43dd-41fb-8cbc-9d6658aad7f8" providerId="ADAL" clId="{B1756827-22D9-4414-B7F3-EFD3982B8192}" dt="2024-11-15T07:56:45.827" v="565" actId="20577"/>
          <ac:graphicFrameMkLst>
            <pc:docMk/>
            <pc:sldMk cId="3476465634" sldId="322"/>
            <ac:graphicFrameMk id="6" creationId="{8B571497-2987-CD6F-F4AB-C9FCF302408F}"/>
          </ac:graphicFrameMkLst>
        </pc:graphicFrameChg>
      </pc:sldChg>
    </pc:docChg>
  </pc:docChgLst>
</pc:chgInfo>
</file>

<file path=ppt/comments/modernComment_139_DACCF062.xml><?xml version="1.0" encoding="utf-8"?>
<p188:cmLst xmlns:a="http://schemas.openxmlformats.org/drawingml/2006/main" xmlns:r="http://schemas.openxmlformats.org/officeDocument/2006/relationships" xmlns:p188="http://schemas.microsoft.com/office/powerpoint/2018/8/main">
  <p188:cm id="{6738ABCF-9247-449B-84E2-B7C2028559A7}" authorId="{1ED455C6-773D-E898-040F-5B39C22C1FD8}" created="2023-11-15T19:38:04.685">
    <pc:sldMkLst xmlns:pc="http://schemas.microsoft.com/office/powerpoint/2013/main/command">
      <pc:docMk/>
      <pc:sldMk cId="3670863970" sldId="313"/>
    </pc:sldMkLst>
    <p188:replyLst>
      <p188:reply id="{99978A62-640E-4492-AC7D-65E681617AC5}" authorId="{A149C65C-557B-DA78-F099-1C4A40D1EF42}" created="2023-11-15T21:40:11.793">
        <p188:txBody>
          <a:bodyPr/>
          <a:lstStyle/>
          <a:p>
            <a:r>
              <a:rPr lang="en-US"/>
              <a:t>Sure, I can add that.</a:t>
            </a:r>
          </a:p>
        </p188:txBody>
      </p188:reply>
    </p188:replyLst>
    <p188:txBody>
      <a:bodyPr/>
      <a:lstStyle/>
      <a:p>
        <a:r>
          <a:rPr lang="en-US"/>
          <a:t>Should we include a slide showing the CBPC Policy Principles before the legislative priorities?  It might provide some good context.</a:t>
        </a:r>
      </a:p>
    </p188:txBody>
  </p188:cm>
</p188: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sz="quarter" idx="1"/>
          </p:nvPr>
        </p:nvSpPr>
        <p:spPr>
          <a:xfrm>
            <a:off x="3970938" y="0"/>
            <a:ext cx="3037840" cy="464820"/>
          </a:xfrm>
          <a:prstGeom prst="rect">
            <a:avLst/>
          </a:prstGeom>
        </p:spPr>
        <p:txBody>
          <a:bodyPr vert="horz" lIns="93177" tIns="46589" rIns="93177" bIns="46589" rtlCol="0"/>
          <a:lstStyle>
            <a:lvl1pPr algn="r">
              <a:defRPr sz="1200"/>
            </a:lvl1pPr>
          </a:lstStyle>
          <a:p>
            <a:fld id="{D8623175-169F-3846-BA4D-E652445F38E3}" type="datetimeFigureOut">
              <a:rPr lang="en-US" smtClean="0"/>
              <a:t>11/14/2024</a:t>
            </a:fld>
            <a:endParaRPr lang="en-US"/>
          </a:p>
        </p:txBody>
      </p:sp>
      <p:sp>
        <p:nvSpPr>
          <p:cNvPr id="4" name="Footer Placeholder 3"/>
          <p:cNvSpPr>
            <a:spLocks noGrp="1"/>
          </p:cNvSpPr>
          <p:nvPr>
            <p:ph type="ftr" sz="quarter" idx="2"/>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p:cNvSpPr>
            <a:spLocks noGrp="1"/>
          </p:cNvSpPr>
          <p:nvPr>
            <p:ph type="sldNum" sz="quarter" idx="3"/>
          </p:nvPr>
        </p:nvSpPr>
        <p:spPr>
          <a:xfrm>
            <a:off x="3970938" y="8829967"/>
            <a:ext cx="3037840" cy="464820"/>
          </a:xfrm>
          <a:prstGeom prst="rect">
            <a:avLst/>
          </a:prstGeom>
        </p:spPr>
        <p:txBody>
          <a:bodyPr vert="horz" lIns="93177" tIns="46589" rIns="93177" bIns="46589" rtlCol="0" anchor="b"/>
          <a:lstStyle>
            <a:lvl1pPr algn="r">
              <a:defRPr sz="1200"/>
            </a:lvl1pPr>
          </a:lstStyle>
          <a:p>
            <a:fld id="{9F66097F-446C-1B4D-939C-DE6109EA7CAE}" type="slidenum">
              <a:rPr lang="en-US" smtClean="0"/>
              <a:t>‹#›</a:t>
            </a:fld>
            <a:endParaRPr lang="en-US"/>
          </a:p>
        </p:txBody>
      </p:sp>
    </p:spTree>
    <p:extLst>
      <p:ext uri="{BB962C8B-B14F-4D97-AF65-F5344CB8AC3E}">
        <p14:creationId xmlns:p14="http://schemas.microsoft.com/office/powerpoint/2010/main" val="272892819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6E8B3D8F-114B-A443-AC93-AB6267D4A736}" type="datetimeFigureOut">
              <a:rPr lang="en-US" smtClean="0"/>
              <a:t>11/14/2024</a:t>
            </a:fld>
            <a:endParaRPr lang="en-US"/>
          </a:p>
        </p:txBody>
      </p:sp>
      <p:sp>
        <p:nvSpPr>
          <p:cNvPr id="4" name="Slide Image Placeholder 3"/>
          <p:cNvSpPr>
            <a:spLocks noGrp="1" noRot="1" noChangeAspect="1"/>
          </p:cNvSpPr>
          <p:nvPr>
            <p:ph type="sldImg" idx="2"/>
          </p:nvPr>
        </p:nvSpPr>
        <p:spPr>
          <a:xfrm>
            <a:off x="406400" y="696913"/>
            <a:ext cx="6197600"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1436F691-95C7-1B40-B9ED-37CC98F20D13}" type="slidenum">
              <a:rPr lang="en-US" smtClean="0"/>
              <a:t>‹#›</a:t>
            </a:fld>
            <a:endParaRPr lang="en-US"/>
          </a:p>
        </p:txBody>
      </p:sp>
    </p:spTree>
    <p:extLst>
      <p:ext uri="{BB962C8B-B14F-4D97-AF65-F5344CB8AC3E}">
        <p14:creationId xmlns:p14="http://schemas.microsoft.com/office/powerpoint/2010/main" val="1695280751"/>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US" sz="1800" b="0" i="0" u="none" strike="noStrike" baseline="0" dirty="0">
              <a:solidFill>
                <a:srgbClr val="000000"/>
              </a:solidFill>
              <a:latin typeface="Franklin Gothic Medium" panose="020B0603020102020204" pitchFamily="34" charset="0"/>
            </a:endParaRPr>
          </a:p>
          <a:p>
            <a:r>
              <a:rPr lang="en-US" sz="1800" b="0" i="0" u="none" strike="noStrike" baseline="0" dirty="0">
                <a:solidFill>
                  <a:srgbClr val="000000"/>
                </a:solidFill>
                <a:latin typeface="Franklin Gothic Medium" panose="020B0603020102020204" pitchFamily="34" charset="0"/>
              </a:rPr>
              <a:t> Holistic Requirements </a:t>
            </a:r>
            <a:r>
              <a:rPr lang="en-US" sz="1800" b="0" i="0" u="none" strike="noStrike" baseline="0" dirty="0">
                <a:solidFill>
                  <a:srgbClr val="000000"/>
                </a:solidFill>
                <a:latin typeface="Franklin Gothic Book" panose="020B0503020102020204" pitchFamily="34" charset="0"/>
              </a:rPr>
              <a:t>– Programs and policies to restore and protect the Chesapeake Bay and its tributaries, whether regulatory or not, shall reflect a holistic, multi-sector analysis of environmental benefits and costs, as well as technical feasibility, before being established.</a:t>
            </a:r>
          </a:p>
          <a:p>
            <a:endParaRPr lang="en-US" sz="1800" b="0" i="0" u="none" strike="noStrike" baseline="0" dirty="0">
              <a:solidFill>
                <a:srgbClr val="000000"/>
              </a:solidFill>
              <a:latin typeface="Franklin Gothic Book" panose="020B0503020102020204" pitchFamily="34" charset="0"/>
            </a:endParaRPr>
          </a:p>
          <a:p>
            <a:r>
              <a:rPr lang="en-US" sz="1800" b="0" i="0" u="none" strike="noStrike" baseline="0" dirty="0">
                <a:solidFill>
                  <a:srgbClr val="000000"/>
                </a:solidFill>
                <a:latin typeface="Franklin Gothic Medium" panose="020B0603020102020204" pitchFamily="34" charset="0"/>
              </a:rPr>
              <a:t>Equitable Responsibility </a:t>
            </a:r>
            <a:r>
              <a:rPr lang="en-US" sz="1800" b="0" i="0" u="none" strike="noStrike" baseline="0" dirty="0">
                <a:solidFill>
                  <a:srgbClr val="000000"/>
                </a:solidFill>
                <a:latin typeface="Franklin Gothic Book" panose="020B0503020102020204" pitchFamily="34" charset="0"/>
              </a:rPr>
              <a:t>– Programs and policies to restore and protect the Chesapeake Bay and its tributaries shall strive for equity and cost-effectiveness in allocating responsibilities among regions, counties and municipalities and among the different sources of pollution.</a:t>
            </a:r>
          </a:p>
          <a:p>
            <a:endParaRPr lang="en-US" sz="1800" b="0" i="0" u="none" strike="noStrike" baseline="0" dirty="0">
              <a:solidFill>
                <a:srgbClr val="000000"/>
              </a:solidFill>
              <a:latin typeface="Franklin Gothic Book" panose="020B0503020102020204" pitchFamily="34" charset="0"/>
            </a:endParaRPr>
          </a:p>
          <a:p>
            <a:r>
              <a:rPr lang="en-US" sz="1800" b="0" i="0" u="none" strike="noStrike" baseline="0" dirty="0">
                <a:solidFill>
                  <a:srgbClr val="000000"/>
                </a:solidFill>
                <a:latin typeface="Franklin Gothic Medium" panose="020B0603020102020204" pitchFamily="34" charset="0"/>
              </a:rPr>
              <a:t>Sound Science </a:t>
            </a:r>
            <a:r>
              <a:rPr lang="en-US" sz="1800" b="0" i="0" u="none" strike="noStrike" baseline="0" dirty="0">
                <a:solidFill>
                  <a:srgbClr val="000000"/>
                </a:solidFill>
                <a:latin typeface="Franklin Gothic Book" panose="020B0503020102020204" pitchFamily="34" charset="0"/>
              </a:rPr>
              <a:t>– Programs and policies to restore and protect the Chesapeake Bay and its tributaries shall rely on a sound scientific foundation and shall be revised as needed, reflecting advances in that foundation.</a:t>
            </a:r>
          </a:p>
          <a:p>
            <a:endParaRPr lang="en-US" sz="1800" b="0" i="0" u="none" strike="noStrike" baseline="0" dirty="0">
              <a:solidFill>
                <a:srgbClr val="000000"/>
              </a:solidFill>
              <a:latin typeface="Franklin Gothic Book" panose="020B0503020102020204" pitchFamily="34" charset="0"/>
            </a:endParaRPr>
          </a:p>
          <a:p>
            <a:r>
              <a:rPr lang="en-US" sz="1800" b="0" i="0" u="none" strike="noStrike" baseline="0" dirty="0">
                <a:solidFill>
                  <a:srgbClr val="000000"/>
                </a:solidFill>
                <a:latin typeface="Franklin Gothic Medium" panose="020B0603020102020204" pitchFamily="34" charset="0"/>
              </a:rPr>
              <a:t>Communication and Voice </a:t>
            </a:r>
            <a:r>
              <a:rPr lang="en-US" sz="1800" b="0" i="0" u="none" strike="noStrike" baseline="0" dirty="0">
                <a:solidFill>
                  <a:srgbClr val="000000"/>
                </a:solidFill>
                <a:latin typeface="Franklin Gothic Book" panose="020B0503020102020204" pitchFamily="34" charset="0"/>
              </a:rPr>
              <a:t>– Programs and policies to restore and protect the Chesapeake Bay and its tributaries, whether regulatory or not, should be developed through a cooperative process among stakeholders including local governments and wastewater utilities. Given their implementation responsibilities, local governments and wastewater utilities shall be engaged at the earliest stages of these development processes.</a:t>
            </a:r>
          </a:p>
          <a:p>
            <a:endParaRPr lang="en-US" sz="1800" b="0" i="0" u="none" strike="noStrike" baseline="0" dirty="0">
              <a:solidFill>
                <a:srgbClr val="000000"/>
              </a:solidFill>
              <a:latin typeface="Franklin Gothic Book" panose="020B0503020102020204" pitchFamily="34" charset="0"/>
            </a:endParaRPr>
          </a:p>
          <a:p>
            <a:r>
              <a:rPr lang="en-US" sz="1800" b="0" i="0" u="none" strike="noStrike" baseline="0" dirty="0">
                <a:solidFill>
                  <a:srgbClr val="000000"/>
                </a:solidFill>
                <a:latin typeface="Franklin Gothic Medium" panose="020B0603020102020204" pitchFamily="34" charset="0"/>
              </a:rPr>
              <a:t>Implementation Flexibility and Innovation </a:t>
            </a:r>
            <a:r>
              <a:rPr lang="en-US" sz="1800" b="0" i="0" u="none" strike="noStrike" baseline="0" dirty="0">
                <a:solidFill>
                  <a:srgbClr val="000000"/>
                </a:solidFill>
                <a:latin typeface="Franklin Gothic Book" panose="020B0503020102020204" pitchFamily="34" charset="0"/>
              </a:rPr>
              <a:t>– Programs and policies to restore and protect the Chesapeake Bay and its tributaries, whether regulatory or not, should be structured so that local governments, wastewater utilities, and other organizations have the flexibility to use a wide range of technologies, practices and innovative implementation approaches to meet environmental objectives.</a:t>
            </a:r>
            <a:endParaRPr lang="en-US" dirty="0"/>
          </a:p>
        </p:txBody>
      </p:sp>
      <p:sp>
        <p:nvSpPr>
          <p:cNvPr id="4" name="Slide Number Placeholder 3"/>
          <p:cNvSpPr>
            <a:spLocks noGrp="1"/>
          </p:cNvSpPr>
          <p:nvPr>
            <p:ph type="sldNum" sz="quarter" idx="5"/>
          </p:nvPr>
        </p:nvSpPr>
        <p:spPr/>
        <p:txBody>
          <a:bodyPr/>
          <a:lstStyle/>
          <a:p>
            <a:fld id="{1436F691-95C7-1B40-B9ED-37CC98F20D13}" type="slidenum">
              <a:rPr lang="en-US" smtClean="0"/>
              <a:t>3</a:t>
            </a:fld>
            <a:endParaRPr lang="en-US"/>
          </a:p>
        </p:txBody>
      </p:sp>
    </p:spTree>
    <p:extLst>
      <p:ext uri="{BB962C8B-B14F-4D97-AF65-F5344CB8AC3E}">
        <p14:creationId xmlns:p14="http://schemas.microsoft.com/office/powerpoint/2010/main" val="275972638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G 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A3EA66A-ADDF-99C9-D09B-B350872E6943}"/>
              </a:ext>
            </a:extLst>
          </p:cNvPr>
          <p:cNvSpPr>
            <a:spLocks/>
          </p:cNvSpPr>
          <p:nvPr userDrawn="1"/>
        </p:nvSpPr>
        <p:spPr>
          <a:xfrm>
            <a:off x="0" y="5879592"/>
            <a:ext cx="12192000" cy="978408"/>
          </a:xfrm>
          <a:prstGeom prst="rect">
            <a:avLst/>
          </a:prstGeom>
          <a:solidFill>
            <a:srgbClr val="2F6B97"/>
          </a:solidFill>
          <a:ln w="9525" cap="flat" cmpd="sng" algn="ctr">
            <a:noFill/>
            <a:prstDash val="solid"/>
          </a:ln>
          <a:effectLst/>
        </p:spPr>
        <p:txBody>
          <a:bodyPr wrap="none" lIns="0" tIns="0" rIns="0" bIns="0" rtlCol="0" anchor="t" anchorCtr="0"/>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Franklin Gothic Book"/>
              <a:ea typeface="+mn-ea"/>
              <a:cs typeface="+mn-cs"/>
            </a:endParaRPr>
          </a:p>
        </p:txBody>
      </p:sp>
      <p:pic>
        <p:nvPicPr>
          <p:cNvPr id="6" name="Picture 5">
            <a:extLst>
              <a:ext uri="{FF2B5EF4-FFF2-40B4-BE49-F238E27FC236}">
                <a16:creationId xmlns:a16="http://schemas.microsoft.com/office/drawing/2014/main" id="{19109881-F371-6E76-4246-A4720B6BAC0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4400" y="6135624"/>
            <a:ext cx="3035808" cy="563204"/>
          </a:xfrm>
          <a:prstGeom prst="rect">
            <a:avLst/>
          </a:prstGeom>
        </p:spPr>
      </p:pic>
    </p:spTree>
    <p:extLst>
      <p:ext uri="{BB962C8B-B14F-4D97-AF65-F5344CB8AC3E}">
        <p14:creationId xmlns:p14="http://schemas.microsoft.com/office/powerpoint/2010/main" val="5063707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G - Header and Content">
    <p:spTree>
      <p:nvGrpSpPr>
        <p:cNvPr id="1" name=""/>
        <p:cNvGrpSpPr/>
        <p:nvPr/>
      </p:nvGrpSpPr>
      <p:grpSpPr>
        <a:xfrm>
          <a:off x="0" y="0"/>
          <a:ext cx="0" cy="0"/>
          <a:chOff x="0" y="0"/>
          <a:chExt cx="0" cy="0"/>
        </a:xfrm>
      </p:grpSpPr>
      <p:cxnSp>
        <p:nvCxnSpPr>
          <p:cNvPr id="10" name="Straight Connector 9"/>
          <p:cNvCxnSpPr/>
          <p:nvPr userDrawn="1"/>
        </p:nvCxnSpPr>
        <p:spPr>
          <a:xfrm>
            <a:off x="11282069" y="6353742"/>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9" name="Slide Number Placeholder 5"/>
          <p:cNvSpPr>
            <a:spLocks noGrp="1"/>
          </p:cNvSpPr>
          <p:nvPr>
            <p:ph type="sldNum" sz="quarter" idx="12"/>
          </p:nvPr>
        </p:nvSpPr>
        <p:spPr>
          <a:xfrm>
            <a:off x="11545823" y="6419088"/>
            <a:ext cx="344023"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a:p>
        </p:txBody>
      </p:sp>
      <p:pic>
        <p:nvPicPr>
          <p:cNvPr id="6" name="Picture 5">
            <a:extLst>
              <a:ext uri="{FF2B5EF4-FFF2-40B4-BE49-F238E27FC236}">
                <a16:creationId xmlns:a16="http://schemas.microsoft.com/office/drawing/2014/main" id="{B80D0703-28D6-4897-AA80-C4115EB5230A}"/>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914400" y="6137585"/>
            <a:ext cx="3034747" cy="563006"/>
          </a:xfrm>
          <a:prstGeom prst="rect">
            <a:avLst/>
          </a:prstGeom>
        </p:spPr>
      </p:pic>
    </p:spTree>
    <p:extLst>
      <p:ext uri="{BB962C8B-B14F-4D97-AF65-F5344CB8AC3E}">
        <p14:creationId xmlns:p14="http://schemas.microsoft.com/office/powerpoint/2010/main" val="2666801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COG Photo - Full Page 1">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AB6FCC04-C179-B841-2923-7F5D41C7E4AB}"/>
              </a:ext>
            </a:extLst>
          </p:cNvPr>
          <p:cNvCxnSpPr/>
          <p:nvPr userDrawn="1"/>
        </p:nvCxnSpPr>
        <p:spPr>
          <a:xfrm>
            <a:off x="11282069" y="6353742"/>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3" name="Slide Number Placeholder 5">
            <a:extLst>
              <a:ext uri="{FF2B5EF4-FFF2-40B4-BE49-F238E27FC236}">
                <a16:creationId xmlns:a16="http://schemas.microsoft.com/office/drawing/2014/main" id="{15528029-64CC-B71D-BB4D-60E6D342FB72}"/>
              </a:ext>
            </a:extLst>
          </p:cNvPr>
          <p:cNvSpPr>
            <a:spLocks noGrp="1"/>
          </p:cNvSpPr>
          <p:nvPr>
            <p:ph type="sldNum" sz="quarter" idx="12"/>
          </p:nvPr>
        </p:nvSpPr>
        <p:spPr>
          <a:xfrm>
            <a:off x="11545823" y="6419088"/>
            <a:ext cx="344023"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a:p>
        </p:txBody>
      </p:sp>
      <p:sp>
        <p:nvSpPr>
          <p:cNvPr id="6" name="Rectangle 5">
            <a:extLst>
              <a:ext uri="{FF2B5EF4-FFF2-40B4-BE49-F238E27FC236}">
                <a16:creationId xmlns:a16="http://schemas.microsoft.com/office/drawing/2014/main" id="{D697E7A8-D8BD-1F70-57CA-790CB949CC59}"/>
              </a:ext>
            </a:extLst>
          </p:cNvPr>
          <p:cNvSpPr/>
          <p:nvPr userDrawn="1"/>
        </p:nvSpPr>
        <p:spPr>
          <a:xfrm>
            <a:off x="7321990" y="6358312"/>
            <a:ext cx="3798707" cy="276999"/>
          </a:xfrm>
          <a:prstGeom prst="rect">
            <a:avLst/>
          </a:prstGeom>
        </p:spPr>
        <p:txBody>
          <a:bodyPr wrap="square" lIns="0" tIns="0" rIns="0" bIns="0">
            <a:noAutofit/>
          </a:bodyPr>
          <a:lstStyle/>
          <a:p>
            <a:pPr algn="r"/>
            <a:r>
              <a:rPr lang="en-US" sz="900">
                <a:solidFill>
                  <a:srgbClr val="7F7F7F"/>
                </a:solidFill>
                <a:latin typeface="Franklin Gothic Medium"/>
                <a:cs typeface="Franklin Gothic Medium"/>
              </a:rPr>
              <a:t>Agenda Item #: Using COG PowerPoint Template</a:t>
            </a:r>
          </a:p>
          <a:p>
            <a:pPr algn="r"/>
            <a:r>
              <a:rPr lang="en-US" sz="900">
                <a:solidFill>
                  <a:srgbClr val="7F7F7F"/>
                </a:solidFill>
                <a:latin typeface="Franklin Gothic Medium"/>
                <a:cs typeface="Franklin Gothic Medium"/>
              </a:rPr>
              <a:t>January 9, 20XX</a:t>
            </a:r>
          </a:p>
          <a:p>
            <a:pPr algn="r"/>
            <a:endParaRPr lang="en-US" sz="1000">
              <a:solidFill>
                <a:srgbClr val="7F7F7F"/>
              </a:solidFill>
              <a:latin typeface="Franklin Gothic Medium"/>
              <a:cs typeface="Franklin Gothic Medium"/>
            </a:endParaRPr>
          </a:p>
        </p:txBody>
      </p:sp>
      <p:pic>
        <p:nvPicPr>
          <p:cNvPr id="4" name="Picture 3">
            <a:extLst>
              <a:ext uri="{FF2B5EF4-FFF2-40B4-BE49-F238E27FC236}">
                <a16:creationId xmlns:a16="http://schemas.microsoft.com/office/drawing/2014/main" id="{B3436693-F80D-55AF-A243-9B52995CF645}"/>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914400" y="6137585"/>
            <a:ext cx="3034747" cy="563006"/>
          </a:xfrm>
          <a:prstGeom prst="rect">
            <a:avLst/>
          </a:prstGeom>
        </p:spPr>
      </p:pic>
    </p:spTree>
    <p:extLst>
      <p:ext uri="{BB962C8B-B14F-4D97-AF65-F5344CB8AC3E}">
        <p14:creationId xmlns:p14="http://schemas.microsoft.com/office/powerpoint/2010/main" val="17947078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G Photo - Full Page 2">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0" y="-2"/>
            <a:ext cx="12192000" cy="6126480"/>
          </a:xfrm>
          <a:prstGeom prst="rect">
            <a:avLst/>
          </a:prstGeom>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cxnSp>
        <p:nvCxnSpPr>
          <p:cNvPr id="10" name="Straight Connector 9"/>
          <p:cNvCxnSpPr/>
          <p:nvPr userDrawn="1"/>
        </p:nvCxnSpPr>
        <p:spPr>
          <a:xfrm>
            <a:off x="11282069" y="6353742"/>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12"/>
          </p:nvPr>
        </p:nvSpPr>
        <p:spPr>
          <a:xfrm>
            <a:off x="11545823" y="6419088"/>
            <a:ext cx="344023"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a:p>
        </p:txBody>
      </p:sp>
      <p:pic>
        <p:nvPicPr>
          <p:cNvPr id="2" name="Picture 1">
            <a:extLst>
              <a:ext uri="{FF2B5EF4-FFF2-40B4-BE49-F238E27FC236}">
                <a16:creationId xmlns:a16="http://schemas.microsoft.com/office/drawing/2014/main" id="{294C02AF-F59E-05CD-8193-9F1611E1CC8E}"/>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914400" y="6137585"/>
            <a:ext cx="3034747" cy="563006"/>
          </a:xfrm>
          <a:prstGeom prst="rect">
            <a:avLst/>
          </a:prstGeom>
        </p:spPr>
      </p:pic>
      <p:sp>
        <p:nvSpPr>
          <p:cNvPr id="4" name="Rectangle 3">
            <a:extLst>
              <a:ext uri="{FF2B5EF4-FFF2-40B4-BE49-F238E27FC236}">
                <a16:creationId xmlns:a16="http://schemas.microsoft.com/office/drawing/2014/main" id="{1859BF70-4812-48C0-C92A-015B0AE89816}"/>
              </a:ext>
            </a:extLst>
          </p:cNvPr>
          <p:cNvSpPr/>
          <p:nvPr userDrawn="1"/>
        </p:nvSpPr>
        <p:spPr>
          <a:xfrm>
            <a:off x="7321990" y="6358312"/>
            <a:ext cx="3798707" cy="276999"/>
          </a:xfrm>
          <a:prstGeom prst="rect">
            <a:avLst/>
          </a:prstGeom>
        </p:spPr>
        <p:txBody>
          <a:bodyPr wrap="square" lIns="0" tIns="0" rIns="0" bIns="0">
            <a:noAutofit/>
          </a:bodyPr>
          <a:lstStyle/>
          <a:p>
            <a:pPr algn="r"/>
            <a:r>
              <a:rPr lang="en-US" sz="900">
                <a:solidFill>
                  <a:srgbClr val="7F7F7F"/>
                </a:solidFill>
                <a:latin typeface="Franklin Gothic Medium"/>
                <a:cs typeface="Franklin Gothic Medium"/>
              </a:rPr>
              <a:t>Agenda Item #: Using COG PowerPoint Template</a:t>
            </a:r>
          </a:p>
          <a:p>
            <a:pPr algn="r"/>
            <a:r>
              <a:rPr lang="en-US" sz="900">
                <a:solidFill>
                  <a:srgbClr val="7F7F7F"/>
                </a:solidFill>
                <a:latin typeface="Franklin Gothic Medium"/>
                <a:cs typeface="Franklin Gothic Medium"/>
              </a:rPr>
              <a:t>January 9, 20XX</a:t>
            </a:r>
          </a:p>
          <a:p>
            <a:pPr algn="r"/>
            <a:endParaRPr lang="en-US" sz="1000">
              <a:solidFill>
                <a:srgbClr val="7F7F7F"/>
              </a:solidFill>
              <a:latin typeface="Franklin Gothic Medium"/>
              <a:cs typeface="Franklin Gothic Medium"/>
            </a:endParaRPr>
          </a:p>
        </p:txBody>
      </p:sp>
    </p:spTree>
    <p:extLst>
      <p:ext uri="{BB962C8B-B14F-4D97-AF65-F5344CB8AC3E}">
        <p14:creationId xmlns:p14="http://schemas.microsoft.com/office/powerpoint/2010/main" val="1747303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1_COG Photo - Full Page 1">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AB6FCC04-C179-B841-2923-7F5D41C7E4AB}"/>
              </a:ext>
            </a:extLst>
          </p:cNvPr>
          <p:cNvCxnSpPr/>
          <p:nvPr userDrawn="1"/>
        </p:nvCxnSpPr>
        <p:spPr>
          <a:xfrm>
            <a:off x="11282069" y="6353742"/>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3" name="Slide Number Placeholder 5">
            <a:extLst>
              <a:ext uri="{FF2B5EF4-FFF2-40B4-BE49-F238E27FC236}">
                <a16:creationId xmlns:a16="http://schemas.microsoft.com/office/drawing/2014/main" id="{15528029-64CC-B71D-BB4D-60E6D342FB72}"/>
              </a:ext>
            </a:extLst>
          </p:cNvPr>
          <p:cNvSpPr>
            <a:spLocks noGrp="1"/>
          </p:cNvSpPr>
          <p:nvPr>
            <p:ph type="sldNum" sz="quarter" idx="12"/>
          </p:nvPr>
        </p:nvSpPr>
        <p:spPr>
          <a:xfrm>
            <a:off x="11545823" y="6419088"/>
            <a:ext cx="344023"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a:p>
        </p:txBody>
      </p:sp>
      <p:sp>
        <p:nvSpPr>
          <p:cNvPr id="6" name="Rectangle 5">
            <a:extLst>
              <a:ext uri="{FF2B5EF4-FFF2-40B4-BE49-F238E27FC236}">
                <a16:creationId xmlns:a16="http://schemas.microsoft.com/office/drawing/2014/main" id="{D697E7A8-D8BD-1F70-57CA-790CB949CC59}"/>
              </a:ext>
            </a:extLst>
          </p:cNvPr>
          <p:cNvSpPr/>
          <p:nvPr userDrawn="1"/>
        </p:nvSpPr>
        <p:spPr>
          <a:xfrm>
            <a:off x="7321990" y="6358312"/>
            <a:ext cx="3798707" cy="276999"/>
          </a:xfrm>
          <a:prstGeom prst="rect">
            <a:avLst/>
          </a:prstGeom>
        </p:spPr>
        <p:txBody>
          <a:bodyPr wrap="square" lIns="0" tIns="0" rIns="0" bIns="0">
            <a:noAutofit/>
          </a:bodyPr>
          <a:lstStyle/>
          <a:p>
            <a:pPr algn="r"/>
            <a:r>
              <a:rPr lang="en-US" sz="900">
                <a:solidFill>
                  <a:srgbClr val="7F7F7F"/>
                </a:solidFill>
                <a:latin typeface="Franklin Gothic Medium"/>
                <a:cs typeface="Franklin Gothic Medium"/>
              </a:rPr>
              <a:t>Agenda Item #: Using COG PowerPoint Template</a:t>
            </a:r>
          </a:p>
          <a:p>
            <a:pPr algn="r"/>
            <a:r>
              <a:rPr lang="en-US" sz="900">
                <a:solidFill>
                  <a:srgbClr val="7F7F7F"/>
                </a:solidFill>
                <a:latin typeface="Franklin Gothic Medium"/>
                <a:cs typeface="Franklin Gothic Medium"/>
              </a:rPr>
              <a:t>January 9, 20XX</a:t>
            </a:r>
          </a:p>
          <a:p>
            <a:pPr algn="r"/>
            <a:endParaRPr lang="en-US" sz="1000">
              <a:solidFill>
                <a:srgbClr val="7F7F7F"/>
              </a:solidFill>
              <a:latin typeface="Franklin Gothic Medium"/>
              <a:cs typeface="Franklin Gothic Medium"/>
            </a:endParaRPr>
          </a:p>
        </p:txBody>
      </p:sp>
      <p:sp>
        <p:nvSpPr>
          <p:cNvPr id="4" name="Rectangle 3">
            <a:extLst>
              <a:ext uri="{FF2B5EF4-FFF2-40B4-BE49-F238E27FC236}">
                <a16:creationId xmlns:a16="http://schemas.microsoft.com/office/drawing/2014/main" id="{42D674AD-641C-24F7-2736-36FB05C6E670}"/>
              </a:ext>
            </a:extLst>
          </p:cNvPr>
          <p:cNvSpPr/>
          <p:nvPr userDrawn="1"/>
        </p:nvSpPr>
        <p:spPr>
          <a:xfrm rot="5400000">
            <a:off x="6041136" y="-271272"/>
            <a:ext cx="109728" cy="12192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pic>
        <p:nvPicPr>
          <p:cNvPr id="5" name="Picture 4">
            <a:extLst>
              <a:ext uri="{FF2B5EF4-FFF2-40B4-BE49-F238E27FC236}">
                <a16:creationId xmlns:a16="http://schemas.microsoft.com/office/drawing/2014/main" id="{C910C3AD-1CDA-7060-2672-A6539AD838E7}"/>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914400" y="6137585"/>
            <a:ext cx="3034747" cy="563006"/>
          </a:xfrm>
          <a:prstGeom prst="rect">
            <a:avLst/>
          </a:prstGeom>
        </p:spPr>
      </p:pic>
    </p:spTree>
    <p:extLst>
      <p:ext uri="{BB962C8B-B14F-4D97-AF65-F5344CB8AC3E}">
        <p14:creationId xmlns:p14="http://schemas.microsoft.com/office/powerpoint/2010/main" val="5158142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G - Last Pag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359B50D-434A-1A6B-5493-C715995E5D7C}"/>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914400" y="6137585"/>
            <a:ext cx="3034747" cy="563006"/>
          </a:xfrm>
          <a:prstGeom prst="rect">
            <a:avLst/>
          </a:prstGeom>
        </p:spPr>
      </p:pic>
      <p:sp>
        <p:nvSpPr>
          <p:cNvPr id="2" name="Rectangle 1">
            <a:extLst>
              <a:ext uri="{FF2B5EF4-FFF2-40B4-BE49-F238E27FC236}">
                <a16:creationId xmlns:a16="http://schemas.microsoft.com/office/drawing/2014/main" id="{F2D57172-FA21-ECF6-2130-370EF2FDE629}"/>
              </a:ext>
            </a:extLst>
          </p:cNvPr>
          <p:cNvSpPr/>
          <p:nvPr userDrawn="1"/>
        </p:nvSpPr>
        <p:spPr>
          <a:xfrm>
            <a:off x="7321990" y="6358312"/>
            <a:ext cx="3798707" cy="276999"/>
          </a:xfrm>
          <a:prstGeom prst="rect">
            <a:avLst/>
          </a:prstGeom>
        </p:spPr>
        <p:txBody>
          <a:bodyPr wrap="square" lIns="0" tIns="0" rIns="0" bIns="0">
            <a:noAutofit/>
          </a:bodyPr>
          <a:lstStyle/>
          <a:p>
            <a:pPr algn="r"/>
            <a:r>
              <a:rPr lang="en-US" sz="900">
                <a:solidFill>
                  <a:srgbClr val="7F7F7F"/>
                </a:solidFill>
                <a:latin typeface="Franklin Gothic Medium"/>
                <a:cs typeface="Franklin Gothic Medium"/>
              </a:rPr>
              <a:t>Agenda Item #: Using COG PowerPoint Template</a:t>
            </a:r>
          </a:p>
          <a:p>
            <a:pPr algn="r"/>
            <a:r>
              <a:rPr lang="en-US" sz="900">
                <a:solidFill>
                  <a:srgbClr val="7F7F7F"/>
                </a:solidFill>
                <a:latin typeface="Franklin Gothic Medium"/>
                <a:cs typeface="Franklin Gothic Medium"/>
              </a:rPr>
              <a:t>January 9, 20XX</a:t>
            </a:r>
          </a:p>
          <a:p>
            <a:pPr algn="r"/>
            <a:endParaRPr lang="en-US" sz="1000">
              <a:solidFill>
                <a:srgbClr val="7F7F7F"/>
              </a:solidFill>
              <a:latin typeface="Franklin Gothic Medium"/>
              <a:cs typeface="Franklin Gothic Medium"/>
            </a:endParaRPr>
          </a:p>
        </p:txBody>
      </p:sp>
    </p:spTree>
    <p:extLst>
      <p:ext uri="{BB962C8B-B14F-4D97-AF65-F5344CB8AC3E}">
        <p14:creationId xmlns:p14="http://schemas.microsoft.com/office/powerpoint/2010/main" val="14738668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TPB - Header and Content">
    <p:spTree>
      <p:nvGrpSpPr>
        <p:cNvPr id="1" name=""/>
        <p:cNvGrpSpPr/>
        <p:nvPr/>
      </p:nvGrpSpPr>
      <p:grpSpPr>
        <a:xfrm>
          <a:off x="0" y="0"/>
          <a:ext cx="0" cy="0"/>
          <a:chOff x="0" y="0"/>
          <a:chExt cx="0" cy="0"/>
        </a:xfrm>
      </p:grpSpPr>
      <p:cxnSp>
        <p:nvCxnSpPr>
          <p:cNvPr id="10" name="Straight Connector 9"/>
          <p:cNvCxnSpPr/>
          <p:nvPr userDrawn="1"/>
        </p:nvCxnSpPr>
        <p:spPr>
          <a:xfrm>
            <a:off x="11282069" y="6353742"/>
            <a:ext cx="0" cy="276999"/>
          </a:xfrm>
          <a:prstGeom prst="line">
            <a:avLst/>
          </a:prstGeom>
          <a:ln w="12700">
            <a:solidFill>
              <a:srgbClr val="82B1C9"/>
            </a:solidFill>
          </a:ln>
          <a:effectLst/>
        </p:spPr>
        <p:style>
          <a:lnRef idx="2">
            <a:schemeClr val="accent1"/>
          </a:lnRef>
          <a:fillRef idx="0">
            <a:schemeClr val="accent1"/>
          </a:fillRef>
          <a:effectRef idx="1">
            <a:schemeClr val="accent1"/>
          </a:effectRef>
          <a:fontRef idx="minor">
            <a:schemeClr val="tx1"/>
          </a:fontRef>
        </p:style>
      </p:cxnSp>
      <p:sp>
        <p:nvSpPr>
          <p:cNvPr id="8" name="Slide Number Placeholder 5"/>
          <p:cNvSpPr>
            <a:spLocks noGrp="1"/>
          </p:cNvSpPr>
          <p:nvPr>
            <p:ph type="sldNum" sz="quarter" idx="12"/>
          </p:nvPr>
        </p:nvSpPr>
        <p:spPr>
          <a:xfrm>
            <a:off x="11545823" y="6419088"/>
            <a:ext cx="344023" cy="155448"/>
          </a:xfrm>
          <a:prstGeom prst="rect">
            <a:avLst/>
          </a:prstGeom>
        </p:spPr>
        <p:txBody>
          <a:bodyPr lIns="0" tIns="0" rIns="0" bIns="0" anchor="ctr" anchorCtr="0">
            <a:normAutofit/>
          </a:bodyPr>
          <a:lstStyle>
            <a:lvl1pPr>
              <a:defRPr sz="1000">
                <a:solidFill>
                  <a:srgbClr val="82B1C9"/>
                </a:solidFill>
                <a:latin typeface="+mj-lt"/>
              </a:defRPr>
            </a:lvl1pPr>
          </a:lstStyle>
          <a:p>
            <a:fld id="{7CB1CFCA-EE77-9F4A-8FAE-3286F1D37F0D}" type="slidenum">
              <a:rPr lang="en-US" smtClean="0"/>
              <a:pPr/>
              <a:t>‹#›</a:t>
            </a:fld>
            <a:endParaRPr lang="en-US"/>
          </a:p>
        </p:txBody>
      </p:sp>
    </p:spTree>
    <p:extLst>
      <p:ext uri="{BB962C8B-B14F-4D97-AF65-F5344CB8AC3E}">
        <p14:creationId xmlns:p14="http://schemas.microsoft.com/office/powerpoint/2010/main" val="31623198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TPB - Last Page">
    <p:spTree>
      <p:nvGrpSpPr>
        <p:cNvPr id="1" name=""/>
        <p:cNvGrpSpPr/>
        <p:nvPr/>
      </p:nvGrpSpPr>
      <p:grpSpPr>
        <a:xfrm>
          <a:off x="0" y="0"/>
          <a:ext cx="0" cy="0"/>
          <a:chOff x="0" y="0"/>
          <a:chExt cx="0" cy="0"/>
        </a:xfrm>
      </p:grpSpPr>
    </p:spTree>
    <p:extLst>
      <p:ext uri="{BB962C8B-B14F-4D97-AF65-F5344CB8AC3E}">
        <p14:creationId xmlns:p14="http://schemas.microsoft.com/office/powerpoint/2010/main" val="25616611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277495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5" r:id="rId3"/>
    <p:sldLayoutId id="2147483657" r:id="rId4"/>
    <p:sldLayoutId id="2147483664" r:id="rId5"/>
    <p:sldLayoutId id="2147483651" r:id="rId6"/>
    <p:sldLayoutId id="2147483658" r:id="rId7"/>
    <p:sldLayoutId id="2147483659" r:id="rId8"/>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microsoft.com/office/2018/10/relationships/comments" Target="../comments/modernComment_139_DACCF062.xm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3F6CF35C-5C26-D2EB-1EE1-BE2086E103F4}"/>
              </a:ext>
            </a:extLst>
          </p:cNvPr>
          <p:cNvGraphicFramePr>
            <a:graphicFrameLocks/>
          </p:cNvGraphicFramePr>
          <p:nvPr>
            <p:extLst>
              <p:ext uri="{D42A27DB-BD31-4B8C-83A1-F6EECF244321}">
                <p14:modId xmlns:p14="http://schemas.microsoft.com/office/powerpoint/2010/main" val="193317120"/>
              </p:ext>
            </p:extLst>
          </p:nvPr>
        </p:nvGraphicFramePr>
        <p:xfrm>
          <a:off x="5346574" y="930571"/>
          <a:ext cx="6550151" cy="4017556"/>
        </p:xfrm>
        <a:graphic>
          <a:graphicData uri="http://schemas.openxmlformats.org/drawingml/2006/table">
            <a:tbl>
              <a:tblPr firstRow="1">
                <a:tableStyleId>{5C22544A-7EE6-4342-B048-85BDC9FD1C3A}</a:tableStyleId>
              </a:tblPr>
              <a:tblGrid>
                <a:gridCol w="6550151">
                  <a:extLst>
                    <a:ext uri="{9D8B030D-6E8A-4147-A177-3AD203B41FA5}">
                      <a16:colId xmlns:a16="http://schemas.microsoft.com/office/drawing/2014/main" val="20000"/>
                    </a:ext>
                  </a:extLst>
                </a:gridCol>
              </a:tblGrid>
              <a:tr h="1153690">
                <a:tc>
                  <a:txBody>
                    <a:bodyPr/>
                    <a:lstStyle/>
                    <a:p>
                      <a:pPr algn="l">
                        <a:lnSpc>
                          <a:spcPct val="70000"/>
                        </a:lnSpc>
                      </a:pPr>
                      <a:r>
                        <a:rPr lang="en-US" sz="4000" b="0" i="0" cap="all" spc="0" dirty="0">
                          <a:solidFill>
                            <a:schemeClr val="tx2"/>
                          </a:solidFill>
                          <a:latin typeface="+mn-lt"/>
                          <a:ea typeface="Ebrima" panose="02000000000000000000" pitchFamily="2" charset="0"/>
                          <a:cs typeface="Franklin Gothic Book"/>
                        </a:rPr>
                        <a:t>CBPC November Updates</a:t>
                      </a:r>
                    </a:p>
                  </a:txBody>
                  <a:tcPr marL="122155" marR="610777" marT="0" marB="0"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75049">
                <a:tc>
                  <a:txBody>
                    <a:bodyPr/>
                    <a:lstStyle/>
                    <a:p>
                      <a:pPr algn="l">
                        <a:lnSpc>
                          <a:spcPts val="2760"/>
                        </a:lnSpc>
                      </a:pPr>
                      <a:endParaRPr lang="en-US" sz="3700">
                        <a:solidFill>
                          <a:schemeClr val="accent1">
                            <a:lumMod val="60000"/>
                            <a:lumOff val="40000"/>
                          </a:schemeClr>
                        </a:solidFill>
                        <a:latin typeface="Franklin Gothic Medium"/>
                        <a:ea typeface="Ebrima" panose="02000000000000000000" pitchFamily="2" charset="0"/>
                        <a:cs typeface="Franklin Gothic Medium"/>
                      </a:endParaRPr>
                    </a:p>
                  </a:txBody>
                  <a:tcPr marL="0" marR="610777"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2"/>
                      <a:stretch>
                        <a:fillRect/>
                      </a:stretch>
                    </a:blipFill>
                  </a:tcPr>
                </a:tc>
                <a:extLst>
                  <a:ext uri="{0D108BD9-81ED-4DB2-BD59-A6C34878D82A}">
                    <a16:rowId xmlns:a16="http://schemas.microsoft.com/office/drawing/2014/main" val="10001"/>
                  </a:ext>
                </a:extLst>
              </a:tr>
              <a:tr h="658282">
                <a:tc>
                  <a:txBody>
                    <a:bodyPr/>
                    <a:lstStyle/>
                    <a:p>
                      <a:pPr algn="l">
                        <a:lnSpc>
                          <a:spcPts val="2760"/>
                        </a:lnSpc>
                      </a:pPr>
                      <a:endParaRPr lang="en-US" sz="2800">
                        <a:solidFill>
                          <a:schemeClr val="tx2"/>
                        </a:solidFill>
                        <a:latin typeface="Franklin Gothic Medium"/>
                        <a:ea typeface="Ebrima" panose="02000000000000000000" pitchFamily="2" charset="0"/>
                        <a:cs typeface="Franklin Gothic Medium"/>
                      </a:endParaRPr>
                    </a:p>
                  </a:txBody>
                  <a:tcPr marL="122155" marR="610777" marT="0" marB="183233">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1730535">
                <a:tc>
                  <a:txBody>
                    <a:bodyPr/>
                    <a:lstStyle/>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Caitlin Bolton</a:t>
                      </a:r>
                    </a:p>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Environmental Planner</a:t>
                      </a:r>
                    </a:p>
                    <a:p>
                      <a:pPr algn="l">
                        <a:spcBef>
                          <a:spcPts val="0"/>
                        </a:spcBef>
                      </a:pPr>
                      <a:endParaRPr lang="en-US" sz="1400" dirty="0">
                        <a:solidFill>
                          <a:schemeClr val="tx1">
                            <a:lumMod val="50000"/>
                            <a:lumOff val="50000"/>
                          </a:schemeClr>
                        </a:solidFill>
                        <a:latin typeface="Franklin Gothic Medium"/>
                        <a:ea typeface="Ebrima" panose="02000000000000000000" pitchFamily="2" charset="0"/>
                        <a:cs typeface="Franklin Gothic Medium"/>
                      </a:endParaRPr>
                    </a:p>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Chesapeake Bay and Water Resources Policy Committee</a:t>
                      </a:r>
                    </a:p>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November 15, 2024</a:t>
                      </a:r>
                    </a:p>
                  </a:txBody>
                  <a:tcPr marL="122155" marR="610777" marT="305389" marB="0">
                    <a:lnL w="12700" cmpd="sng">
                      <a:noFill/>
                    </a:lnL>
                    <a:lnR w="12700" cmpd="sng">
                      <a:noFill/>
                    </a:lnR>
                    <a:lnT w="381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bl>
          </a:graphicData>
        </a:graphic>
      </p:graphicFrame>
      <p:pic>
        <p:nvPicPr>
          <p:cNvPr id="2" name="Picture 9">
            <a:extLst>
              <a:ext uri="{FF2B5EF4-FFF2-40B4-BE49-F238E27FC236}">
                <a16:creationId xmlns:a16="http://schemas.microsoft.com/office/drawing/2014/main" id="{55B20C7D-A393-12EE-E905-EFE981F69C0F}"/>
              </a:ext>
            </a:extLst>
          </p:cNvPr>
          <p:cNvPicPr>
            <a:picLocks noChangeArrowheads="1"/>
          </p:cNvPicPr>
          <p:nvPr/>
        </p:nvPicPr>
        <p:blipFill rotWithShape="1">
          <a:blip r:embed="rId3" cstate="print">
            <a:extLst>
              <a:ext uri="{28A0092B-C50C-407E-A947-70E740481C1C}">
                <a14:useLocalDpi xmlns:a14="http://schemas.microsoft.com/office/drawing/2010/main"/>
              </a:ext>
            </a:extLst>
          </a:blip>
          <a:srcRect l="14063" r="43360" b="1990"/>
          <a:stretch/>
        </p:blipFill>
        <p:spPr bwMode="auto">
          <a:xfrm>
            <a:off x="0" y="0"/>
            <a:ext cx="5191125" cy="5879593"/>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25817416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BFBDF0C1-F07F-877C-B24B-665FE9D6AA09}"/>
              </a:ext>
            </a:extLst>
          </p:cNvPr>
          <p:cNvGraphicFramePr>
            <a:graphicFrameLocks noGrp="1" noChangeAspect="1"/>
          </p:cNvGraphicFramePr>
          <p:nvPr>
            <p:extLst>
              <p:ext uri="{D42A27DB-BD31-4B8C-83A1-F6EECF244321}">
                <p14:modId xmlns:p14="http://schemas.microsoft.com/office/powerpoint/2010/main" val="2716969752"/>
              </p:ext>
            </p:extLst>
          </p:nvPr>
        </p:nvGraphicFramePr>
        <p:xfrm>
          <a:off x="914399" y="371156"/>
          <a:ext cx="11277601" cy="1108118"/>
        </p:xfrm>
        <a:graphic>
          <a:graphicData uri="http://schemas.openxmlformats.org/drawingml/2006/table">
            <a:tbl>
              <a:tblPr firstRow="1">
                <a:tableStyleId>{5C22544A-7EE6-4342-B048-85BDC9FD1C3A}</a:tableStyleId>
              </a:tblPr>
              <a:tblGrid>
                <a:gridCol w="11277601">
                  <a:extLst>
                    <a:ext uri="{9D8B030D-6E8A-4147-A177-3AD203B41FA5}">
                      <a16:colId xmlns:a16="http://schemas.microsoft.com/office/drawing/2014/main" val="20000"/>
                    </a:ext>
                  </a:extLst>
                </a:gridCol>
              </a:tblGrid>
              <a:tr h="633984">
                <a:tc>
                  <a:txBody>
                    <a:bodyPr/>
                    <a:lstStyle/>
                    <a:p>
                      <a:pPr algn="l">
                        <a:lnSpc>
                          <a:spcPct val="70000"/>
                        </a:lnSpc>
                      </a:pPr>
                      <a:r>
                        <a:rPr lang="en-US" sz="3600" b="0" kern="1200" cap="none" spc="0">
                          <a:solidFill>
                            <a:schemeClr val="tx2"/>
                          </a:solidFill>
                          <a:latin typeface="Franklin Gothic Medium"/>
                          <a:ea typeface="Ebrima" panose="02000000000000000000" pitchFamily="2" charset="0"/>
                          <a:cs typeface="Franklin Gothic Book"/>
                        </a:rPr>
                        <a:t>Legislative Priorities for Water </a:t>
                      </a:r>
                      <a:endParaRPr lang="en-US" sz="3600" b="0" kern="1200" cap="none" spc="0">
                        <a:solidFill>
                          <a:schemeClr val="tx2"/>
                        </a:solidFill>
                        <a:latin typeface="+mn-lt"/>
                        <a:ea typeface="Ebrima" panose="02000000000000000000" pitchFamily="2" charset="0"/>
                        <a:cs typeface="Franklin Gothic Book"/>
                      </a:endParaRPr>
                    </a:p>
                  </a:txBody>
                  <a:tcPr marL="121919" marR="609600" marT="0" marB="121919"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74134">
                <a:tc>
                  <a:txBody>
                    <a:bodyPr/>
                    <a:lstStyle/>
                    <a:p>
                      <a:pPr algn="l">
                        <a:lnSpc>
                          <a:spcPts val="2760"/>
                        </a:lnSpc>
                      </a:pPr>
                      <a:endParaRPr lang="en-US" sz="3800">
                        <a:solidFill>
                          <a:schemeClr val="accent1">
                            <a:lumMod val="60000"/>
                            <a:lumOff val="40000"/>
                          </a:schemeClr>
                        </a:solidFill>
                        <a:latin typeface="Franklin Gothic Medium"/>
                        <a:ea typeface="Ebrima" panose="02000000000000000000" pitchFamily="2" charset="0"/>
                        <a:cs typeface="Franklin Gothic Medium"/>
                      </a:endParaRPr>
                    </a:p>
                  </a:txBody>
                  <a:tcPr marL="0" marR="60960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2"/>
                      <a:stretch>
                        <a:fillRect/>
                      </a:stretch>
                    </a:blipFill>
                  </a:tcPr>
                </a:tc>
                <a:extLst>
                  <a:ext uri="{0D108BD9-81ED-4DB2-BD59-A6C34878D82A}">
                    <a16:rowId xmlns:a16="http://schemas.microsoft.com/office/drawing/2014/main" val="10001"/>
                  </a:ext>
                </a:extLst>
              </a:tr>
            </a:tbl>
          </a:graphicData>
        </a:graphic>
      </p:graphicFrame>
      <p:sp>
        <p:nvSpPr>
          <p:cNvPr id="2" name="Slide Number Placeholder 1"/>
          <p:cNvSpPr>
            <a:spLocks noGrp="1"/>
          </p:cNvSpPr>
          <p:nvPr>
            <p:ph type="sldNum" sz="quarter" idx="12"/>
          </p:nvPr>
        </p:nvSpPr>
        <p:spPr>
          <a:prstGeom prst="rect">
            <a:avLst/>
          </a:prstGeom>
        </p:spPr>
        <p:txBody>
          <a:bodyPr/>
          <a:lstStyle/>
          <a:p>
            <a:fld id="{7CB1CFCA-EE77-9F4A-8FAE-3286F1D37F0D}" type="slidenum">
              <a:rPr lang="en-US" smtClean="0"/>
              <a:pPr/>
              <a:t>2</a:t>
            </a:fld>
            <a:endParaRPr lang="en-US"/>
          </a:p>
        </p:txBody>
      </p:sp>
      <p:sp>
        <p:nvSpPr>
          <p:cNvPr id="3" name="TextBox 2">
            <a:extLst>
              <a:ext uri="{FF2B5EF4-FFF2-40B4-BE49-F238E27FC236}">
                <a16:creationId xmlns:a16="http://schemas.microsoft.com/office/drawing/2014/main" id="{B72082D4-9FE4-3D14-9236-23C6880EC67D}"/>
              </a:ext>
            </a:extLst>
          </p:cNvPr>
          <p:cNvSpPr txBox="1"/>
          <p:nvPr/>
        </p:nvSpPr>
        <p:spPr>
          <a:xfrm>
            <a:off x="914399" y="1514156"/>
            <a:ext cx="9857232" cy="3724096"/>
          </a:xfrm>
          <a:prstGeom prst="rect">
            <a:avLst/>
          </a:prstGeom>
          <a:noFill/>
        </p:spPr>
        <p:txBody>
          <a:bodyPr wrap="square" lIns="91440" tIns="45720" rIns="91440" bIns="45720" rtlCol="0" anchor="t">
            <a:spAutoFit/>
          </a:bodyPr>
          <a:lstStyle/>
          <a:p>
            <a:pPr marL="255905" indent="-255905">
              <a:spcBef>
                <a:spcPts val="1200"/>
              </a:spcBef>
              <a:buFont typeface="Arial"/>
              <a:buChar char="•"/>
            </a:pPr>
            <a:r>
              <a:rPr lang="en-US" sz="2000" dirty="0">
                <a:latin typeface="Franklin Gothic Book"/>
                <a:ea typeface="Calibri"/>
                <a:cs typeface="Calibri"/>
              </a:rPr>
              <a:t>COG’s </a:t>
            </a:r>
            <a:r>
              <a:rPr lang="en-US" sz="2000" dirty="0">
                <a:effectLst/>
                <a:latin typeface="Franklin Gothic Book"/>
                <a:ea typeface="Calibri"/>
                <a:cs typeface="Calibri"/>
              </a:rPr>
              <a:t>Legislative Committee puts forth recommended priorities that are adopted by the full COG Board in January for the year.</a:t>
            </a:r>
            <a:r>
              <a:rPr lang="en-US" sz="2000" dirty="0">
                <a:latin typeface="Franklin Gothic Book"/>
                <a:ea typeface="Calibri"/>
                <a:cs typeface="Calibri"/>
              </a:rPr>
              <a:t> </a:t>
            </a:r>
            <a:endParaRPr lang="en-US" dirty="0"/>
          </a:p>
          <a:p>
            <a:pPr marL="713105" lvl="1" indent="-255905">
              <a:spcBef>
                <a:spcPts val="1200"/>
              </a:spcBef>
              <a:buFont typeface="Arial"/>
              <a:buChar char="•"/>
            </a:pPr>
            <a:r>
              <a:rPr lang="en-US" dirty="0"/>
              <a:t>The Legislative Committee will be meeting on December 16, 2023</a:t>
            </a:r>
          </a:p>
          <a:p>
            <a:pPr marL="713105" lvl="1" indent="-255905">
              <a:spcBef>
                <a:spcPts val="1200"/>
              </a:spcBef>
              <a:buFont typeface="Arial"/>
              <a:buChar char="•"/>
            </a:pPr>
            <a:r>
              <a:rPr lang="en-US" dirty="0">
                <a:latin typeface="Franklin Gothic Book" panose="020B0503020102020204"/>
                <a:ea typeface="Calibri"/>
                <a:cs typeface="Calibri"/>
              </a:rPr>
              <a:t>Input from the CBPC is due no later than December 9, 2023</a:t>
            </a:r>
            <a:endParaRPr lang="en-US" dirty="0">
              <a:latin typeface="Franklin Gothic Book"/>
              <a:ea typeface="Calibri" panose="020F0502020204030204" pitchFamily="34" charset="0"/>
              <a:cs typeface="Calibri" panose="020F0502020204030204" pitchFamily="34" charset="0"/>
            </a:endParaRPr>
          </a:p>
          <a:p>
            <a:pPr marL="256032" indent="-256032">
              <a:spcBef>
                <a:spcPts val="1200"/>
              </a:spcBef>
              <a:buFont typeface="Arial"/>
              <a:buChar char="•"/>
            </a:pPr>
            <a:r>
              <a:rPr lang="en-US" sz="2000" dirty="0">
                <a:effectLst/>
                <a:latin typeface="Franklin Gothic Book" panose="020B0503020102020204" pitchFamily="34" charset="0"/>
                <a:ea typeface="Calibri" panose="020F0502020204030204" pitchFamily="34" charset="0"/>
                <a:cs typeface="Calibri" panose="020F0502020204030204" pitchFamily="34" charset="0"/>
              </a:rPr>
              <a:t>These priorities are the official legislative, regulatory, and policy positions of COG for advocacy and educational efforts at the local, state, and federal level. </a:t>
            </a:r>
          </a:p>
          <a:p>
            <a:pPr marL="256032" indent="-256032">
              <a:spcBef>
                <a:spcPts val="1200"/>
              </a:spcBef>
              <a:buFont typeface="Arial"/>
              <a:buChar char="•"/>
            </a:pPr>
            <a:r>
              <a:rPr lang="en-US" sz="2000" dirty="0">
                <a:latin typeface="Franklin Gothic Book" panose="020B0503020102020204" pitchFamily="34" charset="0"/>
                <a:cs typeface="Calibri" panose="020F0502020204030204" pitchFamily="34" charset="0"/>
              </a:rPr>
              <a:t>Last year, updates were made to the Water Priorities to consolidate and streamline the priorities. Prior to that, the Water priorities have been consistent for the last several years with only minor revisions.</a:t>
            </a:r>
            <a:endParaRPr lang="en-US" sz="2000" dirty="0"/>
          </a:p>
          <a:p>
            <a:pPr marL="342900" indent="-342900">
              <a:buFont typeface="Arial" panose="020B0604020202020204" pitchFamily="34" charset="0"/>
              <a:buChar char="•"/>
            </a:pPr>
            <a:endParaRPr lang="en-US" sz="2000" dirty="0"/>
          </a:p>
        </p:txBody>
      </p:sp>
    </p:spTree>
    <p:extLst>
      <p:ext uri="{BB962C8B-B14F-4D97-AF65-F5344CB8AC3E}">
        <p14:creationId xmlns:p14="http://schemas.microsoft.com/office/powerpoint/2010/main" val="19030881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lstStyle/>
          <a:p>
            <a:fld id="{7CB1CFCA-EE77-9F4A-8FAE-3286F1D37F0D}" type="slidenum">
              <a:rPr lang="en-US" smtClean="0"/>
              <a:pPr/>
              <a:t>3</a:t>
            </a:fld>
            <a:endParaRPr lang="en-US"/>
          </a:p>
        </p:txBody>
      </p:sp>
      <p:sp>
        <p:nvSpPr>
          <p:cNvPr id="3" name="TextBox 2">
            <a:extLst>
              <a:ext uri="{FF2B5EF4-FFF2-40B4-BE49-F238E27FC236}">
                <a16:creationId xmlns:a16="http://schemas.microsoft.com/office/drawing/2014/main" id="{B72082D4-9FE4-3D14-9236-23C6880EC67D}"/>
              </a:ext>
            </a:extLst>
          </p:cNvPr>
          <p:cNvSpPr txBox="1"/>
          <p:nvPr/>
        </p:nvSpPr>
        <p:spPr>
          <a:xfrm>
            <a:off x="221672" y="1523062"/>
            <a:ext cx="9857232" cy="4847481"/>
          </a:xfrm>
          <a:prstGeom prst="rect">
            <a:avLst/>
          </a:prstGeom>
          <a:noFill/>
        </p:spPr>
        <p:txBody>
          <a:bodyPr wrap="square" lIns="91440" tIns="45720" rIns="91440" bIns="45720" rtlCol="0" anchor="t">
            <a:spAutoFit/>
          </a:bodyPr>
          <a:lstStyle/>
          <a:p>
            <a:pPr algn="l"/>
            <a:r>
              <a:rPr lang="en-US" dirty="0">
                <a:solidFill>
                  <a:srgbClr val="000000"/>
                </a:solidFill>
                <a:latin typeface="Franklin Gothic Book"/>
                <a:ea typeface="MS PGothic"/>
                <a:cs typeface="Times New Roman"/>
              </a:rPr>
              <a:t>The Water legislative priorities are founded on </a:t>
            </a:r>
            <a:r>
              <a:rPr lang="en-US" b="0" i="0" u="none" strike="noStrike" baseline="0" dirty="0">
                <a:solidFill>
                  <a:srgbClr val="000000"/>
                </a:solidFill>
                <a:latin typeface="Franklin Gothic Book" panose="020B0503020102020204" pitchFamily="34" charset="0"/>
              </a:rPr>
              <a:t>COG’s Policy Principles for the Restoration and Protection of the Chesapeake Bay and its Tributaries:</a:t>
            </a:r>
          </a:p>
          <a:p>
            <a:pPr algn="l"/>
            <a:r>
              <a:rPr lang="en-US" b="0" i="0" u="none" strike="noStrike" baseline="0" dirty="0">
                <a:solidFill>
                  <a:srgbClr val="000000"/>
                </a:solidFill>
                <a:latin typeface="Franklin Gothic Book" panose="020B0503020102020204" pitchFamily="34" charset="0"/>
              </a:rPr>
              <a:t> </a:t>
            </a:r>
          </a:p>
          <a:p>
            <a:pPr marL="342900" indent="-342900">
              <a:buFont typeface="Arial" panose="020B0604020202020204" pitchFamily="34" charset="0"/>
              <a:buChar char="•"/>
            </a:pPr>
            <a:r>
              <a:rPr lang="en-US" b="1" dirty="0">
                <a:solidFill>
                  <a:srgbClr val="000000"/>
                </a:solidFill>
                <a:latin typeface="Franklin Gothic Book"/>
                <a:ea typeface="MS PGothic"/>
                <a:cs typeface="Times New Roman"/>
              </a:rPr>
              <a:t>Holistic Requirements </a:t>
            </a:r>
            <a:r>
              <a:rPr lang="en-US" dirty="0">
                <a:solidFill>
                  <a:srgbClr val="000000"/>
                </a:solidFill>
                <a:latin typeface="Franklin Gothic Book"/>
                <a:ea typeface="MS PGothic"/>
                <a:cs typeface="Times New Roman"/>
              </a:rPr>
              <a:t>- </a:t>
            </a:r>
            <a:r>
              <a:rPr lang="en-US" b="0" i="0" u="none" strike="noStrike" baseline="0" dirty="0">
                <a:solidFill>
                  <a:srgbClr val="000000"/>
                </a:solidFill>
                <a:latin typeface="Franklin Gothic Book" panose="020B0503020102020204" pitchFamily="34" charset="0"/>
              </a:rPr>
              <a:t>Programs and policies shall reflect a holistic analysis of environmental benefits and costs.</a:t>
            </a:r>
            <a:endParaRPr lang="en-US" dirty="0">
              <a:solidFill>
                <a:srgbClr val="000000"/>
              </a:solidFill>
              <a:latin typeface="Franklin Gothic Book"/>
              <a:ea typeface="MS PGothic" panose="020B0600070205080204" pitchFamily="34" charset="-128"/>
              <a:cs typeface="Times New Roman" panose="02020603050405020304" pitchFamily="18" charset="0"/>
            </a:endParaRPr>
          </a:p>
          <a:p>
            <a:pPr marL="342900" indent="-342900">
              <a:lnSpc>
                <a:spcPct val="150000"/>
              </a:lnSpc>
              <a:buFont typeface="Arial"/>
              <a:buChar char="•"/>
            </a:pPr>
            <a:r>
              <a:rPr lang="en-US" b="1" dirty="0">
                <a:solidFill>
                  <a:srgbClr val="000000"/>
                </a:solidFill>
                <a:latin typeface="Franklin Gothic Book"/>
                <a:ea typeface="MS PGothic"/>
                <a:cs typeface="Times New Roman"/>
              </a:rPr>
              <a:t>Equitable Responsibility </a:t>
            </a:r>
            <a:r>
              <a:rPr lang="en-US" dirty="0">
                <a:solidFill>
                  <a:srgbClr val="000000"/>
                </a:solidFill>
                <a:latin typeface="Franklin Gothic Book"/>
                <a:ea typeface="MS PGothic"/>
                <a:cs typeface="Times New Roman"/>
              </a:rPr>
              <a:t>- </a:t>
            </a:r>
            <a:r>
              <a:rPr lang="en-US" b="0" i="0" u="none" strike="noStrike" baseline="0" dirty="0">
                <a:solidFill>
                  <a:srgbClr val="000000"/>
                </a:solidFill>
                <a:latin typeface="Franklin Gothic Book" panose="020B0503020102020204" pitchFamily="34" charset="0"/>
              </a:rPr>
              <a:t>Programs and policies shall strive for equity and cost-effectiveness </a:t>
            </a:r>
          </a:p>
          <a:p>
            <a:pPr marL="342900" indent="-342900">
              <a:lnSpc>
                <a:spcPct val="150000"/>
              </a:lnSpc>
              <a:buFont typeface="Arial"/>
              <a:buChar char="•"/>
            </a:pPr>
            <a:r>
              <a:rPr lang="en-US" b="1" dirty="0">
                <a:solidFill>
                  <a:srgbClr val="000000"/>
                </a:solidFill>
                <a:latin typeface="Franklin Gothic Book"/>
                <a:ea typeface="MS PGothic"/>
                <a:cs typeface="Times New Roman"/>
              </a:rPr>
              <a:t>Sound Science </a:t>
            </a:r>
            <a:r>
              <a:rPr lang="en-US" dirty="0">
                <a:solidFill>
                  <a:srgbClr val="000000"/>
                </a:solidFill>
                <a:latin typeface="Franklin Gothic Book"/>
                <a:ea typeface="MS PGothic"/>
                <a:cs typeface="Times New Roman"/>
              </a:rPr>
              <a:t>- </a:t>
            </a:r>
            <a:r>
              <a:rPr lang="en-US" b="0" i="0" u="none" strike="noStrike" baseline="0" dirty="0">
                <a:solidFill>
                  <a:srgbClr val="000000"/>
                </a:solidFill>
                <a:latin typeface="Franklin Gothic Book" panose="020B0503020102020204" pitchFamily="34" charset="0"/>
              </a:rPr>
              <a:t>Programs and policies shall rely on a sound scientific foundation</a:t>
            </a:r>
            <a:endParaRPr lang="en-US" dirty="0">
              <a:solidFill>
                <a:srgbClr val="000000"/>
              </a:solidFill>
              <a:effectLst/>
              <a:latin typeface="Franklin Gothic Book"/>
              <a:ea typeface="MS PGothic" panose="020B0600070205080204" pitchFamily="34" charset="-128"/>
              <a:cs typeface="Times New Roman" panose="02020603050405020304" pitchFamily="18" charset="0"/>
            </a:endParaRPr>
          </a:p>
          <a:p>
            <a:pPr marL="342900" indent="-342900">
              <a:lnSpc>
                <a:spcPct val="150000"/>
              </a:lnSpc>
              <a:buFont typeface="Arial"/>
              <a:buChar char="•"/>
            </a:pPr>
            <a:r>
              <a:rPr lang="en-US" b="1" dirty="0">
                <a:latin typeface="Franklin Gothic Book"/>
                <a:ea typeface="MS PGothic"/>
                <a:cs typeface="Times New Roman"/>
              </a:rPr>
              <a:t>Communication and Voice </a:t>
            </a:r>
            <a:r>
              <a:rPr lang="en-US" dirty="0">
                <a:latin typeface="Franklin Gothic Book"/>
                <a:ea typeface="MS PGothic"/>
                <a:cs typeface="Times New Roman"/>
              </a:rPr>
              <a:t>- </a:t>
            </a:r>
            <a:r>
              <a:rPr lang="en-US" b="0" i="0" u="none" strike="noStrike" baseline="0" dirty="0">
                <a:solidFill>
                  <a:srgbClr val="000000"/>
                </a:solidFill>
                <a:latin typeface="Franklin Gothic Book" panose="020B0503020102020204" pitchFamily="34" charset="0"/>
              </a:rPr>
              <a:t>Programs and policies should be developed through a cooperative process among stakeholders including local governments and wastewater utilities.</a:t>
            </a:r>
            <a:endParaRPr lang="en-US" dirty="0">
              <a:latin typeface="Franklin Gothic Book"/>
              <a:ea typeface="MS PGothic"/>
              <a:cs typeface="Times New Roman"/>
            </a:endParaRPr>
          </a:p>
          <a:p>
            <a:pPr marL="342900" indent="-342900">
              <a:lnSpc>
                <a:spcPct val="150000"/>
              </a:lnSpc>
              <a:buFont typeface="Arial"/>
              <a:buChar char="•"/>
            </a:pPr>
            <a:r>
              <a:rPr lang="en-US" b="1" dirty="0">
                <a:latin typeface="Franklin Gothic Book"/>
                <a:ea typeface="MS PGothic"/>
                <a:cs typeface="Times New Roman"/>
              </a:rPr>
              <a:t>Implementation Flexibility and Innovation </a:t>
            </a:r>
            <a:r>
              <a:rPr lang="en-US" dirty="0">
                <a:latin typeface="Franklin Gothic Book"/>
                <a:ea typeface="MS PGothic"/>
                <a:cs typeface="Times New Roman"/>
              </a:rPr>
              <a:t>- </a:t>
            </a:r>
            <a:r>
              <a:rPr lang="en-US" b="0" i="0" u="none" strike="noStrike" baseline="0" dirty="0">
                <a:solidFill>
                  <a:srgbClr val="000000"/>
                </a:solidFill>
                <a:latin typeface="Franklin Gothic Book" panose="020B0503020102020204" pitchFamily="34" charset="0"/>
              </a:rPr>
              <a:t>Programs and policies stakeholders have the flexibility to use a wide range of technologies, practices and innovative implementation approaches to meet environmental objectives.</a:t>
            </a:r>
            <a:endParaRPr lang="en-US" dirty="0">
              <a:latin typeface="Franklin Gothic Book"/>
              <a:ea typeface="MS PGothic"/>
              <a:cs typeface="Times New Roman"/>
            </a:endParaRPr>
          </a:p>
          <a:p>
            <a:pPr marL="256032" indent="-256032">
              <a:spcBef>
                <a:spcPts val="1200"/>
              </a:spcBef>
              <a:buFont typeface="Arial"/>
              <a:buChar char="•"/>
            </a:pPr>
            <a:endParaRPr lang="en-US" sz="2000" dirty="0"/>
          </a:p>
        </p:txBody>
      </p:sp>
      <p:graphicFrame>
        <p:nvGraphicFramePr>
          <p:cNvPr id="6" name="Table 5">
            <a:extLst>
              <a:ext uri="{FF2B5EF4-FFF2-40B4-BE49-F238E27FC236}">
                <a16:creationId xmlns:a16="http://schemas.microsoft.com/office/drawing/2014/main" id="{9A4D4297-46CD-F188-961B-2DB546908839}"/>
              </a:ext>
            </a:extLst>
          </p:cNvPr>
          <p:cNvGraphicFramePr>
            <a:graphicFrameLocks noGrp="1" noChangeAspect="1"/>
          </p:cNvGraphicFramePr>
          <p:nvPr>
            <p:extLst>
              <p:ext uri="{D42A27DB-BD31-4B8C-83A1-F6EECF244321}">
                <p14:modId xmlns:p14="http://schemas.microsoft.com/office/powerpoint/2010/main" val="1617693615"/>
              </p:ext>
            </p:extLst>
          </p:nvPr>
        </p:nvGraphicFramePr>
        <p:xfrm>
          <a:off x="389905" y="414944"/>
          <a:ext cx="11277601" cy="1108118"/>
        </p:xfrm>
        <a:graphic>
          <a:graphicData uri="http://schemas.openxmlformats.org/drawingml/2006/table">
            <a:tbl>
              <a:tblPr firstRow="1">
                <a:tableStyleId>{5C22544A-7EE6-4342-B048-85BDC9FD1C3A}</a:tableStyleId>
              </a:tblPr>
              <a:tblGrid>
                <a:gridCol w="11277601">
                  <a:extLst>
                    <a:ext uri="{9D8B030D-6E8A-4147-A177-3AD203B41FA5}">
                      <a16:colId xmlns:a16="http://schemas.microsoft.com/office/drawing/2014/main" val="20000"/>
                    </a:ext>
                  </a:extLst>
                </a:gridCol>
              </a:tblGrid>
              <a:tr h="633984">
                <a:tc>
                  <a:txBody>
                    <a:bodyPr/>
                    <a:lstStyle/>
                    <a:p>
                      <a:pPr algn="l">
                        <a:lnSpc>
                          <a:spcPct val="70000"/>
                        </a:lnSpc>
                      </a:pPr>
                      <a:r>
                        <a:rPr lang="en-US" sz="3600" b="0" kern="1200" cap="none" spc="0" dirty="0">
                          <a:solidFill>
                            <a:schemeClr val="tx2"/>
                          </a:solidFill>
                          <a:latin typeface="Franklin Gothic Medium"/>
                          <a:ea typeface="Ebrima"/>
                          <a:cs typeface="Franklin Gothic Book"/>
                        </a:rPr>
                        <a:t>CBPC Policy Principles</a:t>
                      </a:r>
                    </a:p>
                  </a:txBody>
                  <a:tcPr marL="121919" marR="609600" marT="0" marB="121919"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74134">
                <a:tc>
                  <a:txBody>
                    <a:bodyPr/>
                    <a:lstStyle/>
                    <a:p>
                      <a:pPr algn="l">
                        <a:lnSpc>
                          <a:spcPts val="2760"/>
                        </a:lnSpc>
                      </a:pPr>
                      <a:endParaRPr lang="en-US" sz="3800" dirty="0">
                        <a:solidFill>
                          <a:schemeClr val="accent1">
                            <a:lumMod val="60000"/>
                            <a:lumOff val="40000"/>
                          </a:schemeClr>
                        </a:solidFill>
                        <a:latin typeface="Franklin Gothic Medium"/>
                        <a:ea typeface="Ebrima" panose="02000000000000000000" pitchFamily="2" charset="0"/>
                        <a:cs typeface="Franklin Gothic Medium"/>
                      </a:endParaRPr>
                    </a:p>
                  </a:txBody>
                  <a:tcPr marL="0" marR="60960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4"/>
                      <a:stretch>
                        <a:fillRect/>
                      </a:stretch>
                    </a:blip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670863970"/>
      </p:ext>
    </p:extLst>
  </p:cSld>
  <p:clrMapOvr>
    <a:masterClrMapping/>
  </p:clrMapOvr>
  <p:extLst>
    <p:ext uri="{6950BFC3-D8DA-4A85-94F7-54DA5524770B}">
      <p188:commentRel xmlns:p188="http://schemas.microsoft.com/office/powerpoint/2018/8/main" r:id="rId3"/>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BFBDF0C1-F07F-877C-B24B-665FE9D6AA09}"/>
              </a:ext>
            </a:extLst>
          </p:cNvPr>
          <p:cNvGraphicFramePr>
            <a:graphicFrameLocks noGrp="1" noChangeAspect="1"/>
          </p:cNvGraphicFramePr>
          <p:nvPr>
            <p:extLst>
              <p:ext uri="{D42A27DB-BD31-4B8C-83A1-F6EECF244321}">
                <p14:modId xmlns:p14="http://schemas.microsoft.com/office/powerpoint/2010/main" val="1769637516"/>
              </p:ext>
            </p:extLst>
          </p:nvPr>
        </p:nvGraphicFramePr>
        <p:xfrm>
          <a:off x="721488" y="100273"/>
          <a:ext cx="11277601" cy="1108118"/>
        </p:xfrm>
        <a:graphic>
          <a:graphicData uri="http://schemas.openxmlformats.org/drawingml/2006/table">
            <a:tbl>
              <a:tblPr firstRow="1">
                <a:tableStyleId>{5C22544A-7EE6-4342-B048-85BDC9FD1C3A}</a:tableStyleId>
              </a:tblPr>
              <a:tblGrid>
                <a:gridCol w="11277601">
                  <a:extLst>
                    <a:ext uri="{9D8B030D-6E8A-4147-A177-3AD203B41FA5}">
                      <a16:colId xmlns:a16="http://schemas.microsoft.com/office/drawing/2014/main" val="20000"/>
                    </a:ext>
                  </a:extLst>
                </a:gridCol>
              </a:tblGrid>
              <a:tr h="633984">
                <a:tc>
                  <a:txBody>
                    <a:bodyPr/>
                    <a:lstStyle/>
                    <a:p>
                      <a:pPr algn="l">
                        <a:lnSpc>
                          <a:spcPct val="70000"/>
                        </a:lnSpc>
                      </a:pPr>
                      <a:r>
                        <a:rPr lang="en-US" sz="3600" b="0" kern="1200" cap="none" spc="0" dirty="0">
                          <a:solidFill>
                            <a:schemeClr val="tx2"/>
                          </a:solidFill>
                          <a:latin typeface="Franklin Gothic Medium"/>
                          <a:ea typeface="Ebrima" panose="02000000000000000000" pitchFamily="2" charset="0"/>
                          <a:cs typeface="Franklin Gothic Book"/>
                        </a:rPr>
                        <a:t>Legislative Priorities for Water-2023</a:t>
                      </a:r>
                      <a:endParaRPr lang="en-US" sz="3600" b="0" kern="1200" cap="none" spc="0" dirty="0">
                        <a:solidFill>
                          <a:schemeClr val="tx2"/>
                        </a:solidFill>
                        <a:latin typeface="+mn-lt"/>
                        <a:ea typeface="Ebrima" panose="02000000000000000000" pitchFamily="2" charset="0"/>
                        <a:cs typeface="Franklin Gothic Book"/>
                      </a:endParaRPr>
                    </a:p>
                  </a:txBody>
                  <a:tcPr marL="121919" marR="609600" marT="0" marB="121919"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74134">
                <a:tc>
                  <a:txBody>
                    <a:bodyPr/>
                    <a:lstStyle/>
                    <a:p>
                      <a:pPr algn="l">
                        <a:lnSpc>
                          <a:spcPts val="2760"/>
                        </a:lnSpc>
                      </a:pPr>
                      <a:endParaRPr lang="en-US" sz="3800" dirty="0">
                        <a:solidFill>
                          <a:schemeClr val="accent1">
                            <a:lumMod val="60000"/>
                            <a:lumOff val="40000"/>
                          </a:schemeClr>
                        </a:solidFill>
                        <a:latin typeface="Franklin Gothic Medium"/>
                        <a:ea typeface="Ebrima" panose="02000000000000000000" pitchFamily="2" charset="0"/>
                        <a:cs typeface="Franklin Gothic Medium"/>
                      </a:endParaRPr>
                    </a:p>
                  </a:txBody>
                  <a:tcPr marL="0" marR="60960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2"/>
                      <a:stretch>
                        <a:fillRect/>
                      </a:stretch>
                    </a:blipFill>
                  </a:tcPr>
                </a:tc>
                <a:extLst>
                  <a:ext uri="{0D108BD9-81ED-4DB2-BD59-A6C34878D82A}">
                    <a16:rowId xmlns:a16="http://schemas.microsoft.com/office/drawing/2014/main" val="10001"/>
                  </a:ext>
                </a:extLst>
              </a:tr>
            </a:tbl>
          </a:graphicData>
        </a:graphic>
      </p:graphicFrame>
      <p:sp>
        <p:nvSpPr>
          <p:cNvPr id="2" name="Slide Number Placeholder 1"/>
          <p:cNvSpPr>
            <a:spLocks noGrp="1"/>
          </p:cNvSpPr>
          <p:nvPr>
            <p:ph type="sldNum" sz="quarter" idx="12"/>
          </p:nvPr>
        </p:nvSpPr>
        <p:spPr>
          <a:prstGeom prst="rect">
            <a:avLst/>
          </a:prstGeom>
        </p:spPr>
        <p:txBody>
          <a:bodyPr/>
          <a:lstStyle/>
          <a:p>
            <a:fld id="{7CB1CFCA-EE77-9F4A-8FAE-3286F1D37F0D}" type="slidenum">
              <a:rPr lang="en-US" smtClean="0"/>
              <a:pPr/>
              <a:t>4</a:t>
            </a:fld>
            <a:endParaRPr lang="en-US"/>
          </a:p>
        </p:txBody>
      </p:sp>
      <p:sp>
        <p:nvSpPr>
          <p:cNvPr id="3" name="TextBox 2">
            <a:extLst>
              <a:ext uri="{FF2B5EF4-FFF2-40B4-BE49-F238E27FC236}">
                <a16:creationId xmlns:a16="http://schemas.microsoft.com/office/drawing/2014/main" id="{B72082D4-9FE4-3D14-9236-23C6880EC67D}"/>
              </a:ext>
            </a:extLst>
          </p:cNvPr>
          <p:cNvSpPr txBox="1"/>
          <p:nvPr/>
        </p:nvSpPr>
        <p:spPr>
          <a:xfrm>
            <a:off x="846880" y="978084"/>
            <a:ext cx="9857232" cy="5439951"/>
          </a:xfrm>
          <a:prstGeom prst="rect">
            <a:avLst/>
          </a:prstGeom>
          <a:noFill/>
        </p:spPr>
        <p:txBody>
          <a:bodyPr wrap="square" rtlCol="0">
            <a:spAutoFit/>
          </a:bodyPr>
          <a:lstStyle/>
          <a:p>
            <a:pPr marL="0" marR="0">
              <a:lnSpc>
                <a:spcPts val="1800"/>
              </a:lnSpc>
              <a:spcBef>
                <a:spcPts val="0"/>
              </a:spcBef>
              <a:spcAft>
                <a:spcPts val="0"/>
              </a:spcAft>
            </a:pPr>
            <a:r>
              <a:rPr lang="en-US" sz="1600" dirty="0">
                <a:solidFill>
                  <a:srgbClr val="000000"/>
                </a:solidFill>
                <a:effectLst/>
                <a:latin typeface="Franklin Gothic Medium" panose="020B0603020102020204" pitchFamily="34" charset="0"/>
                <a:ea typeface="MS PGothic" panose="020B0600070205080204" pitchFamily="34" charset="-128"/>
                <a:cs typeface="Times New Roman" panose="02020603050405020304" pitchFamily="18" charset="0"/>
              </a:rPr>
              <a:t>Support Investments in Water Infrastructure </a:t>
            </a:r>
          </a:p>
          <a:p>
            <a:pPr marL="0" marR="0">
              <a:lnSpc>
                <a:spcPts val="1300"/>
              </a:lnSpc>
              <a:spcBef>
                <a:spcPts val="0"/>
              </a:spcBef>
              <a:spcAft>
                <a:spcPts val="0"/>
              </a:spcAft>
            </a:pPr>
            <a:r>
              <a:rPr lang="en-US" sz="1600" dirty="0">
                <a:solidFill>
                  <a:srgbClr val="000000"/>
                </a:solidFill>
                <a:effectLst/>
                <a:latin typeface="Franklin Gothic Book" panose="020B0503020102020204" pitchFamily="34" charset="0"/>
                <a:ea typeface="MS PGothic" panose="020B0600070205080204" pitchFamily="34" charset="-128"/>
                <a:cs typeface="Times New Roman" panose="02020603050405020304" pitchFamily="18" charset="0"/>
              </a:rPr>
              <a:t>Support sustained and expanded funding for federal water quality programs, including the EPA’s Chesapeake Bay Program, the Water Infrastructure Finance and Innovation Act (WIFIA), Water Resources and Development Act (WRDA) and for state programs including grants for local governments and water utilities, state revolving funds (SRFs),... </a:t>
            </a:r>
            <a:br>
              <a:rPr lang="en-US" sz="1600" dirty="0">
                <a:solidFill>
                  <a:srgbClr val="000000"/>
                </a:solidFill>
                <a:effectLst/>
                <a:latin typeface="Franklin Gothic Book" panose="020B0503020102020204" pitchFamily="34" charset="0"/>
                <a:ea typeface="MS PGothic" panose="020B0600070205080204" pitchFamily="34" charset="-128"/>
                <a:cs typeface="Times New Roman" panose="02020603050405020304" pitchFamily="18" charset="0"/>
              </a:rPr>
            </a:br>
            <a:endParaRPr lang="en-US" sz="1600" dirty="0">
              <a:solidFill>
                <a:srgbClr val="000000"/>
              </a:solidFill>
              <a:effectLst/>
              <a:latin typeface="Franklin Gothic Book" panose="020B0503020102020204" pitchFamily="34" charset="0"/>
              <a:ea typeface="MS PGothic" panose="020B0600070205080204" pitchFamily="34" charset="-128"/>
              <a:cs typeface="Times New Roman" panose="02020603050405020304" pitchFamily="18" charset="0"/>
            </a:endParaRPr>
          </a:p>
          <a:p>
            <a:pPr marL="0" marR="0">
              <a:lnSpc>
                <a:spcPts val="1800"/>
              </a:lnSpc>
              <a:spcBef>
                <a:spcPts val="0"/>
              </a:spcBef>
              <a:spcAft>
                <a:spcPts val="0"/>
              </a:spcAft>
            </a:pPr>
            <a:r>
              <a:rPr lang="en-US" sz="1600" dirty="0">
                <a:solidFill>
                  <a:srgbClr val="000000"/>
                </a:solidFill>
                <a:effectLst/>
                <a:latin typeface="Franklin Gothic Medium" panose="020B0603020102020204" pitchFamily="34" charset="0"/>
                <a:ea typeface="MS PGothic" panose="020B0600070205080204" pitchFamily="34" charset="-128"/>
                <a:cs typeface="Times New Roman" panose="02020603050405020304" pitchFamily="18" charset="0"/>
              </a:rPr>
              <a:t>Support Climate and Flood Resiliency Initiatives</a:t>
            </a:r>
          </a:p>
          <a:p>
            <a:pPr marL="0" marR="0">
              <a:lnSpc>
                <a:spcPts val="1300"/>
              </a:lnSpc>
              <a:spcBef>
                <a:spcPts val="0"/>
              </a:spcBef>
              <a:spcAft>
                <a:spcPts val="0"/>
              </a:spcAft>
            </a:pPr>
            <a:r>
              <a:rPr lang="en-US" sz="1600" dirty="0">
                <a:solidFill>
                  <a:srgbClr val="000000"/>
                </a:solidFill>
                <a:effectLst/>
                <a:latin typeface="Franklin Gothic Book" panose="020B0503020102020204" pitchFamily="34" charset="0"/>
                <a:ea typeface="MS PGothic" panose="020B0600070205080204" pitchFamily="34" charset="-128"/>
                <a:cs typeface="Times New Roman" panose="02020603050405020304" pitchFamily="18" charset="0"/>
              </a:rPr>
              <a:t>Support funding to address robust climate change analysis, adaptation and resiliency planning, flood control and management, drought management, and development and coordinated implementation of local best practices.</a:t>
            </a:r>
          </a:p>
          <a:p>
            <a:pPr marL="0" marR="0">
              <a:lnSpc>
                <a:spcPts val="1300"/>
              </a:lnSpc>
              <a:spcBef>
                <a:spcPts val="0"/>
              </a:spcBef>
              <a:spcAft>
                <a:spcPts val="0"/>
              </a:spcAft>
            </a:pPr>
            <a:r>
              <a:rPr lang="en-US" sz="1600" dirty="0">
                <a:solidFill>
                  <a:srgbClr val="000000"/>
                </a:solidFill>
                <a:effectLst/>
                <a:latin typeface="Franklin Gothic Book" panose="020B0503020102020204" pitchFamily="34" charset="0"/>
                <a:ea typeface="MS PGothic" panose="020B0600070205080204" pitchFamily="34" charset="-128"/>
                <a:cs typeface="Times New Roman" panose="02020603050405020304" pitchFamily="18" charset="0"/>
              </a:rPr>
              <a:t> </a:t>
            </a:r>
          </a:p>
          <a:p>
            <a:pPr marL="0" marR="0">
              <a:lnSpc>
                <a:spcPts val="1800"/>
              </a:lnSpc>
              <a:spcBef>
                <a:spcPts val="0"/>
              </a:spcBef>
              <a:spcAft>
                <a:spcPts val="0"/>
              </a:spcAft>
            </a:pPr>
            <a:r>
              <a:rPr lang="en-US" sz="1600" dirty="0">
                <a:solidFill>
                  <a:srgbClr val="000000"/>
                </a:solidFill>
                <a:effectLst/>
                <a:latin typeface="Franklin Gothic Medium" panose="020B0603020102020204" pitchFamily="34" charset="0"/>
                <a:ea typeface="MS PGothic" panose="020B0600070205080204" pitchFamily="34" charset="-128"/>
                <a:cs typeface="Times New Roman" panose="02020603050405020304" pitchFamily="18" charset="0"/>
              </a:rPr>
              <a:t>Ensure Stormwater Regulatory Feasibility</a:t>
            </a:r>
          </a:p>
          <a:p>
            <a:pPr marL="0" marR="0">
              <a:lnSpc>
                <a:spcPts val="1300"/>
              </a:lnSpc>
              <a:spcBef>
                <a:spcPts val="0"/>
              </a:spcBef>
              <a:spcAft>
                <a:spcPts val="0"/>
              </a:spcAft>
            </a:pPr>
            <a:r>
              <a:rPr lang="en-US" sz="1600" dirty="0">
                <a:solidFill>
                  <a:srgbClr val="000000"/>
                </a:solidFill>
                <a:effectLst/>
                <a:latin typeface="Franklin Gothic Book" panose="020B0503020102020204" pitchFamily="34" charset="0"/>
                <a:ea typeface="MS PGothic" panose="020B0600070205080204" pitchFamily="34" charset="-128"/>
                <a:cs typeface="Times New Roman" panose="02020603050405020304" pitchFamily="18" charset="0"/>
              </a:rPr>
              <a:t>Support actions that provide for a feasible pace for future MS4 stormwater permits and reasonable reporting requirements.</a:t>
            </a:r>
          </a:p>
          <a:p>
            <a:pPr marL="0" marR="0">
              <a:lnSpc>
                <a:spcPts val="1300"/>
              </a:lnSpc>
              <a:spcBef>
                <a:spcPts val="0"/>
              </a:spcBef>
              <a:spcAft>
                <a:spcPts val="0"/>
              </a:spcAft>
            </a:pPr>
            <a:r>
              <a:rPr lang="en-US" sz="1600" dirty="0">
                <a:solidFill>
                  <a:srgbClr val="000000"/>
                </a:solidFill>
                <a:effectLst/>
                <a:latin typeface="Franklin Gothic Book" panose="020B0503020102020204" pitchFamily="34" charset="0"/>
                <a:ea typeface="MS PGothic" panose="020B0600070205080204" pitchFamily="34" charset="-128"/>
                <a:cs typeface="Times New Roman" panose="02020603050405020304" pitchFamily="18" charset="0"/>
              </a:rPr>
              <a:t> </a:t>
            </a:r>
          </a:p>
          <a:p>
            <a:pPr marL="0" marR="0">
              <a:lnSpc>
                <a:spcPts val="1800"/>
              </a:lnSpc>
              <a:spcBef>
                <a:spcPts val="0"/>
              </a:spcBef>
              <a:spcAft>
                <a:spcPts val="0"/>
              </a:spcAft>
            </a:pPr>
            <a:r>
              <a:rPr lang="en-US" sz="1600" dirty="0">
                <a:solidFill>
                  <a:srgbClr val="000000"/>
                </a:solidFill>
                <a:effectLst/>
                <a:latin typeface="Franklin Gothic Medium" panose="020B0603020102020204" pitchFamily="34" charset="0"/>
                <a:ea typeface="MS PGothic" panose="020B0600070205080204" pitchFamily="34" charset="-128"/>
                <a:cs typeface="Times New Roman" panose="02020603050405020304" pitchFamily="18" charset="0"/>
              </a:rPr>
              <a:t>Ensure Local Government Input</a:t>
            </a:r>
          </a:p>
          <a:p>
            <a:pPr marL="0" marR="0">
              <a:lnSpc>
                <a:spcPts val="1300"/>
              </a:lnSpc>
              <a:spcBef>
                <a:spcPts val="0"/>
              </a:spcBef>
              <a:spcAft>
                <a:spcPts val="0"/>
              </a:spcAft>
            </a:pPr>
            <a:r>
              <a:rPr lang="en-US" sz="1600" dirty="0">
                <a:solidFill>
                  <a:srgbClr val="000000"/>
                </a:solidFill>
                <a:effectLst/>
                <a:latin typeface="Franklin Gothic Book" panose="020B0503020102020204" pitchFamily="34" charset="0"/>
                <a:ea typeface="MS PGothic" panose="020B0600070205080204" pitchFamily="34" charset="-128"/>
                <a:cs typeface="Times New Roman" panose="02020603050405020304" pitchFamily="18" charset="0"/>
              </a:rPr>
              <a:t>Ensure that local governments and wastewater and drinking water utilities are given opportunities to provide timely and meaningful input on legislation and management decisions affecting the Chesapeake Bay and local water quality.</a:t>
            </a:r>
          </a:p>
          <a:p>
            <a:pPr marL="0" marR="0">
              <a:lnSpc>
                <a:spcPts val="1300"/>
              </a:lnSpc>
              <a:spcBef>
                <a:spcPts val="0"/>
              </a:spcBef>
              <a:spcAft>
                <a:spcPts val="0"/>
              </a:spcAft>
            </a:pPr>
            <a:r>
              <a:rPr lang="en-US" sz="1600" dirty="0">
                <a:solidFill>
                  <a:srgbClr val="000000"/>
                </a:solidFill>
                <a:effectLst/>
                <a:latin typeface="Franklin Gothic Book" panose="020B0503020102020204" pitchFamily="34" charset="0"/>
                <a:ea typeface="MS PGothic" panose="020B0600070205080204" pitchFamily="34" charset="-128"/>
                <a:cs typeface="Times New Roman" panose="02020603050405020304" pitchFamily="18" charset="0"/>
              </a:rPr>
              <a:t> </a:t>
            </a:r>
          </a:p>
          <a:p>
            <a:pPr marL="0" marR="0">
              <a:lnSpc>
                <a:spcPts val="1800"/>
              </a:lnSpc>
              <a:spcBef>
                <a:spcPts val="0"/>
              </a:spcBef>
              <a:spcAft>
                <a:spcPts val="0"/>
              </a:spcAft>
            </a:pPr>
            <a:r>
              <a:rPr lang="en-US" sz="1600" dirty="0">
                <a:solidFill>
                  <a:srgbClr val="000000"/>
                </a:solidFill>
                <a:effectLst/>
                <a:latin typeface="Franklin Gothic Medium" panose="020B0603020102020204" pitchFamily="34" charset="0"/>
                <a:ea typeface="MS PGothic" panose="020B0600070205080204" pitchFamily="34" charset="-128"/>
                <a:cs typeface="Times New Roman" panose="02020603050405020304" pitchFamily="18" charset="0"/>
              </a:rPr>
              <a:t>Support Affordability and Regulatory Flexibility</a:t>
            </a:r>
          </a:p>
          <a:p>
            <a:pPr marL="0" marR="0">
              <a:lnSpc>
                <a:spcPts val="1300"/>
              </a:lnSpc>
              <a:spcBef>
                <a:spcPts val="0"/>
              </a:spcBef>
              <a:spcAft>
                <a:spcPts val="0"/>
              </a:spcAft>
            </a:pPr>
            <a:r>
              <a:rPr lang="en-US" sz="1600" dirty="0">
                <a:solidFill>
                  <a:srgbClr val="000000"/>
                </a:solidFill>
                <a:effectLst/>
                <a:latin typeface="Franklin Gothic Book" panose="020B0503020102020204" pitchFamily="34" charset="0"/>
                <a:ea typeface="MS PGothic" panose="020B0600070205080204" pitchFamily="34" charset="-128"/>
                <a:cs typeface="Times New Roman" panose="02020603050405020304" pitchFamily="18" charset="0"/>
              </a:rPr>
              <a:t>Support cost-effective scheduling and financing of water quality programs, including streamlining permits, flexibility to achieve nutrient and sediment reduction across wastewater, stormwater, and other sectors, affordability of water, and full funding for agricultural conservation programs.</a:t>
            </a:r>
          </a:p>
          <a:p>
            <a:pPr marL="0" marR="0">
              <a:lnSpc>
                <a:spcPts val="1300"/>
              </a:lnSpc>
              <a:spcBef>
                <a:spcPts val="0"/>
              </a:spcBef>
              <a:spcAft>
                <a:spcPts val="0"/>
              </a:spcAft>
            </a:pPr>
            <a:r>
              <a:rPr lang="en-US" sz="1600" dirty="0">
                <a:solidFill>
                  <a:srgbClr val="000000"/>
                </a:solidFill>
                <a:effectLst/>
                <a:latin typeface="Franklin Gothic Book" panose="020B0503020102020204" pitchFamily="34" charset="0"/>
                <a:ea typeface="MS PGothic" panose="020B0600070205080204" pitchFamily="34" charset="-128"/>
                <a:cs typeface="Times New Roman" panose="02020603050405020304" pitchFamily="18" charset="0"/>
              </a:rPr>
              <a:t> </a:t>
            </a:r>
          </a:p>
          <a:p>
            <a:pPr marL="0" marR="0">
              <a:lnSpc>
                <a:spcPts val="1800"/>
              </a:lnSpc>
              <a:spcBef>
                <a:spcPts val="0"/>
              </a:spcBef>
              <a:spcAft>
                <a:spcPts val="0"/>
              </a:spcAft>
            </a:pPr>
            <a:r>
              <a:rPr lang="en-US" sz="1600" dirty="0">
                <a:solidFill>
                  <a:srgbClr val="000000"/>
                </a:solidFill>
                <a:effectLst/>
                <a:latin typeface="Franklin Gothic Medium" panose="020B0603020102020204" pitchFamily="34" charset="0"/>
                <a:ea typeface="MS PGothic" panose="020B0600070205080204" pitchFamily="34" charset="-128"/>
                <a:cs typeface="Times New Roman" panose="02020603050405020304" pitchFamily="18" charset="0"/>
              </a:rPr>
              <a:t>Support Water Supply Security</a:t>
            </a:r>
          </a:p>
          <a:p>
            <a:pPr marL="0" marR="0">
              <a:lnSpc>
                <a:spcPts val="1300"/>
              </a:lnSpc>
              <a:spcBef>
                <a:spcPts val="0"/>
              </a:spcBef>
              <a:spcAft>
                <a:spcPts val="0"/>
              </a:spcAft>
            </a:pPr>
            <a:r>
              <a:rPr lang="en-US" sz="1600" dirty="0">
                <a:solidFill>
                  <a:srgbClr val="000000"/>
                </a:solidFill>
                <a:effectLst/>
                <a:latin typeface="Franklin Gothic Book" panose="020B0503020102020204" pitchFamily="34" charset="0"/>
                <a:ea typeface="MS PGothic" panose="020B0600070205080204" pitchFamily="34" charset="-128"/>
                <a:cs typeface="Times New Roman" panose="02020603050405020304" pitchFamily="18" charset="0"/>
              </a:rPr>
              <a:t>Support water quality security and resiliency through research, planning, and programs and drinking water source protection policies and programs to ensure a resilient, reliable and clean drinking water supply for the region. </a:t>
            </a:r>
          </a:p>
          <a:p>
            <a:pPr marL="256032" indent="-256032">
              <a:spcBef>
                <a:spcPts val="1200"/>
              </a:spcBef>
              <a:buFont typeface="Arial"/>
              <a:buChar char="•"/>
            </a:pPr>
            <a:endParaRPr lang="en-US" sz="2000" dirty="0"/>
          </a:p>
        </p:txBody>
      </p:sp>
    </p:spTree>
    <p:extLst>
      <p:ext uri="{BB962C8B-B14F-4D97-AF65-F5344CB8AC3E}">
        <p14:creationId xmlns:p14="http://schemas.microsoft.com/office/powerpoint/2010/main" val="30896314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8EF002-DE7F-151E-A9A4-6476A5775B39}"/>
            </a:ext>
          </a:extLst>
        </p:cNvPr>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487F7849-1757-069C-C5DC-20E32247C264}"/>
              </a:ext>
            </a:extLst>
          </p:cNvPr>
          <p:cNvGraphicFramePr>
            <a:graphicFrameLocks noGrp="1" noChangeAspect="1"/>
          </p:cNvGraphicFramePr>
          <p:nvPr/>
        </p:nvGraphicFramePr>
        <p:xfrm>
          <a:off x="721488" y="100273"/>
          <a:ext cx="11277601" cy="1108118"/>
        </p:xfrm>
        <a:graphic>
          <a:graphicData uri="http://schemas.openxmlformats.org/drawingml/2006/table">
            <a:tbl>
              <a:tblPr firstRow="1">
                <a:tableStyleId>{5C22544A-7EE6-4342-B048-85BDC9FD1C3A}</a:tableStyleId>
              </a:tblPr>
              <a:tblGrid>
                <a:gridCol w="11277601">
                  <a:extLst>
                    <a:ext uri="{9D8B030D-6E8A-4147-A177-3AD203B41FA5}">
                      <a16:colId xmlns:a16="http://schemas.microsoft.com/office/drawing/2014/main" val="20000"/>
                    </a:ext>
                  </a:extLst>
                </a:gridCol>
              </a:tblGrid>
              <a:tr h="633984">
                <a:tc>
                  <a:txBody>
                    <a:bodyPr/>
                    <a:lstStyle/>
                    <a:p>
                      <a:pPr algn="l">
                        <a:lnSpc>
                          <a:spcPct val="70000"/>
                        </a:lnSpc>
                      </a:pPr>
                      <a:r>
                        <a:rPr lang="en-US" sz="3600" b="0" kern="1200" cap="none" spc="0" dirty="0">
                          <a:solidFill>
                            <a:schemeClr val="tx2"/>
                          </a:solidFill>
                          <a:latin typeface="Franklin Gothic Medium"/>
                          <a:ea typeface="Ebrima" panose="02000000000000000000" pitchFamily="2" charset="0"/>
                          <a:cs typeface="Franklin Gothic Book"/>
                        </a:rPr>
                        <a:t>Legislative Priorities for Water-2024</a:t>
                      </a:r>
                      <a:endParaRPr lang="en-US" sz="3600" b="0" kern="1200" cap="none" spc="0" dirty="0">
                        <a:solidFill>
                          <a:schemeClr val="tx2"/>
                        </a:solidFill>
                        <a:latin typeface="+mn-lt"/>
                        <a:ea typeface="Ebrima" panose="02000000000000000000" pitchFamily="2" charset="0"/>
                        <a:cs typeface="Franklin Gothic Book"/>
                      </a:endParaRPr>
                    </a:p>
                  </a:txBody>
                  <a:tcPr marL="121919" marR="609600" marT="0" marB="121919"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74134">
                <a:tc>
                  <a:txBody>
                    <a:bodyPr/>
                    <a:lstStyle/>
                    <a:p>
                      <a:pPr algn="l">
                        <a:lnSpc>
                          <a:spcPts val="2760"/>
                        </a:lnSpc>
                      </a:pPr>
                      <a:endParaRPr lang="en-US" sz="3800" dirty="0">
                        <a:solidFill>
                          <a:schemeClr val="accent1">
                            <a:lumMod val="60000"/>
                            <a:lumOff val="40000"/>
                          </a:schemeClr>
                        </a:solidFill>
                        <a:latin typeface="Franklin Gothic Medium"/>
                        <a:ea typeface="Ebrima" panose="02000000000000000000" pitchFamily="2" charset="0"/>
                        <a:cs typeface="Franklin Gothic Medium"/>
                      </a:endParaRPr>
                    </a:p>
                  </a:txBody>
                  <a:tcPr marL="0" marR="60960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2"/>
                      <a:stretch>
                        <a:fillRect/>
                      </a:stretch>
                    </a:blipFill>
                  </a:tcPr>
                </a:tc>
                <a:extLst>
                  <a:ext uri="{0D108BD9-81ED-4DB2-BD59-A6C34878D82A}">
                    <a16:rowId xmlns:a16="http://schemas.microsoft.com/office/drawing/2014/main" val="10001"/>
                  </a:ext>
                </a:extLst>
              </a:tr>
            </a:tbl>
          </a:graphicData>
        </a:graphic>
      </p:graphicFrame>
      <p:sp>
        <p:nvSpPr>
          <p:cNvPr id="2" name="Slide Number Placeholder 1">
            <a:extLst>
              <a:ext uri="{FF2B5EF4-FFF2-40B4-BE49-F238E27FC236}">
                <a16:creationId xmlns:a16="http://schemas.microsoft.com/office/drawing/2014/main" id="{0E880B98-3A1A-BDAE-017D-31F480F1D079}"/>
              </a:ext>
            </a:extLst>
          </p:cNvPr>
          <p:cNvSpPr>
            <a:spLocks noGrp="1"/>
          </p:cNvSpPr>
          <p:nvPr>
            <p:ph type="sldNum" sz="quarter" idx="12"/>
          </p:nvPr>
        </p:nvSpPr>
        <p:spPr>
          <a:prstGeom prst="rect">
            <a:avLst/>
          </a:prstGeom>
        </p:spPr>
        <p:txBody>
          <a:bodyPr/>
          <a:lstStyle/>
          <a:p>
            <a:fld id="{7CB1CFCA-EE77-9F4A-8FAE-3286F1D37F0D}" type="slidenum">
              <a:rPr lang="en-US" smtClean="0"/>
              <a:pPr/>
              <a:t>5</a:t>
            </a:fld>
            <a:endParaRPr lang="en-US"/>
          </a:p>
        </p:txBody>
      </p:sp>
      <p:sp>
        <p:nvSpPr>
          <p:cNvPr id="3" name="TextBox 2">
            <a:extLst>
              <a:ext uri="{FF2B5EF4-FFF2-40B4-BE49-F238E27FC236}">
                <a16:creationId xmlns:a16="http://schemas.microsoft.com/office/drawing/2014/main" id="{DBFB426F-D124-D110-5235-B4928C3507F3}"/>
              </a:ext>
            </a:extLst>
          </p:cNvPr>
          <p:cNvSpPr txBox="1"/>
          <p:nvPr/>
        </p:nvSpPr>
        <p:spPr>
          <a:xfrm>
            <a:off x="846880" y="1138629"/>
            <a:ext cx="9857232" cy="4811574"/>
          </a:xfrm>
          <a:prstGeom prst="rect">
            <a:avLst/>
          </a:prstGeom>
          <a:noFill/>
        </p:spPr>
        <p:txBody>
          <a:bodyPr wrap="square" rtlCol="0">
            <a:spAutoFit/>
          </a:bodyPr>
          <a:lstStyle/>
          <a:p>
            <a:pPr marL="0" marR="0">
              <a:lnSpc>
                <a:spcPts val="1800"/>
              </a:lnSpc>
              <a:spcBef>
                <a:spcPts val="0"/>
              </a:spcBef>
              <a:spcAft>
                <a:spcPts val="0"/>
              </a:spcAft>
            </a:pPr>
            <a:r>
              <a:rPr lang="en-US" dirty="0">
                <a:solidFill>
                  <a:srgbClr val="000000"/>
                </a:solidFill>
                <a:effectLst/>
                <a:latin typeface="Franklin Gothic Medium" panose="020B0603020102020204" pitchFamily="34" charset="0"/>
                <a:ea typeface="MS PGothic" panose="020B0600070205080204" pitchFamily="34" charset="-128"/>
                <a:cs typeface="Times New Roman" panose="02020603050405020304" pitchFamily="18" charset="0"/>
              </a:rPr>
              <a:t>Support Investments in Water Infrastructure &amp; Water Quality Protection </a:t>
            </a:r>
          </a:p>
          <a:p>
            <a:pPr marL="0" marR="0">
              <a:lnSpc>
                <a:spcPts val="1800"/>
              </a:lnSpc>
              <a:spcBef>
                <a:spcPts val="0"/>
              </a:spcBef>
              <a:spcAft>
                <a:spcPts val="0"/>
              </a:spcAft>
            </a:pPr>
            <a:r>
              <a:rPr lang="en-US" dirty="0"/>
              <a:t>Support appropriating the full authorized funding levels for water, wastewater, stormwater, and water reuse programs, including the Clean Water and Drinking Water SRFs, the EPA’s Chesapeake Bay Program, the Water Infrastructure Finance and Innovation Act (WIFIA), Water Resources and Development Act (WRDA) and for state programs including grants for local governments and water utilities, and stormwater local assistance funds. Keep state revolving funds (SRFs) at maximum authorization in federal law. Ensure that funding for congressionally directed spending projects is in addition to the authorized SRF funding levels. Ensure that local water infrastructure investments to meet water quality permit load allocations and handle future population and economic growth are protected. Invest in workforce training and development to ensure the availability of skilled workers to fill water sector jobs. Support funding for agricultural conservation programs.</a:t>
            </a:r>
            <a:br>
              <a:rPr lang="en-US" dirty="0">
                <a:solidFill>
                  <a:srgbClr val="000000"/>
                </a:solidFill>
                <a:effectLst/>
                <a:latin typeface="Franklin Gothic Book" panose="020B0503020102020204" pitchFamily="34" charset="0"/>
                <a:ea typeface="MS PGothic" panose="020B0600070205080204" pitchFamily="34" charset="-128"/>
                <a:cs typeface="Times New Roman" panose="02020603050405020304" pitchFamily="18" charset="0"/>
              </a:rPr>
            </a:br>
            <a:endParaRPr lang="en-US" dirty="0">
              <a:solidFill>
                <a:srgbClr val="000000"/>
              </a:solidFill>
              <a:effectLst/>
              <a:latin typeface="Franklin Gothic Book" panose="020B0503020102020204" pitchFamily="34" charset="0"/>
              <a:ea typeface="MS PGothic" panose="020B0600070205080204" pitchFamily="34" charset="-128"/>
              <a:cs typeface="Times New Roman" panose="02020603050405020304" pitchFamily="18" charset="0"/>
            </a:endParaRPr>
          </a:p>
          <a:p>
            <a:pPr marL="0" marR="0">
              <a:lnSpc>
                <a:spcPts val="1800"/>
              </a:lnSpc>
              <a:spcBef>
                <a:spcPts val="0"/>
              </a:spcBef>
              <a:spcAft>
                <a:spcPts val="0"/>
              </a:spcAft>
            </a:pPr>
            <a:r>
              <a:rPr lang="en-US" dirty="0">
                <a:solidFill>
                  <a:srgbClr val="000000"/>
                </a:solidFill>
                <a:effectLst/>
                <a:latin typeface="Franklin Gothic Medium" panose="020B0603020102020204" pitchFamily="34" charset="0"/>
                <a:ea typeface="MS PGothic" panose="020B0600070205080204" pitchFamily="34" charset="-128"/>
                <a:cs typeface="Times New Roman" panose="02020603050405020304" pitchFamily="18" charset="0"/>
              </a:rPr>
              <a:t>Support Climate &amp; Resiliency Initiatives</a:t>
            </a:r>
          </a:p>
          <a:p>
            <a:pPr marL="0" marR="0">
              <a:lnSpc>
                <a:spcPts val="1800"/>
              </a:lnSpc>
              <a:spcBef>
                <a:spcPts val="0"/>
              </a:spcBef>
              <a:spcAft>
                <a:spcPts val="0"/>
              </a:spcAft>
            </a:pPr>
            <a:r>
              <a:rPr lang="en-US" dirty="0"/>
              <a:t>Support funding and policy to address robust scientific climate change analysis, adaptation and resiliency planning and coordinated local best practices for flood control, drought, and water storage and reuse. Support drinking water security and resiliency through research, planning, programs and funding to ensure a resilient, reliable, and clean drinking water supply for the region. </a:t>
            </a:r>
            <a:endParaRPr lang="en-US" dirty="0">
              <a:solidFill>
                <a:srgbClr val="000000"/>
              </a:solidFill>
              <a:effectLst/>
              <a:latin typeface="Franklin Gothic Book" panose="020B0503020102020204" pitchFamily="34" charset="0"/>
              <a:ea typeface="MS PGothic" panose="020B0600070205080204" pitchFamily="34" charset="-128"/>
              <a:cs typeface="Times New Roman" panose="02020603050405020304" pitchFamily="18" charset="0"/>
            </a:endParaRPr>
          </a:p>
          <a:p>
            <a:pPr marL="0" marR="0">
              <a:lnSpc>
                <a:spcPts val="1300"/>
              </a:lnSpc>
              <a:spcBef>
                <a:spcPts val="0"/>
              </a:spcBef>
              <a:spcAft>
                <a:spcPts val="0"/>
              </a:spcAft>
            </a:pPr>
            <a:r>
              <a:rPr lang="en-US" dirty="0">
                <a:solidFill>
                  <a:srgbClr val="000000"/>
                </a:solidFill>
                <a:effectLst/>
                <a:latin typeface="Franklin Gothic Book" panose="020B0503020102020204" pitchFamily="34" charset="0"/>
                <a:ea typeface="MS PGothic" panose="020B0600070205080204" pitchFamily="34" charset="-128"/>
                <a:cs typeface="Times New Roman" panose="02020603050405020304" pitchFamily="18" charset="0"/>
              </a:rPr>
              <a:t> </a:t>
            </a:r>
          </a:p>
          <a:p>
            <a:pPr marL="0" marR="0">
              <a:lnSpc>
                <a:spcPts val="1300"/>
              </a:lnSpc>
              <a:spcBef>
                <a:spcPts val="0"/>
              </a:spcBef>
              <a:spcAft>
                <a:spcPts val="0"/>
              </a:spcAft>
            </a:pPr>
            <a:r>
              <a:rPr lang="en-US" sz="1600" dirty="0">
                <a:solidFill>
                  <a:srgbClr val="000000"/>
                </a:solidFill>
                <a:effectLst/>
                <a:latin typeface="Franklin Gothic Book" panose="020B0503020102020204" pitchFamily="34" charset="0"/>
                <a:ea typeface="MS PGothic" panose="020B0600070205080204" pitchFamily="34" charset="-128"/>
                <a:cs typeface="Times New Roman" panose="02020603050405020304" pitchFamily="18" charset="0"/>
              </a:rPr>
              <a:t> </a:t>
            </a:r>
          </a:p>
          <a:p>
            <a:pPr marL="256032" indent="-256032">
              <a:spcBef>
                <a:spcPts val="1200"/>
              </a:spcBef>
              <a:buFont typeface="Arial"/>
              <a:buChar char="•"/>
            </a:pPr>
            <a:endParaRPr lang="en-US" sz="2000" dirty="0"/>
          </a:p>
        </p:txBody>
      </p:sp>
    </p:spTree>
    <p:extLst>
      <p:ext uri="{BB962C8B-B14F-4D97-AF65-F5344CB8AC3E}">
        <p14:creationId xmlns:p14="http://schemas.microsoft.com/office/powerpoint/2010/main" val="20757104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CC9A5B-EA4A-B3F7-3ED2-E99A41AF92B9}"/>
            </a:ext>
          </a:extLst>
        </p:cNvPr>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8A2CE0C4-FF78-D4F0-7CBD-AF40F60D953B}"/>
              </a:ext>
            </a:extLst>
          </p:cNvPr>
          <p:cNvGraphicFramePr>
            <a:graphicFrameLocks noGrp="1" noChangeAspect="1"/>
          </p:cNvGraphicFramePr>
          <p:nvPr/>
        </p:nvGraphicFramePr>
        <p:xfrm>
          <a:off x="721488" y="100273"/>
          <a:ext cx="11277601" cy="1108118"/>
        </p:xfrm>
        <a:graphic>
          <a:graphicData uri="http://schemas.openxmlformats.org/drawingml/2006/table">
            <a:tbl>
              <a:tblPr firstRow="1">
                <a:tableStyleId>{5C22544A-7EE6-4342-B048-85BDC9FD1C3A}</a:tableStyleId>
              </a:tblPr>
              <a:tblGrid>
                <a:gridCol w="11277601">
                  <a:extLst>
                    <a:ext uri="{9D8B030D-6E8A-4147-A177-3AD203B41FA5}">
                      <a16:colId xmlns:a16="http://schemas.microsoft.com/office/drawing/2014/main" val="20000"/>
                    </a:ext>
                  </a:extLst>
                </a:gridCol>
              </a:tblGrid>
              <a:tr h="633984">
                <a:tc>
                  <a:txBody>
                    <a:bodyPr/>
                    <a:lstStyle/>
                    <a:p>
                      <a:pPr algn="l">
                        <a:lnSpc>
                          <a:spcPct val="70000"/>
                        </a:lnSpc>
                      </a:pPr>
                      <a:r>
                        <a:rPr lang="en-US" sz="3600" b="0" kern="1200" cap="none" spc="0" dirty="0">
                          <a:solidFill>
                            <a:schemeClr val="tx2"/>
                          </a:solidFill>
                          <a:latin typeface="Franklin Gothic Medium"/>
                          <a:ea typeface="Ebrima" panose="02000000000000000000" pitchFamily="2" charset="0"/>
                          <a:cs typeface="Franklin Gothic Book"/>
                        </a:rPr>
                        <a:t>Legislative Priorities for Water-2024</a:t>
                      </a:r>
                      <a:endParaRPr lang="en-US" sz="3600" b="0" kern="1200" cap="none" spc="0" dirty="0">
                        <a:solidFill>
                          <a:schemeClr val="tx2"/>
                        </a:solidFill>
                        <a:latin typeface="+mn-lt"/>
                        <a:ea typeface="Ebrima" panose="02000000000000000000" pitchFamily="2" charset="0"/>
                        <a:cs typeface="Franklin Gothic Book"/>
                      </a:endParaRPr>
                    </a:p>
                  </a:txBody>
                  <a:tcPr marL="121919" marR="609600" marT="0" marB="121919"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74134">
                <a:tc>
                  <a:txBody>
                    <a:bodyPr/>
                    <a:lstStyle/>
                    <a:p>
                      <a:pPr algn="l">
                        <a:lnSpc>
                          <a:spcPts val="2760"/>
                        </a:lnSpc>
                      </a:pPr>
                      <a:endParaRPr lang="en-US" sz="3800" dirty="0">
                        <a:solidFill>
                          <a:schemeClr val="accent1">
                            <a:lumMod val="60000"/>
                            <a:lumOff val="40000"/>
                          </a:schemeClr>
                        </a:solidFill>
                        <a:latin typeface="Franklin Gothic Medium"/>
                        <a:ea typeface="Ebrima" panose="02000000000000000000" pitchFamily="2" charset="0"/>
                        <a:cs typeface="Franklin Gothic Medium"/>
                      </a:endParaRPr>
                    </a:p>
                  </a:txBody>
                  <a:tcPr marL="0" marR="60960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2"/>
                      <a:stretch>
                        <a:fillRect/>
                      </a:stretch>
                    </a:blipFill>
                  </a:tcPr>
                </a:tc>
                <a:extLst>
                  <a:ext uri="{0D108BD9-81ED-4DB2-BD59-A6C34878D82A}">
                    <a16:rowId xmlns:a16="http://schemas.microsoft.com/office/drawing/2014/main" val="10001"/>
                  </a:ext>
                </a:extLst>
              </a:tr>
            </a:tbl>
          </a:graphicData>
        </a:graphic>
      </p:graphicFrame>
      <p:sp>
        <p:nvSpPr>
          <p:cNvPr id="2" name="Slide Number Placeholder 1">
            <a:extLst>
              <a:ext uri="{FF2B5EF4-FFF2-40B4-BE49-F238E27FC236}">
                <a16:creationId xmlns:a16="http://schemas.microsoft.com/office/drawing/2014/main" id="{BF39EFDC-A309-41E6-1C2A-A5C6896396A3}"/>
              </a:ext>
            </a:extLst>
          </p:cNvPr>
          <p:cNvSpPr>
            <a:spLocks noGrp="1"/>
          </p:cNvSpPr>
          <p:nvPr>
            <p:ph type="sldNum" sz="quarter" idx="12"/>
          </p:nvPr>
        </p:nvSpPr>
        <p:spPr>
          <a:prstGeom prst="rect">
            <a:avLst/>
          </a:prstGeom>
        </p:spPr>
        <p:txBody>
          <a:bodyPr/>
          <a:lstStyle/>
          <a:p>
            <a:fld id="{7CB1CFCA-EE77-9F4A-8FAE-3286F1D37F0D}" type="slidenum">
              <a:rPr lang="en-US" smtClean="0"/>
              <a:pPr/>
              <a:t>6</a:t>
            </a:fld>
            <a:endParaRPr lang="en-US"/>
          </a:p>
        </p:txBody>
      </p:sp>
      <p:sp>
        <p:nvSpPr>
          <p:cNvPr id="3" name="TextBox 2">
            <a:extLst>
              <a:ext uri="{FF2B5EF4-FFF2-40B4-BE49-F238E27FC236}">
                <a16:creationId xmlns:a16="http://schemas.microsoft.com/office/drawing/2014/main" id="{E0F87BB7-50B8-B79B-EA10-046E94A14428}"/>
              </a:ext>
            </a:extLst>
          </p:cNvPr>
          <p:cNvSpPr txBox="1"/>
          <p:nvPr/>
        </p:nvSpPr>
        <p:spPr>
          <a:xfrm>
            <a:off x="846880" y="978084"/>
            <a:ext cx="9857232" cy="3426579"/>
          </a:xfrm>
          <a:prstGeom prst="rect">
            <a:avLst/>
          </a:prstGeom>
          <a:noFill/>
        </p:spPr>
        <p:txBody>
          <a:bodyPr wrap="square" rtlCol="0">
            <a:spAutoFit/>
          </a:bodyPr>
          <a:lstStyle/>
          <a:p>
            <a:pPr marL="0" marR="0">
              <a:lnSpc>
                <a:spcPts val="1300"/>
              </a:lnSpc>
              <a:spcBef>
                <a:spcPts val="0"/>
              </a:spcBef>
              <a:spcAft>
                <a:spcPts val="0"/>
              </a:spcAft>
            </a:pPr>
            <a:r>
              <a:rPr lang="en-US" sz="1600" dirty="0">
                <a:solidFill>
                  <a:srgbClr val="000000"/>
                </a:solidFill>
                <a:effectLst/>
                <a:latin typeface="Franklin Gothic Book" panose="020B0503020102020204" pitchFamily="34" charset="0"/>
                <a:ea typeface="MS PGothic" panose="020B0600070205080204" pitchFamily="34" charset="-128"/>
                <a:cs typeface="Times New Roman" panose="02020603050405020304" pitchFamily="18" charset="0"/>
              </a:rPr>
              <a:t> </a:t>
            </a:r>
          </a:p>
          <a:p>
            <a:pPr marL="0" marR="0">
              <a:lnSpc>
                <a:spcPts val="1800"/>
              </a:lnSpc>
              <a:spcBef>
                <a:spcPts val="0"/>
              </a:spcBef>
              <a:spcAft>
                <a:spcPts val="0"/>
              </a:spcAft>
            </a:pPr>
            <a:r>
              <a:rPr lang="en-US" dirty="0">
                <a:solidFill>
                  <a:srgbClr val="000000"/>
                </a:solidFill>
                <a:effectLst/>
                <a:latin typeface="Franklin Gothic Medium" panose="020B0603020102020204" pitchFamily="34" charset="0"/>
                <a:ea typeface="MS PGothic" panose="020B0600070205080204" pitchFamily="34" charset="-128"/>
                <a:cs typeface="Times New Roman" panose="02020603050405020304" pitchFamily="18" charset="0"/>
              </a:rPr>
              <a:t>Ensure Regulatory Feasibility &amp; Flexibility</a:t>
            </a:r>
          </a:p>
          <a:p>
            <a:pPr marL="0" marR="0">
              <a:lnSpc>
                <a:spcPts val="1800"/>
              </a:lnSpc>
              <a:spcBef>
                <a:spcPts val="0"/>
              </a:spcBef>
              <a:spcAft>
                <a:spcPts val="0"/>
              </a:spcAft>
            </a:pPr>
            <a:r>
              <a:rPr lang="en-US" dirty="0"/>
              <a:t>Support actions that provide for flexible implementation and a feasible pace for future stormwater, water, and wastewater permits and other regulatory requirements, including reasonable reporting requirements. Support cost-effective scheduling and financing of water quality programs including streamlining permits, flexibility to achieve nutrient and sediment reduction across wastewater, stormwater, and other sectors to protect affordability of water.</a:t>
            </a:r>
          </a:p>
          <a:p>
            <a:pPr marL="0" marR="0">
              <a:lnSpc>
                <a:spcPts val="1800"/>
              </a:lnSpc>
              <a:spcBef>
                <a:spcPts val="0"/>
              </a:spcBef>
              <a:spcAft>
                <a:spcPts val="0"/>
              </a:spcAft>
            </a:pPr>
            <a:endParaRPr lang="en-US" dirty="0"/>
          </a:p>
          <a:p>
            <a:pPr>
              <a:lnSpc>
                <a:spcPts val="1800"/>
              </a:lnSpc>
            </a:pPr>
            <a:r>
              <a:rPr lang="en-US" dirty="0">
                <a:solidFill>
                  <a:srgbClr val="000000"/>
                </a:solidFill>
                <a:effectLst/>
                <a:latin typeface="Franklin Gothic Medium" panose="020B0603020102020204" pitchFamily="34" charset="0"/>
                <a:ea typeface="MS PGothic" panose="020B0600070205080204" pitchFamily="34" charset="-128"/>
                <a:cs typeface="Times New Roman" panose="02020603050405020304" pitchFamily="18" charset="0"/>
              </a:rPr>
              <a:t>Ensure Local Government Input</a:t>
            </a:r>
            <a:endParaRPr lang="en-US" dirty="0"/>
          </a:p>
          <a:p>
            <a:pPr>
              <a:lnSpc>
                <a:spcPts val="1800"/>
              </a:lnSpc>
            </a:pPr>
            <a:r>
              <a:rPr lang="en-US" dirty="0"/>
              <a:t>Ensure that local governments and wastewater and drinking water utilities are given opportunities to provide timely and meaningful input on legislation and management decisions affecting the Chesapeake Bay and local water quality.</a:t>
            </a:r>
          </a:p>
          <a:p>
            <a:pPr marL="0" marR="0">
              <a:lnSpc>
                <a:spcPts val="1300"/>
              </a:lnSpc>
              <a:spcBef>
                <a:spcPts val="0"/>
              </a:spcBef>
              <a:spcAft>
                <a:spcPts val="0"/>
              </a:spcAft>
            </a:pPr>
            <a:r>
              <a:rPr lang="en-US" sz="1600" dirty="0">
                <a:solidFill>
                  <a:srgbClr val="000000"/>
                </a:solidFill>
                <a:effectLst/>
                <a:latin typeface="Franklin Gothic Book" panose="020B0503020102020204" pitchFamily="34" charset="0"/>
                <a:ea typeface="MS PGothic" panose="020B0600070205080204" pitchFamily="34" charset="-128"/>
                <a:cs typeface="Times New Roman" panose="02020603050405020304" pitchFamily="18" charset="0"/>
              </a:rPr>
              <a:t> </a:t>
            </a:r>
          </a:p>
          <a:p>
            <a:pPr marL="256032" indent="-256032">
              <a:spcBef>
                <a:spcPts val="1200"/>
              </a:spcBef>
              <a:buFont typeface="Arial"/>
              <a:buChar char="•"/>
            </a:pPr>
            <a:endParaRPr lang="en-US" sz="2000" dirty="0"/>
          </a:p>
        </p:txBody>
      </p:sp>
    </p:spTree>
    <p:extLst>
      <p:ext uri="{BB962C8B-B14F-4D97-AF65-F5344CB8AC3E}">
        <p14:creationId xmlns:p14="http://schemas.microsoft.com/office/powerpoint/2010/main" val="22351365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93930A-6CCF-C00F-FDBF-04C740D34A54}"/>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1E287D8-EBF5-944B-9141-6C82171BAB84}"/>
              </a:ext>
            </a:extLst>
          </p:cNvPr>
          <p:cNvSpPr>
            <a:spLocks noGrp="1"/>
          </p:cNvSpPr>
          <p:nvPr>
            <p:ph type="sldNum" sz="quarter" idx="12"/>
          </p:nvPr>
        </p:nvSpPr>
        <p:spPr>
          <a:prstGeom prst="rect">
            <a:avLst/>
          </a:prstGeom>
        </p:spPr>
        <p:txBody>
          <a:bodyPr/>
          <a:lstStyle/>
          <a:p>
            <a:fld id="{7CB1CFCA-EE77-9F4A-8FAE-3286F1D37F0D}" type="slidenum">
              <a:rPr lang="en-US" smtClean="0"/>
              <a:pPr/>
              <a:t>7</a:t>
            </a:fld>
            <a:endParaRPr lang="en-US"/>
          </a:p>
        </p:txBody>
      </p:sp>
      <p:graphicFrame>
        <p:nvGraphicFramePr>
          <p:cNvPr id="6" name="Table 5">
            <a:extLst>
              <a:ext uri="{FF2B5EF4-FFF2-40B4-BE49-F238E27FC236}">
                <a16:creationId xmlns:a16="http://schemas.microsoft.com/office/drawing/2014/main" id="{8B571497-2987-CD6F-F4AB-C9FCF302408F}"/>
              </a:ext>
            </a:extLst>
          </p:cNvPr>
          <p:cNvGraphicFramePr>
            <a:graphicFrameLocks noGrp="1" noChangeAspect="1"/>
          </p:cNvGraphicFramePr>
          <p:nvPr>
            <p:extLst>
              <p:ext uri="{D42A27DB-BD31-4B8C-83A1-F6EECF244321}">
                <p14:modId xmlns:p14="http://schemas.microsoft.com/office/powerpoint/2010/main" val="3585752132"/>
              </p:ext>
            </p:extLst>
          </p:nvPr>
        </p:nvGraphicFramePr>
        <p:xfrm>
          <a:off x="389905" y="414944"/>
          <a:ext cx="11277601" cy="1108118"/>
        </p:xfrm>
        <a:graphic>
          <a:graphicData uri="http://schemas.openxmlformats.org/drawingml/2006/table">
            <a:tbl>
              <a:tblPr firstRow="1">
                <a:tableStyleId>{5C22544A-7EE6-4342-B048-85BDC9FD1C3A}</a:tableStyleId>
              </a:tblPr>
              <a:tblGrid>
                <a:gridCol w="11277601">
                  <a:extLst>
                    <a:ext uri="{9D8B030D-6E8A-4147-A177-3AD203B41FA5}">
                      <a16:colId xmlns:a16="http://schemas.microsoft.com/office/drawing/2014/main" val="20000"/>
                    </a:ext>
                  </a:extLst>
                </a:gridCol>
              </a:tblGrid>
              <a:tr h="633984">
                <a:tc>
                  <a:txBody>
                    <a:bodyPr/>
                    <a:lstStyle/>
                    <a:p>
                      <a:pPr algn="l">
                        <a:lnSpc>
                          <a:spcPct val="70000"/>
                        </a:lnSpc>
                      </a:pPr>
                      <a:r>
                        <a:rPr lang="en-US" sz="3600" b="0" kern="1200" cap="none" spc="0" dirty="0">
                          <a:solidFill>
                            <a:schemeClr val="tx2"/>
                          </a:solidFill>
                          <a:latin typeface="Franklin Gothic Medium"/>
                          <a:ea typeface="Ebrima"/>
                          <a:cs typeface="Franklin Gothic Book"/>
                        </a:rPr>
                        <a:t>2025 Proposed Meeting Dates and Topics</a:t>
                      </a:r>
                    </a:p>
                  </a:txBody>
                  <a:tcPr marL="121919" marR="609600" marT="0" marB="121919"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74134">
                <a:tc>
                  <a:txBody>
                    <a:bodyPr/>
                    <a:lstStyle/>
                    <a:p>
                      <a:pPr algn="l">
                        <a:lnSpc>
                          <a:spcPts val="2760"/>
                        </a:lnSpc>
                      </a:pPr>
                      <a:endParaRPr lang="en-US" sz="3800" dirty="0">
                        <a:solidFill>
                          <a:schemeClr val="accent1">
                            <a:lumMod val="60000"/>
                            <a:lumOff val="40000"/>
                          </a:schemeClr>
                        </a:solidFill>
                        <a:latin typeface="Franklin Gothic Medium"/>
                        <a:ea typeface="Ebrima" panose="02000000000000000000" pitchFamily="2" charset="0"/>
                        <a:cs typeface="Franklin Gothic Medium"/>
                      </a:endParaRPr>
                    </a:p>
                  </a:txBody>
                  <a:tcPr marL="0" marR="60960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2"/>
                      <a:stretch>
                        <a:fillRect/>
                      </a:stretch>
                    </a:blipFill>
                  </a:tcPr>
                </a:tc>
                <a:extLst>
                  <a:ext uri="{0D108BD9-81ED-4DB2-BD59-A6C34878D82A}">
                    <a16:rowId xmlns:a16="http://schemas.microsoft.com/office/drawing/2014/main" val="10001"/>
                  </a:ext>
                </a:extLst>
              </a:tr>
            </a:tbl>
          </a:graphicData>
        </a:graphic>
      </p:graphicFrame>
      <p:graphicFrame>
        <p:nvGraphicFramePr>
          <p:cNvPr id="4" name="Table 3">
            <a:extLst>
              <a:ext uri="{FF2B5EF4-FFF2-40B4-BE49-F238E27FC236}">
                <a16:creationId xmlns:a16="http://schemas.microsoft.com/office/drawing/2014/main" id="{CA9B1CA7-4FD3-4B7E-753C-5CFD1CA37DD4}"/>
              </a:ext>
            </a:extLst>
          </p:cNvPr>
          <p:cNvGraphicFramePr>
            <a:graphicFrameLocks noGrp="1"/>
          </p:cNvGraphicFramePr>
          <p:nvPr>
            <p:extLst>
              <p:ext uri="{D42A27DB-BD31-4B8C-83A1-F6EECF244321}">
                <p14:modId xmlns:p14="http://schemas.microsoft.com/office/powerpoint/2010/main" val="3880592584"/>
              </p:ext>
            </p:extLst>
          </p:nvPr>
        </p:nvGraphicFramePr>
        <p:xfrm>
          <a:off x="946673" y="1523062"/>
          <a:ext cx="10599150" cy="5236997"/>
        </p:xfrm>
        <a:graphic>
          <a:graphicData uri="http://schemas.openxmlformats.org/drawingml/2006/table">
            <a:tbl>
              <a:tblPr firstRow="1" firstCol="1" bandRow="1">
                <a:tableStyleId>{5C22544A-7EE6-4342-B048-85BDC9FD1C3A}</a:tableStyleId>
              </a:tblPr>
              <a:tblGrid>
                <a:gridCol w="2054099">
                  <a:extLst>
                    <a:ext uri="{9D8B030D-6E8A-4147-A177-3AD203B41FA5}">
                      <a16:colId xmlns:a16="http://schemas.microsoft.com/office/drawing/2014/main" val="3907275839"/>
                    </a:ext>
                  </a:extLst>
                </a:gridCol>
                <a:gridCol w="8545051">
                  <a:extLst>
                    <a:ext uri="{9D8B030D-6E8A-4147-A177-3AD203B41FA5}">
                      <a16:colId xmlns:a16="http://schemas.microsoft.com/office/drawing/2014/main" val="2055038469"/>
                    </a:ext>
                  </a:extLst>
                </a:gridCol>
              </a:tblGrid>
              <a:tr h="238536">
                <a:tc>
                  <a:txBody>
                    <a:bodyPr/>
                    <a:lstStyle/>
                    <a:p>
                      <a:pPr marL="0" marR="0">
                        <a:spcBef>
                          <a:spcPts val="0"/>
                        </a:spcBef>
                        <a:spcAft>
                          <a:spcPts val="0"/>
                        </a:spcAft>
                      </a:pPr>
                      <a:r>
                        <a:rPr lang="en-US" sz="1100">
                          <a:effectLst/>
                        </a:rPr>
                        <a:t>Dates: </a:t>
                      </a:r>
                      <a:endParaRPr lang="en-US" sz="1100">
                        <a:effectLst/>
                        <a:latin typeface="Franklin Gothic Book" panose="020B05030201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1100">
                          <a:effectLst/>
                        </a:rPr>
                        <a:t>Topics:</a:t>
                      </a:r>
                      <a:endParaRPr lang="en-US" sz="1100">
                        <a:effectLst/>
                        <a:latin typeface="Franklin Gothic Book" panose="020B05030201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610884904"/>
                  </a:ext>
                </a:extLst>
              </a:tr>
              <a:tr h="954145">
                <a:tc>
                  <a:txBody>
                    <a:bodyPr/>
                    <a:lstStyle/>
                    <a:p>
                      <a:pPr marL="0" marR="0">
                        <a:spcBef>
                          <a:spcPts val="0"/>
                        </a:spcBef>
                        <a:spcAft>
                          <a:spcPts val="0"/>
                        </a:spcAft>
                      </a:pPr>
                      <a:r>
                        <a:rPr lang="en-US" sz="1600" dirty="0">
                          <a:effectLst/>
                        </a:rPr>
                        <a:t>January 17</a:t>
                      </a:r>
                    </a:p>
                    <a:p>
                      <a:pPr marL="0" marR="0">
                        <a:spcBef>
                          <a:spcPts val="0"/>
                        </a:spcBef>
                        <a:spcAft>
                          <a:spcPts val="0"/>
                        </a:spcAft>
                      </a:pPr>
                      <a:r>
                        <a:rPr lang="en-US" sz="1600" dirty="0">
                          <a:effectLst/>
                        </a:rPr>
                        <a:t>(virtual meeting)</a:t>
                      </a:r>
                      <a:endParaRPr lang="en-US" sz="1600" dirty="0">
                        <a:effectLst/>
                        <a:latin typeface="Franklin Gothic Book" panose="020B05030201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spcBef>
                          <a:spcPts val="0"/>
                        </a:spcBef>
                        <a:spcAft>
                          <a:spcPts val="0"/>
                        </a:spcAft>
                        <a:buFont typeface="Franklin Gothic Book" panose="020B0503020102020204" pitchFamily="34" charset="0"/>
                        <a:buChar char="•"/>
                      </a:pPr>
                      <a:r>
                        <a:rPr lang="en-US" sz="1600" dirty="0">
                          <a:effectLst/>
                        </a:rPr>
                        <a:t>Introduction of new CBPC members and leadership</a:t>
                      </a:r>
                    </a:p>
                    <a:p>
                      <a:pPr marL="342900" marR="0" lvl="0" indent="-342900">
                        <a:spcBef>
                          <a:spcPts val="0"/>
                        </a:spcBef>
                        <a:spcAft>
                          <a:spcPts val="0"/>
                        </a:spcAft>
                        <a:buFont typeface="Franklin Gothic Book" panose="020B0503020102020204" pitchFamily="34" charset="0"/>
                        <a:buChar char="•"/>
                      </a:pPr>
                      <a:r>
                        <a:rPr lang="en-US" sz="1600" dirty="0">
                          <a:effectLst/>
                        </a:rPr>
                        <a:t>COG’s Legislative Priorities: members self-select for Legislative Subcommittee (meeting biweekly on Fridays, 1:00).</a:t>
                      </a:r>
                    </a:p>
                    <a:p>
                      <a:pPr marL="342900" marR="0" lvl="0" indent="-342900">
                        <a:spcBef>
                          <a:spcPts val="0"/>
                        </a:spcBef>
                        <a:spcAft>
                          <a:spcPts val="0"/>
                        </a:spcAft>
                        <a:buFont typeface="Franklin Gothic Book" panose="020B0503020102020204" pitchFamily="34" charset="0"/>
                        <a:buChar char="•"/>
                      </a:pPr>
                      <a:r>
                        <a:rPr lang="en-US" sz="1600" dirty="0">
                          <a:effectLst/>
                        </a:rPr>
                        <a:t>Winter salts research, outreach, monitoring updates</a:t>
                      </a:r>
                      <a:endParaRPr lang="en-US" sz="1600" dirty="0">
                        <a:effectLst/>
                        <a:latin typeface="Franklin Gothic Book" panose="020B05030201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04462343"/>
                  </a:ext>
                </a:extLst>
              </a:tr>
              <a:tr h="715608">
                <a:tc>
                  <a:txBody>
                    <a:bodyPr/>
                    <a:lstStyle/>
                    <a:p>
                      <a:pPr marL="0" marR="0">
                        <a:spcBef>
                          <a:spcPts val="0"/>
                        </a:spcBef>
                        <a:spcAft>
                          <a:spcPts val="0"/>
                        </a:spcAft>
                      </a:pPr>
                      <a:r>
                        <a:rPr lang="en-US" sz="1600">
                          <a:effectLst/>
                        </a:rPr>
                        <a:t>March 21</a:t>
                      </a:r>
                      <a:br>
                        <a:rPr lang="en-US" sz="1600">
                          <a:effectLst/>
                        </a:rPr>
                      </a:br>
                      <a:r>
                        <a:rPr lang="en-US" sz="1600">
                          <a:effectLst/>
                        </a:rPr>
                        <a:t>(virtual)</a:t>
                      </a:r>
                      <a:endParaRPr lang="en-US" sz="1600">
                        <a:effectLst/>
                        <a:latin typeface="Franklin Gothic Book" panose="020B05030201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spcBef>
                          <a:spcPts val="0"/>
                        </a:spcBef>
                        <a:spcAft>
                          <a:spcPts val="0"/>
                        </a:spcAft>
                        <a:buFont typeface="Franklin Gothic Book" panose="020B0503020102020204" pitchFamily="34" charset="0"/>
                        <a:buChar char="•"/>
                      </a:pPr>
                      <a:r>
                        <a:rPr lang="en-US" sz="1600" dirty="0">
                          <a:effectLst/>
                        </a:rPr>
                        <a:t>Legislative updates</a:t>
                      </a:r>
                    </a:p>
                    <a:p>
                      <a:pPr marL="342900" marR="0" lvl="0" indent="-342900">
                        <a:spcBef>
                          <a:spcPts val="0"/>
                        </a:spcBef>
                        <a:spcAft>
                          <a:spcPts val="0"/>
                        </a:spcAft>
                        <a:buFont typeface="Franklin Gothic Book" panose="020B0503020102020204" pitchFamily="34" charset="0"/>
                        <a:buChar char="•"/>
                      </a:pPr>
                      <a:r>
                        <a:rPr lang="en-US" sz="1600" dirty="0">
                          <a:effectLst/>
                        </a:rPr>
                        <a:t>Approve the FY 2026 Regional Water Quality Management Work Program and Budget</a:t>
                      </a:r>
                    </a:p>
                  </a:txBody>
                  <a:tcPr marL="68580" marR="68580" marT="0" marB="0"/>
                </a:tc>
                <a:extLst>
                  <a:ext uri="{0D108BD9-81ED-4DB2-BD59-A6C34878D82A}">
                    <a16:rowId xmlns:a16="http://schemas.microsoft.com/office/drawing/2014/main" val="3583046747"/>
                  </a:ext>
                </a:extLst>
              </a:tr>
              <a:tr h="238536">
                <a:tc>
                  <a:txBody>
                    <a:bodyPr/>
                    <a:lstStyle/>
                    <a:p>
                      <a:pPr marL="0" marR="0">
                        <a:spcBef>
                          <a:spcPts val="0"/>
                        </a:spcBef>
                        <a:spcAft>
                          <a:spcPts val="0"/>
                        </a:spcAft>
                      </a:pPr>
                      <a:r>
                        <a:rPr lang="en-US" sz="1600">
                          <a:effectLst/>
                        </a:rPr>
                        <a:t>March 28</a:t>
                      </a:r>
                      <a:endParaRPr lang="en-US" sz="1600">
                        <a:effectLst/>
                        <a:latin typeface="Franklin Gothic Book" panose="020B05030201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spcBef>
                          <a:spcPts val="0"/>
                        </a:spcBef>
                        <a:spcAft>
                          <a:spcPts val="0"/>
                        </a:spcAft>
                        <a:buFont typeface="Franklin Gothic Book" panose="020B0503020102020204" pitchFamily="34" charset="0"/>
                        <a:buChar char="•"/>
                      </a:pPr>
                      <a:r>
                        <a:rPr lang="en-US" sz="1600">
                          <a:effectLst/>
                        </a:rPr>
                        <a:t>New Member Orientation </a:t>
                      </a:r>
                      <a:endParaRPr lang="en-US" sz="1600">
                        <a:effectLst/>
                        <a:latin typeface="Franklin Gothic Book" panose="020B05030201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337302110"/>
                  </a:ext>
                </a:extLst>
              </a:tr>
              <a:tr h="477072">
                <a:tc>
                  <a:txBody>
                    <a:bodyPr/>
                    <a:lstStyle/>
                    <a:p>
                      <a:pPr marL="0" marR="0">
                        <a:spcBef>
                          <a:spcPts val="0"/>
                        </a:spcBef>
                        <a:spcAft>
                          <a:spcPts val="0"/>
                        </a:spcAft>
                      </a:pPr>
                      <a:r>
                        <a:rPr lang="en-US" sz="1600">
                          <a:effectLst/>
                        </a:rPr>
                        <a:t>May 18</a:t>
                      </a:r>
                    </a:p>
                    <a:p>
                      <a:pPr marL="0" marR="0">
                        <a:spcBef>
                          <a:spcPts val="0"/>
                        </a:spcBef>
                        <a:spcAft>
                          <a:spcPts val="0"/>
                        </a:spcAft>
                      </a:pPr>
                      <a:r>
                        <a:rPr lang="en-US" sz="1600">
                          <a:effectLst/>
                        </a:rPr>
                        <a:t>(virtual)</a:t>
                      </a:r>
                      <a:endParaRPr lang="en-US" sz="1600">
                        <a:effectLst/>
                        <a:latin typeface="Franklin Gothic Book" panose="020B05030201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spcBef>
                          <a:spcPts val="0"/>
                        </a:spcBef>
                        <a:spcAft>
                          <a:spcPts val="0"/>
                        </a:spcAft>
                        <a:buFont typeface="Franklin Gothic Book" panose="020B0503020102020204" pitchFamily="34" charset="0"/>
                        <a:buChar char="•"/>
                      </a:pPr>
                      <a:r>
                        <a:rPr lang="en-US" sz="1600" dirty="0">
                          <a:effectLst/>
                        </a:rPr>
                        <a:t> Chesapeake Bay Program updates</a:t>
                      </a:r>
                    </a:p>
                  </a:txBody>
                  <a:tcPr marL="68580" marR="68580" marT="0" marB="0"/>
                </a:tc>
                <a:extLst>
                  <a:ext uri="{0D108BD9-81ED-4DB2-BD59-A6C34878D82A}">
                    <a16:rowId xmlns:a16="http://schemas.microsoft.com/office/drawing/2014/main" val="1544894407"/>
                  </a:ext>
                </a:extLst>
              </a:tr>
              <a:tr h="477072">
                <a:tc>
                  <a:txBody>
                    <a:bodyPr/>
                    <a:lstStyle/>
                    <a:p>
                      <a:pPr marL="0" marR="0">
                        <a:spcBef>
                          <a:spcPts val="0"/>
                        </a:spcBef>
                        <a:spcAft>
                          <a:spcPts val="0"/>
                        </a:spcAft>
                      </a:pPr>
                      <a:r>
                        <a:rPr lang="en-US" sz="1600">
                          <a:effectLst/>
                        </a:rPr>
                        <a:t>June 8-14</a:t>
                      </a:r>
                      <a:endParaRPr lang="en-US" sz="1600">
                        <a:effectLst/>
                        <a:latin typeface="Franklin Gothic Book" panose="020B05030201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spcBef>
                          <a:spcPts val="0"/>
                        </a:spcBef>
                        <a:spcAft>
                          <a:spcPts val="0"/>
                        </a:spcAft>
                        <a:buFont typeface="Franklin Gothic Book" panose="020B0503020102020204" pitchFamily="34" charset="0"/>
                        <a:buChar char="•"/>
                      </a:pPr>
                      <a:r>
                        <a:rPr lang="en-US" sz="1600">
                          <a:effectLst/>
                        </a:rPr>
                        <a:t>Chesapeake Bay Awareness Week (always the 2</a:t>
                      </a:r>
                      <a:r>
                        <a:rPr lang="en-US" sz="1600" baseline="30000">
                          <a:effectLst/>
                        </a:rPr>
                        <a:t>nd</a:t>
                      </a:r>
                      <a:r>
                        <a:rPr lang="en-US" sz="1600">
                          <a:effectLst/>
                        </a:rPr>
                        <a:t> week of June)</a:t>
                      </a:r>
                    </a:p>
                    <a:p>
                      <a:pPr marL="342900" marR="0" lvl="0" indent="-342900">
                        <a:spcBef>
                          <a:spcPts val="0"/>
                        </a:spcBef>
                        <a:spcAft>
                          <a:spcPts val="0"/>
                        </a:spcAft>
                        <a:buFont typeface="Franklin Gothic Book" panose="020B0503020102020204" pitchFamily="34" charset="0"/>
                        <a:buChar char="•"/>
                      </a:pPr>
                      <a:r>
                        <a:rPr lang="en-US" sz="1600">
                          <a:effectLst/>
                        </a:rPr>
                        <a:t>Send Hold the Date for Forum to EPA and states</a:t>
                      </a:r>
                      <a:endParaRPr lang="en-US" sz="1600">
                        <a:effectLst/>
                        <a:latin typeface="Franklin Gothic Book" panose="020B05030201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623402887"/>
                  </a:ext>
                </a:extLst>
              </a:tr>
              <a:tr h="477072">
                <a:tc>
                  <a:txBody>
                    <a:bodyPr/>
                    <a:lstStyle/>
                    <a:p>
                      <a:pPr marL="0" marR="0">
                        <a:spcBef>
                          <a:spcPts val="0"/>
                        </a:spcBef>
                        <a:spcAft>
                          <a:spcPts val="0"/>
                        </a:spcAft>
                      </a:pPr>
                      <a:r>
                        <a:rPr lang="en-US" sz="1600">
                          <a:effectLst/>
                        </a:rPr>
                        <a:t>July 18 </a:t>
                      </a:r>
                      <a:br>
                        <a:rPr lang="en-US" sz="1600">
                          <a:effectLst/>
                        </a:rPr>
                      </a:br>
                      <a:r>
                        <a:rPr lang="en-US" sz="1600">
                          <a:effectLst/>
                        </a:rPr>
                        <a:t>(virtual)</a:t>
                      </a:r>
                      <a:endParaRPr lang="en-US" sz="1600">
                        <a:effectLst/>
                        <a:latin typeface="Franklin Gothic Book" panose="020B05030201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spcBef>
                          <a:spcPts val="0"/>
                        </a:spcBef>
                        <a:spcAft>
                          <a:spcPts val="0"/>
                        </a:spcAft>
                        <a:buFont typeface="Franklin Gothic Book" panose="020B0503020102020204" pitchFamily="34" charset="0"/>
                        <a:buChar char="•"/>
                      </a:pPr>
                      <a:r>
                        <a:rPr lang="en-US" sz="1600" dirty="0">
                          <a:effectLst/>
                        </a:rPr>
                        <a:t>Preparations for Annual Forum </a:t>
                      </a:r>
                    </a:p>
                  </a:txBody>
                  <a:tcPr marL="68580" marR="68580" marT="0" marB="0"/>
                </a:tc>
                <a:extLst>
                  <a:ext uri="{0D108BD9-81ED-4DB2-BD59-A6C34878D82A}">
                    <a16:rowId xmlns:a16="http://schemas.microsoft.com/office/drawing/2014/main" val="2010486026"/>
                  </a:ext>
                </a:extLst>
              </a:tr>
              <a:tr h="625253">
                <a:tc>
                  <a:txBody>
                    <a:bodyPr/>
                    <a:lstStyle/>
                    <a:p>
                      <a:pPr marL="0" marR="0">
                        <a:spcBef>
                          <a:spcPts val="0"/>
                        </a:spcBef>
                        <a:spcAft>
                          <a:spcPts val="0"/>
                        </a:spcAft>
                      </a:pPr>
                      <a:r>
                        <a:rPr lang="en-US" sz="1600">
                          <a:effectLst/>
                        </a:rPr>
                        <a:t>September 19</a:t>
                      </a:r>
                    </a:p>
                    <a:p>
                      <a:pPr marL="0" marR="0">
                        <a:spcBef>
                          <a:spcPts val="0"/>
                        </a:spcBef>
                        <a:spcAft>
                          <a:spcPts val="0"/>
                        </a:spcAft>
                      </a:pPr>
                      <a:r>
                        <a:rPr lang="en-US" sz="1600">
                          <a:effectLst/>
                        </a:rPr>
                        <a:t>(in person at COG)</a:t>
                      </a:r>
                      <a:endParaRPr lang="en-US" sz="1600">
                        <a:effectLst/>
                        <a:latin typeface="Franklin Gothic Book" panose="020B05030201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spcBef>
                          <a:spcPts val="0"/>
                        </a:spcBef>
                        <a:spcAft>
                          <a:spcPts val="0"/>
                        </a:spcAft>
                        <a:buFont typeface="Symbol" panose="05050102010706020507" pitchFamily="18" charset="2"/>
                        <a:buChar char=""/>
                      </a:pPr>
                      <a:r>
                        <a:rPr lang="en-US" sz="1600" dirty="0">
                          <a:effectLst/>
                        </a:rPr>
                        <a:t>Annual Forum with EPA and States</a:t>
                      </a:r>
                      <a:endParaRPr lang="en-US" sz="1600" dirty="0">
                        <a:effectLst/>
                        <a:latin typeface="Franklin Gothic Book" panose="020B05030201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263549150"/>
                  </a:ext>
                </a:extLst>
              </a:tr>
              <a:tr h="238536">
                <a:tc>
                  <a:txBody>
                    <a:bodyPr/>
                    <a:lstStyle/>
                    <a:p>
                      <a:pPr marL="0" marR="0">
                        <a:spcBef>
                          <a:spcPts val="0"/>
                        </a:spcBef>
                        <a:spcAft>
                          <a:spcPts val="0"/>
                        </a:spcAft>
                      </a:pPr>
                      <a:r>
                        <a:rPr lang="en-US" sz="1600">
                          <a:effectLst/>
                        </a:rPr>
                        <a:t>October</a:t>
                      </a:r>
                      <a:endParaRPr lang="en-US" sz="1600">
                        <a:effectLst/>
                        <a:latin typeface="Franklin Gothic Book" panose="020B05030201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spcBef>
                          <a:spcPts val="0"/>
                        </a:spcBef>
                        <a:spcAft>
                          <a:spcPts val="0"/>
                        </a:spcAft>
                        <a:buFont typeface="Franklin Gothic Book" panose="020B0503020102020204" pitchFamily="34" charset="0"/>
                        <a:buChar char="•"/>
                      </a:pPr>
                      <a:r>
                        <a:rPr lang="en-US" sz="1600">
                          <a:effectLst/>
                        </a:rPr>
                        <a:t>Fall Boat Tour</a:t>
                      </a:r>
                      <a:endParaRPr lang="en-US" sz="1600">
                        <a:effectLst/>
                        <a:latin typeface="Franklin Gothic Book" panose="020B05030201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658568339"/>
                  </a:ext>
                </a:extLst>
              </a:tr>
              <a:tr h="715608">
                <a:tc>
                  <a:txBody>
                    <a:bodyPr/>
                    <a:lstStyle/>
                    <a:p>
                      <a:pPr marL="0" marR="0">
                        <a:spcBef>
                          <a:spcPts val="0"/>
                        </a:spcBef>
                        <a:spcAft>
                          <a:spcPts val="0"/>
                        </a:spcAft>
                      </a:pPr>
                      <a:r>
                        <a:rPr lang="en-US" sz="1600">
                          <a:effectLst/>
                        </a:rPr>
                        <a:t>November 21</a:t>
                      </a:r>
                    </a:p>
                    <a:p>
                      <a:pPr marL="0" marR="0">
                        <a:spcBef>
                          <a:spcPts val="0"/>
                        </a:spcBef>
                        <a:spcAft>
                          <a:spcPts val="0"/>
                        </a:spcAft>
                      </a:pPr>
                      <a:r>
                        <a:rPr lang="en-US" sz="1600">
                          <a:effectLst/>
                        </a:rPr>
                        <a:t>(virtual)</a:t>
                      </a:r>
                      <a:endParaRPr lang="en-US" sz="1600">
                        <a:effectLst/>
                        <a:latin typeface="Franklin Gothic Book" panose="020B05030201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lvl="0" indent="-342900">
                        <a:spcBef>
                          <a:spcPts val="0"/>
                        </a:spcBef>
                        <a:spcAft>
                          <a:spcPts val="0"/>
                        </a:spcAft>
                        <a:buFont typeface="Franklin Gothic Book" panose="020B0503020102020204" pitchFamily="34" charset="0"/>
                        <a:buChar char="•"/>
                      </a:pPr>
                      <a:r>
                        <a:rPr lang="en-US" sz="1600" dirty="0">
                          <a:effectLst/>
                        </a:rPr>
                        <a:t>Annual review of COG Legislative Priorities</a:t>
                      </a:r>
                    </a:p>
                    <a:p>
                      <a:pPr marL="342900" marR="0" lvl="0" indent="-342900">
                        <a:spcBef>
                          <a:spcPts val="0"/>
                        </a:spcBef>
                        <a:spcAft>
                          <a:spcPts val="0"/>
                        </a:spcAft>
                        <a:buFont typeface="Franklin Gothic Book" panose="020B0503020102020204" pitchFamily="34" charset="0"/>
                        <a:buChar char="•"/>
                      </a:pPr>
                      <a:r>
                        <a:rPr lang="en-US" sz="1600" dirty="0">
                          <a:effectLst/>
                        </a:rPr>
                        <a:t>Plan for 2025 meetings and tours</a:t>
                      </a:r>
                    </a:p>
                    <a:p>
                      <a:pPr marL="342900" marR="0" lvl="0" indent="-342900">
                        <a:spcBef>
                          <a:spcPts val="0"/>
                        </a:spcBef>
                        <a:spcAft>
                          <a:spcPts val="0"/>
                        </a:spcAft>
                        <a:buFont typeface="Franklin Gothic Book" panose="020B0503020102020204" pitchFamily="34" charset="0"/>
                        <a:buChar char="•"/>
                      </a:pPr>
                      <a:r>
                        <a:rPr lang="en-US" sz="1600" dirty="0">
                          <a:effectLst/>
                        </a:rPr>
                        <a:t>Annual review of regional stormwater fees.</a:t>
                      </a:r>
                      <a:endParaRPr lang="en-US" sz="1600" dirty="0">
                        <a:effectLst/>
                        <a:latin typeface="Franklin Gothic Book" panose="020B05030201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392044146"/>
                  </a:ext>
                </a:extLst>
              </a:tr>
            </a:tbl>
          </a:graphicData>
        </a:graphic>
      </p:graphicFrame>
    </p:spTree>
    <p:extLst>
      <p:ext uri="{BB962C8B-B14F-4D97-AF65-F5344CB8AC3E}">
        <p14:creationId xmlns:p14="http://schemas.microsoft.com/office/powerpoint/2010/main" val="34764656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E4C0E8-E5A5-FB5E-C997-C18C8B6A497D}"/>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AA42EC3-6035-1FE4-78EF-CA4C6ED06DA7}"/>
              </a:ext>
            </a:extLst>
          </p:cNvPr>
          <p:cNvSpPr>
            <a:spLocks noGrp="1"/>
          </p:cNvSpPr>
          <p:nvPr>
            <p:ph type="sldNum" sz="quarter" idx="12"/>
          </p:nvPr>
        </p:nvSpPr>
        <p:spPr>
          <a:prstGeom prst="rect">
            <a:avLst/>
          </a:prstGeom>
        </p:spPr>
        <p:txBody>
          <a:bodyPr/>
          <a:lstStyle/>
          <a:p>
            <a:fld id="{7CB1CFCA-EE77-9F4A-8FAE-3286F1D37F0D}" type="slidenum">
              <a:rPr lang="en-US" smtClean="0"/>
              <a:pPr/>
              <a:t>8</a:t>
            </a:fld>
            <a:endParaRPr lang="en-US"/>
          </a:p>
        </p:txBody>
      </p:sp>
      <p:sp>
        <p:nvSpPr>
          <p:cNvPr id="3" name="TextBox 2">
            <a:extLst>
              <a:ext uri="{FF2B5EF4-FFF2-40B4-BE49-F238E27FC236}">
                <a16:creationId xmlns:a16="http://schemas.microsoft.com/office/drawing/2014/main" id="{890D871C-D46B-DB6B-522E-F6CD667F24E0}"/>
              </a:ext>
            </a:extLst>
          </p:cNvPr>
          <p:cNvSpPr txBox="1"/>
          <p:nvPr/>
        </p:nvSpPr>
        <p:spPr>
          <a:xfrm>
            <a:off x="221672" y="1717285"/>
            <a:ext cx="9857232" cy="3323987"/>
          </a:xfrm>
          <a:prstGeom prst="rect">
            <a:avLst/>
          </a:prstGeom>
          <a:noFill/>
        </p:spPr>
        <p:txBody>
          <a:bodyPr wrap="square" lIns="91440" tIns="45720" rIns="91440" bIns="45720" rtlCol="0" anchor="t">
            <a:spAutoFit/>
          </a:bodyPr>
          <a:lstStyle/>
          <a:p>
            <a:pPr marL="342900" indent="-342900">
              <a:lnSpc>
                <a:spcPct val="150000"/>
              </a:lnSpc>
              <a:buFont typeface="Arial" panose="020B0604020202020204" pitchFamily="34" charset="0"/>
              <a:buChar char="•"/>
            </a:pPr>
            <a:r>
              <a:rPr lang="en-US" sz="2400" dirty="0">
                <a:solidFill>
                  <a:srgbClr val="000000"/>
                </a:solidFill>
                <a:latin typeface="Franklin Gothic Book"/>
                <a:ea typeface="MS PGothic"/>
                <a:cs typeface="Times New Roman"/>
              </a:rPr>
              <a:t>We will be asking the COG Board to approve appointing Kenny </a:t>
            </a:r>
            <a:r>
              <a:rPr lang="en-US" sz="2400" dirty="0" err="1">
                <a:solidFill>
                  <a:srgbClr val="000000"/>
                </a:solidFill>
                <a:latin typeface="Franklin Gothic Book"/>
                <a:ea typeface="MS PGothic"/>
                <a:cs typeface="Times New Roman"/>
              </a:rPr>
              <a:t>Boddye</a:t>
            </a:r>
            <a:r>
              <a:rPr lang="en-US" sz="2400" dirty="0">
                <a:solidFill>
                  <a:srgbClr val="000000"/>
                </a:solidFill>
                <a:latin typeface="Franklin Gothic Book"/>
                <a:ea typeface="MS PGothic"/>
                <a:cs typeface="Times New Roman"/>
              </a:rPr>
              <a:t>, Prince William County, as CBPC chair for 2025. </a:t>
            </a:r>
          </a:p>
          <a:p>
            <a:pPr marL="342900" indent="-342900">
              <a:lnSpc>
                <a:spcPct val="150000"/>
              </a:lnSpc>
              <a:buFont typeface="Arial" panose="020B0604020202020204" pitchFamily="34" charset="0"/>
              <a:buChar char="•"/>
            </a:pPr>
            <a:r>
              <a:rPr lang="en-US" sz="2400" dirty="0">
                <a:solidFill>
                  <a:srgbClr val="000000"/>
                </a:solidFill>
                <a:latin typeface="Franklin Gothic Book"/>
                <a:ea typeface="MS PGothic"/>
                <a:cs typeface="Times New Roman"/>
              </a:rPr>
              <a:t>COG is looking for nominations or self nominations for CBPC vice chair for 2025.</a:t>
            </a:r>
          </a:p>
          <a:p>
            <a:pPr marL="342900" indent="-342900">
              <a:lnSpc>
                <a:spcPct val="150000"/>
              </a:lnSpc>
              <a:buFont typeface="Arial" panose="020B0604020202020204" pitchFamily="34" charset="0"/>
              <a:buChar char="•"/>
            </a:pPr>
            <a:endParaRPr lang="en-US" sz="2400" dirty="0">
              <a:solidFill>
                <a:srgbClr val="000000"/>
              </a:solidFill>
              <a:latin typeface="Franklin Gothic Book"/>
              <a:ea typeface="MS PGothic"/>
              <a:cs typeface="Times New Roman"/>
            </a:endParaRPr>
          </a:p>
          <a:p>
            <a:pPr>
              <a:spcBef>
                <a:spcPts val="1200"/>
              </a:spcBef>
            </a:pPr>
            <a:endParaRPr lang="en-US" sz="2000" dirty="0"/>
          </a:p>
        </p:txBody>
      </p:sp>
      <p:graphicFrame>
        <p:nvGraphicFramePr>
          <p:cNvPr id="6" name="Table 5">
            <a:extLst>
              <a:ext uri="{FF2B5EF4-FFF2-40B4-BE49-F238E27FC236}">
                <a16:creationId xmlns:a16="http://schemas.microsoft.com/office/drawing/2014/main" id="{8C6D5E60-8D64-1365-1290-CAE67B99515D}"/>
              </a:ext>
            </a:extLst>
          </p:cNvPr>
          <p:cNvGraphicFramePr>
            <a:graphicFrameLocks noGrp="1" noChangeAspect="1"/>
          </p:cNvGraphicFramePr>
          <p:nvPr>
            <p:extLst>
              <p:ext uri="{D42A27DB-BD31-4B8C-83A1-F6EECF244321}">
                <p14:modId xmlns:p14="http://schemas.microsoft.com/office/powerpoint/2010/main" val="3481359351"/>
              </p:ext>
            </p:extLst>
          </p:nvPr>
        </p:nvGraphicFramePr>
        <p:xfrm>
          <a:off x="389905" y="414944"/>
          <a:ext cx="11277601" cy="1108118"/>
        </p:xfrm>
        <a:graphic>
          <a:graphicData uri="http://schemas.openxmlformats.org/drawingml/2006/table">
            <a:tbl>
              <a:tblPr firstRow="1">
                <a:tableStyleId>{5C22544A-7EE6-4342-B048-85BDC9FD1C3A}</a:tableStyleId>
              </a:tblPr>
              <a:tblGrid>
                <a:gridCol w="11277601">
                  <a:extLst>
                    <a:ext uri="{9D8B030D-6E8A-4147-A177-3AD203B41FA5}">
                      <a16:colId xmlns:a16="http://schemas.microsoft.com/office/drawing/2014/main" val="20000"/>
                    </a:ext>
                  </a:extLst>
                </a:gridCol>
              </a:tblGrid>
              <a:tr h="633984">
                <a:tc>
                  <a:txBody>
                    <a:bodyPr/>
                    <a:lstStyle/>
                    <a:p>
                      <a:pPr algn="l">
                        <a:lnSpc>
                          <a:spcPct val="70000"/>
                        </a:lnSpc>
                      </a:pPr>
                      <a:r>
                        <a:rPr lang="en-US" sz="3600" b="0" kern="1200" cap="none" spc="0" dirty="0">
                          <a:solidFill>
                            <a:schemeClr val="tx2"/>
                          </a:solidFill>
                          <a:latin typeface="Franklin Gothic Medium"/>
                          <a:ea typeface="Ebrima"/>
                          <a:cs typeface="Franklin Gothic Book"/>
                        </a:rPr>
                        <a:t>Chair/Vice Chair nominations for 2025</a:t>
                      </a:r>
                    </a:p>
                  </a:txBody>
                  <a:tcPr marL="121919" marR="609600" marT="0" marB="121919"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74134">
                <a:tc>
                  <a:txBody>
                    <a:bodyPr/>
                    <a:lstStyle/>
                    <a:p>
                      <a:pPr algn="l">
                        <a:lnSpc>
                          <a:spcPts val="2760"/>
                        </a:lnSpc>
                      </a:pPr>
                      <a:endParaRPr lang="en-US" sz="3800" dirty="0">
                        <a:solidFill>
                          <a:schemeClr val="accent1">
                            <a:lumMod val="60000"/>
                            <a:lumOff val="40000"/>
                          </a:schemeClr>
                        </a:solidFill>
                        <a:latin typeface="Franklin Gothic Medium"/>
                        <a:ea typeface="Ebrima" panose="02000000000000000000" pitchFamily="2" charset="0"/>
                        <a:cs typeface="Franklin Gothic Medium"/>
                      </a:endParaRPr>
                    </a:p>
                  </a:txBody>
                  <a:tcPr marL="0" marR="60960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2"/>
                      <a:stretch>
                        <a:fillRect/>
                      </a:stretch>
                    </a:blip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8133223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B2BA79-27D9-6F64-BD5D-3DEBC36BE83E}"/>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3CF47E4-CBDA-993B-3259-66C7ECE20805}"/>
              </a:ext>
            </a:extLst>
          </p:cNvPr>
          <p:cNvSpPr>
            <a:spLocks noGrp="1"/>
          </p:cNvSpPr>
          <p:nvPr>
            <p:ph type="sldNum" sz="quarter" idx="12"/>
          </p:nvPr>
        </p:nvSpPr>
        <p:spPr>
          <a:prstGeom prst="rect">
            <a:avLst/>
          </a:prstGeom>
        </p:spPr>
        <p:txBody>
          <a:bodyPr/>
          <a:lstStyle/>
          <a:p>
            <a:fld id="{7CB1CFCA-EE77-9F4A-8FAE-3286F1D37F0D}" type="slidenum">
              <a:rPr lang="en-US" smtClean="0"/>
              <a:pPr/>
              <a:t>9</a:t>
            </a:fld>
            <a:endParaRPr lang="en-US"/>
          </a:p>
        </p:txBody>
      </p:sp>
      <p:sp>
        <p:nvSpPr>
          <p:cNvPr id="3" name="TextBox 2">
            <a:extLst>
              <a:ext uri="{FF2B5EF4-FFF2-40B4-BE49-F238E27FC236}">
                <a16:creationId xmlns:a16="http://schemas.microsoft.com/office/drawing/2014/main" id="{FD782742-9600-45B5-A5EF-FB61AB6231A5}"/>
              </a:ext>
            </a:extLst>
          </p:cNvPr>
          <p:cNvSpPr txBox="1"/>
          <p:nvPr/>
        </p:nvSpPr>
        <p:spPr>
          <a:xfrm>
            <a:off x="221671" y="1717285"/>
            <a:ext cx="11525679" cy="4431983"/>
          </a:xfrm>
          <a:prstGeom prst="rect">
            <a:avLst/>
          </a:prstGeom>
          <a:noFill/>
        </p:spPr>
        <p:txBody>
          <a:bodyPr wrap="square" lIns="91440" tIns="45720" rIns="91440" bIns="45720" rtlCol="0" anchor="t">
            <a:spAutoFit/>
          </a:bodyPr>
          <a:lstStyle/>
          <a:p>
            <a:pPr marL="342900" indent="-342900">
              <a:lnSpc>
                <a:spcPct val="150000"/>
              </a:lnSpc>
              <a:buFont typeface="Arial" panose="020B0604020202020204" pitchFamily="34" charset="0"/>
              <a:buChar char="•"/>
            </a:pPr>
            <a:r>
              <a:rPr lang="en-US" sz="2400" dirty="0">
                <a:solidFill>
                  <a:srgbClr val="000000"/>
                </a:solidFill>
                <a:latin typeface="Franklin Gothic Book"/>
                <a:ea typeface="MS PGothic"/>
                <a:cs typeface="Times New Roman"/>
              </a:rPr>
              <a:t>Support COG staff and the Chair in preparing for scheduled CBPC meetings </a:t>
            </a:r>
          </a:p>
          <a:p>
            <a:pPr marL="342900" indent="-342900">
              <a:lnSpc>
                <a:spcPct val="150000"/>
              </a:lnSpc>
              <a:buFont typeface="Arial" panose="020B0604020202020204" pitchFamily="34" charset="0"/>
              <a:buChar char="•"/>
            </a:pPr>
            <a:r>
              <a:rPr lang="en-US" sz="2400" dirty="0">
                <a:solidFill>
                  <a:srgbClr val="000000"/>
                </a:solidFill>
                <a:latin typeface="Franklin Gothic Book"/>
                <a:ea typeface="MS PGothic"/>
                <a:cs typeface="Times New Roman"/>
              </a:rPr>
              <a:t>Step in as an alternate to facilitate meetings or act as a spokesperson for media or COG outreach when the Chair is unavailable.</a:t>
            </a:r>
          </a:p>
          <a:p>
            <a:pPr marL="342900" indent="-342900">
              <a:lnSpc>
                <a:spcPct val="150000"/>
              </a:lnSpc>
              <a:buFont typeface="Arial" panose="020B0604020202020204" pitchFamily="34" charset="0"/>
              <a:buChar char="•"/>
            </a:pPr>
            <a:r>
              <a:rPr lang="en-US" sz="2400" dirty="0">
                <a:solidFill>
                  <a:srgbClr val="000000"/>
                </a:solidFill>
                <a:latin typeface="Franklin Gothic Book"/>
                <a:ea typeface="MS PGothic"/>
                <a:cs typeface="Times New Roman"/>
              </a:rPr>
              <a:t>The role involves a 30-minute to 1-hour planning call before each CBPC meeting to discuss agendas and review materials. </a:t>
            </a:r>
          </a:p>
          <a:p>
            <a:pPr marL="342900" indent="-342900">
              <a:lnSpc>
                <a:spcPct val="150000"/>
              </a:lnSpc>
              <a:buFont typeface="Arial" panose="020B0604020202020204" pitchFamily="34" charset="0"/>
              <a:buChar char="•"/>
            </a:pPr>
            <a:r>
              <a:rPr lang="en-US" sz="2400" dirty="0">
                <a:solidFill>
                  <a:srgbClr val="000000"/>
                </a:solidFill>
                <a:latin typeface="Franklin Gothic Book"/>
                <a:ea typeface="MS PGothic"/>
                <a:cs typeface="Times New Roman"/>
              </a:rPr>
              <a:t>The Vice Chair supports the Chair and is expected to transition into the Chair role the following year.</a:t>
            </a:r>
          </a:p>
          <a:p>
            <a:pPr>
              <a:spcBef>
                <a:spcPts val="1200"/>
              </a:spcBef>
            </a:pPr>
            <a:endParaRPr lang="en-US" sz="2000" dirty="0"/>
          </a:p>
        </p:txBody>
      </p:sp>
      <p:graphicFrame>
        <p:nvGraphicFramePr>
          <p:cNvPr id="6" name="Table 5">
            <a:extLst>
              <a:ext uri="{FF2B5EF4-FFF2-40B4-BE49-F238E27FC236}">
                <a16:creationId xmlns:a16="http://schemas.microsoft.com/office/drawing/2014/main" id="{E6EC656F-02AB-1EC7-C25F-E6D29AC7C292}"/>
              </a:ext>
            </a:extLst>
          </p:cNvPr>
          <p:cNvGraphicFramePr>
            <a:graphicFrameLocks noGrp="1" noChangeAspect="1"/>
          </p:cNvGraphicFramePr>
          <p:nvPr>
            <p:extLst>
              <p:ext uri="{D42A27DB-BD31-4B8C-83A1-F6EECF244321}">
                <p14:modId xmlns:p14="http://schemas.microsoft.com/office/powerpoint/2010/main" val="869816917"/>
              </p:ext>
            </p:extLst>
          </p:nvPr>
        </p:nvGraphicFramePr>
        <p:xfrm>
          <a:off x="389905" y="414944"/>
          <a:ext cx="11277601" cy="1108118"/>
        </p:xfrm>
        <a:graphic>
          <a:graphicData uri="http://schemas.openxmlformats.org/drawingml/2006/table">
            <a:tbl>
              <a:tblPr firstRow="1">
                <a:tableStyleId>{5C22544A-7EE6-4342-B048-85BDC9FD1C3A}</a:tableStyleId>
              </a:tblPr>
              <a:tblGrid>
                <a:gridCol w="11277601">
                  <a:extLst>
                    <a:ext uri="{9D8B030D-6E8A-4147-A177-3AD203B41FA5}">
                      <a16:colId xmlns:a16="http://schemas.microsoft.com/office/drawing/2014/main" val="20000"/>
                    </a:ext>
                  </a:extLst>
                </a:gridCol>
              </a:tblGrid>
              <a:tr h="633984">
                <a:tc>
                  <a:txBody>
                    <a:bodyPr/>
                    <a:lstStyle/>
                    <a:p>
                      <a:pPr algn="l">
                        <a:lnSpc>
                          <a:spcPct val="70000"/>
                        </a:lnSpc>
                      </a:pPr>
                      <a:r>
                        <a:rPr lang="en-US" sz="3600" b="0" kern="1200" cap="none" spc="0" dirty="0">
                          <a:solidFill>
                            <a:schemeClr val="tx2"/>
                          </a:solidFill>
                          <a:latin typeface="Franklin Gothic Medium"/>
                          <a:ea typeface="Ebrima"/>
                          <a:cs typeface="Franklin Gothic Book"/>
                        </a:rPr>
                        <a:t>Vice Chair’s Responsibilities </a:t>
                      </a:r>
                    </a:p>
                  </a:txBody>
                  <a:tcPr marL="121919" marR="609600" marT="0" marB="121919"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74134">
                <a:tc>
                  <a:txBody>
                    <a:bodyPr/>
                    <a:lstStyle/>
                    <a:p>
                      <a:pPr algn="l">
                        <a:lnSpc>
                          <a:spcPts val="2760"/>
                        </a:lnSpc>
                      </a:pPr>
                      <a:endParaRPr lang="en-US" sz="3800" dirty="0">
                        <a:solidFill>
                          <a:schemeClr val="accent1">
                            <a:lumMod val="60000"/>
                            <a:lumOff val="40000"/>
                          </a:schemeClr>
                        </a:solidFill>
                        <a:latin typeface="Franklin Gothic Medium"/>
                        <a:ea typeface="Ebrima" panose="02000000000000000000" pitchFamily="2" charset="0"/>
                        <a:cs typeface="Franklin Gothic Medium"/>
                      </a:endParaRPr>
                    </a:p>
                  </a:txBody>
                  <a:tcPr marL="0" marR="60960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2"/>
                      <a:stretch>
                        <a:fillRect/>
                      </a:stretch>
                    </a:blip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8603947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FC089E09-F30B-9729-DB39-A1AE55524327}"/>
              </a:ext>
            </a:extLst>
          </p:cNvPr>
          <p:cNvGraphicFramePr>
            <a:graphicFrameLocks noGrp="1"/>
          </p:cNvGraphicFramePr>
          <p:nvPr>
            <p:extLst>
              <p:ext uri="{D42A27DB-BD31-4B8C-83A1-F6EECF244321}">
                <p14:modId xmlns:p14="http://schemas.microsoft.com/office/powerpoint/2010/main" val="4064105256"/>
              </p:ext>
            </p:extLst>
          </p:nvPr>
        </p:nvGraphicFramePr>
        <p:xfrm>
          <a:off x="390525" y="805467"/>
          <a:ext cx="11277600" cy="5247066"/>
        </p:xfrm>
        <a:graphic>
          <a:graphicData uri="http://schemas.openxmlformats.org/drawingml/2006/table">
            <a:tbl>
              <a:tblPr firstRow="1">
                <a:tableStyleId>{5C22544A-7EE6-4342-B048-85BDC9FD1C3A}</a:tableStyleId>
              </a:tblPr>
              <a:tblGrid>
                <a:gridCol w="7125324">
                  <a:extLst>
                    <a:ext uri="{9D8B030D-6E8A-4147-A177-3AD203B41FA5}">
                      <a16:colId xmlns:a16="http://schemas.microsoft.com/office/drawing/2014/main" val="20000"/>
                    </a:ext>
                  </a:extLst>
                </a:gridCol>
                <a:gridCol w="4152276">
                  <a:extLst>
                    <a:ext uri="{9D8B030D-6E8A-4147-A177-3AD203B41FA5}">
                      <a16:colId xmlns:a16="http://schemas.microsoft.com/office/drawing/2014/main" val="20001"/>
                    </a:ext>
                  </a:extLst>
                </a:gridCol>
              </a:tblGrid>
              <a:tr h="1302306">
                <a:tc>
                  <a:txBody>
                    <a:bodyPr/>
                    <a:lstStyle/>
                    <a:p>
                      <a:pPr marL="0" marR="0" indent="0" algn="l" defTabSz="914400" rtl="0" eaLnBrk="1" fontAlgn="auto" latinLnBrk="0" hangingPunct="1">
                        <a:lnSpc>
                          <a:spcPts val="3260"/>
                        </a:lnSpc>
                        <a:spcBef>
                          <a:spcPts val="190"/>
                        </a:spcBef>
                        <a:spcAft>
                          <a:spcPts val="0"/>
                        </a:spcAft>
                        <a:buClrTx/>
                        <a:buSzTx/>
                        <a:buFontTx/>
                        <a:buNone/>
                        <a:tabLst/>
                        <a:defRPr/>
                      </a:pPr>
                      <a:r>
                        <a:rPr lang="en-US" sz="2000" b="0" cap="none" dirty="0">
                          <a:solidFill>
                            <a:srgbClr val="000000"/>
                          </a:solidFill>
                          <a:latin typeface="Franklin Gothic Medium"/>
                          <a:cs typeface="Franklin Gothic Medium"/>
                        </a:rPr>
                        <a:t>Caitlin Bolton</a:t>
                      </a:r>
                    </a:p>
                    <a:p>
                      <a:pPr marL="0" indent="0">
                        <a:spcBef>
                          <a:spcPts val="190"/>
                        </a:spcBef>
                        <a:spcAft>
                          <a:spcPts val="0"/>
                        </a:spcAft>
                        <a:buNone/>
                      </a:pPr>
                      <a:r>
                        <a:rPr lang="en-US" sz="1400" b="0" i="0" dirty="0">
                          <a:solidFill>
                            <a:srgbClr val="000000"/>
                          </a:solidFill>
                          <a:latin typeface="Franklin Gothic Book"/>
                          <a:cs typeface="Franklin Gothic Book"/>
                        </a:rPr>
                        <a:t>Environmental Planner</a:t>
                      </a:r>
                    </a:p>
                    <a:p>
                      <a:pPr marL="0" indent="0">
                        <a:spcBef>
                          <a:spcPts val="190"/>
                        </a:spcBef>
                        <a:spcAft>
                          <a:spcPts val="0"/>
                        </a:spcAft>
                        <a:buNone/>
                      </a:pPr>
                      <a:r>
                        <a:rPr lang="en-US" sz="1400" b="0" i="0" dirty="0">
                          <a:solidFill>
                            <a:srgbClr val="000000"/>
                          </a:solidFill>
                          <a:latin typeface="Franklin Gothic Book"/>
                          <a:cs typeface="Franklin Gothic Book"/>
                        </a:rPr>
                        <a:t>cbolton@mwcog.org</a:t>
                      </a:r>
                    </a:p>
                  </a:txBody>
                  <a:tcPr marL="93954" marR="469771" marT="0" marB="93954">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457200" rtl="0" eaLnBrk="1" fontAlgn="auto" latinLnBrk="0" hangingPunct="1">
                        <a:lnSpc>
                          <a:spcPct val="100000"/>
                        </a:lnSpc>
                        <a:spcBef>
                          <a:spcPts val="190"/>
                        </a:spcBef>
                        <a:spcAft>
                          <a:spcPts val="0"/>
                        </a:spcAft>
                        <a:buClrTx/>
                        <a:buSzTx/>
                        <a:buFontTx/>
                        <a:buNone/>
                        <a:tabLst/>
                        <a:defRPr/>
                      </a:pPr>
                      <a:r>
                        <a:rPr lang="en-US" sz="2900" b="0">
                          <a:solidFill>
                            <a:schemeClr val="tx2"/>
                          </a:solidFill>
                          <a:latin typeface="Franklin Gothic Medium"/>
                          <a:cs typeface="Franklin Gothic Medium"/>
                        </a:rPr>
                        <a:t>mwcog.org</a:t>
                      </a:r>
                    </a:p>
                  </a:txBody>
                  <a:tcPr marL="0" marR="469771" marT="0" marB="93954"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79636">
                <a:tc gridSpan="2">
                  <a:txBody>
                    <a:bodyPr/>
                    <a:lstStyle/>
                    <a:p>
                      <a:pPr algn="l">
                        <a:lnSpc>
                          <a:spcPts val="2760"/>
                        </a:lnSpc>
                      </a:pPr>
                      <a:endParaRPr lang="en-US" sz="2900" dirty="0">
                        <a:solidFill>
                          <a:schemeClr val="accent1">
                            <a:lumMod val="60000"/>
                            <a:lumOff val="40000"/>
                          </a:schemeClr>
                        </a:solidFill>
                        <a:latin typeface="Franklin Gothic Medium"/>
                        <a:ea typeface="Ebrima" panose="02000000000000000000" pitchFamily="2" charset="0"/>
                        <a:cs typeface="Franklin Gothic Medium"/>
                      </a:endParaRPr>
                    </a:p>
                  </a:txBody>
                  <a:tcPr marL="0" marR="469771"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2"/>
                      <a:stretch>
                        <a:fillRect/>
                      </a:stretch>
                    </a:blipFill>
                  </a:tcPr>
                </a:tc>
                <a:tc hMerge="1">
                  <a:txBody>
                    <a:bodyPr/>
                    <a:lstStyle/>
                    <a:p>
                      <a:endParaRPr lang="en-US"/>
                    </a:p>
                  </a:txBody>
                  <a:tcPr/>
                </a:tc>
                <a:extLst>
                  <a:ext uri="{0D108BD9-81ED-4DB2-BD59-A6C34878D82A}">
                    <a16:rowId xmlns:a16="http://schemas.microsoft.com/office/drawing/2014/main" val="10001"/>
                  </a:ext>
                </a:extLst>
              </a:tr>
              <a:tr h="3465124">
                <a:tc gridSpan="2">
                  <a:txBody>
                    <a:bodyPr/>
                    <a:lstStyle/>
                    <a:p>
                      <a:pPr marL="0" indent="0">
                        <a:spcBef>
                          <a:spcPts val="300"/>
                        </a:spcBef>
                        <a:buNone/>
                      </a:pPr>
                      <a:r>
                        <a:rPr lang="en-US" sz="1400" dirty="0">
                          <a:latin typeface="Franklin Gothic Book"/>
                          <a:cs typeface="Franklin Gothic Book"/>
                        </a:rPr>
                        <a:t>777 North Capitol Street NE, </a:t>
                      </a:r>
                      <a:r>
                        <a:rPr lang="fr-FR" sz="1400" dirty="0">
                          <a:latin typeface="Franklin Gothic Book"/>
                          <a:cs typeface="Franklin Gothic Book"/>
                        </a:rPr>
                        <a:t>Suite 300</a:t>
                      </a:r>
                      <a:endParaRPr lang="en-US" sz="1400" dirty="0">
                        <a:latin typeface="Franklin Gothic Book"/>
                        <a:cs typeface="Franklin Gothic Book"/>
                      </a:endParaRPr>
                    </a:p>
                    <a:p>
                      <a:pPr marL="0" indent="0">
                        <a:spcBef>
                          <a:spcPts val="300"/>
                        </a:spcBef>
                        <a:buFont typeface="Arial" pitchFamily="34" charset="0"/>
                        <a:buNone/>
                      </a:pPr>
                      <a:r>
                        <a:rPr lang="en-US" sz="1400" dirty="0">
                          <a:latin typeface="Franklin Gothic Book"/>
                          <a:cs typeface="Franklin Gothic Book"/>
                        </a:rPr>
                        <a:t>Washington, DC 20002</a:t>
                      </a:r>
                    </a:p>
                  </a:txBody>
                  <a:tcPr marL="93954" marR="0" marT="46977"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marR="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0483702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227B5D-4CC3-7807-0BE2-0F7457EBD8FD}"/>
            </a:ext>
          </a:extLst>
        </p:cNvPr>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27111C9F-588C-6621-A895-14E34A9D4133}"/>
              </a:ext>
            </a:extLst>
          </p:cNvPr>
          <p:cNvGraphicFramePr>
            <a:graphicFrameLocks noGrp="1" noChangeAspect="1"/>
          </p:cNvGraphicFramePr>
          <p:nvPr>
            <p:extLst>
              <p:ext uri="{D42A27DB-BD31-4B8C-83A1-F6EECF244321}">
                <p14:modId xmlns:p14="http://schemas.microsoft.com/office/powerpoint/2010/main" val="1763025510"/>
              </p:ext>
            </p:extLst>
          </p:nvPr>
        </p:nvGraphicFramePr>
        <p:xfrm>
          <a:off x="721488" y="100273"/>
          <a:ext cx="11277601" cy="1108118"/>
        </p:xfrm>
        <a:graphic>
          <a:graphicData uri="http://schemas.openxmlformats.org/drawingml/2006/table">
            <a:tbl>
              <a:tblPr firstRow="1">
                <a:tableStyleId>{5C22544A-7EE6-4342-B048-85BDC9FD1C3A}</a:tableStyleId>
              </a:tblPr>
              <a:tblGrid>
                <a:gridCol w="11277601">
                  <a:extLst>
                    <a:ext uri="{9D8B030D-6E8A-4147-A177-3AD203B41FA5}">
                      <a16:colId xmlns:a16="http://schemas.microsoft.com/office/drawing/2014/main" val="20000"/>
                    </a:ext>
                  </a:extLst>
                </a:gridCol>
              </a:tblGrid>
              <a:tr h="633984">
                <a:tc>
                  <a:txBody>
                    <a:bodyPr/>
                    <a:lstStyle/>
                    <a:p>
                      <a:pPr algn="l">
                        <a:lnSpc>
                          <a:spcPct val="70000"/>
                        </a:lnSpc>
                      </a:pPr>
                      <a:r>
                        <a:rPr lang="en-US" sz="3600" b="0" kern="1200" cap="none" spc="0" dirty="0">
                          <a:solidFill>
                            <a:schemeClr val="tx2"/>
                          </a:solidFill>
                          <a:latin typeface="Franklin Gothic Medium"/>
                          <a:ea typeface="Ebrima" panose="02000000000000000000" pitchFamily="2" charset="0"/>
                          <a:cs typeface="Franklin Gothic Book"/>
                        </a:rPr>
                        <a:t>Legislative Priorities for Water-2024</a:t>
                      </a:r>
                      <a:endParaRPr lang="en-US" sz="3600" b="0" kern="1200" cap="none" spc="0" dirty="0">
                        <a:solidFill>
                          <a:schemeClr val="tx2"/>
                        </a:solidFill>
                        <a:latin typeface="+mn-lt"/>
                        <a:ea typeface="Ebrima" panose="02000000000000000000" pitchFamily="2" charset="0"/>
                        <a:cs typeface="Franklin Gothic Book"/>
                      </a:endParaRPr>
                    </a:p>
                  </a:txBody>
                  <a:tcPr marL="121919" marR="609600" marT="0" marB="121919"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74134">
                <a:tc>
                  <a:txBody>
                    <a:bodyPr/>
                    <a:lstStyle/>
                    <a:p>
                      <a:pPr algn="l">
                        <a:lnSpc>
                          <a:spcPts val="2760"/>
                        </a:lnSpc>
                      </a:pPr>
                      <a:endParaRPr lang="en-US" sz="3800" dirty="0">
                        <a:solidFill>
                          <a:schemeClr val="accent1">
                            <a:lumMod val="60000"/>
                            <a:lumOff val="40000"/>
                          </a:schemeClr>
                        </a:solidFill>
                        <a:latin typeface="Franklin Gothic Medium"/>
                        <a:ea typeface="Ebrima" panose="02000000000000000000" pitchFamily="2" charset="0"/>
                        <a:cs typeface="Franklin Gothic Medium"/>
                      </a:endParaRPr>
                    </a:p>
                  </a:txBody>
                  <a:tcPr marL="0" marR="60960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2"/>
                      <a:stretch>
                        <a:fillRect/>
                      </a:stretch>
                    </a:blipFill>
                  </a:tcPr>
                </a:tc>
                <a:extLst>
                  <a:ext uri="{0D108BD9-81ED-4DB2-BD59-A6C34878D82A}">
                    <a16:rowId xmlns:a16="http://schemas.microsoft.com/office/drawing/2014/main" val="10001"/>
                  </a:ext>
                </a:extLst>
              </a:tr>
            </a:tbl>
          </a:graphicData>
        </a:graphic>
      </p:graphicFrame>
      <p:sp>
        <p:nvSpPr>
          <p:cNvPr id="2" name="Slide Number Placeholder 1">
            <a:extLst>
              <a:ext uri="{FF2B5EF4-FFF2-40B4-BE49-F238E27FC236}">
                <a16:creationId xmlns:a16="http://schemas.microsoft.com/office/drawing/2014/main" id="{019B0296-8E91-59F9-C29E-0B8843DF4EED}"/>
              </a:ext>
            </a:extLst>
          </p:cNvPr>
          <p:cNvSpPr>
            <a:spLocks noGrp="1"/>
          </p:cNvSpPr>
          <p:nvPr>
            <p:ph type="sldNum" sz="quarter" idx="12"/>
          </p:nvPr>
        </p:nvSpPr>
        <p:spPr>
          <a:prstGeom prst="rect">
            <a:avLst/>
          </a:prstGeom>
        </p:spPr>
        <p:txBody>
          <a:bodyPr/>
          <a:lstStyle/>
          <a:p>
            <a:fld id="{7CB1CFCA-EE77-9F4A-8FAE-3286F1D37F0D}" type="slidenum">
              <a:rPr lang="en-US" smtClean="0"/>
              <a:pPr/>
              <a:t>11</a:t>
            </a:fld>
            <a:endParaRPr lang="en-US"/>
          </a:p>
        </p:txBody>
      </p:sp>
      <p:sp>
        <p:nvSpPr>
          <p:cNvPr id="3" name="TextBox 2">
            <a:extLst>
              <a:ext uri="{FF2B5EF4-FFF2-40B4-BE49-F238E27FC236}">
                <a16:creationId xmlns:a16="http://schemas.microsoft.com/office/drawing/2014/main" id="{037CEEE1-6540-211B-4DA4-D33547343F70}"/>
              </a:ext>
            </a:extLst>
          </p:cNvPr>
          <p:cNvSpPr txBox="1"/>
          <p:nvPr/>
        </p:nvSpPr>
        <p:spPr>
          <a:xfrm>
            <a:off x="846880" y="1052568"/>
            <a:ext cx="9857232" cy="6170920"/>
          </a:xfrm>
          <a:prstGeom prst="rect">
            <a:avLst/>
          </a:prstGeom>
          <a:noFill/>
        </p:spPr>
        <p:txBody>
          <a:bodyPr wrap="square" rtlCol="0">
            <a:spAutoFit/>
          </a:bodyPr>
          <a:lstStyle/>
          <a:p>
            <a:pPr marL="0" marR="0">
              <a:lnSpc>
                <a:spcPts val="1800"/>
              </a:lnSpc>
              <a:spcBef>
                <a:spcPts val="0"/>
              </a:spcBef>
              <a:spcAft>
                <a:spcPts val="0"/>
              </a:spcAft>
            </a:pPr>
            <a:r>
              <a:rPr lang="en-US" sz="1400" dirty="0">
                <a:solidFill>
                  <a:srgbClr val="000000"/>
                </a:solidFill>
                <a:effectLst/>
                <a:latin typeface="Franklin Gothic Medium" panose="020B0603020102020204" pitchFamily="34" charset="0"/>
                <a:ea typeface="MS PGothic" panose="020B0600070205080204" pitchFamily="34" charset="-128"/>
                <a:cs typeface="Times New Roman" panose="02020603050405020304" pitchFamily="18" charset="0"/>
              </a:rPr>
              <a:t>Support Investments in Water Infrastructure &amp; Water Quality Protection </a:t>
            </a:r>
            <a:br>
              <a:rPr lang="en-US" sz="1400" dirty="0">
                <a:solidFill>
                  <a:srgbClr val="000000"/>
                </a:solidFill>
                <a:effectLst/>
                <a:latin typeface="Franklin Gothic Medium" panose="020B0603020102020204" pitchFamily="34" charset="0"/>
                <a:ea typeface="MS PGothic" panose="020B0600070205080204" pitchFamily="34" charset="-128"/>
                <a:cs typeface="Times New Roman" panose="02020603050405020304" pitchFamily="18" charset="0"/>
              </a:rPr>
            </a:br>
            <a:r>
              <a:rPr lang="en-US" sz="1400" dirty="0"/>
              <a:t>Support appropriating the full authorized funding levels for water, wastewater, stormwater, and water reuse programs, including the Clean Water and Drinking Water SRFs, the EPA’s Chesapeake Bay Program, the Water Infrastructure Finance and Innovation Act (WIFIA), Water Resources and Development Act (WRDA) and for state programs including grants for local governments and water utilities, and stormwater local assistance funds. Keep state revolving funds (SRFs) at maximum authorization in federal law... </a:t>
            </a:r>
            <a:br>
              <a:rPr lang="en-US" sz="1400" dirty="0">
                <a:solidFill>
                  <a:srgbClr val="000000"/>
                </a:solidFill>
                <a:effectLst/>
                <a:latin typeface="Franklin Gothic Book" panose="020B0503020102020204" pitchFamily="34" charset="0"/>
                <a:ea typeface="MS PGothic" panose="020B0600070205080204" pitchFamily="34" charset="-128"/>
                <a:cs typeface="Times New Roman" panose="02020603050405020304" pitchFamily="18" charset="0"/>
              </a:rPr>
            </a:br>
            <a:endParaRPr lang="en-US" sz="1400" dirty="0">
              <a:solidFill>
                <a:srgbClr val="000000"/>
              </a:solidFill>
              <a:effectLst/>
              <a:latin typeface="Franklin Gothic Book" panose="020B0503020102020204" pitchFamily="34" charset="0"/>
              <a:ea typeface="MS PGothic" panose="020B0600070205080204" pitchFamily="34" charset="-128"/>
              <a:cs typeface="Times New Roman" panose="02020603050405020304" pitchFamily="18" charset="0"/>
            </a:endParaRPr>
          </a:p>
          <a:p>
            <a:pPr marL="0" marR="0">
              <a:lnSpc>
                <a:spcPts val="1800"/>
              </a:lnSpc>
              <a:spcBef>
                <a:spcPts val="0"/>
              </a:spcBef>
              <a:spcAft>
                <a:spcPts val="0"/>
              </a:spcAft>
            </a:pPr>
            <a:r>
              <a:rPr lang="en-US" sz="1400" dirty="0">
                <a:solidFill>
                  <a:srgbClr val="000000"/>
                </a:solidFill>
                <a:effectLst/>
                <a:latin typeface="Franklin Gothic Medium" panose="020B0603020102020204" pitchFamily="34" charset="0"/>
                <a:ea typeface="MS PGothic" panose="020B0600070205080204" pitchFamily="34" charset="-128"/>
                <a:cs typeface="Times New Roman" panose="02020603050405020304" pitchFamily="18" charset="0"/>
              </a:rPr>
              <a:t>Support Climate &amp; Resiliency Initiatives</a:t>
            </a:r>
          </a:p>
          <a:p>
            <a:pPr marL="0" marR="0">
              <a:lnSpc>
                <a:spcPts val="1800"/>
              </a:lnSpc>
              <a:spcBef>
                <a:spcPts val="0"/>
              </a:spcBef>
              <a:spcAft>
                <a:spcPts val="0"/>
              </a:spcAft>
            </a:pPr>
            <a:r>
              <a:rPr lang="en-US" sz="1400" dirty="0"/>
              <a:t>Support funding and policy to address robust scientific climate change analysis, adaptation and resiliency planning and coordinated local best practices for flood control, drought, and water storage and reuse. Support drinking water security and resiliency through research, planning, programs and funding to ensure a resilient, reliable, and clean drinking water supply for the region. </a:t>
            </a:r>
          </a:p>
          <a:p>
            <a:pPr marL="0" marR="0">
              <a:lnSpc>
                <a:spcPts val="1300"/>
              </a:lnSpc>
              <a:spcBef>
                <a:spcPts val="0"/>
              </a:spcBef>
              <a:spcAft>
                <a:spcPts val="0"/>
              </a:spcAft>
            </a:pPr>
            <a:endParaRPr lang="en-US" sz="1400" dirty="0">
              <a:solidFill>
                <a:srgbClr val="000000"/>
              </a:solidFill>
              <a:effectLst/>
              <a:latin typeface="Franklin Gothic Book" panose="020B0503020102020204" pitchFamily="34" charset="0"/>
              <a:ea typeface="MS PGothic" panose="020B0600070205080204" pitchFamily="34" charset="-128"/>
              <a:cs typeface="Times New Roman" panose="02020603050405020304" pitchFamily="18" charset="0"/>
            </a:endParaRPr>
          </a:p>
          <a:p>
            <a:pPr marL="0" marR="0">
              <a:lnSpc>
                <a:spcPts val="1800"/>
              </a:lnSpc>
              <a:spcBef>
                <a:spcPts val="0"/>
              </a:spcBef>
              <a:spcAft>
                <a:spcPts val="0"/>
              </a:spcAft>
            </a:pPr>
            <a:r>
              <a:rPr lang="en-US" sz="1400" dirty="0">
                <a:solidFill>
                  <a:srgbClr val="000000"/>
                </a:solidFill>
                <a:effectLst/>
                <a:latin typeface="Franklin Gothic Medium" panose="020B0603020102020204" pitchFamily="34" charset="0"/>
                <a:ea typeface="MS PGothic" panose="020B0600070205080204" pitchFamily="34" charset="-128"/>
                <a:cs typeface="Times New Roman" panose="02020603050405020304" pitchFamily="18" charset="0"/>
              </a:rPr>
              <a:t>Ensure Regulatory Feasibility &amp; Flexibility</a:t>
            </a:r>
          </a:p>
          <a:p>
            <a:pPr marL="0" marR="0">
              <a:lnSpc>
                <a:spcPts val="1800"/>
              </a:lnSpc>
              <a:spcBef>
                <a:spcPts val="0"/>
              </a:spcBef>
              <a:spcAft>
                <a:spcPts val="0"/>
              </a:spcAft>
            </a:pPr>
            <a:r>
              <a:rPr lang="en-US" sz="1400" dirty="0"/>
              <a:t>Support actions that provide for flexible implementation and a feasible pace for future stormwater, water, and wastewater permits and other regulatory requirements, including reasonable reporting requirements. Support cost-effective scheduling and financing of water quality programs including streamlining permits, flexibility to achieve nutrient and sediment reduction across wastewater, stormwater, and other sectors to protect affordability of water.</a:t>
            </a:r>
          </a:p>
          <a:p>
            <a:pPr marL="0" marR="0">
              <a:lnSpc>
                <a:spcPts val="1800"/>
              </a:lnSpc>
              <a:spcBef>
                <a:spcPts val="0"/>
              </a:spcBef>
              <a:spcAft>
                <a:spcPts val="0"/>
              </a:spcAft>
            </a:pPr>
            <a:r>
              <a:rPr lang="en-US" sz="1400" dirty="0">
                <a:solidFill>
                  <a:srgbClr val="000000"/>
                </a:solidFill>
                <a:effectLst/>
                <a:latin typeface="Franklin Gothic Book" panose="020B0503020102020204" pitchFamily="34" charset="0"/>
                <a:ea typeface="MS PGothic" panose="020B0600070205080204" pitchFamily="34" charset="-128"/>
                <a:cs typeface="Times New Roman" panose="02020603050405020304" pitchFamily="18" charset="0"/>
              </a:rPr>
              <a:t> </a:t>
            </a:r>
          </a:p>
          <a:p>
            <a:pPr marL="0" marR="0">
              <a:lnSpc>
                <a:spcPts val="1800"/>
              </a:lnSpc>
              <a:spcBef>
                <a:spcPts val="0"/>
              </a:spcBef>
              <a:spcAft>
                <a:spcPts val="0"/>
              </a:spcAft>
            </a:pPr>
            <a:r>
              <a:rPr lang="en-US" sz="1400" dirty="0">
                <a:solidFill>
                  <a:srgbClr val="000000"/>
                </a:solidFill>
                <a:effectLst/>
                <a:latin typeface="Franklin Gothic Medium" panose="020B0603020102020204" pitchFamily="34" charset="0"/>
                <a:ea typeface="MS PGothic" panose="020B0600070205080204" pitchFamily="34" charset="-128"/>
                <a:cs typeface="Times New Roman" panose="02020603050405020304" pitchFamily="18" charset="0"/>
              </a:rPr>
              <a:t>Ensure Local Government Input</a:t>
            </a:r>
          </a:p>
          <a:p>
            <a:pPr marL="0" marR="0">
              <a:lnSpc>
                <a:spcPts val="1300"/>
              </a:lnSpc>
              <a:spcBef>
                <a:spcPts val="0"/>
              </a:spcBef>
              <a:spcAft>
                <a:spcPts val="0"/>
              </a:spcAft>
            </a:pPr>
            <a:r>
              <a:rPr lang="en-US" sz="1400" dirty="0"/>
              <a:t>Ensure that local governments and wastewater and drinking water utilities are given opportunities to provide timely and meaningful input on legislation and management decisions affecting the Chesapeake Bay and local water quality.</a:t>
            </a:r>
          </a:p>
          <a:p>
            <a:pPr marL="0" marR="0">
              <a:lnSpc>
                <a:spcPts val="1300"/>
              </a:lnSpc>
              <a:spcBef>
                <a:spcPts val="0"/>
              </a:spcBef>
              <a:spcAft>
                <a:spcPts val="0"/>
              </a:spcAft>
            </a:pPr>
            <a:r>
              <a:rPr lang="en-US" sz="1600" dirty="0">
                <a:solidFill>
                  <a:srgbClr val="000000"/>
                </a:solidFill>
                <a:effectLst/>
                <a:latin typeface="Franklin Gothic Book" panose="020B0503020102020204" pitchFamily="34" charset="0"/>
                <a:ea typeface="MS PGothic" panose="020B0600070205080204" pitchFamily="34" charset="-128"/>
                <a:cs typeface="Times New Roman" panose="02020603050405020304" pitchFamily="18" charset="0"/>
              </a:rPr>
              <a:t> </a:t>
            </a:r>
          </a:p>
          <a:p>
            <a:pPr marL="0" marR="0">
              <a:lnSpc>
                <a:spcPts val="1800"/>
              </a:lnSpc>
              <a:spcBef>
                <a:spcPts val="0"/>
              </a:spcBef>
              <a:spcAft>
                <a:spcPts val="0"/>
              </a:spcAft>
            </a:pPr>
            <a:endParaRPr lang="en-US" sz="1600" dirty="0">
              <a:solidFill>
                <a:srgbClr val="000000"/>
              </a:solidFill>
              <a:effectLst/>
              <a:latin typeface="Franklin Gothic Book" panose="020B0503020102020204" pitchFamily="34" charset="0"/>
              <a:ea typeface="MS PGothic" panose="020B0600070205080204" pitchFamily="34" charset="-128"/>
              <a:cs typeface="Times New Roman" panose="02020603050405020304" pitchFamily="18" charset="0"/>
            </a:endParaRPr>
          </a:p>
          <a:p>
            <a:pPr marL="0" marR="0">
              <a:lnSpc>
                <a:spcPts val="1300"/>
              </a:lnSpc>
              <a:spcBef>
                <a:spcPts val="0"/>
              </a:spcBef>
              <a:spcAft>
                <a:spcPts val="0"/>
              </a:spcAft>
            </a:pPr>
            <a:r>
              <a:rPr lang="en-US" sz="1600" dirty="0">
                <a:solidFill>
                  <a:srgbClr val="000000"/>
                </a:solidFill>
                <a:effectLst/>
                <a:latin typeface="Franklin Gothic Book" panose="020B0503020102020204" pitchFamily="34" charset="0"/>
                <a:ea typeface="MS PGothic" panose="020B0600070205080204" pitchFamily="34" charset="-128"/>
                <a:cs typeface="Times New Roman" panose="02020603050405020304" pitchFamily="18" charset="0"/>
              </a:rPr>
              <a:t> </a:t>
            </a:r>
          </a:p>
          <a:p>
            <a:pPr marL="0" marR="0">
              <a:lnSpc>
                <a:spcPts val="1300"/>
              </a:lnSpc>
              <a:spcBef>
                <a:spcPts val="0"/>
              </a:spcBef>
              <a:spcAft>
                <a:spcPts val="0"/>
              </a:spcAft>
            </a:pPr>
            <a:r>
              <a:rPr lang="en-US" sz="1600" dirty="0">
                <a:solidFill>
                  <a:srgbClr val="000000"/>
                </a:solidFill>
                <a:effectLst/>
                <a:latin typeface="Franklin Gothic Book" panose="020B0503020102020204" pitchFamily="34" charset="0"/>
                <a:ea typeface="MS PGothic" panose="020B0600070205080204" pitchFamily="34" charset="-128"/>
                <a:cs typeface="Times New Roman" panose="02020603050405020304" pitchFamily="18" charset="0"/>
              </a:rPr>
              <a:t> </a:t>
            </a:r>
          </a:p>
          <a:p>
            <a:pPr marL="256032" indent="-256032">
              <a:spcBef>
                <a:spcPts val="1200"/>
              </a:spcBef>
              <a:buFont typeface="Arial"/>
              <a:buChar char="•"/>
            </a:pPr>
            <a:endParaRPr lang="en-US" sz="2000" dirty="0"/>
          </a:p>
        </p:txBody>
      </p:sp>
    </p:spTree>
    <p:extLst>
      <p:ext uri="{BB962C8B-B14F-4D97-AF65-F5344CB8AC3E}">
        <p14:creationId xmlns:p14="http://schemas.microsoft.com/office/powerpoint/2010/main" val="2793526956"/>
      </p:ext>
    </p:extLst>
  </p:cSld>
  <p:clrMapOvr>
    <a:masterClrMapping/>
  </p:clrMapOvr>
</p:sld>
</file>

<file path=ppt/theme/theme1.xml><?xml version="1.0" encoding="utf-8"?>
<a:theme xmlns:a="http://schemas.openxmlformats.org/drawingml/2006/main" name="Office Theme">
  <a:themeElements>
    <a:clrScheme name="Custom 26">
      <a:dk1>
        <a:srgbClr val="000000"/>
      </a:dk1>
      <a:lt1>
        <a:sysClr val="window" lastClr="FFFFFF"/>
      </a:lt1>
      <a:dk2>
        <a:srgbClr val="0087CD"/>
      </a:dk2>
      <a:lt2>
        <a:srgbClr val="B0D235"/>
      </a:lt2>
      <a:accent1>
        <a:srgbClr val="2F6B97"/>
      </a:accent1>
      <a:accent2>
        <a:srgbClr val="F15B5B"/>
      </a:accent2>
      <a:accent3>
        <a:srgbClr val="FAA434"/>
      </a:accent3>
      <a:accent4>
        <a:srgbClr val="546670"/>
      </a:accent4>
      <a:accent5>
        <a:srgbClr val="FFFFFF"/>
      </a:accent5>
      <a:accent6>
        <a:srgbClr val="FFFFFF"/>
      </a:accent6>
      <a:hlink>
        <a:srgbClr val="000000"/>
      </a:hlink>
      <a:folHlink>
        <a:srgbClr val="000000"/>
      </a:folHlink>
    </a:clrScheme>
    <a:fontScheme name="Franklin Gothic">
      <a:majorFont>
        <a:latin typeface="Franklin Gothic Medium" panose="020B0603020102020204"/>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panose="020B0503020102020204"/>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COG B - Wide" id="{0202EABE-0119-4F2D-B361-6AFC2CE623FA}" vid="{42CADB92-C3C0-4103-B169-73428027687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32c15fa5-4162-47c9-8c7b-6c15d9ead337"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EBF0224209B454DA95D85629705B1B9" ma:contentTypeVersion="12" ma:contentTypeDescription="Create a new document." ma:contentTypeScope="" ma:versionID="7389be0c80bec5ff20aeaaefecbd1b84">
  <xsd:schema xmlns:xsd="http://www.w3.org/2001/XMLSchema" xmlns:xs="http://www.w3.org/2001/XMLSchema" xmlns:p="http://schemas.microsoft.com/office/2006/metadata/properties" xmlns:ns3="32c15fa5-4162-47c9-8c7b-6c15d9ead337" xmlns:ns4="c2433f62-3477-4ba3-b821-0345b73fafa5" targetNamespace="http://schemas.microsoft.com/office/2006/metadata/properties" ma:root="true" ma:fieldsID="d8c30189a33c798aebda4bbc2b990193" ns3:_="" ns4:_="">
    <xsd:import namespace="32c15fa5-4162-47c9-8c7b-6c15d9ead337"/>
    <xsd:import namespace="c2433f62-3477-4ba3-b821-0345b73fafa5"/>
    <xsd:element name="properties">
      <xsd:complexType>
        <xsd:sequence>
          <xsd:element name="documentManagement">
            <xsd:complexType>
              <xsd:all>
                <xsd:element ref="ns3:_activity" minOccurs="0"/>
                <xsd:element ref="ns4:SharedWithUsers" minOccurs="0"/>
                <xsd:element ref="ns4:SharedWithDetails" minOccurs="0"/>
                <xsd:element ref="ns4:SharingHintHash" minOccurs="0"/>
                <xsd:element ref="ns3:MediaServiceMetadata" minOccurs="0"/>
                <xsd:element ref="ns3:MediaServiceFastMetadata" minOccurs="0"/>
                <xsd:element ref="ns3:MediaServiceObjectDetectorVersions" minOccurs="0"/>
                <xsd:element ref="ns3:MediaServiceDateTaken" minOccurs="0"/>
                <xsd:element ref="ns3:MediaServiceAutoTags" minOccurs="0"/>
                <xsd:element ref="ns3:MediaServiceGenerationTime" minOccurs="0"/>
                <xsd:element ref="ns3:MediaServiceEventHashCode"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2c15fa5-4162-47c9-8c7b-6c15d9ead337" elementFormDefault="qualified">
    <xsd:import namespace="http://schemas.microsoft.com/office/2006/documentManagement/types"/>
    <xsd:import namespace="http://schemas.microsoft.com/office/infopath/2007/PartnerControls"/>
    <xsd:element name="_activity" ma:index="8"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2433f62-3477-4ba3-b821-0345b73fafa5" elementFormDefault="qualified">
    <xsd:import namespace="http://schemas.microsoft.com/office/2006/documentManagement/types"/>
    <xsd:import namespace="http://schemas.microsoft.com/office/infopath/2007/PartnerControls"/>
    <xsd:element name="SharedWithUsers" ma:index="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0" nillable="true" ma:displayName="Shared With Details" ma:internalName="SharedWithDetails" ma:readOnly="true">
      <xsd:simpleType>
        <xsd:restriction base="dms:Note">
          <xsd:maxLength value="255"/>
        </xsd:restriction>
      </xsd:simpleType>
    </xsd:element>
    <xsd:element name="SharingHintHash" ma:index="11"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7DC9AA0-088B-4D05-B000-AC797125D6CF}">
  <ds:schemaRefs>
    <ds:schemaRef ds:uri="32c15fa5-4162-47c9-8c7b-6c15d9ead337"/>
    <ds:schemaRef ds:uri="c2433f62-3477-4ba3-b821-0345b73fafa5"/>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1BA64568-EA13-4652-9427-73402701A320}">
  <ds:schemaRefs>
    <ds:schemaRef ds:uri="http://schemas.microsoft.com/sharepoint/v3/contenttype/forms"/>
  </ds:schemaRefs>
</ds:datastoreItem>
</file>

<file path=customXml/itemProps3.xml><?xml version="1.0" encoding="utf-8"?>
<ds:datastoreItem xmlns:ds="http://schemas.openxmlformats.org/officeDocument/2006/customXml" ds:itemID="{B38236EA-3FE7-4467-B8A4-34D4FA8E3C62}">
  <ds:schemaRefs>
    <ds:schemaRef ds:uri="32c15fa5-4162-47c9-8c7b-6c15d9ead337"/>
    <ds:schemaRef ds:uri="c2433f62-3477-4ba3-b821-0345b73fafa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COG B - Wide</Template>
  <TotalTime>722</TotalTime>
  <Words>1691</Words>
  <Application>Microsoft Office PowerPoint</Application>
  <PresentationFormat>Widescreen</PresentationFormat>
  <Paragraphs>131</Paragraphs>
  <Slides>11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Franklin Gothic Book</vt:lpstr>
      <vt:lpstr>Franklin Gothic Medium</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Heidi Bonnaffon</dc:creator>
  <cp:lastModifiedBy>Caitlin Bolton</cp:lastModifiedBy>
  <cp:revision>37</cp:revision>
  <cp:lastPrinted>2023-07-26T20:18:38Z</cp:lastPrinted>
  <dcterms:created xsi:type="dcterms:W3CDTF">2023-11-08T20:44:04Z</dcterms:created>
  <dcterms:modified xsi:type="dcterms:W3CDTF">2024-11-15T08:11:31Z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0x010100AEBF0224209B454DA95D85629705B1B9</vt:lpwstr>
  </property>
</Properties>
</file>