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542" r:id="rId3"/>
    <p:sldId id="586" r:id="rId4"/>
    <p:sldId id="587" r:id="rId5"/>
    <p:sldId id="526" r:id="rId6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C User" initials="D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774"/>
    <a:srgbClr val="003399"/>
    <a:srgbClr val="0033CC"/>
    <a:srgbClr val="000000"/>
    <a:srgbClr val="B40000"/>
    <a:srgbClr val="6580D5"/>
    <a:srgbClr val="FF6600"/>
    <a:srgbClr val="7E0000"/>
    <a:srgbClr val="3253BB"/>
    <a:srgbClr val="96969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06" autoAdjust="0"/>
    <p:restoredTop sz="97627" autoAdjust="0"/>
  </p:normalViewPr>
  <p:slideViewPr>
    <p:cSldViewPr>
      <p:cViewPr>
        <p:scale>
          <a:sx n="100" d="100"/>
          <a:sy n="100" d="100"/>
        </p:scale>
        <p:origin x="-246" y="-222"/>
      </p:cViewPr>
      <p:guideLst>
        <p:guide orient="horz"/>
        <p:guide pos="55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44" y="-84"/>
      </p:cViewPr>
      <p:guideLst>
        <p:guide orient="horz" pos="2928"/>
        <p:guide pos="2208"/>
      </p:guideLst>
    </p:cSldViewPr>
  </p:notesViewPr>
  <p:gridSpacing cx="77716063" cy="777160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41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41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73D8EF-D904-43FC-8DA1-C1FC65734F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2168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41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32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6" y="4416427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41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41" tIns="46572" rIns="93141" bIns="4657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18310D4-163A-4AF1-96F0-0138A755909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836386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7D2BDA-3C38-42E8-8E3F-2007EB99E937}" type="slidenum">
              <a:rPr lang="en-U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0276C7-C2F4-467B-B73F-3158CB7FAA77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 dirty="0" smtClean="0">
              <a:solidFill>
                <a:prstClr val="black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8563" y="692150"/>
            <a:ext cx="4619625" cy="3463925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31863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31863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31863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31863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C5D5D01-9255-477F-92BE-8DC3CF3279C1}" type="slidenum">
              <a:rPr lang="en-US" smtClean="0">
                <a:latin typeface="Arial" pitchFamily="34" charset="0"/>
              </a:rPr>
              <a:pPr/>
              <a:t>5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/>
          <p:cNvSpPr>
            <a:spLocks noChangeShapeType="1"/>
          </p:cNvSpPr>
          <p:nvPr/>
        </p:nvSpPr>
        <p:spPr bwMode="auto">
          <a:xfrm flipH="1">
            <a:off x="363537" y="2770188"/>
            <a:ext cx="8475663" cy="0"/>
          </a:xfrm>
          <a:prstGeom prst="line">
            <a:avLst/>
          </a:prstGeom>
          <a:noFill/>
          <a:ln w="146050">
            <a:solidFill>
              <a:srgbClr val="3253B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dirty="0">
              <a:latin typeface="Arial" charset="0"/>
              <a:cs typeface="Arial" charset="0"/>
            </a:endParaRPr>
          </a:p>
        </p:txBody>
      </p:sp>
      <p:pic>
        <p:nvPicPr>
          <p:cNvPr id="5" name="Picture 27" descr="DCHSEMA_Log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124200" y="4800600"/>
            <a:ext cx="2743200" cy="1363287"/>
          </a:xfrm>
          <a:prstGeom prst="rect">
            <a:avLst/>
          </a:prstGeom>
          <a:noFill/>
          <a:ln>
            <a:noFill/>
          </a:ln>
        </p:spPr>
      </p:pic>
      <p:sp>
        <p:nvSpPr>
          <p:cNvPr id="5141" name="Rectangle 2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95400" y="2971800"/>
            <a:ext cx="6400800" cy="1752600"/>
          </a:xfrm>
        </p:spPr>
        <p:txBody>
          <a:bodyPr rIns="0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ctrTitle"/>
          </p:nvPr>
        </p:nvSpPr>
        <p:spPr>
          <a:xfrm>
            <a:off x="690641" y="1143000"/>
            <a:ext cx="7772400" cy="1470025"/>
          </a:xfrm>
        </p:spPr>
        <p:txBody>
          <a:bodyPr lIns="91440" rIns="0"/>
          <a:lstStyle>
            <a:lvl1pPr algn="ctr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04800"/>
            <a:ext cx="20574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159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057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810000"/>
            <a:ext cx="4038600" cy="2057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159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04800"/>
            <a:ext cx="82296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pic>
        <p:nvPicPr>
          <p:cNvPr id="1029" name="Picture 14" descr="logo small.png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781800" y="6256340"/>
            <a:ext cx="1920875" cy="48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0" name="Group 8"/>
          <p:cNvGrpSpPr>
            <a:grpSpLocks noChangeAspect="1"/>
          </p:cNvGrpSpPr>
          <p:nvPr userDrawn="1"/>
        </p:nvGrpSpPr>
        <p:grpSpPr bwMode="auto">
          <a:xfrm>
            <a:off x="552450" y="6271420"/>
            <a:ext cx="477838" cy="365125"/>
            <a:chOff x="3501" y="3244"/>
            <a:chExt cx="900" cy="690"/>
          </a:xfrm>
        </p:grpSpPr>
        <p:sp>
          <p:nvSpPr>
            <p:cNvPr id="1033" name="AutoShape 9"/>
            <p:cNvSpPr>
              <a:spLocks noChangeAspect="1" noChangeArrowheads="1"/>
            </p:cNvSpPr>
            <p:nvPr userDrawn="1"/>
          </p:nvSpPr>
          <p:spPr bwMode="auto">
            <a:xfrm>
              <a:off x="3501" y="3244"/>
              <a:ext cx="179" cy="180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034" name="AutoShape 10"/>
            <p:cNvSpPr>
              <a:spLocks noChangeAspect="1" noChangeArrowheads="1"/>
            </p:cNvSpPr>
            <p:nvPr userDrawn="1"/>
          </p:nvSpPr>
          <p:spPr bwMode="auto">
            <a:xfrm>
              <a:off x="3863" y="3244"/>
              <a:ext cx="179" cy="180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035" name="AutoShape 11"/>
            <p:cNvSpPr>
              <a:spLocks noChangeAspect="1" noChangeArrowheads="1"/>
            </p:cNvSpPr>
            <p:nvPr userDrawn="1"/>
          </p:nvSpPr>
          <p:spPr bwMode="auto">
            <a:xfrm>
              <a:off x="4222" y="3244"/>
              <a:ext cx="179" cy="180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036" name="Rectangle 12"/>
            <p:cNvSpPr>
              <a:spLocks noChangeAspect="1" noChangeArrowheads="1"/>
            </p:cNvSpPr>
            <p:nvPr userDrawn="1"/>
          </p:nvSpPr>
          <p:spPr bwMode="auto">
            <a:xfrm>
              <a:off x="3501" y="3514"/>
              <a:ext cx="900" cy="18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1037" name="Rectangle 13"/>
            <p:cNvSpPr>
              <a:spLocks noChangeAspect="1" noChangeArrowheads="1"/>
            </p:cNvSpPr>
            <p:nvPr userDrawn="1"/>
          </p:nvSpPr>
          <p:spPr bwMode="auto">
            <a:xfrm>
              <a:off x="3501" y="3754"/>
              <a:ext cx="900" cy="18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  <p:sldLayoutId id="2147483914" r:id="rId12"/>
    <p:sldLayoutId id="214748391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rgbClr val="B4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3253BB"/>
        </a:buClr>
        <a:buFont typeface="Wingdings" pitchFamily="2" charset="2"/>
        <a:buChar char="§"/>
        <a:defRPr sz="2200">
          <a:solidFill>
            <a:srgbClr val="5F5F5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3253BB"/>
        </a:buClr>
        <a:buFont typeface="Arial" pitchFamily="34" charset="0"/>
        <a:buChar char="–"/>
        <a:defRPr sz="2000">
          <a:solidFill>
            <a:srgbClr val="5F5F5F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253BB"/>
        </a:buClr>
        <a:buChar char="•"/>
        <a:defRPr sz="2400">
          <a:solidFill>
            <a:srgbClr val="5F5F5F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3253BB"/>
        </a:buClr>
        <a:buFont typeface="Arial" pitchFamily="34" charset="0"/>
        <a:buChar char="–"/>
        <a:defRPr sz="1600">
          <a:solidFill>
            <a:srgbClr val="5F5F5F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3253BB"/>
        </a:buClr>
        <a:buFont typeface="Arial" pitchFamily="34" charset="0"/>
        <a:buChar char="»"/>
        <a:defRPr sz="1400">
          <a:solidFill>
            <a:srgbClr val="5F5F5F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3253BB"/>
        </a:buClr>
        <a:buFont typeface="Arial" charset="0"/>
        <a:buChar char="»"/>
        <a:defRPr sz="1400">
          <a:solidFill>
            <a:srgbClr val="5F5F5F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3253BB"/>
        </a:buClr>
        <a:buFont typeface="Arial" charset="0"/>
        <a:buChar char="»"/>
        <a:defRPr sz="1400">
          <a:solidFill>
            <a:srgbClr val="5F5F5F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3253BB"/>
        </a:buClr>
        <a:buFont typeface="Arial" charset="0"/>
        <a:buChar char="»"/>
        <a:defRPr sz="1400">
          <a:solidFill>
            <a:srgbClr val="5F5F5F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3253BB"/>
        </a:buClr>
        <a:buFont typeface="Arial" charset="0"/>
        <a:buChar char="»"/>
        <a:defRPr sz="1400">
          <a:solidFill>
            <a:srgbClr val="5F5F5F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ChangeArrowheads="1"/>
          </p:cNvSpPr>
          <p:nvPr/>
        </p:nvSpPr>
        <p:spPr bwMode="auto">
          <a:xfrm>
            <a:off x="1981200" y="34290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r">
              <a:spcBef>
                <a:spcPct val="20000"/>
              </a:spcBef>
              <a:buClr>
                <a:srgbClr val="3253BB"/>
              </a:buClr>
              <a:buFont typeface="Wingdings" pitchFamily="2" charset="2"/>
              <a:buNone/>
            </a:pPr>
            <a:endParaRPr lang="en-US" sz="2200" dirty="0">
              <a:solidFill>
                <a:srgbClr val="5F5F5F"/>
              </a:solidFill>
            </a:endParaRPr>
          </a:p>
        </p:txBody>
      </p:sp>
      <p:sp>
        <p:nvSpPr>
          <p:cNvPr id="4099" name="Rectangle 1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97775" y="3048000"/>
            <a:ext cx="8441425" cy="3352800"/>
          </a:xfrm>
          <a:ln>
            <a:solidFill>
              <a:schemeClr val="accent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100" dirty="0" smtClean="0">
              <a:solidFill>
                <a:srgbClr val="4D4D4D"/>
              </a:solidFill>
            </a:endParaRPr>
          </a:p>
          <a:p>
            <a:pPr algn="ctr" eaLnBrk="1" hangingPunct="1">
              <a:lnSpc>
                <a:spcPct val="80000"/>
              </a:lnSpc>
            </a:pPr>
            <a:r>
              <a:rPr lang="en-US" dirty="0" smtClean="0">
                <a:solidFill>
                  <a:schemeClr val="tx1"/>
                </a:solidFill>
              </a:rPr>
              <a:t>Chris Geldart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Director</a:t>
            </a:r>
            <a:endParaRPr 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80000"/>
              </a:lnSpc>
            </a:pPr>
            <a:r>
              <a:rPr lang="en-US" dirty="0" smtClean="0">
                <a:solidFill>
                  <a:schemeClr val="tx1"/>
                </a:solidFill>
              </a:rPr>
              <a:t>District of Columbia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Homeland Security and Emergency Management Agency</a:t>
            </a:r>
          </a:p>
        </p:txBody>
      </p:sp>
      <p:sp>
        <p:nvSpPr>
          <p:cNvPr id="4100" name="Rectangle 18"/>
          <p:cNvSpPr>
            <a:spLocks noChangeArrowheads="1"/>
          </p:cNvSpPr>
          <p:nvPr/>
        </p:nvSpPr>
        <p:spPr bwMode="auto">
          <a:xfrm>
            <a:off x="397775" y="381000"/>
            <a:ext cx="84414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 anchor="ctr"/>
          <a:lstStyle/>
          <a:p>
            <a:pPr algn="ctr"/>
            <a:r>
              <a:rPr lang="en-US" sz="4000" b="1" dirty="0" smtClean="0">
                <a:solidFill>
                  <a:srgbClr val="B40000"/>
                </a:solidFill>
                <a:latin typeface="+mn-lt"/>
                <a:cs typeface="Times New Roman" pitchFamily="18" charset="0"/>
              </a:rPr>
              <a:t>57th Presidential Inauguration</a:t>
            </a:r>
          </a:p>
        </p:txBody>
      </p:sp>
      <p:sp>
        <p:nvSpPr>
          <p:cNvPr id="2" name="AutoShape 2" descr="data:image/jpeg;base64,/9j/4AAQSkZJRgABAQAAAQABAAD/2wCEAAkGBhQSERUUExQWFRUVGRoZGRgYGBsdHBsbHiAeHx0bIB4eHiYfHBsjHiIgIS8gIycpLCwsGR4xNTAqNiYrLSkBCQoKDgwOGg8PGiwkHyQsLCwsLCwsLCwsLCwsLCwsLCwsLCwsLCwsLCwsLCwsLCwsLCwsLCwsLCwsLCwsLCwsLP/AABEIALEBHAMBIgACEQEDEQH/xAAbAAACAgMBAAAAAAAAAAAAAAAEBQMGAAECB//EAEsQAAIBAwMDAgQBCAUJBgYDAAECEQMSIQAEMQUiQRNRBjJhcYEUIzNCUpGhsQdissHRFTRDcnOz0uHwJFOCksLxFnSDk6LTNaO0/8QAGAEBAQEBAQAAAAAAAAAAAAAAAQIAAwT/xAArEQACAgICAQIFBAMBAAAAAAAAAQIREiExQVEDYRMiMnHwQoGRobHR4cH/2gAMAwEAAhEDEQA/AKjtHqMhXmyQ0RhBMyZ+njnRGy6W25tKFWVKqEFY7QRJGYnCrIzkeRpfudgELQ1qxatxOWwSCQcjOcc26I2O3Mr6VzMyhpWFHkECfbP+GdWCa7J91QW5iwUVLDI8qVKnMYAMc+xIxjSqu3esdogAZ448/wAdNOrbMJZU7VBDA2jk2hVEzJ4nPueNTfCm1DEOsFkJBDFcqwYzkcgqc45GpXkwO/VDTo2JkGqVBGCQV84yfr9dEUPiApB9R7bFEJ+qMzM5nHj30/8AibpIq1KRWkoRCWYIyCSFxyQcnwBoHp/wjQZAWaqjpIYC1g/iRMW48aU7QSexJS3Zpuv51lZaLoWkktd4BPiDz4t076b8QElaTM0UwgkQRaIkfx/drdf4dUv6hBYQAVvXwZHtkjHP46ffCrUadMivRVnLTJVD22jggZEgn/oalsBXT61aTLs3gAxj/wDLUXVNwtZaQUs0VAxEZiDP3x49p0Z8T/D23qsXpCwwJWmFAYyZJxkx5+mhKPQRaqXVJTuBDCYyAJAHjGNHuuR3wH1epl5eqVtVSIAJ7VHtHt40r6NWU06aPBKqtQEr4JaCJGYiJ1P1foRq07EuuBB8CPGfHBJifGpqfQnQhmUmUVV7gSFX6HgSfHvqeEFNm+p9Rpp6QYB73t7VEgkG0mRxMceJ1ztmWh6pUIFRSAVEG6J8Ae849jrdXarGV4xB94+38dBLSoVKte2qWDhUWQAWWGDMBmYKnIkEMp1Kl0U4uNN98DPbLTU3i1TUjzBzn9/nTBlEAi3jPdqo0N5Cio5JsrFfrAFv8hPj21cKOwuz3/8AkJ/u0ytCuDhqKuCrQfpf5GR+t766p0LQSom7+sTwABm72GiaXTUJOSbTB7DgxMfuIP4653FWhSDFmTtKhu0dt3BOcaE34GvcHXp6rUuQSXALy/H0GcakfYhFrVZcWWtFxhie3GcRoWvv6QBJoNhwgK0yZB/W545xzo5ukJ4j9x/56XJ9oMX0wZNyzJcFcTECSSZ8+0aCsC12U1HLhLghYdw5mLZ/HU/+Ro3E3Cz04AzN10k8e2gt5sSN4i04CvTN5IJyLrQcAjEkfY6q/YKYzo7v8poUmyUUdkDwfcx9I1AdsLSQrDkx+J4x+78Nb2HRjRphAQAPALR/LXdQsPI/edQ3srdUxb17/s60iBN1QI04xBJIwc/T6HR9HYI63o8qeMHP74P8NQbml6lt2bWDDuODkTz7HW/yo0gouCgm1QGOSfAA5+2i14DGyWvtDQC1QS2YKqpJFxi4xkwPA/8AZZ1CtYlNlEpVqMikmCQGhTH9YZ4xpq3UGZWALGBkAScCfvxoajWNWlRcU7qdOGRhBHggkwRP7udCfkrjVCrddDLsC72rUqikFEcLcRwYk8fT8NQb/oP5HTO4ZyyoeIgm7HMngf8AWdOdz1S1qYZVFrmqobiSGEzGB3Ej7DnUm76+rowIDIYLROCI7Qf4x9Z10z1RODq6FXVPhioFrOaoAImQJhRn9ViTgQI0y6ZsW3NBa1FoLk4a4wQ0MPckGc6nqfEpcRbShwePtk/N7HUXS+uejTSlTQW0lAAE3QMftZJjnzqXK0ZLZ11D4ZqLSSk1dfUrOqK0NF03Dx4A50w3FRtnCMaZapebpMTmLsAkk+B9dDbnrjvEoPzbK32OY5OJzn6HS/ru8fcqVC2ugMEZIZh2kyDjHGpvLkq0uELNz0ndbcJuKrgF7lDXkglwwuIAICBSCJPPjA0pqbek8Yutlbg57skk/Xn90aN3vTKtUkVarPEhLrpFMTauBBIJH/R0Jt/hMus+sqngi1sR9tddeSoTjdSjZnWKS7hlpUg3rUWe4eM5qfipCj8T7aD6TSeh6dd5seRgjPbdy2CeR9/OmWyo+qN1VpoqGxSxBIeTBqBQP2rWwMyda6R0lNxtXom6k1Otf8t0GBAgntxgx/edOVKiMLIPimiykT+o7UyAcBgog/wMf89AbJyKLYPK8SDHeTGB/M8cjjTz4k6X+beoSfLJ7Hi4Ec4VWg4GdJtnvP8As1SiqsWqOhleBBcG6BJlWic+fsGO0TWyy9P6uCpeowdeQF5AAz4AOfP10vpdde5FoqbTJYYEknCiIAhYWZ5zoVOlj01CBndGcM9MNYuGLKWgADJyQOGjTf4K+AxuVZ23HpVFqsgCqHuASmx4bHzcfbS0mrYrTAqfVagBcqKlL1CglwCCFn0/PyiDIEEkn9bRyfEdOFwbge5CfltIkZABMA5941ZR/Q8xpsg3rWuwqEGiPnAIu+eZI/u1Rt10g7TeVlLesaTMGJQqG7ZDEg4NxHaJ400mFpPgfU+vU7mMNYuCZHJi36x+H4iMzUOrGtVZvSsU8EuoSFz82IwQYjyc6pVPr1lN8X1SxtLHAVgDFuM3d0xMY95eL16m1Ct6SFVUcMcEQqgWxaAJJ7QMYJ1MoUtFRcZXboJ6v1UimzJyrpUJu5RcfukRHP0jXFPrNTcPUuLoUpWolN7gxMFCBNsBQxLgZuA9hquHbP6aMzNawAKi7KePMHM495+umPSerfk5srU2ekCXq0lJF4YGDODIUqAZkWA6pemoqgl6mbth+x6gxdLySIbuM8k5xGCqgfvx7aPoJRmna+QLlyZIz7p9T+/Vc223O5d/TtElmVG5tBMSYgkCAfJ0422yp1NzslLgkUzTqqr9wcSFgAfLhZGMHxGs/TRDlfAV1nf0/Qq3D1fTKtaTAIgg5tBBg/jphuPiT06lCmqgo8gmfYYAlP7j41Wt3u53NMGmGp1LQaOB6gEqVkxxHuPvGrJ1OpsaNerSqSDRRSndJqO0yiKQSLRE5PzCeNS4NaHT2gfafELU61aELLWZqqAjyAlP5vCi27AnIHOlOx3Zr0twWgtUdOB+y0kyBnHg6JqfC9SrUd9vWHptVpohaD2VBdJj2MYwTIMjRHxh1BKLvQWoVjDKEBEwGXIAImVJkmIxyTpxaNdhPxD8QpTUhGBaoLsggKVtgGRmZMR+z4nRHQPiJaga4tIOcSBcoMA4JAn+Oq/0ffqKe7FexiUQUoW5iysCQCJIZrgOYkH66M6d6FTeLSValOi5KC20w8XLPnjt85jjjU1pqv3LlCkmnvwWJ+rJgXGTjgc5MZbmM66o9UpgmWa7GIE88/Px/jqmdE6maZq0X+d6zBWngC0Dxx85M+y4gEFj0johqb6x6qgGmwBAANR8MoA97QxMfsY+k4PZFlmrdVUE9z/iB/8As/u0pHxYVq1UeLV+SPmI7cGCR5mZwPGq1RNai6ivVVmquwKhmLXAhS0/siIz9OJ1rqNEtWWnTMvWZVDRgXEDkcwQZPi0+x0qG6KV8sbH4wIKVCvZUlVS5ScYJMZBmMHkEc666p1o11pPSK0yjy4yYuDJAx3R3EfVQPOo958Nt6DUzLiie4Be5bLpCknN4GPuCedC0tm/qhNuL1KNSBlCR2lyvgiGlsAkT7404o7ZxdJrxxz/AJJOj0qvo160CXNqlnUm1YHBMkZIz7eOdC1OpVDVV6VZKaqlI1KQbtJDG5AoHcApPjkk+x13R3hp7CteFeo24sCNNjIVQuwAEM0kLk4BJExlOemmowCC0IECrBuYMxDWdpkjLEnwJ1ahabZy/Virvn+AoLSdnqVGYCwqqz3SSALRJ7F4H1Hi3MCVW9U00aQ0TJAYDtnBkTyAZ/w062/SabVFk02qU3FR6U2kLapKkMZhWJlojtOk23o1fVZBUBVSpLoD8rQLoaGIBaIOYk8alHTJd8+xJR3wVZZLiwJTuIicke9gEgr+0w5HG6e4ZJemxFyCAJEMoQSQPHd+844Op+h0GevtUZglBnYvDHsLrOYIIvJWIOfxA1Hudo/peqZZaR9OWwXOGvAAGJgT7g6yVMhyT2w25VSnUrUzVfcUg9QzBebli0HuxnAgBvE6G2vVLEUkA1O4s4YrJgBQyiLgom2ZA5yWbS7qIiqrKxvqIrowhUC1KZ9gLW5xEZ0Jtun3Gh35qA/W1ZaCfvnn30uFlQ9SEf0392N9hSr16hAqG8WLfLfKDlZ8mRJB8jPOi+o9KoCob6tS5u44cZJzI45njxGuavUqC1aabZCttMLVNlpNSSHcn9aSYnTNfh2qxaHfDEH81f3YLQYOJJ/n51Ck3vghpLZW231Ojt6sD1HuUISGsImCSrAG4ARkEA2x8zaGodVe1HElxdIYlQAflYEeOO3z9jJ09J7bEALXElk7pIIIA7C2CL8rgKePJm96ntqlN2WpXQqDYrqrKzm2cgwAeBC9sIc8C6Ki93dWS7zrNWpSsYvc5Yr4+Y4p9sBhCjHGVBGZ1FX6o6vTdJoiWiPNhUELnuMySCMEiMa7NdAH9U99L0/TuhCzCC4ImEngMb5t4k4j2Oz24Sq9apUakhK02FMi5is3cF1AYqI4biRIGtRNjHeM0Uqa1qbpXK1WsUBA7STergshAkEebYgSRpVtaLU4dggNvqyvbBABDKpgkrA4ETUkEyDqTqG2cMxULUS2k8qVYr39pDWBzMFSQE/SLIyAY6teotM0nDAIwgFpggSABJXg/wAefBxSt9jbb9a3RemTuiFUsGDORIqMbiCJIyJBaCIAwugur7yu5q1BUYqKkEmokgiDJAMxn5wI8HgjQe0pxDPTwgcBXm1m4BNqjtDEkiZ7T3DXT9QQVWKo/puoFRj2qrGLyFN0DgBn5PM86aBtMYbzdl0RjdeUsbDCWBYhQB2iBEKMd8k866JakyKaa0hWambVPewEtJN3ahWCYEnswM6m3NeklOvFdAQ4imVuYwLklhFhPaCQDHd4AlV6rPtjUWZWrFTttAAQ+kqtNqKoAUKFBkk5AFygb8Dzp3WHooyIpqIhDPThac02BAZeTcwjtXIEDBOF9LdI9SypTqMFILXZqHJkFz3MLeCf2TnOIq1duEQm82Bwx7mHchIJMqpkgcE45xofqXR6dNSK3qhjLXIUhhwA1zQgGfBIK5iQALZnocejSRzVphqS07giKbiwAHMlpIuyZ5I9p0P/AJfFLcJU2pLimpW307WWC0grywKicmQG+g1L0qjTq1E9NiAWhQ4YMrWw1OCWQ4zmQApMkLkZ3VPTrKGODJDMtyOwb04QgqcGZJkMQQDEHDMldJFp6UPyij+Vg1NtWFRgi2gp6agWwvMEyrNI4YYhY3ut5Tp7x3cyaoPprbcC4WLMrBA7mk4FgzJ1WNt1KmjAAFVEGn3OHe5W7ZIF1zHGCbQB9TtHFR6oUM6SO2pLVUlYaStqikGVWJxlqYzEGWmylS0izP8AFZ29Vr0UIyI5UBOyp6awRaBdB8SecGIGgOmdHo1bqrs1aqQxueFDNdBcAAK0rI8kEA+0wdI6SlVKvqqiBBCyYYsSq2uTnDAnAMDBiRqOp1SnTj0qcioiFoUKFDC0gEG4qHkEOJazEBlbVXegcauxPuKNj1qQqBhSj5gO4H04YHOeREngHHGu+iVkNehTUi8soBMgIVlrpkBRK5HsdF3UwqoVMVKpBqMqswEQVWmMle66DnK5ONBUagWsChizIuU22hfmIDXRliRM/wAtPJkkH9d6YaVQ3OjNWrVTTZIjuCnJk3Kty592P10HV3JLEPXKsPAXAdGAABBlTA5GuerdQNopuxJpk5cGZMCVkzawgyQCQVmNcrsihqFwCGCstRCSq3NxMYcxwTIzrCvlfk1Rp0lRArlnpsarjhma5gO7jAgEzmQY9m/QKqIPXRJdNxehY5K2FWBA5MtEA+ZjGgN+VqV2cpTS9ZIpBjaIBbEAXcmSf1T806Ho7m6jTRR3AsxLNMAnwMSAeI8nUyfy2jr6EYfEXxPp/K9+S3H4hpVaW59aPSZxBKMjuxeVEhogCBjHbz40uQ/kwtWqgdagI+YCCCpWSMEMv485zpZsOmvAcU/VpAqatJz2t3YEwRALfKPBJyeZ/iTrxr0UVEVGo0mNVgRa9QyHgtmLGFsGe7xbOk5PFSdIO26UX2yMKLhaVVm9RTCEpUUkC7Eso4EwQNA//Eal6VfbhaFalUIRajXTTs7ZmJN0ggGAPvrrb7ipS2T7aQQgYhWHIqCXSyZBBByff2AGq5T2F7C94QM1pIPeAQLQMEEwR7yI509Uxzbkmu/7v3/EWbeVmNcVay3VHpMqAG0GYJJJumSDAPhufOke9Z6ZYhw3cVMKB4BxPzL9fpnVq+MumbmhtqD1qiNd3IFABTFxQmO73DDyoEZzXKNSshJtKllQIxHymZ9sRwfEEc6YfM64D1FGKfb/ADgioUSENRnuVHstTOIkiP6wJHtgzI1Z6XxHRpbChSqmHqhiQGDMqBja5tFvcRNsr5Hg6z4opeipalTABnAUxIHP2PEaC+H9ktXZoXT1vzr2sw+W4rcq5HNQHnyfbWV7ZytOkWX4a6psqyU5FNaoimt0FjCgDj5SRiMewnWuo/D1Dbu9f1jdetW1QJgEAqMjtyJ8wB9tV+ilFN5SpmjSFUgFQvbaVYEGAfnIN0nJtJzo9/i319ytA0yTLC1hcWETMlRaspMAGQAZ8am2Orsc9K6sPyxaaUSKVSkX9XxczM5BtEDJOSck+8TbttuFQEBgsmTBiTjOvOPh/r87+rt7APSUqCoGAjKpH4yMcAg6adW+PKW2qem83QCe0mJ8YUiY/noBrweY1t6gcOrFZJ7BcpAmbWZYPdxgA459mVHplWvTpAuqUwjFElmzInBMLIAky2VGM4VvtAlL1GUvNK4mFgOzQkmO0Y5kE5AydMemdbsek93qD0qjOeDTVLpp2+ZYIwODBIjM6XdaOrqzW32qgPRYXV5RQVUGGkNaJKhiy4GRlgPpofdhaVanSqGpIDXgMoALE22kBhbFjcHyPaJugU/UqOaxddzfepALK1wyIAMx9Dx9p1ur01RX9B6yEVGSahRpDQWVfsz/AF+vjWRPzcBvR9tVqMtKju4qVIAotVYCwS9sCmwbyfmXiI40z3X9F+8OEak8wxD1X+bIiLIYAHDEA/QeVHRun+r6jbaqErUBcHPqB2zAQLNoXHzweQI9r78M/HlCrVqSzIEVbWqPIIMXDMMrFokAkG1YPjS0+SFIp2++B93RRqu49P00FxipdgZcwYaCo+UTMAaX7Wlcdw9OrSQ00vgMUNoJETBDOBxBnGSOden/ABV1ujU2e4X1EBqUyghg3ziwHExM8kwAJMAGPKaXRCEu21WmSHtLZI7S0sJQzngjkH6iBbFyM3PWA9LBqdqenEgri2e2PmkFpLEZ440NQ6mj/wCjUVC9/AWVgSJuAY3TGLj4xjTiv8LrTQkemVLCFBqlyScAKDkmPHGNRf8AwztTtBXViGdgiFS1odiQA1xeQDyQRIJ+h0op1SxFIroCSxZVIMWkzyDb2we7zwNdU94PWdwCYcsqLJX5mIX3IGADzkmc65qdMX1LBUBtwRJALKBJnwpOB5x+OmKfD9tGqoemSfTIqKWBVlu4JE2ENkYmFM9pBW0SrTs2vV6lP01QAhktWmr83k3CoSMOxm4nIE5GY6rPYjU6l6Mt5pKLWhgxBBgyaZIYA5OEOQZJ2yoGlV2kulT0ZcklgCLYmVTMArBYnC/cmD4p2lzCu7IlNoVLWZi4ANp+X5rRBnPZPnR0VF22m+v78AnSuvKtV6iL6aqhJCCCWANhIyGYm1WaBzceNLun9TWnUmozEjHyhhB5JJaQR4IB/DU+z+G2LG2tQI5i95g8SLP+oOt1PhmtRV65NBxT7ouY8TgqUEz7aqlZzyZPT6kD6zLCsqMpYD572ieOyZEMIIIEGSdTN1GpXwpC1ne3lUAkYAmFSFDfa1cznSSs9IlvRLOsrBKBcwMHuJAHd5M9s/Rh8RUHR6YrhXdUsJBb02USFAMK1yqRPvCzMkaRt8Iyv1RpphPzcC0GnIIjMxyDmSZ8aL2+5IpvUDMHmmAymOy7ugFZBC9wzz4JjQez26ipSY1EUkO4SXAAggAsA1s55J4gzOmFOg+4pswalc3NquqpFva0qVV4iRcecEjOh49FbugRKletWkxUckPFSS7BSpgGPmIxMggTxAg10IWxsGtBCqxKgop9Nj3RMBQGBIGOBJ0N0/p8VFVnVqt3YULFVWxyzMe2boCW4wTph0/ZpUJuIYkKArA/m6aqQCMYifbA+ozDaXJ6PhptqLd9X9vz9iDe7Ol6Y/O+e+ZIUKvcnygkQMGCZP31vpG9pVQUqM4ElaPcqi9sJdIJgCSeSTAEaL6htHobhG9Gm7BR6dNVaszhgGWASwWoBc/aCIIkGJA2332zSneK5FSpbcpwp77lUwhAQGDGMTnzqpOLpUc4Rm7bn/P9f4ONqKbpTpCuaqWmpUkOVm4Aqi2BSVUyalxycWwQI9z0QiqEQeo1NzgBj2kqBMH2MD6/caP3u/2NNWWipV2tTuLAqIkjHgryBySCAedCU69SolZxTJRUYk0yVBpquTjMZBLQJ98yIeuBjUVWicdGrX2QLaYJEuPLTII5BXMnwZ9pg6X09KqVBUR5ppF1NMh5YwSWBjJkiTlCI111TqNZawquxeq4QQ90MtsZAICCVgJcD5PB0Lsq7VqxpUpl47mewLgE3YtbuBAIAmFg6n5lbZ0l8PFJV78/6/2PNz8V7ndhdoaVAlhTp0yv6iShgyGFzBQDFsZjkaVda2dTZvUpASaiwXBMNSeVZbSSsiGa6CRJnGNS9P260XpVHDCnUAq3Q9QhD3K31iCO2WzmJnUO2K7ncKhuZat1OQ/yKxZnKqwtBMmBEd2dFyy1x2T8NbUnv/hnUvit6qgmqfURlJsAtZQoBABOTMtmRjjzpn1eu4pClQFSnttvAuwpCsQs3AKGqABnyZlueNIup/CFXbtTrVEb0WYqHgG0gXCVDePqbZDA8ZK33xazUGS1UqFWJkGm6E/MSP1iwLNEmFPgFQOrbs4pJWMdp196obcU09SpSuWpU9FWdUCn0gW8F2gSrLFxGYIJG53dOlbuaSKHKq1J4IBUpDEn6XAQCYJGedVPY7z0aLUmLUUYqWa2rDtZaQMA5W4kfKIETAOnqO/5MVWn6xorRemwW706TqApSO6GZe4fTI8jN0ZQvegbo3VqlLeJuUgJuD+fZkIWaYL1oicWEkeCWB/VjWvjDaqd3UcbgC+G7QXwR2zB7TbaLfoD50LtOpBtuWp0maslYs7hSaZFRXUBjICKzELkj5CRknQXU92KD+nSanStA9RRBHqcNBhpHGZzGtdE4WDqJuRL6lpZRkCFVjaWAYgDANoJA5BwNMuktTd0hiqsoUNZJhsOCJ+cvAUZBH3A0DtqTMEpqEVWvgQSWYyMkAthZicjEc6mo0wiu7QpBVkUq15Jyuf1VYmCIJwDwBoZcW48BA6pt09Q0XYXM8LcItJXAJUFQU/Wu+hkZ0d/lanTp1abMaw3Bpg1AR2+mbkHBUOQFLAE4Gov8mUKlOnUT1yEAC07KTMOIeoQwFNWa4KrRJiCeNaPUFerWqVhVqW4RHpK9iquS4LC2ARYboMGcRItIZTcnvZx0aqu3DVKSLW9UemCwBambluZSCBdbIHOcnHPfw9vi4qAbenYouZgSHEgrTUEsRAYTx5P00sp0UVmKqR6il0KdsKGF9gIz2yQMefpDbrT0HCFUdG/RlWKKqwQPUhYHBKgEzcskHzno1s0u9qNUWmyKabsq2kM2VJhSItJVsNIgDMcjQ+3W2oKVClVUwzFf0t0DucEAELi+IgDImROUtuVaaKoVQMBDKpZSBEAQ0sxUtiPGJ1wtRyKHc7XX1H9IOTmRBdDIBSV8ATBBAB0pk1fI33W/wBwtu3b86rG3MXRYKgI9ImottpYRJkxJIIHFTZH0mXbqz0aRRzCyvqYkkD9Txa3cVxE50qp9csphaNyEHB7QysBAKsJIEH3iRxo6j6mapqKQ59NRcwe4wS8BYxGWJzIiSY1qo6OSb0uehcnSkatdUYOhl2ILKijGJEkQSceAomJGielbCgKcLSUyxV6l/esAMpHzES2TaomYwOD9v0ploVStdFphaiMtRwomQJI4qI8ryeYAEjS+rSsYWstzsxNyN22hQWDkkZY5hVgxEDW2RrkI2vT2dir+mPlVb1a4yDhTbxH6sSbhEmNauZytGL3VlBo1DakgEWksRfPKhAflB40PtWIgN2wAQouaXmRUIKx8wzac2txzqbZ9XSntaqUCC9cAG+1oXAaw4MuFggyVmew86zSO95vBtqxShUZFRhliCRjhQVWSrFgAqxaAcxOpOpdRqVVFZqpIgm0t83AIZe1WABkewu+5wUFrC6o1NCqyzHCvaGwXXMWx3ENkjHtxT3CFVquYIU2oQAt13b5BaAGzDSQonnRYpGqSFaQZvlqBSjPUD01NxOQBEwGlR5Dfjy2zWDYkw4VmMmAAOFtkTdHsTAEkHUvSxUpB3ZXZDK2sGa3J+ciQhxxjLKYzplQeyhRqBb2qEqUJUtUZDBIODbiCMSxYjgDTwF3yAbVPTMVKKB1txUuLKGIIwFIC5J+/wBtF0WDCqG7aYU1QiQAazXG09wQ4hQxmAozqLe7ssoalcxc2OrOLSRc1pVqk8SVZYi1hOSCFtaNRqLFaIKVfT7mUsAHPzRdDQAQCeTcBkjWdlxcbOKe3CsrziAZOAQT8uOJAgYODmJ1nTK6K9ViiVF9NmcG0paVbtBgkOWAAEfrT7a1SQU6qs5LwY9FV7lCr3ABiVpkjIWCQB7RrrqTQ4q0lFGmTf2sWyQVuPAmFIhQDLG6edLWiYyad0Nulu1aq9a+woslgLyLgQFW4rEQoLA4yMiIi6gS9Im8+lUPpsY7CSoJORANo4BBBSPOBt7UpilXU00py1ECkzEuEUF1MN7SQSXkSJJBGg+o9Qayktrq6gpVpxDBBnKxm4AmWk4PgwJSbNaXBrb09u1DukEqVLKl0HyAQ3crARjiZAOdRU6tS8rc6EhXCTb6klVWBibv2QSJA9iNMNxWpvUSnTqugVlhRaQpgcSQWOLcyJBB5I1E+5qV0PrS7MwtRzBZQMse0taVsEyJnAiIaBNdhtTcvUSp6jemNupJDAks4dQQxZPPPIXBiTOoqG4pp6d70zUV6ixSCXAC7BbKVKcYABLC5pgxbwuyR79xTVTTDSXA+VyGIAMhpIJNzFl7JI40Ptd2rmwWqTK01QCSGILKTgnuBaBMyMaKsttLgmq0qfpWhqjVAtlrsSEhsBJItGLZIIhvOI1Sq0FW2lTd3am11xgoWVZb5pBUiBGJ4EzHe6qskPJHqghqKK5dzJEuDOWqADiYUARcNddX6bPpKlNB+ZYmLz6mDLhZBWItxCkxJ1qvTJtLZm76h+UJUcM9NqlRVIpdsALEKcJZIUlmibWE4jXe1X8/VKllLJ23WsYDPBbMAkWN5HdkjnQNGmg2wapSqtT9UKjqylSwH6MywwQDxB7R3CCG3u685WkEckhm7YAUEdxM3GYIXI+cTgkatUUsfq7Cae2cU2NSsrCswtWblDAWBi4AhZAIIbhQW8zHtd8y1DUU9gwzMpe4qsXEER6TY8dufGSMN76ajgqVtI7QUtyFmwT94wDj20Puaoq2p6oFo/SFLe1xfDR3MATbj9YmeToavQLSyX2CN1WqQ1RXFNTTa+nShRMkL+bUWRBCzgycWk6Y9H60+zorTp7epWJ73ZSYDnkC2mw4A5JOdLVd6VDbVqbWo14DTy4jI4gzmAZj6gybtQ1OmiKF7VE/mw2TnmDOCBz49500F5PYo3NlN1UFW7gC6LaCCobJALCDgoeDOMYHalc9qMHdf12NoEfrAEyIXzOIHONcFGChL4HLKMEHi0j/AAkan2m1olWNR3ujHYLfUI7ZmZAhpwDwZ9nRmm9pHez3pUks70hUWHIYhSsdpKyAxEzaY5aMxolqNJqopUqVQvbAMlWLiGLQYLKQQbCLhcRJAGlq7l0qs6Mb2lbu0ypFtvEEQIyPGufVcMpXDECBGAQcNnCmRx/jrEuxpV2xY4oVahBVXaXxgWgFmAtZhkHggD2GgOm7Oo/6GiW7irAsvcQC8KrETCDIWccnOmnRd9WpOrpXqU4BBNMLBMiIDLaDByW8kxEnS3qVQ1ahaPnlmgRzkyAAsnnA8n7ayZUtvS2MRShfTEo0qZEFDZ22k8hZjCr3Rk+dS7+q1MgEkVGYtfd+dANsls+JwoxC8cjSg0ETIZlbKmF9vlgk+fMcETzre1ozVT1GsFRlzAMTgEzi3MtOY9zrIz1tIYbikEZmowSe1Fi5uLYpqVYMWBYRaLQpM5jWqVT1VFRhULWkMwIJwSFLAiFUTELBOPfMG52tZa5p3hmcmxxADheGg5QFRgH6RIzoivTfbU0QM/qPklSoAEi5QwN10hDntIEeMmSvG9hvlIk6f1H0Vet6NOeyKtRj202wFZBcCOVJIkFvoI0em1alEOLUSLy9xYSTDwrt8q+CPrlpI0tZmRmWkrhSCsXMQ90zN3hgYz98SRp31Pf+kbaNSqxNNRUaoZBJg22ABAFMAET5B0+5k/YCr7VFSiVrCo4LILHOEE25ZQlMeDDnMjjOuKzN6YxPaFNzKXwJJbu+UDFy85wJ0LWpEKAbSrLcAignGGZgoBn3LTAtn6NOo9d9ZGpKrRVSmrEiCWRkYsSDlWKtAPF44IM6wSbIqe2U2elcItLhXlpuEsbhaJkiJABADG2dGUdsXplaJqgEtVpxdNdRFqqyL+k7WJVgqrEj30jqtayStxSAwuw0RCyP1fGJwdFUK61nUVfzVNVeCgkLaCwwZxgkxPGIxDZmqJtx11npvFK13lnaXF9OOSjEiALjMtcb5GI11tHk0i9RgQxFMk3IilC4cKSQTxK5uIyDg6Hq7l3Rdu1QPSSWpsLibSJgSZpr3NKwCDI1nVOv1XVr3DMzJLGIsAbtAjAuK/LEWfuzBPyPek9PpWijuAWuLMRcv5whcMoJta2B+tJBJPJ1X/8AK7OqhnKmmQyybgApMDksIntUEgZgcan6fVZ6jF7WLzErgsYAVBPbOBMe/vod9kj0mhj2tEGR3DxMfMMiJEayZU1XBPuRXq+mgaWeGNNagtYCWVoBAJMhveR4adb6nXO47qh7yEvINMyrW2UwAblqiCGEeAT80tzTooqWqwhe4wpBBEkC8DNxOfHidRGioVijlmBvKhCwiAGYtEQpkRb9ZEZeCeQyv1GhWqIBTKABKfaWcTxbLGVnLE9xPJ+USbt9vWatU/KaVap6tN1AVld19ThhkklQH4B/1TI0jTcPaAWUiO1OVAnLHMB5znOfGpdltwDTtBavUaQkhS0zEkQc/wCsMMZ86lpNUKk1tjFRRPq+mpY0r6ijKBKalLWYubyUaLgSJDNA9oa1WilVSQ1GRPLO0MDDAEraCYJWIEGMSdDN0ktVpVCAibgq02GmqqcMyjMKRyRzPjXO/rKxNpqEAG+WkKoJBtnvC54LA58alJItytBFJApYB7q9Ny0mHUnALEhgoxmQpuFMScjR24eptWSsKdOnTIVDWti4hr2qKrQ61ZAYFEXKqB40vaizGtURURaSkmZpkMiiG9MMTEEgXYmZgzG/y4PTNXsPpul7Mw9VkUgmEMF0HBgybyDzjozkqvZzu9shapVbvNRZa4rLFgGL3SAhLZg/KLgYIjUj1WtqSwp+myIKQKt8k8wjUWXhQoOWbM51J1lStViESl6yi4QpFhAZeJWnwDaoBGDGRpbSrLToWZNQkMCTiAZn73D2nAE86mirX2GG6KK/qpRrXhwUo3AqCRdUJ7AwQRyB48QCM6vuKQqq6K6vVVGal2iHJzASVVXn5cmBnJyFs9zVttElJVzUYkHBkreBi4zJPcQDk6ypTqMsrUAWGqQskYm0kwYJY9oMDkzjWs1sJqAVASQiN+cetcGDLIxCyALrsqBiJ8Qd7TfqlCUoLVcqFFVhKjuKq8kXdzKCpIThgMmCt/KDUMtFRzIIYDiJH4CJ+xOj6HUXZnASKhILMphQFAmQF+aR9gcxPGLfzbbIbXdzUPokEyFY/tDLMq3UxCmckSGETJ11W6fSva+tWokGAtK0paPlYH1OCMwc6DSm7OtxJKAIEUBSUAhYIUqfuZPJPjUGy2dIrNR+458DB48HW0mF6oh3MSInPJGcfTU3SN8lGsrlSVAIaSDdP0KgDjgz99PU+DapMD+fsf8AV1CvwJWJPcgnyWgfjjQ9olCXe7tHqsyKEUntAAED2xjn+AGpGqw6mADyCOP/AGz406p/CNX0gHVVZSMgzgTH75JyPbiMy7b4KcHuEnwQTgfXU1SKu3ZWFVHdyblHOI/vHP8AzGpntKrbM55InBIF0DB8j6Ee+rJuPhIxHauDGYJ8+AfP8Tpn1no5r09sEpmm1OmBUDFRLEIJkFrvlOceNN6MqvbKEDwCYzphsNwFcg90AjH3Ec/bRr/CVXmABM+T/wCnUPUelPtwazBYkAAk5YyeCoBEAkiR+OqJYPtq5SoKiljb+1kjkEDxAkwNOerVfyilTcpYflVwSYIyxjEho4gAYg4yp26JXX1GLK0ksEgCfOI88x9edPNv8M7mFugpGAarnxjtNMfz1zcYuV1tFZSqr0IGoJJMVDBj5gOP/Drt66rlvUe0iQzLnPB7fOrR1L4UZKKemhd3/SD1AIJkg9yYHiI9vxVV/hOsQbqcAkSRWmM/7HXTVEtux2etm0BFsuXEFfb2jjSLqzAK3aVMnGIkGOQsGAYwTorYfC1ZHUmn2qOfVBn8BTU/x0TW6A98BJJBYktjyMzPmAB9dTYx5sqjllAL3CRKZAkTyRzE8cce2pNol89xBg5zAAHkeQfpnU+2+FaxamoNMkIyt+dJLEFjIle0CVED9knk6MofB+6LAD0/m4vPAMH9X9+q0S22LKgy5zAzBMQJ4/f/AA1IzLjudTH6rR9Dyp/n5043PwXurmDU1GRkVVIM+0KTP4a5b4U3BAIohveKqj6+V0FIXbaoLiLnz5aDxPICiRjWVt8Swgm0NxCiM+AAP4zplQ+FNx6oAotMHHrU84P0GJ+o1ZOgfDa013Xq0jfYPRvKH85bUHaYwZK93GRHB0XTMvco+9pRU/WEW8kf4a1tLi1iGwuSAxg8jIOJtMcfUfU6d7n4d3D1J9A+PlqUYkYP60z/AIa62XwnuBUVvRbtLE/naWABz83BmB5x40msRPVUyQakleJUAQRntQR/7aN6GwNSkreoQait97Zx7lZBBH30LX+GdwHp/mmTHFSpRBiYJj1J8xx7aJodArtIFIkZAtqUCIgyM1dIWNviTderuWAZqdtMAiOyASflgEEjHH6o0vTqNIkFbrwQZUcwZtJMGDjAx7e+pdv8KbgEMaFS0cm6kY5/ZqMf3DQ20+G9xI/M1BkSfzQjiZ/OT/DU0UnXAN1LdM7sS7e5wI/n7CPw0vDESQTxxAzOOfAg+301Y938K1QjQtRiRHK/byQP46VpSNOoUKteMWzwfaM3EiMDyfaddIQyTa6IlLF0wZ5KqWZpwO5Qx4xEngDH4ajNEHl4z/3an/1CNFUNzV3RhaBApC1vTFzXY+YMwgYP/wCXPhjQ+FKrAkhl+jJk/gGOoF72B1ICBVI7okFQAQCDzJtOPY513+W0VWFLZwZWcZgTjET486IrdHqIyg06nGD6bQccz7ffQNfpxYgKjyuGim5gxwYGD9DnI99TKNo6+l6j9OVoEpsIMvPtNMYnnzofcbgBnC5DT4GR7RptQ+HHKg945wabf3kHS+r0io1RwtOoSouKim8j2xEwfB8xjTZNtJEHNsv4yfTGOIHzZH1xxxqVSeDGMZAP8xpp0z4eqsEDUqwBaD+aYYkgnI9vMaO+KvhRqG4KUhWdQoNwpPUyf61MW/hrM0HTHo6GoOSh/FdR0enJUQOr0yjTDdsHJGMe4I1dq1WotENTVKtSAYusVvcghWieRj92qH/Q9vq1R9ze0qQjhZ4LF/lHCrgiPoNOKOVurCdx0tSR3IbQo5Tx/dqRekr5tmPdR/fq7bDqNOsCaVQOFYqSpmGHI0SDpxDI8/HRJGGWCLTlfBB9/cfw1rcdEaCRBP3/AJwTjV73HUESpTpM0PUDWAzm0S2YgEDME+D7aB6d8U7es1VVaPSyxftFssLgT4lTzHE8EaMTWykUOiVjClVBgiZeAYP0jn66H3fQ64pOGAKhWuOTgKfpGCMHGvQt18U7WklKo9ZAlYwjcg4OZAwPEnzjW6fU6O4fcbdTL0hZUFpxepggkQRE5H+GmjWeQdN6LVSpSRZl6wVgARgIlT7/ACk8Z1fv8lGP1/8A+3T/AGnQkokOWkr3MxAyRTSmWPgdqA4jM++gfhL4vp7x61OEvoufkgq1OYDg8HOP3e+s1YJ0KU3gr+tSRaitRcI110yfYgzx7wfprhOhN+zUP/3f+LRPwtuqJ6hu2EBq1Q07Tb81FVxyQTF5xjHuNGdF+N9tuN41BGVw36KKRGUBLy3BBGVMAdpyZGpUSrFjdFqSDbU/H1f+LUu26Q4LSHEiMir7j6z+7Vz3fp00Z3QBVEmEkx9gCTruglN1V0VSGAIIUcHI1sTZFJo9Ltcta/zRhK090TBtmJ5OjPyJi1ovuyc+oTBI8xPj+7VuG0T9hf8AyjUVVaKkBxTUtMBrRIAk88wMn21sTZFZPTasR3cnzU+n8MfbUe36VUDfrgZ4eoPYjVj6PvKG5p301QgMykAKYIJHjAkZ+xGjztE/YXP9Ua2It1oqH+Sql93dxze0/MTrN1s6gCzcQBxcf2pz/ifGNW78kT9hf/KNdLQX9kfu1sAyKRsKDwSLly0i+P1iSY9jJP4nXf5JU/a8/wDeD3/w1dWoj9kfu1r0VH6o/dpwNkU/qVB7XjNQEle5PpGTx5xpbsNhUWlF1pk4vp/tfWTka9DNFT+qNc+ivsNbEMik06VSV/OSQ0x6lM4n7e2hzRqAQtQjEYen7/VTqydT+IaVHc0dqFV6tUklLoKpBlogg+TBIkBonjTTa1qbrdTIKmePpg62PuORTWRyB+cbmf8AR/zAz/z0q2ezI3lTksac3QpInE8QYx48CZ16aaY0M3T6QY1CgDGAX8xOJPtP7tZwfkynR550voa0vUalchqMS5HdJBb9qYiTx76OdH/71/8AyIP5Lq1dO3+1qPVp0XR3pswdVOQ05MeRJ5GJ+ujNytNEZ3hUUEsxMAAcknWUfc2XsUTd+sKNS2oxa2FJUYOY8Z/5apXwO9QVag9RwjGeA1z57iDJkrMke2Zxr3JNrTIDAAgwQQTwfI+karfwT8Pigm4uWC+5qMsgg2woUfaQY+h010F9illqTiq34IP+HWztHJvvYsZliDkYABxGI9vJ1cdwlFAPUtUMQoLGJZjAUZ5J8a6PTKf7P8T/AI6MX5Nkil0NtUSADAH9QEfy1xWo1CxMN/5dWvdttqY72UQyKcmQzmEBjInxOjqXTqR5X+Oti/IqXseObD+krcU6C00VCUQIIQizzIMsDABAkeBg+VPT/i16D1WovUmuhBuM2N+2MQTyQIwDGlm3psy07oVa1RBCMLrQYkLkjkwT78Z13vKK0qrfk/rWzbLWXg2kkEqCoM+BmAfbWGl0XL4K+ME2W1dKk+alOVnBURnlgTb9pgxGI+v/ABCTt/yna1mpVWNlUK10gEklScgA5z4Me81jpe8qfk/cGdKZHpyO1Gki6fIWZjgHnwQF1TqZr1mchZJg+moAaMfU55kk86Q0XDZdRAp7fd7ir6j0w1FaDIWYKOKyNdhiY78/QyBFfq9aYVqjU3eGQLe5VqtpS0oe6xlwfmkwFPIGhU3ZKhCsEAgSDKieY8/4SNTbIXhabBlDMs9vOeRgTiD9NS20dfT9NT9tMk227rU6tN2Fz0yQqsL1gTm0EK4BLGZm4ec6bdG3VWhuvysVrRVeaikj9HcpYNdwsYXkj7aX76hXRKjBlsuVQxJ9RiQbVQDnt5xEkjmdZV+HVX0BVLreQKxlWgkkC3EYYWwefcc6U9ENbPaKXxBQrUblqqLw5AvAY2CWjycQZHhgfOvG/gf4jTZbgVWBhgy1lXFqsRED+owmJ99QdV2lP8ot27s1GiFCs62tgQZBA5YHMD8QJIIo0ySzOATghTKiT3GAJggTAyM841cU5cHPS0WjpO/o0+p1KzG2hUqVZloZLxUte1WJeATkSB6vgxpRs6TbLeA03VvSYtSKspFUZCjysuhI8kXGM6W01VS6drAgw+cr78/TicEHnTH4W6c9ZmsBq2R+bsuLAEHk9iH9ksO4qRgaLZbUej0Xff0iJXWvRC+mbVCBm/OEzFRWUYUrnAJwCdVrpXx9U2VZV7qm3Zf0Qjlsh1PJY/syAZ99TnpG3r7Hc7qkq+pRRrXUsAAFBwmFbBYEwedU3p3URSqhqqEtRN4DAi4qpCzdnBtIHELGNc1t5HXUY40ew/F/9ICbbZrUpB79xctFmpsACIlzcPlEyBBn2idUH4s+L0342r00f8oVSCAzCxpl4jDAheR+qfcaWbrqr1+nU0rAEhyUqZUlUwBghScuJI4ge8LrlRVC/O5vJYQAkcD3BM+3GrWzjSTLl0bd0trQq7vavVbcNT+TtFOmpM3GQbn7WtBABMgAxOrx8NfFUUCd/udutRqhCFWhSpUMBwPc5MePPPkWw63WGyr0i9lMPdASb74VlZrD4Pb3KRcxziBN7vWAJQc2k9sgC4MJmR8wH4Lpcm2WoJxbPZPjH41pUAtJKpFRyrXILrUByTghpOLQCYJ450iof0pEVh6iOaYaPzVPDyIOCSTa3dggwYM6806dTaqbbgqFyXc/KpIniZjGirCKSIrdzVYS4EAEsUYlowhm7PlvpoJpUex/Fvx5S2Y2/cp9ZlLTf20SCS/apzxA859tV34h+MKj1aO72ZLUdsYqKKoIq+oxWLEmWCC/uMrcJEgjXmFYlSBVio16o1NmN8Jx3D9UiVBzAOONMuo9RarVFRKabekwUihReAq8Ax5M+SBknHJI2+jJLs9iHxYrVqLLUnb1FgQkm/yC10CJXEHhvGQP8XfHQ2lalSSCbkNUsrGKZObYwXiTH215Z02vTZ73IApvcqmR3KAbvYd04jOBnXe96wtfdVKjxWKhWIJNtqBblFuGEAi0+B4M6yexcVSC/jrq6P1Fd0jOgCpayiCyAHvF4/WUwMex1Yfhv+kHbKlSoUIqAmxBbcxIliSInhRcfPOqZuOtUq9a4gIC6hVKytNVQgRGVXgWDAiccaBaqBBUi9TbK5B/rQYJjyY8cedatmtVr+D27rnx3ttqqmozfnKRqoAB3DELz8xJ+2DJGqZ17+mEGkVoL3uGFwghQygqRP62SCIMFdUkdfFWmV3CmoyUbKbfKbbsXGO8CYAjAuM86UUdmGMlrUmLiCYH2E5+g0q3yS0tUOOjfEj7LcmpTe8OGR3hWeGIJZSwPeCAe6QSDMzq/wC8+Mfy7ZItMNDTTr3Wq1wAPCngzMj7YjXmPR6CEi9mVzNsAGD4BDCD5x9tN+m1kANOGVFBdnowtRyJHdcYsC5gCcn8Cy3B1kj03pnXHobOhRAP5Q9NhRBW9QqyKZqFWEKQBwbvpg6Xbn+lcqzj8lkqMAPm6FOe2AskiQT8v11S/hrc1qNVN4qgqrqrVb+1GbAmTJZVPtkEeSNK+pb+r69VS6u95LOuAxX9bEY8486dgoqtlm6j8WrW3uy3G4hqFNaZqAKxRHN4drDJkNaQIJhRr0EfHVE/lloY/kahm4hyQYVYJzcLcxkjXhNbdvhwSoBi4T8ywfsD5Gjenb80NyGKQadrkcB4KsCQRmIkSCJAIGNZvwRiB1Ot1qlR6jVCWqEs8klT5ggkyB4HjEa92/oy6g+46dSeqzM0utzckKxAzGYECfprxDr3VFrmVJJECSIJAm3PmJjgcDGNXv4L+LPQ2NGmsyL7o9zUc+3sRrR8jKTrGynbrpTlmdWpm4s7E1qN5EyT8wUAyWxGOfEzL06k9J6YakrOwcuaqEJaGGbahJBkzIxf76WNvWYAWzlHJBPBQArA4B5kZEag2jEFiPII/A86lJvR05Yx2vSXQi4qEWRctRWBnzAJ7WxMgYyfMGr0epatdqRoq0oalymm0CCInDKQZExj9wnT68rUTiKZYMf1bQZ+/M+/b9dN/i/4n/KKdKj6SIEKOHVpJ7SIi0QJYn8B76W3VM04xjL5fCEm3LCqpR19RW7aoqU2i35SFL+InRO3V7Qj/MKpq3CqkFoAZbJIki4ypHziZAEL6VYWT5VsfbEiNXGnV2J6T6Zrgbq41FBRlhgR2F7SGXOTxn6aCBTsN9vNve9Jii1LRI9MscYF7gkQJ7QQJMj3Lfb06r06hFelTZLXhqavnukKSsFvowwIAAzqit1FmJuOCVNvgFeP+vqdTbMhq9K05eopZQCIN4gAybpGR7HGk16Hu56TUpncEWO6+kYHctzGDarYYpxwQBzEAaSf5OcOWam5LTItwSfOPHmPp7asXWPjg1dq+zeighgA6iWNjySxJFpwBwZk8aQbveBsemgws9uceAfY+2lSrQVezT7aqBNjxwexv4Y8xpgdjVpoKNOTdUku1JgoaIOe4dpA7h99TUN6PyVnUBKiWKoCixgHJB+jd5BXg4PJOuNn178oFDbbutZtaLFpVCWEg/sgk8+3H1jUtWVGWKLJ8Hbl6zbynWQqHQBFCkiYZWKkjMkhp+v01WPiJHreiSjXBAHAUkhWFxERPYJkx58aZdL6tQ2u+c7ao9egyNbZTIeRDRFSJAAJu+v30zT4qPTSyVdmHqVACDUcLURCowRY0rInnJB9p0/YnJt7A+qPRSnUCJ+cpUbUVQQs1GAuAIksqkkj+tmdVQbau61anpllphCzECQD2rAOSCfCgjEwBOiemdSY10qVGu5uum1jBAkAHzGIjTTadUU1kNcuaQBFQKSD6YElR+4EecDOpjDBYrZcp5uwXp1RqyVRuKZsFMrTcdtlX5qZYT3LOMjAP00mfcVaa1afdY9oeRPymRkY5kY99X3YdY2fT91WNb19xUpvbTQBbFQiQWlgrvBjIxiByRUep9VY1ajUyyo7F1Use0NkLgxAmPw0qVvGteQctXexnUr0xtNvT9FaRUh2dXN9RyqxcOBA8eZJwSZW7II7FT8qmbQS10nCe8GIJP8AHXVXqRKhldvni4XITCLjBnkn6TOt7Tr9VCx9R37YAYkjnHJwfrzqotoJST4O9gtNDuNxWp0yLXSlTLFQKsCSFEXhQTgkAnxo3qm52tpFMQ1ilYbsnED3IgZ8c6TV+uVTTA9SoCo5FR54Ezn3E/idPet9cb00CSvp3IzK7S5JBDNJ5kHjABjXOUbadlRlSdIU1am1KVfULhhaFhSGHJAHgyJm7EKsZzovY7GoURaNFqj1L6e3YAg8sWGJDEEtJmF7vAOldT4grx+lcx5Jkn986ZUuv1qbVXSoQ9OLGxKgm0gH2ILD8dVRpS3oA3PRK23YJuF9KBPcrfLMFhjujJx7aK2diVGLmrZaFVxTlj3C3kEAWSSJ9gJiNdjrVeq4epVDYa25VxMA+Jg/fwNQbfrFYEEPaAcSqQP3JP7ta7FwcKbXOwvYn1VMelX9Ig2VJRnZg1qgH9I1obtxmPsWf9HfSVriuakmjZUD01BuEQQ2BK2iYj2+mkH5YwqCRSNysWIpIeS0n5ZIIEanofE9ajQdKVQUVLXMiIgFSYBDQsQBPPudYhMjrdMpNvkou421L9eqO8CASGGf1jAmQJOha+wUqQhZyxARoCj5iIK3dpMqxJkD30xq7hqhpXUlClWQzSUFomSe0R44gTONHdW6lsqShttUNdnlXR6YCqrLkj8wmQwURJkY+uqT1QPTGtLYUN16qbfb7am9CmvdWIFMrlCQQbmeTNzd0x5xqp7ikaFVzUSiGuItBV0MfQGLbc6HPUSLioQBpBimgkHwcZGi+i75FKtURTTFRS4Skk2qCcY59tDQxlTsCr1B6QFSW4sg4UCMke1s4Hv+4zq1Gk+9RS8oQodgsFB9RwGj2PJnk631fqINdyiUrWysU1hlIw2RIJBBI+kam6TQWstaXp0aa0wWJppBIzwFkxkxz7ROhrspTtYin0KdP1GYB7WChQxIAiTMc+30IOnG0+MGoIqinWqFgCxFWpTAjtAC0yFMKqyeSbp02pp0+nTJFS3dUiSqtTEBka4CfSJ7lHN5y3vjSvf/ABVQZv8A+PohgIYljLNklz2/MSZ1rM2muA5PhBR6jruqdO1T2PTILWSIUByS0rEf1h76CPwuSbS60u6BCFmMsUBbIEXKYjwRPjVpr9OcljY/+lPyt5qAjxqLf9Odt5JwBSRZtbJWopAwMwJ+8k6ydA5N6FD/AAyCX76aW0XQhKbCbTaajS7XNPJ86hHwU5uisnaWWCp8AH6+CNWentiKzEsVinVEwwIJqSCMcjnBnRu8JlpqNUHeRhjHbTwOfOfxOnnk5t+CqbX4EqE1anrbYrRa1kdiHm1WwpSGNrAgz7+2hafwqCB6oHyVSVLMrKcQwsRwY7TaeQeNW2r09izkQbmH+4K5/HWuq0S9SqZHyuOMfJS8eePHP79bJVRTbbtlMX4IY1LVak1phgWqgk2Xxil7ZkfbnU2x+EHFSmLqErUpgkGpJMXj/RckCZmPGrrt/TFQv6gR7ywJnP5qAflP2wDraVVatTJqXd1JliQMI08qDyZ/EfYZW+DOWimVv6P901N9wrUXRWjFQhu6CqgMgkm5f384OgqPwpWcHNIFrGF5e4YYj5UaAwkkE/qrIGNXKlT4BI52xiRPEHB1tG9WvcABeRA4Eqrj8BkR9NA3qirdP+GagSsvqUrqi0rbS+CWuSZpzDQRoar8EVQYWpRYQpm5l+bA/UjJwM6uXS9m6MCxVSU2olrSJW8HEHyYmPI9pBOy2Qr1WBdEBSiblAs7XYgBQFznmMyPbWsKK70/4S3O3WnuGoCrQpswqemyS0q1MgBiGJkxEc8c6N+PKD7+vSrUqQpsKFNH9Sok5ZiDbOJkiDBx9NG7zp/54hXdip+YCFZr2dbQSYicuDOB9tF7VUai1dWNzOuCVgRuCSAOYBYjP7I1z+Im6Z1Sfpqyg0/g7cq5tVWVc4qU55jILY7sffRK/DG4mTTULbUu/OUsC0gz3wMkA/fV36ZUa5zC8N8wW0xUbmZGuuqn9KBbcUriEiPGMeff66uUt6OSXJQN/wDCO9s/KKlJhQuKmqalOpFptctDlmKlWJ+x4jWb/wCD69/YgICgfPST5cElXcFTMGCMXavGxu9QhgWph6pKybThCceJls/U659Fi1W1WYt+UkQCST6ojABOf79azFQ2/wAE7lqJBFNDTd3INRCWNqyBaxAMAfMVAx76L2/wA7UWLVFpvGAzJbcM2khsSmfOvSdvQqLcFotK+paXEThSTJjlpHPA+h0nqVmh1ahDmrUxyFIpMoIgkGQOPr761mPP/iD4Lq0U9UUaiUWE3MUYLgcsrGfJPj663V+Gdy7tdTYJebu6mDblvlaoCDEHMQDOvQaFR2r0L1dk9QEqZgA7arIHgCcfc6DeixFTtYzfGD5oD6e+s2VHRQNx8E7kBSqq0swsDpcoBxdJCywyLSfMxojafCtcpVU0ipcILpRuCCAIaR9xmPfjV821AljbSLE1AWLkgZpESuV+g5PJ+4m2WzUWX/m4amGCgkTbiO4z4WZ8efLkDR531zodbaqoNJvQspE1CpKNVZRcyt4ybRMeMaX7no24YCKFU/8Agb/DXqHQqRnbq7M9FQgUSYiyqBg/LwuPoPbVf2XW6FGnSNcks1LbvgmcUwGJgGTBmDBM6OzLwU/d9E3AsijWPYowjcyfYajPR6/nb1yJGPSfP0+Xzr0Lpm3uWVRaoCbYdskYdpIIz/7axKVpggC1kkeBG4f+WlsEVNaVRaqs9N1un9JTYBpBMQw58/hpCnRdxaP+z1sAf6J/+HXtGzRqlD860iirhFMTIfst+ihUHvxqo1hK1Pwn3/SEfz1TllshRrRR/wDIe4n9BW/+1U/4dFUegbk0XK0aotYEixwSCIwIlveB4H21dKVGUcmmzLFWSs4mp9jzz+B1xUH5msuQW9VQvhiygR/19dSnZclRRd9s3QoGp1U7FUXoyywmQJGcngaNfo9ddvAoVSXun828jwPGCYB1edz1Rqq7g1XZzToblqZkSrKlMoynwRcSDyJ1DvHKpWwYK7hsD+ontrcinRTup9IrvunC0agL1AA1jBcxkmIAH8M6B3PRtzSqOhp1ZDGSgdlP1DAZn9+vTunUr6lRSHZWqOJUwFHoE57Wz+IyRzwYurdRVHAAPyLlWgHHOm1RA299Kvjb9Lt/9pS/u1rWa5x5KY4rfMfw/u1n+OtazVEME3nyP9z/AHa433+dbP8A8X+7XWtZqV9TOn6F+5B8Tf5xsf8Abj+yNWCn/nH/ANNNZrNJuv2/9GdPgfddV74a+VP9rV/stres1vJA+Tgfdf565X/h/nrNZqDoisJ8zf8AzNX+ydEfC/6Ef6z/AO/Os1muUfqZ1l9KG/hv/F/a0LU/St/q1P7Ws1mrObJqH6Qfdv7K6l6Z+k/Ct/drWs1SJY18H8f5ao3U/wBL/wDUq/2ams1mujJRMP8AOtt90/8A8241BseP3/7gazWaldFMt3w7/mzf6w/sDVU6J8v/AItv/Y1ms1UuiVyx18NfpR9qf9iprx74n/Tt/s9v/uaWs1munp8v7A+j0H4C/wAxof8AX+nfTyjwfsf98+s1monyxQxb5T9n/tppFtPmb/r/AEg1rWalGZF1H/Sf6tX+0NLuo/paf+uv/q1ms0oqXQx6P/mrf/LVP91T0d5f/Uqf2E1rWaCSSl8v7/8AdNoTd/qf7NP5azWaxj//2Q=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data:image/jpeg;base64,/9j/4AAQSkZJRgABAQAAAQABAAD/2wCEAAkGBhQSERUUExQWFRUVGRoZGRgYGBsdHBsbHiAeHx0bIB4eHiYfHBsjHiIgIS8gIycpLCwsGR4xNTAqNiYrLSkBCQoKDgwOGg8PGiwkHyQsLCwsLCwsLCwsLCwsLCwsLCwsLCwsLCwsLCwsLCwsLCwsLCwsLCwsLCwsLCwsLCwsLP/AABEIALEBHAMBIgACEQEDEQH/xAAbAAACAgMBAAAAAAAAAAAAAAAEBQMGAAECB//EAEsQAAIBAwMDAgQBCAUJBgYDAAECEQMSIQAEMQUiQRNRBjJhcYEUIzNCUpGhsQdissHRFTRDcnOz0uHwJFOCksLxFnSDk6LTNaO0/8QAGAEBAQEBAQAAAAAAAAAAAAAAAQIAAwT/xAArEQACAgICAQIFBAMBAAAAAAAAAQIREiExQVEDYRMiMnHwQoGRobHR4cH/2gAMAwEAAhEDEQA/AKjtHqMhXmyQ0RhBMyZ+njnRGy6W25tKFWVKqEFY7QRJGYnCrIzkeRpfudgELQ1qxatxOWwSCQcjOcc26I2O3Mr6VzMyhpWFHkECfbP+GdWCa7J91QW5iwUVLDI8qVKnMYAMc+xIxjSqu3esdogAZ448/wAdNOrbMJZU7VBDA2jk2hVEzJ4nPueNTfCm1DEOsFkJBDFcqwYzkcgqc45GpXkwO/VDTo2JkGqVBGCQV84yfr9dEUPiApB9R7bFEJ+qMzM5nHj30/8AibpIq1KRWkoRCWYIyCSFxyQcnwBoHp/wjQZAWaqjpIYC1g/iRMW48aU7QSexJS3Zpuv51lZaLoWkktd4BPiDz4t076b8QElaTM0UwgkQRaIkfx/drdf4dUv6hBYQAVvXwZHtkjHP46ffCrUadMivRVnLTJVD22jggZEgn/oalsBXT61aTLs3gAxj/wDLUXVNwtZaQUs0VAxEZiDP3x49p0Z8T/D23qsXpCwwJWmFAYyZJxkx5+mhKPQRaqXVJTuBDCYyAJAHjGNHuuR3wH1epl5eqVtVSIAJ7VHtHt40r6NWU06aPBKqtQEr4JaCJGYiJ1P1foRq07EuuBB8CPGfHBJifGpqfQnQhmUmUVV7gSFX6HgSfHvqeEFNm+p9Rpp6QYB73t7VEgkG0mRxMceJ1ztmWh6pUIFRSAVEG6J8Ae849jrdXarGV4xB94+38dBLSoVKte2qWDhUWQAWWGDMBmYKnIkEMp1Kl0U4uNN98DPbLTU3i1TUjzBzn9/nTBlEAi3jPdqo0N5Cio5JsrFfrAFv8hPj21cKOwuz3/8AkJ/u0ytCuDhqKuCrQfpf5GR+t766p0LQSom7+sTwABm72GiaXTUJOSbTB7DgxMfuIP4653FWhSDFmTtKhu0dt3BOcaE34GvcHXp6rUuQSXALy/H0GcakfYhFrVZcWWtFxhie3GcRoWvv6QBJoNhwgK0yZB/W545xzo5ukJ4j9x/56XJ9oMX0wZNyzJcFcTECSSZ8+0aCsC12U1HLhLghYdw5mLZ/HU/+Ro3E3Cz04AzN10k8e2gt5sSN4i04CvTN5IJyLrQcAjEkfY6q/YKYzo7v8poUmyUUdkDwfcx9I1AdsLSQrDkx+J4x+78Nb2HRjRphAQAPALR/LXdQsPI/edQ3srdUxb17/s60iBN1QI04xBJIwc/T6HR9HYI63o8qeMHP74P8NQbml6lt2bWDDuODkTz7HW/yo0gouCgm1QGOSfAA5+2i14DGyWvtDQC1QS2YKqpJFxi4xkwPA/8AZZ1CtYlNlEpVqMikmCQGhTH9YZ4xpq3UGZWALGBkAScCfvxoajWNWlRcU7qdOGRhBHggkwRP7udCfkrjVCrddDLsC72rUqikFEcLcRwYk8fT8NQb/oP5HTO4ZyyoeIgm7HMngf8AWdOdz1S1qYZVFrmqobiSGEzGB3Ej7DnUm76+rowIDIYLROCI7Qf4x9Z10z1RODq6FXVPhioFrOaoAImQJhRn9ViTgQI0y6ZsW3NBa1FoLk4a4wQ0MPckGc6nqfEpcRbShwePtk/N7HUXS+uejTSlTQW0lAAE3QMftZJjnzqXK0ZLZ11D4ZqLSSk1dfUrOqK0NF03Dx4A50w3FRtnCMaZapebpMTmLsAkk+B9dDbnrjvEoPzbK32OY5OJzn6HS/ru8fcqVC2ugMEZIZh2kyDjHGpvLkq0uELNz0ndbcJuKrgF7lDXkglwwuIAICBSCJPPjA0pqbek8Yutlbg57skk/Xn90aN3vTKtUkVarPEhLrpFMTauBBIJH/R0Jt/hMus+sqngi1sR9tddeSoTjdSjZnWKS7hlpUg3rUWe4eM5qfipCj8T7aD6TSeh6dd5seRgjPbdy2CeR9/OmWyo+qN1VpoqGxSxBIeTBqBQP2rWwMyda6R0lNxtXom6k1Otf8t0GBAgntxgx/edOVKiMLIPimiykT+o7UyAcBgog/wMf89AbJyKLYPK8SDHeTGB/M8cjjTz4k6X+beoSfLJ7Hi4Ec4VWg4GdJtnvP8As1SiqsWqOhleBBcG6BJlWic+fsGO0TWyy9P6uCpeowdeQF5AAz4AOfP10vpdde5FoqbTJYYEknCiIAhYWZ5zoVOlj01CBndGcM9MNYuGLKWgADJyQOGjTf4K+AxuVZ23HpVFqsgCqHuASmx4bHzcfbS0mrYrTAqfVagBcqKlL1CglwCCFn0/PyiDIEEkn9bRyfEdOFwbge5CfltIkZABMA5941ZR/Q8xpsg3rWuwqEGiPnAIu+eZI/u1Rt10g7TeVlLesaTMGJQqG7ZDEg4NxHaJ400mFpPgfU+vU7mMNYuCZHJi36x+H4iMzUOrGtVZvSsU8EuoSFz82IwQYjyc6pVPr1lN8X1SxtLHAVgDFuM3d0xMY95eL16m1Ct6SFVUcMcEQqgWxaAJJ7QMYJ1MoUtFRcZXboJ6v1UimzJyrpUJu5RcfukRHP0jXFPrNTcPUuLoUpWolN7gxMFCBNsBQxLgZuA9hquHbP6aMzNawAKi7KePMHM495+umPSerfk5srU2ekCXq0lJF4YGDODIUqAZkWA6pemoqgl6mbth+x6gxdLySIbuM8k5xGCqgfvx7aPoJRmna+QLlyZIz7p9T+/Vc223O5d/TtElmVG5tBMSYgkCAfJ0422yp1NzslLgkUzTqqr9wcSFgAfLhZGMHxGs/TRDlfAV1nf0/Qq3D1fTKtaTAIgg5tBBg/jphuPiT06lCmqgo8gmfYYAlP7j41Wt3u53NMGmGp1LQaOB6gEqVkxxHuPvGrJ1OpsaNerSqSDRRSndJqO0yiKQSLRE5PzCeNS4NaHT2gfafELU61aELLWZqqAjyAlP5vCi27AnIHOlOx3Zr0twWgtUdOB+y0kyBnHg6JqfC9SrUd9vWHptVpohaD2VBdJj2MYwTIMjRHxh1BKLvQWoVjDKEBEwGXIAImVJkmIxyTpxaNdhPxD8QpTUhGBaoLsggKVtgGRmZMR+z4nRHQPiJaga4tIOcSBcoMA4JAn+Oq/0ffqKe7FexiUQUoW5iysCQCJIZrgOYkH66M6d6FTeLSValOi5KC20w8XLPnjt85jjjU1pqv3LlCkmnvwWJ+rJgXGTjgc5MZbmM66o9UpgmWa7GIE88/Px/jqmdE6maZq0X+d6zBWngC0Dxx85M+y4gEFj0johqb6x6qgGmwBAANR8MoA97QxMfsY+k4PZFlmrdVUE9z/iB/8As/u0pHxYVq1UeLV+SPmI7cGCR5mZwPGq1RNai6ivVVmquwKhmLXAhS0/siIz9OJ1rqNEtWWnTMvWZVDRgXEDkcwQZPi0+x0qG6KV8sbH4wIKVCvZUlVS5ScYJMZBmMHkEc666p1o11pPSK0yjy4yYuDJAx3R3EfVQPOo958Nt6DUzLiie4Be5bLpCknN4GPuCedC0tm/qhNuL1KNSBlCR2lyvgiGlsAkT7404o7ZxdJrxxz/AJJOj0qvo160CXNqlnUm1YHBMkZIz7eOdC1OpVDVV6VZKaqlI1KQbtJDG5AoHcApPjkk+x13R3hp7CteFeo24sCNNjIVQuwAEM0kLk4BJExlOemmowCC0IECrBuYMxDWdpkjLEnwJ1ahabZy/Virvn+AoLSdnqVGYCwqqz3SSALRJ7F4H1Hi3MCVW9U00aQ0TJAYDtnBkTyAZ/w062/SabVFk02qU3FR6U2kLapKkMZhWJlojtOk23o1fVZBUBVSpLoD8rQLoaGIBaIOYk8alHTJd8+xJR3wVZZLiwJTuIicke9gEgr+0w5HG6e4ZJemxFyCAJEMoQSQPHd+844Op+h0GevtUZglBnYvDHsLrOYIIvJWIOfxA1Hudo/peqZZaR9OWwXOGvAAGJgT7g6yVMhyT2w25VSnUrUzVfcUg9QzBebli0HuxnAgBvE6G2vVLEUkA1O4s4YrJgBQyiLgom2ZA5yWbS7qIiqrKxvqIrowhUC1KZ9gLW5xEZ0Jtun3Gh35qA/W1ZaCfvnn30uFlQ9SEf0392N9hSr16hAqG8WLfLfKDlZ8mRJB8jPOi+o9KoCob6tS5u44cZJzI45njxGuavUqC1aabZCttMLVNlpNSSHcn9aSYnTNfh2qxaHfDEH81f3YLQYOJJ/n51Ck3vghpLZW231Ojt6sD1HuUISGsImCSrAG4ARkEA2x8zaGodVe1HElxdIYlQAflYEeOO3z9jJ09J7bEALXElk7pIIIA7C2CL8rgKePJm96ntqlN2WpXQqDYrqrKzm2cgwAeBC9sIc8C6Ki93dWS7zrNWpSsYvc5Yr4+Y4p9sBhCjHGVBGZ1FX6o6vTdJoiWiPNhUELnuMySCMEiMa7NdAH9U99L0/TuhCzCC4ImEngMb5t4k4j2Oz24Sq9apUakhK02FMi5is3cF1AYqI4biRIGtRNjHeM0Uqa1qbpXK1WsUBA7STergshAkEebYgSRpVtaLU4dggNvqyvbBABDKpgkrA4ETUkEyDqTqG2cMxULUS2k8qVYr39pDWBzMFSQE/SLIyAY6teotM0nDAIwgFpggSABJXg/wAefBxSt9jbb9a3RemTuiFUsGDORIqMbiCJIyJBaCIAwugur7yu5q1BUYqKkEmokgiDJAMxn5wI8HgjQe0pxDPTwgcBXm1m4BNqjtDEkiZ7T3DXT9QQVWKo/puoFRj2qrGLyFN0DgBn5PM86aBtMYbzdl0RjdeUsbDCWBYhQB2iBEKMd8k866JakyKaa0hWambVPewEtJN3ahWCYEnswM6m3NeklOvFdAQ4imVuYwLklhFhPaCQDHd4AlV6rPtjUWZWrFTttAAQ+kqtNqKoAUKFBkk5AFygb8Dzp3WHooyIpqIhDPThac02BAZeTcwjtXIEDBOF9LdI9SypTqMFILXZqHJkFz3MLeCf2TnOIq1duEQm82Bwx7mHchIJMqpkgcE45xofqXR6dNSK3qhjLXIUhhwA1zQgGfBIK5iQALZnocejSRzVphqS07giKbiwAHMlpIuyZ5I9p0P/AJfFLcJU2pLimpW307WWC0grywKicmQG+g1L0qjTq1E9NiAWhQ4YMrWw1OCWQ4zmQApMkLkZ3VPTrKGODJDMtyOwb04QgqcGZJkMQQDEHDMldJFp6UPyij+Vg1NtWFRgi2gp6agWwvMEyrNI4YYhY3ut5Tp7x3cyaoPprbcC4WLMrBA7mk4FgzJ1WNt1KmjAAFVEGn3OHe5W7ZIF1zHGCbQB9TtHFR6oUM6SO2pLVUlYaStqikGVWJxlqYzEGWmylS0izP8AFZ29Vr0UIyI5UBOyp6awRaBdB8SecGIGgOmdHo1bqrs1aqQxueFDNdBcAAK0rI8kEA+0wdI6SlVKvqqiBBCyYYsSq2uTnDAnAMDBiRqOp1SnTj0qcioiFoUKFDC0gEG4qHkEOJazEBlbVXegcauxPuKNj1qQqBhSj5gO4H04YHOeREngHHGu+iVkNehTUi8soBMgIVlrpkBRK5HsdF3UwqoVMVKpBqMqswEQVWmMle66DnK5ONBUagWsChizIuU22hfmIDXRliRM/wAtPJkkH9d6YaVQ3OjNWrVTTZIjuCnJk3Kty592P10HV3JLEPXKsPAXAdGAABBlTA5GuerdQNopuxJpk5cGZMCVkzawgyQCQVmNcrsihqFwCGCstRCSq3NxMYcxwTIzrCvlfk1Rp0lRArlnpsarjhma5gO7jAgEzmQY9m/QKqIPXRJdNxehY5K2FWBA5MtEA+ZjGgN+VqV2cpTS9ZIpBjaIBbEAXcmSf1T806Ho7m6jTRR3AsxLNMAnwMSAeI8nUyfy2jr6EYfEXxPp/K9+S3H4hpVaW59aPSZxBKMjuxeVEhogCBjHbz40uQ/kwtWqgdagI+YCCCpWSMEMv485zpZsOmvAcU/VpAqatJz2t3YEwRALfKPBJyeZ/iTrxr0UVEVGo0mNVgRa9QyHgtmLGFsGe7xbOk5PFSdIO26UX2yMKLhaVVm9RTCEpUUkC7Eso4EwQNA//Eal6VfbhaFalUIRajXTTs7ZmJN0ggGAPvrrb7ipS2T7aQQgYhWHIqCXSyZBBByff2AGq5T2F7C94QM1pIPeAQLQMEEwR7yI509Uxzbkmu/7v3/EWbeVmNcVay3VHpMqAG0GYJJJumSDAPhufOke9Z6ZYhw3cVMKB4BxPzL9fpnVq+MumbmhtqD1qiNd3IFABTFxQmO73DDyoEZzXKNSshJtKllQIxHymZ9sRwfEEc6YfM64D1FGKfb/ADgioUSENRnuVHstTOIkiP6wJHtgzI1Z6XxHRpbChSqmHqhiQGDMqBja5tFvcRNsr5Hg6z4opeipalTABnAUxIHP2PEaC+H9ktXZoXT1vzr2sw+W4rcq5HNQHnyfbWV7ZytOkWX4a6psqyU5FNaoimt0FjCgDj5SRiMewnWuo/D1Dbu9f1jdetW1QJgEAqMjtyJ8wB9tV+ilFN5SpmjSFUgFQvbaVYEGAfnIN0nJtJzo9/i319ytA0yTLC1hcWETMlRaspMAGQAZ8am2Orsc9K6sPyxaaUSKVSkX9XxczM5BtEDJOSck+8TbttuFQEBgsmTBiTjOvOPh/r87+rt7APSUqCoGAjKpH4yMcAg6adW+PKW2qem83QCe0mJ8YUiY/noBrweY1t6gcOrFZJ7BcpAmbWZYPdxgA459mVHplWvTpAuqUwjFElmzInBMLIAky2VGM4VvtAlL1GUvNK4mFgOzQkmO0Y5kE5AydMemdbsek93qD0qjOeDTVLpp2+ZYIwODBIjM6XdaOrqzW32qgPRYXV5RQVUGGkNaJKhiy4GRlgPpofdhaVanSqGpIDXgMoALE22kBhbFjcHyPaJugU/UqOaxddzfepALK1wyIAMx9Dx9p1ur01RX9B6yEVGSahRpDQWVfsz/AF+vjWRPzcBvR9tVqMtKju4qVIAotVYCwS9sCmwbyfmXiI40z3X9F+8OEak8wxD1X+bIiLIYAHDEA/QeVHRun+r6jbaqErUBcHPqB2zAQLNoXHzweQI9r78M/HlCrVqSzIEVbWqPIIMXDMMrFokAkG1YPjS0+SFIp2++B93RRqu49P00FxipdgZcwYaCo+UTMAaX7Wlcdw9OrSQ00vgMUNoJETBDOBxBnGSOden/ABV1ujU2e4X1EBqUyghg3ziwHExM8kwAJMAGPKaXRCEu21WmSHtLZI7S0sJQzngjkH6iBbFyM3PWA9LBqdqenEgri2e2PmkFpLEZ440NQ6mj/wCjUVC9/AWVgSJuAY3TGLj4xjTiv8LrTQkemVLCFBqlyScAKDkmPHGNRf8AwztTtBXViGdgiFS1odiQA1xeQDyQRIJ+h0op1SxFIroCSxZVIMWkzyDb2we7zwNdU94PWdwCYcsqLJX5mIX3IGADzkmc65qdMX1LBUBtwRJALKBJnwpOB5x+OmKfD9tGqoemSfTIqKWBVlu4JE2ENkYmFM9pBW0SrTs2vV6lP01QAhktWmr83k3CoSMOxm4nIE5GY6rPYjU6l6Mt5pKLWhgxBBgyaZIYA5OEOQZJ2yoGlV2kulT0ZcklgCLYmVTMArBYnC/cmD4p2lzCu7IlNoVLWZi4ANp+X5rRBnPZPnR0VF22m+v78AnSuvKtV6iL6aqhJCCCWANhIyGYm1WaBzceNLun9TWnUmozEjHyhhB5JJaQR4IB/DU+z+G2LG2tQI5i95g8SLP+oOt1PhmtRV65NBxT7ouY8TgqUEz7aqlZzyZPT6kD6zLCsqMpYD572ieOyZEMIIIEGSdTN1GpXwpC1ne3lUAkYAmFSFDfa1cznSSs9IlvRLOsrBKBcwMHuJAHd5M9s/Rh8RUHR6YrhXdUsJBb02USFAMK1yqRPvCzMkaRt8Iyv1RpphPzcC0GnIIjMxyDmSZ8aL2+5IpvUDMHmmAymOy7ugFZBC9wzz4JjQez26ipSY1EUkO4SXAAggAsA1s55J4gzOmFOg+4pswalc3NquqpFva0qVV4iRcecEjOh49FbugRKletWkxUckPFSS7BSpgGPmIxMggTxAg10IWxsGtBCqxKgop9Nj3RMBQGBIGOBJ0N0/p8VFVnVqt3YULFVWxyzMe2boCW4wTph0/ZpUJuIYkKArA/m6aqQCMYifbA+ozDaXJ6PhptqLd9X9vz9iDe7Ol6Y/O+e+ZIUKvcnygkQMGCZP31vpG9pVQUqM4ElaPcqi9sJdIJgCSeSTAEaL6htHobhG9Gm7BR6dNVaszhgGWASwWoBc/aCIIkGJA2332zSneK5FSpbcpwp77lUwhAQGDGMTnzqpOLpUc4Rm7bn/P9f4ONqKbpTpCuaqWmpUkOVm4Aqi2BSVUyalxycWwQI9z0QiqEQeo1NzgBj2kqBMH2MD6/caP3u/2NNWWipV2tTuLAqIkjHgryBySCAedCU69SolZxTJRUYk0yVBpquTjMZBLQJ98yIeuBjUVWicdGrX2QLaYJEuPLTII5BXMnwZ9pg6X09KqVBUR5ppF1NMh5YwSWBjJkiTlCI111TqNZawquxeq4QQ90MtsZAICCVgJcD5PB0Lsq7VqxpUpl47mewLgE3YtbuBAIAmFg6n5lbZ0l8PFJV78/6/2PNz8V7ndhdoaVAlhTp0yv6iShgyGFzBQDFsZjkaVda2dTZvUpASaiwXBMNSeVZbSSsiGa6CRJnGNS9P260XpVHDCnUAq3Q9QhD3K31iCO2WzmJnUO2K7ncKhuZat1OQ/yKxZnKqwtBMmBEd2dFyy1x2T8NbUnv/hnUvit6qgmqfURlJsAtZQoBABOTMtmRjjzpn1eu4pClQFSnttvAuwpCsQs3AKGqABnyZlueNIup/CFXbtTrVEb0WYqHgG0gXCVDePqbZDA8ZK33xazUGS1UqFWJkGm6E/MSP1iwLNEmFPgFQOrbs4pJWMdp196obcU09SpSuWpU9FWdUCn0gW8F2gSrLFxGYIJG53dOlbuaSKHKq1J4IBUpDEn6XAQCYJGedVPY7z0aLUmLUUYqWa2rDtZaQMA5W4kfKIETAOnqO/5MVWn6xorRemwW706TqApSO6GZe4fTI8jN0ZQvegbo3VqlLeJuUgJuD+fZkIWaYL1oicWEkeCWB/VjWvjDaqd3UcbgC+G7QXwR2zB7TbaLfoD50LtOpBtuWp0maslYs7hSaZFRXUBjICKzELkj5CRknQXU92KD+nSanStA9RRBHqcNBhpHGZzGtdE4WDqJuRL6lpZRkCFVjaWAYgDANoJA5BwNMuktTd0hiqsoUNZJhsOCJ+cvAUZBH3A0DtqTMEpqEVWvgQSWYyMkAthZicjEc6mo0wiu7QpBVkUq15Jyuf1VYmCIJwDwBoZcW48BA6pt09Q0XYXM8LcItJXAJUFQU/Wu+hkZ0d/lanTp1abMaw3Bpg1AR2+mbkHBUOQFLAE4Gov8mUKlOnUT1yEAC07KTMOIeoQwFNWa4KrRJiCeNaPUFerWqVhVqW4RHpK9iquS4LC2ARYboMGcRItIZTcnvZx0aqu3DVKSLW9UemCwBambluZSCBdbIHOcnHPfw9vi4qAbenYouZgSHEgrTUEsRAYTx5P00sp0UVmKqR6il0KdsKGF9gIz2yQMefpDbrT0HCFUdG/RlWKKqwQPUhYHBKgEzcskHzno1s0u9qNUWmyKabsq2kM2VJhSItJVsNIgDMcjQ+3W2oKVClVUwzFf0t0DucEAELi+IgDImROUtuVaaKoVQMBDKpZSBEAQ0sxUtiPGJ1wtRyKHc7XX1H9IOTmRBdDIBSV8ATBBAB0pk1fI33W/wBwtu3b86rG3MXRYKgI9ImottpYRJkxJIIHFTZH0mXbqz0aRRzCyvqYkkD9Txa3cVxE50qp9csphaNyEHB7QysBAKsJIEH3iRxo6j6mapqKQ59NRcwe4wS8BYxGWJzIiSY1qo6OSb0uehcnSkatdUYOhl2ILKijGJEkQSceAomJGielbCgKcLSUyxV6l/esAMpHzES2TaomYwOD9v0ploVStdFphaiMtRwomQJI4qI8ryeYAEjS+rSsYWstzsxNyN22hQWDkkZY5hVgxEDW2RrkI2vT2dir+mPlVb1a4yDhTbxH6sSbhEmNauZytGL3VlBo1DakgEWksRfPKhAflB40PtWIgN2wAQouaXmRUIKx8wzac2txzqbZ9XSntaqUCC9cAG+1oXAaw4MuFggyVmew86zSO95vBtqxShUZFRhliCRjhQVWSrFgAqxaAcxOpOpdRqVVFZqpIgm0t83AIZe1WABkewu+5wUFrC6o1NCqyzHCvaGwXXMWx3ENkjHtxT3CFVquYIU2oQAt13b5BaAGzDSQonnRYpGqSFaQZvlqBSjPUD01NxOQBEwGlR5Dfjy2zWDYkw4VmMmAAOFtkTdHsTAEkHUvSxUpB3ZXZDK2sGa3J+ciQhxxjLKYzplQeyhRqBb2qEqUJUtUZDBIODbiCMSxYjgDTwF3yAbVPTMVKKB1txUuLKGIIwFIC5J+/wBtF0WDCqG7aYU1QiQAazXG09wQ4hQxmAozqLe7ssoalcxc2OrOLSRc1pVqk8SVZYi1hOSCFtaNRqLFaIKVfT7mUsAHPzRdDQAQCeTcBkjWdlxcbOKe3CsrziAZOAQT8uOJAgYODmJ1nTK6K9ViiVF9NmcG0paVbtBgkOWAAEfrT7a1SQU6qs5LwY9FV7lCr3ABiVpkjIWCQB7RrrqTQ4q0lFGmTf2sWyQVuPAmFIhQDLG6edLWiYyad0Nulu1aq9a+woslgLyLgQFW4rEQoLA4yMiIi6gS9Im8+lUPpsY7CSoJORANo4BBBSPOBt7UpilXU00py1ECkzEuEUF1MN7SQSXkSJJBGg+o9Qayktrq6gpVpxDBBnKxm4AmWk4PgwJSbNaXBrb09u1DukEqVLKl0HyAQ3crARjiZAOdRU6tS8rc6EhXCTb6klVWBibv2QSJA9iNMNxWpvUSnTqugVlhRaQpgcSQWOLcyJBB5I1E+5qV0PrS7MwtRzBZQMse0taVsEyJnAiIaBNdhtTcvUSp6jemNupJDAks4dQQxZPPPIXBiTOoqG4pp6d70zUV6ixSCXAC7BbKVKcYABLC5pgxbwuyR79xTVTTDSXA+VyGIAMhpIJNzFl7JI40Ptd2rmwWqTK01QCSGILKTgnuBaBMyMaKsttLgmq0qfpWhqjVAtlrsSEhsBJItGLZIIhvOI1Sq0FW2lTd3am11xgoWVZb5pBUiBGJ4EzHe6qskPJHqghqKK5dzJEuDOWqADiYUARcNddX6bPpKlNB+ZYmLz6mDLhZBWItxCkxJ1qvTJtLZm76h+UJUcM9NqlRVIpdsALEKcJZIUlmibWE4jXe1X8/VKllLJ23WsYDPBbMAkWN5HdkjnQNGmg2wapSqtT9UKjqylSwH6MywwQDxB7R3CCG3u685WkEckhm7YAUEdxM3GYIXI+cTgkatUUsfq7Cae2cU2NSsrCswtWblDAWBi4AhZAIIbhQW8zHtd8y1DUU9gwzMpe4qsXEER6TY8dufGSMN76ajgqVtI7QUtyFmwT94wDj20Puaoq2p6oFo/SFLe1xfDR3MATbj9YmeToavQLSyX2CN1WqQ1RXFNTTa+nShRMkL+bUWRBCzgycWk6Y9H60+zorTp7epWJ73ZSYDnkC2mw4A5JOdLVd6VDbVqbWo14DTy4jI4gzmAZj6gybtQ1OmiKF7VE/mw2TnmDOCBz49500F5PYo3NlN1UFW7gC6LaCCobJALCDgoeDOMYHalc9qMHdf12NoEfrAEyIXzOIHONcFGChL4HLKMEHi0j/AAkan2m1olWNR3ujHYLfUI7ZmZAhpwDwZ9nRmm9pHez3pUks70hUWHIYhSsdpKyAxEzaY5aMxolqNJqopUqVQvbAMlWLiGLQYLKQQbCLhcRJAGlq7l0qs6Mb2lbu0ypFtvEEQIyPGufVcMpXDECBGAQcNnCmRx/jrEuxpV2xY4oVahBVXaXxgWgFmAtZhkHggD2GgOm7Oo/6GiW7irAsvcQC8KrETCDIWccnOmnRd9WpOrpXqU4BBNMLBMiIDLaDByW8kxEnS3qVQ1ahaPnlmgRzkyAAsnnA8n7ayZUtvS2MRShfTEo0qZEFDZ22k8hZjCr3Rk+dS7+q1MgEkVGYtfd+dANsls+JwoxC8cjSg0ETIZlbKmF9vlgk+fMcETzre1ozVT1GsFRlzAMTgEzi3MtOY9zrIz1tIYbikEZmowSe1Fi5uLYpqVYMWBYRaLQpM5jWqVT1VFRhULWkMwIJwSFLAiFUTELBOPfMG52tZa5p3hmcmxxADheGg5QFRgH6RIzoivTfbU0QM/qPklSoAEi5QwN10hDntIEeMmSvG9hvlIk6f1H0Vet6NOeyKtRj202wFZBcCOVJIkFvoI0em1alEOLUSLy9xYSTDwrt8q+CPrlpI0tZmRmWkrhSCsXMQ90zN3hgYz98SRp31Pf+kbaNSqxNNRUaoZBJg22ABAFMAET5B0+5k/YCr7VFSiVrCo4LILHOEE25ZQlMeDDnMjjOuKzN6YxPaFNzKXwJJbu+UDFy85wJ0LWpEKAbSrLcAignGGZgoBn3LTAtn6NOo9d9ZGpKrRVSmrEiCWRkYsSDlWKtAPF44IM6wSbIqe2U2elcItLhXlpuEsbhaJkiJABADG2dGUdsXplaJqgEtVpxdNdRFqqyL+k7WJVgqrEj30jqtayStxSAwuw0RCyP1fGJwdFUK61nUVfzVNVeCgkLaCwwZxgkxPGIxDZmqJtx11npvFK13lnaXF9OOSjEiALjMtcb5GI11tHk0i9RgQxFMk3IilC4cKSQTxK5uIyDg6Hq7l3Rdu1QPSSWpsLibSJgSZpr3NKwCDI1nVOv1XVr3DMzJLGIsAbtAjAuK/LEWfuzBPyPek9PpWijuAWuLMRcv5whcMoJta2B+tJBJPJ1X/8AK7OqhnKmmQyybgApMDksIntUEgZgcan6fVZ6jF7WLzErgsYAVBPbOBMe/vod9kj0mhj2tEGR3DxMfMMiJEayZU1XBPuRXq+mgaWeGNNagtYCWVoBAJMhveR4adb6nXO47qh7yEvINMyrW2UwAblqiCGEeAT80tzTooqWqwhe4wpBBEkC8DNxOfHidRGioVijlmBvKhCwiAGYtEQpkRb9ZEZeCeQyv1GhWqIBTKABKfaWcTxbLGVnLE9xPJ+USbt9vWatU/KaVap6tN1AVld19ThhkklQH4B/1TI0jTcPaAWUiO1OVAnLHMB5znOfGpdltwDTtBavUaQkhS0zEkQc/wCsMMZ86lpNUKk1tjFRRPq+mpY0r6ijKBKalLWYubyUaLgSJDNA9oa1WilVSQ1GRPLO0MDDAEraCYJWIEGMSdDN0ktVpVCAibgq02GmqqcMyjMKRyRzPjXO/rKxNpqEAG+WkKoJBtnvC54LA58alJItytBFJApYB7q9Ny0mHUnALEhgoxmQpuFMScjR24eptWSsKdOnTIVDWti4hr2qKrQ61ZAYFEXKqB40vaizGtURURaSkmZpkMiiG9MMTEEgXYmZgzG/y4PTNXsPpul7Mw9VkUgmEMF0HBgybyDzjozkqvZzu9shapVbvNRZa4rLFgGL3SAhLZg/KLgYIjUj1WtqSwp+myIKQKt8k8wjUWXhQoOWbM51J1lStViESl6yi4QpFhAZeJWnwDaoBGDGRpbSrLToWZNQkMCTiAZn73D2nAE86mirX2GG6KK/qpRrXhwUo3AqCRdUJ7AwQRyB48QCM6vuKQqq6K6vVVGal2iHJzASVVXn5cmBnJyFs9zVttElJVzUYkHBkreBi4zJPcQDk6ypTqMsrUAWGqQskYm0kwYJY9oMDkzjWs1sJqAVASQiN+cetcGDLIxCyALrsqBiJ8Qd7TfqlCUoLVcqFFVhKjuKq8kXdzKCpIThgMmCt/KDUMtFRzIIYDiJH4CJ+xOj6HUXZnASKhILMphQFAmQF+aR9gcxPGLfzbbIbXdzUPokEyFY/tDLMq3UxCmckSGETJ11W6fSva+tWokGAtK0paPlYH1OCMwc6DSm7OtxJKAIEUBSUAhYIUqfuZPJPjUGy2dIrNR+458DB48HW0mF6oh3MSInPJGcfTU3SN8lGsrlSVAIaSDdP0KgDjgz99PU+DapMD+fsf8AV1CvwJWJPcgnyWgfjjQ9olCXe7tHqsyKEUntAAED2xjn+AGpGqw6mADyCOP/AGz406p/CNX0gHVVZSMgzgTH75JyPbiMy7b4KcHuEnwQTgfXU1SKu3ZWFVHdyblHOI/vHP8AzGpntKrbM55InBIF0DB8j6Ee+rJuPhIxHauDGYJ8+AfP8Tpn1no5r09sEpmm1OmBUDFRLEIJkFrvlOceNN6MqvbKEDwCYzphsNwFcg90AjH3Ec/bRr/CVXmABM+T/wCnUPUelPtwazBYkAAk5YyeCoBEAkiR+OqJYPtq5SoKiljb+1kjkEDxAkwNOerVfyilTcpYflVwSYIyxjEho4gAYg4yp26JXX1GLK0ksEgCfOI88x9edPNv8M7mFugpGAarnxjtNMfz1zcYuV1tFZSqr0IGoJJMVDBj5gOP/Drt66rlvUe0iQzLnPB7fOrR1L4UZKKemhd3/SD1AIJkg9yYHiI9vxVV/hOsQbqcAkSRWmM/7HXTVEtux2etm0BFsuXEFfb2jjSLqzAK3aVMnGIkGOQsGAYwTorYfC1ZHUmn2qOfVBn8BTU/x0TW6A98BJJBYktjyMzPmAB9dTYx5sqjllAL3CRKZAkTyRzE8cce2pNol89xBg5zAAHkeQfpnU+2+FaxamoNMkIyt+dJLEFjIle0CVED9knk6MofB+6LAD0/m4vPAMH9X9+q0S22LKgy5zAzBMQJ4/f/AA1IzLjudTH6rR9Dyp/n5043PwXurmDU1GRkVVIM+0KTP4a5b4U3BAIohveKqj6+V0FIXbaoLiLnz5aDxPICiRjWVt8Swgm0NxCiM+AAP4zplQ+FNx6oAotMHHrU84P0GJ+o1ZOgfDa013Xq0jfYPRvKH85bUHaYwZK93GRHB0XTMvco+9pRU/WEW8kf4a1tLi1iGwuSAxg8jIOJtMcfUfU6d7n4d3D1J9A+PlqUYkYP60z/AIa62XwnuBUVvRbtLE/naWABz83BmB5x40msRPVUyQakleJUAQRntQR/7aN6GwNSkreoQait97Zx7lZBBH30LX+GdwHp/mmTHFSpRBiYJj1J8xx7aJodArtIFIkZAtqUCIgyM1dIWNviTderuWAZqdtMAiOyASflgEEjHH6o0vTqNIkFbrwQZUcwZtJMGDjAx7e+pdv8KbgEMaFS0cm6kY5/ZqMf3DQ20+G9xI/M1BkSfzQjiZ/OT/DU0UnXAN1LdM7sS7e5wI/n7CPw0vDESQTxxAzOOfAg+301Y938K1QjQtRiRHK/byQP46VpSNOoUKteMWzwfaM3EiMDyfaddIQyTa6IlLF0wZ5KqWZpwO5Qx4xEngDH4ajNEHl4z/3an/1CNFUNzV3RhaBApC1vTFzXY+YMwgYP/wCXPhjQ+FKrAkhl+jJk/gGOoF72B1ICBVI7okFQAQCDzJtOPY513+W0VWFLZwZWcZgTjET486IrdHqIyg06nGD6bQccz7ffQNfpxYgKjyuGim5gxwYGD9DnI99TKNo6+l6j9OVoEpsIMvPtNMYnnzofcbgBnC5DT4GR7RptQ+HHKg945wabf3kHS+r0io1RwtOoSouKim8j2xEwfB8xjTZNtJEHNsv4yfTGOIHzZH1xxxqVSeDGMZAP8xpp0z4eqsEDUqwBaD+aYYkgnI9vMaO+KvhRqG4KUhWdQoNwpPUyf61MW/hrM0HTHo6GoOSh/FdR0enJUQOr0yjTDdsHJGMe4I1dq1WotENTVKtSAYusVvcghWieRj92qH/Q9vq1R9ze0qQjhZ4LF/lHCrgiPoNOKOVurCdx0tSR3IbQo5Tx/dqRekr5tmPdR/fq7bDqNOsCaVQOFYqSpmGHI0SDpxDI8/HRJGGWCLTlfBB9/cfw1rcdEaCRBP3/AJwTjV73HUESpTpM0PUDWAzm0S2YgEDME+D7aB6d8U7es1VVaPSyxftFssLgT4lTzHE8EaMTWykUOiVjClVBgiZeAYP0jn66H3fQ64pOGAKhWuOTgKfpGCMHGvQt18U7WklKo9ZAlYwjcg4OZAwPEnzjW6fU6O4fcbdTL0hZUFpxepggkQRE5H+GmjWeQdN6LVSpSRZl6wVgARgIlT7/ACk8Z1fv8lGP1/8A+3T/AGnQkokOWkr3MxAyRTSmWPgdqA4jM++gfhL4vp7x61OEvoufkgq1OYDg8HOP3e+s1YJ0KU3gr+tSRaitRcI110yfYgzx7wfprhOhN+zUP/3f+LRPwtuqJ6hu2EBq1Q07Tb81FVxyQTF5xjHuNGdF+N9tuN41BGVw36KKRGUBLy3BBGVMAdpyZGpUSrFjdFqSDbU/H1f+LUu26Q4LSHEiMir7j6z+7Vz3fp00Z3QBVEmEkx9gCTruglN1V0VSGAIIUcHI1sTZFJo9Ltcta/zRhK090TBtmJ5OjPyJi1ovuyc+oTBI8xPj+7VuG0T9hf8AyjUVVaKkBxTUtMBrRIAk88wMn21sTZFZPTasR3cnzU+n8MfbUe36VUDfrgZ4eoPYjVj6PvKG5p301QgMykAKYIJHjAkZ+xGjztE/YXP9Ua2It1oqH+Sql93dxze0/MTrN1s6gCzcQBxcf2pz/ifGNW78kT9hf/KNdLQX9kfu1sAyKRsKDwSLly0i+P1iSY9jJP4nXf5JU/a8/wDeD3/w1dWoj9kfu1r0VH6o/dpwNkU/qVB7XjNQEle5PpGTx5xpbsNhUWlF1pk4vp/tfWTka9DNFT+qNc+ivsNbEMik06VSV/OSQ0x6lM4n7e2hzRqAQtQjEYen7/VTqydT+IaVHc0dqFV6tUklLoKpBlogg+TBIkBonjTTa1qbrdTIKmePpg62PuORTWRyB+cbmf8AR/zAz/z0q2ezI3lTksac3QpInE8QYx48CZ16aaY0M3T6QY1CgDGAX8xOJPtP7tZwfkynR550voa0vUalchqMS5HdJBb9qYiTx76OdH/71/8AyIP5Lq1dO3+1qPVp0XR3pswdVOQ05MeRJ5GJ+ujNytNEZ3hUUEsxMAAcknWUfc2XsUTd+sKNS2oxa2FJUYOY8Z/5apXwO9QVag9RwjGeA1z57iDJkrMke2Zxr3JNrTIDAAgwQQTwfI+karfwT8Pigm4uWC+5qMsgg2woUfaQY+h010F9illqTiq34IP+HWztHJvvYsZliDkYABxGI9vJ1cdwlFAPUtUMQoLGJZjAUZ5J8a6PTKf7P8T/AI6MX5Nkil0NtUSADAH9QEfy1xWo1CxMN/5dWvdttqY72UQyKcmQzmEBjInxOjqXTqR5X+Oti/IqXseObD+krcU6C00VCUQIIQizzIMsDABAkeBg+VPT/i16D1WovUmuhBuM2N+2MQTyQIwDGlm3psy07oVa1RBCMLrQYkLkjkwT78Z13vKK0qrfk/rWzbLWXg2kkEqCoM+BmAfbWGl0XL4K+ME2W1dKk+alOVnBURnlgTb9pgxGI+v/ABCTt/yna1mpVWNlUK10gEklScgA5z4Me81jpe8qfk/cGdKZHpyO1Gki6fIWZjgHnwQF1TqZr1mchZJg+moAaMfU55kk86Q0XDZdRAp7fd7ir6j0w1FaDIWYKOKyNdhiY78/QyBFfq9aYVqjU3eGQLe5VqtpS0oe6xlwfmkwFPIGhU3ZKhCsEAgSDKieY8/4SNTbIXhabBlDMs9vOeRgTiD9NS20dfT9NT9tMk227rU6tN2Fz0yQqsL1gTm0EK4BLGZm4ec6bdG3VWhuvysVrRVeaikj9HcpYNdwsYXkj7aX76hXRKjBlsuVQxJ9RiQbVQDnt5xEkjmdZV+HVX0BVLreQKxlWgkkC3EYYWwefcc6U9ENbPaKXxBQrUblqqLw5AvAY2CWjycQZHhgfOvG/gf4jTZbgVWBhgy1lXFqsRED+owmJ99QdV2lP8ot27s1GiFCs62tgQZBA5YHMD8QJIIo0ySzOATghTKiT3GAJggTAyM841cU5cHPS0WjpO/o0+p1KzG2hUqVZloZLxUte1WJeATkSB6vgxpRs6TbLeA03VvSYtSKspFUZCjysuhI8kXGM6W01VS6drAgw+cr78/TicEHnTH4W6c9ZmsBq2R+bsuLAEHk9iH9ksO4qRgaLZbUej0Xff0iJXWvRC+mbVCBm/OEzFRWUYUrnAJwCdVrpXx9U2VZV7qm3Zf0Qjlsh1PJY/syAZ99TnpG3r7Hc7qkq+pRRrXUsAAFBwmFbBYEwedU3p3URSqhqqEtRN4DAi4qpCzdnBtIHELGNc1t5HXUY40ew/F/9ICbbZrUpB79xctFmpsACIlzcPlEyBBn2idUH4s+L0342r00f8oVSCAzCxpl4jDAheR+qfcaWbrqr1+nU0rAEhyUqZUlUwBghScuJI4ge8LrlRVC/O5vJYQAkcD3BM+3GrWzjSTLl0bd0trQq7vavVbcNT+TtFOmpM3GQbn7WtBABMgAxOrx8NfFUUCd/udutRqhCFWhSpUMBwPc5MePPPkWw63WGyr0i9lMPdASb74VlZrD4Pb3KRcxziBN7vWAJQc2k9sgC4MJmR8wH4Lpcm2WoJxbPZPjH41pUAtJKpFRyrXILrUByTghpOLQCYJ450iof0pEVh6iOaYaPzVPDyIOCSTa3dggwYM6806dTaqbbgqFyXc/KpIniZjGirCKSIrdzVYS4EAEsUYlowhm7PlvpoJpUex/Fvx5S2Y2/cp9ZlLTf20SCS/apzxA859tV34h+MKj1aO72ZLUdsYqKKoIq+oxWLEmWCC/uMrcJEgjXmFYlSBVio16o1NmN8Jx3D9UiVBzAOONMuo9RarVFRKabekwUihReAq8Ax5M+SBknHJI2+jJLs9iHxYrVqLLUnb1FgQkm/yC10CJXEHhvGQP8XfHQ2lalSSCbkNUsrGKZObYwXiTH215Z02vTZ73IApvcqmR3KAbvYd04jOBnXe96wtfdVKjxWKhWIJNtqBblFuGEAi0+B4M6yexcVSC/jrq6P1Fd0jOgCpayiCyAHvF4/WUwMex1Yfhv+kHbKlSoUIqAmxBbcxIliSInhRcfPOqZuOtUq9a4gIC6hVKytNVQgRGVXgWDAiccaBaqBBUi9TbK5B/rQYJjyY8cedatmtVr+D27rnx3ttqqmozfnKRqoAB3DELz8xJ+2DJGqZ17+mEGkVoL3uGFwghQygqRP62SCIMFdUkdfFWmV3CmoyUbKbfKbbsXGO8CYAjAuM86UUdmGMlrUmLiCYH2E5+g0q3yS0tUOOjfEj7LcmpTe8OGR3hWeGIJZSwPeCAe6QSDMzq/wC8+Mfy7ZItMNDTTr3Wq1wAPCngzMj7YjXmPR6CEi9mVzNsAGD4BDCD5x9tN+m1kANOGVFBdnowtRyJHdcYsC5gCcn8Cy3B1kj03pnXHobOhRAP5Q9NhRBW9QqyKZqFWEKQBwbvpg6Xbn+lcqzj8lkqMAPm6FOe2AskiQT8v11S/hrc1qNVN4qgqrqrVb+1GbAmTJZVPtkEeSNK+pb+r69VS6u95LOuAxX9bEY8486dgoqtlm6j8WrW3uy3G4hqFNaZqAKxRHN4drDJkNaQIJhRr0EfHVE/lloY/kahm4hyQYVYJzcLcxkjXhNbdvhwSoBi4T8ywfsD5Gjenb80NyGKQadrkcB4KsCQRmIkSCJAIGNZvwRiB1Ot1qlR6jVCWqEs8klT5ggkyB4HjEa92/oy6g+46dSeqzM0utzckKxAzGYECfprxDr3VFrmVJJECSIJAm3PmJjgcDGNXv4L+LPQ2NGmsyL7o9zUc+3sRrR8jKTrGynbrpTlmdWpm4s7E1qN5EyT8wUAyWxGOfEzL06k9J6YakrOwcuaqEJaGGbahJBkzIxf76WNvWYAWzlHJBPBQArA4B5kZEag2jEFiPII/A86lJvR05Yx2vSXQi4qEWRctRWBnzAJ7WxMgYyfMGr0epatdqRoq0oalymm0CCInDKQZExj9wnT68rUTiKZYMf1bQZ+/M+/b9dN/i/4n/KKdKj6SIEKOHVpJ7SIi0QJYn8B76W3VM04xjL5fCEm3LCqpR19RW7aoqU2i35SFL+InRO3V7Qj/MKpq3CqkFoAZbJIki4ypHziZAEL6VYWT5VsfbEiNXGnV2J6T6Zrgbq41FBRlhgR2F7SGXOTxn6aCBTsN9vNve9Jii1LRI9MscYF7gkQJ7QQJMj3Lfb06r06hFelTZLXhqavnukKSsFvowwIAAzqit1FmJuOCVNvgFeP+vqdTbMhq9K05eopZQCIN4gAybpGR7HGk16Hu56TUpncEWO6+kYHctzGDarYYpxwQBzEAaSf5OcOWam5LTItwSfOPHmPp7asXWPjg1dq+zeighgA6iWNjySxJFpwBwZk8aQbveBsemgws9uceAfY+2lSrQVezT7aqBNjxwexv4Y8xpgdjVpoKNOTdUku1JgoaIOe4dpA7h99TUN6PyVnUBKiWKoCixgHJB+jd5BXg4PJOuNn178oFDbbutZtaLFpVCWEg/sgk8+3H1jUtWVGWKLJ8Hbl6zbynWQqHQBFCkiYZWKkjMkhp+v01WPiJHreiSjXBAHAUkhWFxERPYJkx58aZdL6tQ2u+c7ao9egyNbZTIeRDRFSJAAJu+v30zT4qPTSyVdmHqVACDUcLURCowRY0rInnJB9p0/YnJt7A+qPRSnUCJ+cpUbUVQQs1GAuAIksqkkj+tmdVQbau61anpllphCzECQD2rAOSCfCgjEwBOiemdSY10qVGu5uum1jBAkAHzGIjTTadUU1kNcuaQBFQKSD6YElR+4EecDOpjDBYrZcp5uwXp1RqyVRuKZsFMrTcdtlX5qZYT3LOMjAP00mfcVaa1afdY9oeRPymRkY5kY99X3YdY2fT91WNb19xUpvbTQBbFQiQWlgrvBjIxiByRUep9VY1ajUyyo7F1Use0NkLgxAmPw0qVvGteQctXexnUr0xtNvT9FaRUh2dXN9RyqxcOBA8eZJwSZW7II7FT8qmbQS10nCe8GIJP8AHXVXqRKhldvni4XITCLjBnkn6TOt7Tr9VCx9R37YAYkjnHJwfrzqotoJST4O9gtNDuNxWp0yLXSlTLFQKsCSFEXhQTgkAnxo3qm52tpFMQ1ilYbsnED3IgZ8c6TV+uVTTA9SoCo5FR54Ezn3E/idPet9cb00CSvp3IzK7S5JBDNJ5kHjABjXOUbadlRlSdIU1am1KVfULhhaFhSGHJAHgyJm7EKsZzovY7GoURaNFqj1L6e3YAg8sWGJDEEtJmF7vAOldT4grx+lcx5Jkn986ZUuv1qbVXSoQ9OLGxKgm0gH2ILD8dVRpS3oA3PRK23YJuF9KBPcrfLMFhjujJx7aK2diVGLmrZaFVxTlj3C3kEAWSSJ9gJiNdjrVeq4epVDYa25VxMA+Jg/fwNQbfrFYEEPaAcSqQP3JP7ta7FwcKbXOwvYn1VMelX9Ig2VJRnZg1qgH9I1obtxmPsWf9HfSVriuakmjZUD01BuEQQ2BK2iYj2+mkH5YwqCRSNysWIpIeS0n5ZIIEanofE9ajQdKVQUVLXMiIgFSYBDQsQBPPudYhMjrdMpNvkou421L9eqO8CASGGf1jAmQJOha+wUqQhZyxARoCj5iIK3dpMqxJkD30xq7hqhpXUlClWQzSUFomSe0R44gTONHdW6lsqShttUNdnlXR6YCqrLkj8wmQwURJkY+uqT1QPTGtLYUN16qbfb7am9CmvdWIFMrlCQQbmeTNzd0x5xqp7ikaFVzUSiGuItBV0MfQGLbc6HPUSLioQBpBimgkHwcZGi+i75FKtURTTFRS4Skk2qCcY59tDQxlTsCr1B6QFSW4sg4UCMke1s4Hv+4zq1Gk+9RS8oQodgsFB9RwGj2PJnk631fqINdyiUrWysU1hlIw2RIJBBI+kam6TQWstaXp0aa0wWJppBIzwFkxkxz7ROhrspTtYin0KdP1GYB7WChQxIAiTMc+30IOnG0+MGoIqinWqFgCxFWpTAjtAC0yFMKqyeSbp02pp0+nTJFS3dUiSqtTEBka4CfSJ7lHN5y3vjSvf/ABVQZv8A+PohgIYljLNklz2/MSZ1rM2muA5PhBR6jruqdO1T2PTILWSIUByS0rEf1h76CPwuSbS60u6BCFmMsUBbIEXKYjwRPjVpr9OcljY/+lPyt5qAjxqLf9Odt5JwBSRZtbJWopAwMwJ+8k6ydA5N6FD/AAyCX76aW0XQhKbCbTaajS7XNPJ86hHwU5uisnaWWCp8AH6+CNWentiKzEsVinVEwwIJqSCMcjnBnRu8JlpqNUHeRhjHbTwOfOfxOnnk5t+CqbX4EqE1anrbYrRa1kdiHm1WwpSGNrAgz7+2hafwqCB6oHyVSVLMrKcQwsRwY7TaeQeNW2r09izkQbmH+4K5/HWuq0S9SqZHyuOMfJS8eePHP79bJVRTbbtlMX4IY1LVak1phgWqgk2Xxil7ZkfbnU2x+EHFSmLqErUpgkGpJMXj/RckCZmPGrrt/TFQv6gR7ywJnP5qAflP2wDraVVatTJqXd1JliQMI08qDyZ/EfYZW+DOWimVv6P901N9wrUXRWjFQhu6CqgMgkm5f384OgqPwpWcHNIFrGF5e4YYj5UaAwkkE/qrIGNXKlT4BI52xiRPEHB1tG9WvcABeRA4Eqrj8BkR9NA3qirdP+GagSsvqUrqi0rbS+CWuSZpzDQRoar8EVQYWpRYQpm5l+bA/UjJwM6uXS9m6MCxVSU2olrSJW8HEHyYmPI9pBOy2Qr1WBdEBSiblAs7XYgBQFznmMyPbWsKK70/4S3O3WnuGoCrQpswqemyS0q1MgBiGJkxEc8c6N+PKD7+vSrUqQpsKFNH9Sok5ZiDbOJkiDBx9NG7zp/54hXdip+YCFZr2dbQSYicuDOB9tF7VUai1dWNzOuCVgRuCSAOYBYjP7I1z+Im6Z1Sfpqyg0/g7cq5tVWVc4qU55jILY7sffRK/DG4mTTULbUu/OUsC0gz3wMkA/fV36ZUa5zC8N8wW0xUbmZGuuqn9KBbcUriEiPGMeff66uUt6OSXJQN/wDCO9s/KKlJhQuKmqalOpFptctDlmKlWJ+x4jWb/wCD69/YgICgfPST5cElXcFTMGCMXavGxu9QhgWph6pKybThCceJls/U659Fi1W1WYt+UkQCST6ojABOf79azFQ2/wAE7lqJBFNDTd3INRCWNqyBaxAMAfMVAx76L2/wA7UWLVFpvGAzJbcM2khsSmfOvSdvQqLcFotK+paXEThSTJjlpHPA+h0nqVmh1ahDmrUxyFIpMoIgkGQOPr761mPP/iD4Lq0U9UUaiUWE3MUYLgcsrGfJPj663V+Gdy7tdTYJebu6mDblvlaoCDEHMQDOvQaFR2r0L1dk9QEqZgA7arIHgCcfc6DeixFTtYzfGD5oD6e+s2VHRQNx8E7kBSqq0swsDpcoBxdJCywyLSfMxojafCtcpVU0ipcILpRuCCAIaR9xmPfjV821AljbSLE1AWLkgZpESuV+g5PJ+4m2WzUWX/m4amGCgkTbiO4z4WZ8efLkDR531zodbaqoNJvQspE1CpKNVZRcyt4ybRMeMaX7no24YCKFU/8Agb/DXqHQqRnbq7M9FQgUSYiyqBg/LwuPoPbVf2XW6FGnSNcks1LbvgmcUwGJgGTBmDBM6OzLwU/d9E3AsijWPYowjcyfYajPR6/nb1yJGPSfP0+Xzr0Lpm3uWVRaoCbYdskYdpIIz/7axKVpggC1kkeBG4f+WlsEVNaVRaqs9N1un9JTYBpBMQw58/hpCnRdxaP+z1sAf6J/+HXtGzRqlD860iirhFMTIfst+ihUHvxqo1hK1Pwn3/SEfz1TllshRrRR/wDIe4n9BW/+1U/4dFUegbk0XK0aotYEixwSCIwIlveB4H21dKVGUcmmzLFWSs4mp9jzz+B1xUH5msuQW9VQvhiygR/19dSnZclRRd9s3QoGp1U7FUXoyywmQJGcngaNfo9ddvAoVSXun828jwPGCYB1edz1Rqq7g1XZzToblqZkSrKlMoynwRcSDyJ1DvHKpWwYK7hsD+ontrcinRTup9IrvunC0agL1AA1jBcxkmIAH8M6B3PRtzSqOhp1ZDGSgdlP1DAZn9+vTunUr6lRSHZWqOJUwFHoE57Wz+IyRzwYurdRVHAAPyLlWgHHOm1RA299Kvjb9Lt/9pS/u1rWa5x5KY4rfMfw/u1n+OtazVEME3nyP9z/AHa433+dbP8A8X+7XWtZqV9TOn6F+5B8Tf5xsf8Abj+yNWCn/nH/ANNNZrNJuv2/9GdPgfddV74a+VP9rV/stres1vJA+Tgfdf565X/h/nrNZqDoisJ8zf8AzNX+ydEfC/6Ef6z/AO/Os1muUfqZ1l9KG/hv/F/a0LU/St/q1P7Ws1mrObJqH6Qfdv7K6l6Z+k/Ct/drWs1SJY18H8f5ao3U/wBL/wDUq/2ams1mujJRMP8AOtt90/8A8241BseP3/7gazWaldFMt3w7/mzf6w/sDVU6J8v/AItv/Y1ms1UuiVyx18NfpR9qf9iprx74n/Tt/s9v/uaWs1munp8v7A+j0H4C/wAxof8AX+nfTyjwfsf98+s1monyxQxb5T9n/tppFtPmb/r/AEg1rWalGZF1H/Sf6tX+0NLuo/paf+uv/q1ms0oqXQx6P/mrf/LVP91T0d5f/Uqf2E1rWaCSSl8v7/8AdNoTd/qf7NP5azWaxj//2Q==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data:image/jpeg;base64,/9j/4AAQSkZJRgABAQAAAQABAAD/2wCEAAkGBhQSERUUExQWFRUVGRoZGRgYGBsdHBsbHiAeHx0bIB4eHiYfHBsjHiIgIS8gIycpLCwsGR4xNTAqNiYrLSkBCQoKDgwOGg8PGiwkHyQsLCwsLCwsLCwsLCwsLCwsLCwsLCwsLCwsLCwsLCwsLCwsLCwsLCwsLCwsLCwsLCwsLP/AABEIALEBHAMBIgACEQEDEQH/xAAbAAACAgMBAAAAAAAAAAAAAAAEBQMGAAECB//EAEsQAAIBAwMDAgQBCAUJBgYDAAECEQMSIQAEMQUiQRNRBjJhcYEUIzNCUpGhsQdissHRFTRDcnOz0uHwJFOCksLxFnSDk6LTNaO0/8QAGAEBAQEBAQAAAAAAAAAAAAAAAQIAAwT/xAArEQACAgICAQIFBAMBAAAAAAAAAQIREiExQVEDYRMiMnHwQoGRobHR4cH/2gAMAwEAAhEDEQA/AKjtHqMhXmyQ0RhBMyZ+njnRGy6W25tKFWVKqEFY7QRJGYnCrIzkeRpfudgELQ1qxatxOWwSCQcjOcc26I2O3Mr6VzMyhpWFHkECfbP+GdWCa7J91QW5iwUVLDI8qVKnMYAMc+xIxjSqu3esdogAZ448/wAdNOrbMJZU7VBDA2jk2hVEzJ4nPueNTfCm1DEOsFkJBDFcqwYzkcgqc45GpXkwO/VDTo2JkGqVBGCQV84yfr9dEUPiApB9R7bFEJ+qMzM5nHj30/8AibpIq1KRWkoRCWYIyCSFxyQcnwBoHp/wjQZAWaqjpIYC1g/iRMW48aU7QSexJS3Zpuv51lZaLoWkktd4BPiDz4t076b8QElaTM0UwgkQRaIkfx/drdf4dUv6hBYQAVvXwZHtkjHP46ffCrUadMivRVnLTJVD22jggZEgn/oalsBXT61aTLs3gAxj/wDLUXVNwtZaQUs0VAxEZiDP3x49p0Z8T/D23qsXpCwwJWmFAYyZJxkx5+mhKPQRaqXVJTuBDCYyAJAHjGNHuuR3wH1epl5eqVtVSIAJ7VHtHt40r6NWU06aPBKqtQEr4JaCJGYiJ1P1foRq07EuuBB8CPGfHBJifGpqfQnQhmUmUVV7gSFX6HgSfHvqeEFNm+p9Rpp6QYB73t7VEgkG0mRxMceJ1ztmWh6pUIFRSAVEG6J8Ae849jrdXarGV4xB94+38dBLSoVKte2qWDhUWQAWWGDMBmYKnIkEMp1Kl0U4uNN98DPbLTU3i1TUjzBzn9/nTBlEAi3jPdqo0N5Cio5JsrFfrAFv8hPj21cKOwuz3/8AkJ/u0ytCuDhqKuCrQfpf5GR+t766p0LQSom7+sTwABm72GiaXTUJOSbTB7DgxMfuIP4653FWhSDFmTtKhu0dt3BOcaE34GvcHXp6rUuQSXALy/H0GcakfYhFrVZcWWtFxhie3GcRoWvv6QBJoNhwgK0yZB/W545xzo5ukJ4j9x/56XJ9oMX0wZNyzJcFcTECSSZ8+0aCsC12U1HLhLghYdw5mLZ/HU/+Ro3E3Cz04AzN10k8e2gt5sSN4i04CvTN5IJyLrQcAjEkfY6q/YKYzo7v8poUmyUUdkDwfcx9I1AdsLSQrDkx+J4x+78Nb2HRjRphAQAPALR/LXdQsPI/edQ3srdUxb17/s60iBN1QI04xBJIwc/T6HR9HYI63o8qeMHP74P8NQbml6lt2bWDDuODkTz7HW/yo0gouCgm1QGOSfAA5+2i14DGyWvtDQC1QS2YKqpJFxi4xkwPA/8AZZ1CtYlNlEpVqMikmCQGhTH9YZ4xpq3UGZWALGBkAScCfvxoajWNWlRcU7qdOGRhBHggkwRP7udCfkrjVCrddDLsC72rUqikFEcLcRwYk8fT8NQb/oP5HTO4ZyyoeIgm7HMngf8AWdOdz1S1qYZVFrmqobiSGEzGB3Ej7DnUm76+rowIDIYLROCI7Qf4x9Z10z1RODq6FXVPhioFrOaoAImQJhRn9ViTgQI0y6ZsW3NBa1FoLk4a4wQ0MPckGc6nqfEpcRbShwePtk/N7HUXS+uejTSlTQW0lAAE3QMftZJjnzqXK0ZLZ11D4ZqLSSk1dfUrOqK0NF03Dx4A50w3FRtnCMaZapebpMTmLsAkk+B9dDbnrjvEoPzbK32OY5OJzn6HS/ru8fcqVC2ugMEZIZh2kyDjHGpvLkq0uELNz0ndbcJuKrgF7lDXkglwwuIAICBSCJPPjA0pqbek8Yutlbg57skk/Xn90aN3vTKtUkVarPEhLrpFMTauBBIJH/R0Jt/hMus+sqngi1sR9tddeSoTjdSjZnWKS7hlpUg3rUWe4eM5qfipCj8T7aD6TSeh6dd5seRgjPbdy2CeR9/OmWyo+qN1VpoqGxSxBIeTBqBQP2rWwMyda6R0lNxtXom6k1Otf8t0GBAgntxgx/edOVKiMLIPimiykT+o7UyAcBgog/wMf89AbJyKLYPK8SDHeTGB/M8cjjTz4k6X+beoSfLJ7Hi4Ec4VWg4GdJtnvP8As1SiqsWqOhleBBcG6BJlWic+fsGO0TWyy9P6uCpeowdeQF5AAz4AOfP10vpdde5FoqbTJYYEknCiIAhYWZ5zoVOlj01CBndGcM9MNYuGLKWgADJyQOGjTf4K+AxuVZ23HpVFqsgCqHuASmx4bHzcfbS0mrYrTAqfVagBcqKlL1CglwCCFn0/PyiDIEEkn9bRyfEdOFwbge5CfltIkZABMA5941ZR/Q8xpsg3rWuwqEGiPnAIu+eZI/u1Rt10g7TeVlLesaTMGJQqG7ZDEg4NxHaJ400mFpPgfU+vU7mMNYuCZHJi36x+H4iMzUOrGtVZvSsU8EuoSFz82IwQYjyc6pVPr1lN8X1SxtLHAVgDFuM3d0xMY95eL16m1Ct6SFVUcMcEQqgWxaAJJ7QMYJ1MoUtFRcZXboJ6v1UimzJyrpUJu5RcfukRHP0jXFPrNTcPUuLoUpWolN7gxMFCBNsBQxLgZuA9hquHbP6aMzNawAKi7KePMHM495+umPSerfk5srU2ekCXq0lJF4YGDODIUqAZkWA6pemoqgl6mbth+x6gxdLySIbuM8k5xGCqgfvx7aPoJRmna+QLlyZIz7p9T+/Vc223O5d/TtElmVG5tBMSYgkCAfJ0422yp1NzslLgkUzTqqr9wcSFgAfLhZGMHxGs/TRDlfAV1nf0/Qq3D1fTKtaTAIgg5tBBg/jphuPiT06lCmqgo8gmfYYAlP7j41Wt3u53NMGmGp1LQaOB6gEqVkxxHuPvGrJ1OpsaNerSqSDRRSndJqO0yiKQSLRE5PzCeNS4NaHT2gfafELU61aELLWZqqAjyAlP5vCi27AnIHOlOx3Zr0twWgtUdOB+y0kyBnHg6JqfC9SrUd9vWHptVpohaD2VBdJj2MYwTIMjRHxh1BKLvQWoVjDKEBEwGXIAImVJkmIxyTpxaNdhPxD8QpTUhGBaoLsggKVtgGRmZMR+z4nRHQPiJaga4tIOcSBcoMA4JAn+Oq/0ffqKe7FexiUQUoW5iysCQCJIZrgOYkH66M6d6FTeLSValOi5KC20w8XLPnjt85jjjU1pqv3LlCkmnvwWJ+rJgXGTjgc5MZbmM66o9UpgmWa7GIE88/Px/jqmdE6maZq0X+d6zBWngC0Dxx85M+y4gEFj0johqb6x6qgGmwBAANR8MoA97QxMfsY+k4PZFlmrdVUE9z/iB/8As/u0pHxYVq1UeLV+SPmI7cGCR5mZwPGq1RNai6ivVVmquwKhmLXAhS0/siIz9OJ1rqNEtWWnTMvWZVDRgXEDkcwQZPi0+x0qG6KV8sbH4wIKVCvZUlVS5ScYJMZBmMHkEc666p1o11pPSK0yjy4yYuDJAx3R3EfVQPOo958Nt6DUzLiie4Be5bLpCknN4GPuCedC0tm/qhNuL1KNSBlCR2lyvgiGlsAkT7404o7ZxdJrxxz/AJJOj0qvo160CXNqlnUm1YHBMkZIz7eOdC1OpVDVV6VZKaqlI1KQbtJDG5AoHcApPjkk+x13R3hp7CteFeo24sCNNjIVQuwAEM0kLk4BJExlOemmowCC0IECrBuYMxDWdpkjLEnwJ1ahabZy/Virvn+AoLSdnqVGYCwqqz3SSALRJ7F4H1Hi3MCVW9U00aQ0TJAYDtnBkTyAZ/w062/SabVFk02qU3FR6U2kLapKkMZhWJlojtOk23o1fVZBUBVSpLoD8rQLoaGIBaIOYk8alHTJd8+xJR3wVZZLiwJTuIicke9gEgr+0w5HG6e4ZJemxFyCAJEMoQSQPHd+844Op+h0GevtUZglBnYvDHsLrOYIIvJWIOfxA1Hudo/peqZZaR9OWwXOGvAAGJgT7g6yVMhyT2w25VSnUrUzVfcUg9QzBebli0HuxnAgBvE6G2vVLEUkA1O4s4YrJgBQyiLgom2ZA5yWbS7qIiqrKxvqIrowhUC1KZ9gLW5xEZ0Jtun3Gh35qA/W1ZaCfvnn30uFlQ9SEf0392N9hSr16hAqG8WLfLfKDlZ8mRJB8jPOi+o9KoCob6tS5u44cZJzI45njxGuavUqC1aabZCttMLVNlpNSSHcn9aSYnTNfh2qxaHfDEH81f3YLQYOJJ/n51Ck3vghpLZW231Ojt6sD1HuUISGsImCSrAG4ARkEA2x8zaGodVe1HElxdIYlQAflYEeOO3z9jJ09J7bEALXElk7pIIIA7C2CL8rgKePJm96ntqlN2WpXQqDYrqrKzm2cgwAeBC9sIc8C6Ki93dWS7zrNWpSsYvc5Yr4+Y4p9sBhCjHGVBGZ1FX6o6vTdJoiWiPNhUELnuMySCMEiMa7NdAH9U99L0/TuhCzCC4ImEngMb5t4k4j2Oz24Sq9apUakhK02FMi5is3cF1AYqI4biRIGtRNjHeM0Uqa1qbpXK1WsUBA7STergshAkEebYgSRpVtaLU4dggNvqyvbBABDKpgkrA4ETUkEyDqTqG2cMxULUS2k8qVYr39pDWBzMFSQE/SLIyAY6teotM0nDAIwgFpggSABJXg/wAefBxSt9jbb9a3RemTuiFUsGDORIqMbiCJIyJBaCIAwugur7yu5q1BUYqKkEmokgiDJAMxn5wI8HgjQe0pxDPTwgcBXm1m4BNqjtDEkiZ7T3DXT9QQVWKo/puoFRj2qrGLyFN0DgBn5PM86aBtMYbzdl0RjdeUsbDCWBYhQB2iBEKMd8k866JakyKaa0hWambVPewEtJN3ahWCYEnswM6m3NeklOvFdAQ4imVuYwLklhFhPaCQDHd4AlV6rPtjUWZWrFTttAAQ+kqtNqKoAUKFBkk5AFygb8Dzp3WHooyIpqIhDPThac02BAZeTcwjtXIEDBOF9LdI9SypTqMFILXZqHJkFz3MLeCf2TnOIq1duEQm82Bwx7mHchIJMqpkgcE45xofqXR6dNSK3qhjLXIUhhwA1zQgGfBIK5iQALZnocejSRzVphqS07giKbiwAHMlpIuyZ5I9p0P/AJfFLcJU2pLimpW307WWC0grywKicmQG+g1L0qjTq1E9NiAWhQ4YMrWw1OCWQ4zmQApMkLkZ3VPTrKGODJDMtyOwb04QgqcGZJkMQQDEHDMldJFp6UPyij+Vg1NtWFRgi2gp6agWwvMEyrNI4YYhY3ut5Tp7x3cyaoPprbcC4WLMrBA7mk4FgzJ1WNt1KmjAAFVEGn3OHe5W7ZIF1zHGCbQB9TtHFR6oUM6SO2pLVUlYaStqikGVWJxlqYzEGWmylS0izP8AFZ29Vr0UIyI5UBOyp6awRaBdB8SecGIGgOmdHo1bqrs1aqQxueFDNdBcAAK0rI8kEA+0wdI6SlVKvqqiBBCyYYsSq2uTnDAnAMDBiRqOp1SnTj0qcioiFoUKFDC0gEG4qHkEOJazEBlbVXegcauxPuKNj1qQqBhSj5gO4H04YHOeREngHHGu+iVkNehTUi8soBMgIVlrpkBRK5HsdF3UwqoVMVKpBqMqswEQVWmMle66DnK5ONBUagWsChizIuU22hfmIDXRliRM/wAtPJkkH9d6YaVQ3OjNWrVTTZIjuCnJk3Kty592P10HV3JLEPXKsPAXAdGAABBlTA5GuerdQNopuxJpk5cGZMCVkzawgyQCQVmNcrsihqFwCGCstRCSq3NxMYcxwTIzrCvlfk1Rp0lRArlnpsarjhma5gO7jAgEzmQY9m/QKqIPXRJdNxehY5K2FWBA5MtEA+ZjGgN+VqV2cpTS9ZIpBjaIBbEAXcmSf1T806Ho7m6jTRR3AsxLNMAnwMSAeI8nUyfy2jr6EYfEXxPp/K9+S3H4hpVaW59aPSZxBKMjuxeVEhogCBjHbz40uQ/kwtWqgdagI+YCCCpWSMEMv485zpZsOmvAcU/VpAqatJz2t3YEwRALfKPBJyeZ/iTrxr0UVEVGo0mNVgRa9QyHgtmLGFsGe7xbOk5PFSdIO26UX2yMKLhaVVm9RTCEpUUkC7Eso4EwQNA//Eal6VfbhaFalUIRajXTTs7ZmJN0ggGAPvrrb7ipS2T7aQQgYhWHIqCXSyZBBByff2AGq5T2F7C94QM1pIPeAQLQMEEwR7yI509Uxzbkmu/7v3/EWbeVmNcVay3VHpMqAG0GYJJJumSDAPhufOke9Z6ZYhw3cVMKB4BxPzL9fpnVq+MumbmhtqD1qiNd3IFABTFxQmO73DDyoEZzXKNSshJtKllQIxHymZ9sRwfEEc6YfM64D1FGKfb/ADgioUSENRnuVHstTOIkiP6wJHtgzI1Z6XxHRpbChSqmHqhiQGDMqBja5tFvcRNsr5Hg6z4opeipalTABnAUxIHP2PEaC+H9ktXZoXT1vzr2sw+W4rcq5HNQHnyfbWV7ZytOkWX4a6psqyU5FNaoimt0FjCgDj5SRiMewnWuo/D1Dbu9f1jdetW1QJgEAqMjtyJ8wB9tV+ilFN5SpmjSFUgFQvbaVYEGAfnIN0nJtJzo9/i319ytA0yTLC1hcWETMlRaspMAGQAZ8am2Orsc9K6sPyxaaUSKVSkX9XxczM5BtEDJOSck+8TbttuFQEBgsmTBiTjOvOPh/r87+rt7APSUqCoGAjKpH4yMcAg6adW+PKW2qem83QCe0mJ8YUiY/noBrweY1t6gcOrFZJ7BcpAmbWZYPdxgA459mVHplWvTpAuqUwjFElmzInBMLIAky2VGM4VvtAlL1GUvNK4mFgOzQkmO0Y5kE5AydMemdbsek93qD0qjOeDTVLpp2+ZYIwODBIjM6XdaOrqzW32qgPRYXV5RQVUGGkNaJKhiy4GRlgPpofdhaVanSqGpIDXgMoALE22kBhbFjcHyPaJugU/UqOaxddzfepALK1wyIAMx9Dx9p1ur01RX9B6yEVGSahRpDQWVfsz/AF+vjWRPzcBvR9tVqMtKju4qVIAotVYCwS9sCmwbyfmXiI40z3X9F+8OEak8wxD1X+bIiLIYAHDEA/QeVHRun+r6jbaqErUBcHPqB2zAQLNoXHzweQI9r78M/HlCrVqSzIEVbWqPIIMXDMMrFokAkG1YPjS0+SFIp2++B93RRqu49P00FxipdgZcwYaCo+UTMAaX7Wlcdw9OrSQ00vgMUNoJETBDOBxBnGSOden/ABV1ujU2e4X1EBqUyghg3ziwHExM8kwAJMAGPKaXRCEu21WmSHtLZI7S0sJQzngjkH6iBbFyM3PWA9LBqdqenEgri2e2PmkFpLEZ440NQ6mj/wCjUVC9/AWVgSJuAY3TGLj4xjTiv8LrTQkemVLCFBqlyScAKDkmPHGNRf8AwztTtBXViGdgiFS1odiQA1xeQDyQRIJ+h0op1SxFIroCSxZVIMWkzyDb2we7zwNdU94PWdwCYcsqLJX5mIX3IGADzkmc65qdMX1LBUBtwRJALKBJnwpOB5x+OmKfD9tGqoemSfTIqKWBVlu4JE2ENkYmFM9pBW0SrTs2vV6lP01QAhktWmr83k3CoSMOxm4nIE5GY6rPYjU6l6Mt5pKLWhgxBBgyaZIYA5OEOQZJ2yoGlV2kulT0ZcklgCLYmVTMArBYnC/cmD4p2lzCu7IlNoVLWZi4ANp+X5rRBnPZPnR0VF22m+v78AnSuvKtV6iL6aqhJCCCWANhIyGYm1WaBzceNLun9TWnUmozEjHyhhB5JJaQR4IB/DU+z+G2LG2tQI5i95g8SLP+oOt1PhmtRV65NBxT7ouY8TgqUEz7aqlZzyZPT6kD6zLCsqMpYD572ieOyZEMIIIEGSdTN1GpXwpC1ne3lUAkYAmFSFDfa1cznSSs9IlvRLOsrBKBcwMHuJAHd5M9s/Rh8RUHR6YrhXdUsJBb02USFAMK1yqRPvCzMkaRt8Iyv1RpphPzcC0GnIIjMxyDmSZ8aL2+5IpvUDMHmmAymOy7ugFZBC9wzz4JjQez26ipSY1EUkO4SXAAggAsA1s55J4gzOmFOg+4pswalc3NquqpFva0qVV4iRcecEjOh49FbugRKletWkxUckPFSS7BSpgGPmIxMggTxAg10IWxsGtBCqxKgop9Nj3RMBQGBIGOBJ0N0/p8VFVnVqt3YULFVWxyzMe2boCW4wTph0/ZpUJuIYkKArA/m6aqQCMYifbA+ozDaXJ6PhptqLd9X9vz9iDe7Ol6Y/O+e+ZIUKvcnygkQMGCZP31vpG9pVQUqM4ElaPcqi9sJdIJgCSeSTAEaL6htHobhG9Gm7BR6dNVaszhgGWASwWoBc/aCIIkGJA2332zSneK5FSpbcpwp77lUwhAQGDGMTnzqpOLpUc4Rm7bn/P9f4ONqKbpTpCuaqWmpUkOVm4Aqi2BSVUyalxycWwQI9z0QiqEQeo1NzgBj2kqBMH2MD6/caP3u/2NNWWipV2tTuLAqIkjHgryBySCAedCU69SolZxTJRUYk0yVBpquTjMZBLQJ98yIeuBjUVWicdGrX2QLaYJEuPLTII5BXMnwZ9pg6X09KqVBUR5ppF1NMh5YwSWBjJkiTlCI111TqNZawquxeq4QQ90MtsZAICCVgJcD5PB0Lsq7VqxpUpl47mewLgE3YtbuBAIAmFg6n5lbZ0l8PFJV78/6/2PNz8V7ndhdoaVAlhTp0yv6iShgyGFzBQDFsZjkaVda2dTZvUpASaiwXBMNSeVZbSSsiGa6CRJnGNS9P260XpVHDCnUAq3Q9QhD3K31iCO2WzmJnUO2K7ncKhuZat1OQ/yKxZnKqwtBMmBEd2dFyy1x2T8NbUnv/hnUvit6qgmqfURlJsAtZQoBABOTMtmRjjzpn1eu4pClQFSnttvAuwpCsQs3AKGqABnyZlueNIup/CFXbtTrVEb0WYqHgG0gXCVDePqbZDA8ZK33xazUGS1UqFWJkGm6E/MSP1iwLNEmFPgFQOrbs4pJWMdp196obcU09SpSuWpU9FWdUCn0gW8F2gSrLFxGYIJG53dOlbuaSKHKq1J4IBUpDEn6XAQCYJGedVPY7z0aLUmLUUYqWa2rDtZaQMA5W4kfKIETAOnqO/5MVWn6xorRemwW706TqApSO6GZe4fTI8jN0ZQvegbo3VqlLeJuUgJuD+fZkIWaYL1oicWEkeCWB/VjWvjDaqd3UcbgC+G7QXwR2zB7TbaLfoD50LtOpBtuWp0maslYs7hSaZFRXUBjICKzELkj5CRknQXU92KD+nSanStA9RRBHqcNBhpHGZzGtdE4WDqJuRL6lpZRkCFVjaWAYgDANoJA5BwNMuktTd0hiqsoUNZJhsOCJ+cvAUZBH3A0DtqTMEpqEVWvgQSWYyMkAthZicjEc6mo0wiu7QpBVkUq15Jyuf1VYmCIJwDwBoZcW48BA6pt09Q0XYXM8LcItJXAJUFQU/Wu+hkZ0d/lanTp1abMaw3Bpg1AR2+mbkHBUOQFLAE4Gov8mUKlOnUT1yEAC07KTMOIeoQwFNWa4KrRJiCeNaPUFerWqVhVqW4RHpK9iquS4LC2ARYboMGcRItIZTcnvZx0aqu3DVKSLW9UemCwBambluZSCBdbIHOcnHPfw9vi4qAbenYouZgSHEgrTUEsRAYTx5P00sp0UVmKqR6il0KdsKGF9gIz2yQMefpDbrT0HCFUdG/RlWKKqwQPUhYHBKgEzcskHzno1s0u9qNUWmyKabsq2kM2VJhSItJVsNIgDMcjQ+3W2oKVClVUwzFf0t0DucEAELi+IgDImROUtuVaaKoVQMBDKpZSBEAQ0sxUtiPGJ1wtRyKHc7XX1H9IOTmRBdDIBSV8ATBBAB0pk1fI33W/wBwtu3b86rG3MXRYKgI9ImottpYRJkxJIIHFTZH0mXbqz0aRRzCyvqYkkD9Txa3cVxE50qp9csphaNyEHB7QysBAKsJIEH3iRxo6j6mapqKQ59NRcwe4wS8BYxGWJzIiSY1qo6OSb0uehcnSkatdUYOhl2ILKijGJEkQSceAomJGielbCgKcLSUyxV6l/esAMpHzES2TaomYwOD9v0ploVStdFphaiMtRwomQJI4qI8ryeYAEjS+rSsYWstzsxNyN22hQWDkkZY5hVgxEDW2RrkI2vT2dir+mPlVb1a4yDhTbxH6sSbhEmNauZytGL3VlBo1DakgEWksRfPKhAflB40PtWIgN2wAQouaXmRUIKx8wzac2txzqbZ9XSntaqUCC9cAG+1oXAaw4MuFggyVmew86zSO95vBtqxShUZFRhliCRjhQVWSrFgAqxaAcxOpOpdRqVVFZqpIgm0t83AIZe1WABkewu+5wUFrC6o1NCqyzHCvaGwXXMWx3ENkjHtxT3CFVquYIU2oQAt13b5BaAGzDSQonnRYpGqSFaQZvlqBSjPUD01NxOQBEwGlR5Dfjy2zWDYkw4VmMmAAOFtkTdHsTAEkHUvSxUpB3ZXZDK2sGa3J+ciQhxxjLKYzplQeyhRqBb2qEqUJUtUZDBIODbiCMSxYjgDTwF3yAbVPTMVKKB1txUuLKGIIwFIC5J+/wBtF0WDCqG7aYU1QiQAazXG09wQ4hQxmAozqLe7ssoalcxc2OrOLSRc1pVqk8SVZYi1hOSCFtaNRqLFaIKVfT7mUsAHPzRdDQAQCeTcBkjWdlxcbOKe3CsrziAZOAQT8uOJAgYODmJ1nTK6K9ViiVF9NmcG0paVbtBgkOWAAEfrT7a1SQU6qs5LwY9FV7lCr3ABiVpkjIWCQB7RrrqTQ4q0lFGmTf2sWyQVuPAmFIhQDLG6edLWiYyad0Nulu1aq9a+woslgLyLgQFW4rEQoLA4yMiIi6gS9Im8+lUPpsY7CSoJORANo4BBBSPOBt7UpilXU00py1ECkzEuEUF1MN7SQSXkSJJBGg+o9Qayktrq6gpVpxDBBnKxm4AmWk4PgwJSbNaXBrb09u1DukEqVLKl0HyAQ3crARjiZAOdRU6tS8rc6EhXCTb6klVWBibv2QSJA9iNMNxWpvUSnTqugVlhRaQpgcSQWOLcyJBB5I1E+5qV0PrS7MwtRzBZQMse0taVsEyJnAiIaBNdhtTcvUSp6jemNupJDAks4dQQxZPPPIXBiTOoqG4pp6d70zUV6ixSCXAC7BbKVKcYABLC5pgxbwuyR79xTVTTDSXA+VyGIAMhpIJNzFl7JI40Ptd2rmwWqTK01QCSGILKTgnuBaBMyMaKsttLgmq0qfpWhqjVAtlrsSEhsBJItGLZIIhvOI1Sq0FW2lTd3am11xgoWVZb5pBUiBGJ4EzHe6qskPJHqghqKK5dzJEuDOWqADiYUARcNddX6bPpKlNB+ZYmLz6mDLhZBWItxCkxJ1qvTJtLZm76h+UJUcM9NqlRVIpdsALEKcJZIUlmibWE4jXe1X8/VKllLJ23WsYDPBbMAkWN5HdkjnQNGmg2wapSqtT9UKjqylSwH6MywwQDxB7R3CCG3u685WkEckhm7YAUEdxM3GYIXI+cTgkatUUsfq7Cae2cU2NSsrCswtWblDAWBi4AhZAIIbhQW8zHtd8y1DUU9gwzMpe4qsXEER6TY8dufGSMN76ajgqVtI7QUtyFmwT94wDj20Puaoq2p6oFo/SFLe1xfDR3MATbj9YmeToavQLSyX2CN1WqQ1RXFNTTa+nShRMkL+bUWRBCzgycWk6Y9H60+zorTp7epWJ73ZSYDnkC2mw4A5JOdLVd6VDbVqbWo14DTy4jI4gzmAZj6gybtQ1OmiKF7VE/mw2TnmDOCBz49500F5PYo3NlN1UFW7gC6LaCCobJALCDgoeDOMYHalc9qMHdf12NoEfrAEyIXzOIHONcFGChL4HLKMEHi0j/AAkan2m1olWNR3ujHYLfUI7ZmZAhpwDwZ9nRmm9pHez3pUks70hUWHIYhSsdpKyAxEzaY5aMxolqNJqopUqVQvbAMlWLiGLQYLKQQbCLhcRJAGlq7l0qs6Mb2lbu0ypFtvEEQIyPGufVcMpXDECBGAQcNnCmRx/jrEuxpV2xY4oVahBVXaXxgWgFmAtZhkHggD2GgOm7Oo/6GiW7irAsvcQC8KrETCDIWccnOmnRd9WpOrpXqU4BBNMLBMiIDLaDByW8kxEnS3qVQ1ahaPnlmgRzkyAAsnnA8n7ayZUtvS2MRShfTEo0qZEFDZ22k8hZjCr3Rk+dS7+q1MgEkVGYtfd+dANsls+JwoxC8cjSg0ETIZlbKmF9vlgk+fMcETzre1ozVT1GsFRlzAMTgEzi3MtOY9zrIz1tIYbikEZmowSe1Fi5uLYpqVYMWBYRaLQpM5jWqVT1VFRhULWkMwIJwSFLAiFUTELBOPfMG52tZa5p3hmcmxxADheGg5QFRgH6RIzoivTfbU0QM/qPklSoAEi5QwN10hDntIEeMmSvG9hvlIk6f1H0Vet6NOeyKtRj202wFZBcCOVJIkFvoI0em1alEOLUSLy9xYSTDwrt8q+CPrlpI0tZmRmWkrhSCsXMQ90zN3hgYz98SRp31Pf+kbaNSqxNNRUaoZBJg22ABAFMAET5B0+5k/YCr7VFSiVrCo4LILHOEE25ZQlMeDDnMjjOuKzN6YxPaFNzKXwJJbu+UDFy85wJ0LWpEKAbSrLcAignGGZgoBn3LTAtn6NOo9d9ZGpKrRVSmrEiCWRkYsSDlWKtAPF44IM6wSbIqe2U2elcItLhXlpuEsbhaJkiJABADG2dGUdsXplaJqgEtVpxdNdRFqqyL+k7WJVgqrEj30jqtayStxSAwuw0RCyP1fGJwdFUK61nUVfzVNVeCgkLaCwwZxgkxPGIxDZmqJtx11npvFK13lnaXF9OOSjEiALjMtcb5GI11tHk0i9RgQxFMk3IilC4cKSQTxK5uIyDg6Hq7l3Rdu1QPSSWpsLibSJgSZpr3NKwCDI1nVOv1XVr3DMzJLGIsAbtAjAuK/LEWfuzBPyPek9PpWijuAWuLMRcv5whcMoJta2B+tJBJPJ1X/8AK7OqhnKmmQyybgApMDksIntUEgZgcan6fVZ6jF7WLzErgsYAVBPbOBMe/vod9kj0mhj2tEGR3DxMfMMiJEayZU1XBPuRXq+mgaWeGNNagtYCWVoBAJMhveR4adb6nXO47qh7yEvINMyrW2UwAblqiCGEeAT80tzTooqWqwhe4wpBBEkC8DNxOfHidRGioVijlmBvKhCwiAGYtEQpkRb9ZEZeCeQyv1GhWqIBTKABKfaWcTxbLGVnLE9xPJ+USbt9vWatU/KaVap6tN1AVld19ThhkklQH4B/1TI0jTcPaAWUiO1OVAnLHMB5znOfGpdltwDTtBavUaQkhS0zEkQc/wCsMMZ86lpNUKk1tjFRRPq+mpY0r6ijKBKalLWYubyUaLgSJDNA9oa1WilVSQ1GRPLO0MDDAEraCYJWIEGMSdDN0ktVpVCAibgq02GmqqcMyjMKRyRzPjXO/rKxNpqEAG+WkKoJBtnvC54LA58alJItytBFJApYB7q9Ny0mHUnALEhgoxmQpuFMScjR24eptWSsKdOnTIVDWti4hr2qKrQ61ZAYFEXKqB40vaizGtURURaSkmZpkMiiG9MMTEEgXYmZgzG/y4PTNXsPpul7Mw9VkUgmEMF0HBgybyDzjozkqvZzu9shapVbvNRZa4rLFgGL3SAhLZg/KLgYIjUj1WtqSwp+myIKQKt8k8wjUWXhQoOWbM51J1lStViESl6yi4QpFhAZeJWnwDaoBGDGRpbSrLToWZNQkMCTiAZn73D2nAE86mirX2GG6KK/qpRrXhwUo3AqCRdUJ7AwQRyB48QCM6vuKQqq6K6vVVGal2iHJzASVVXn5cmBnJyFs9zVttElJVzUYkHBkreBi4zJPcQDk6ypTqMsrUAWGqQskYm0kwYJY9oMDkzjWs1sJqAVASQiN+cetcGDLIxCyALrsqBiJ8Qd7TfqlCUoLVcqFFVhKjuKq8kXdzKCpIThgMmCt/KDUMtFRzIIYDiJH4CJ+xOj6HUXZnASKhILMphQFAmQF+aR9gcxPGLfzbbIbXdzUPokEyFY/tDLMq3UxCmckSGETJ11W6fSva+tWokGAtK0paPlYH1OCMwc6DSm7OtxJKAIEUBSUAhYIUqfuZPJPjUGy2dIrNR+458DB48HW0mF6oh3MSInPJGcfTU3SN8lGsrlSVAIaSDdP0KgDjgz99PU+DapMD+fsf8AV1CvwJWJPcgnyWgfjjQ9olCXe7tHqsyKEUntAAED2xjn+AGpGqw6mADyCOP/AGz406p/CNX0gHVVZSMgzgTH75JyPbiMy7b4KcHuEnwQTgfXU1SKu3ZWFVHdyblHOI/vHP8AzGpntKrbM55InBIF0DB8j6Ee+rJuPhIxHauDGYJ8+AfP8Tpn1no5r09sEpmm1OmBUDFRLEIJkFrvlOceNN6MqvbKEDwCYzphsNwFcg90AjH3Ec/bRr/CVXmABM+T/wCnUPUelPtwazBYkAAk5YyeCoBEAkiR+OqJYPtq5SoKiljb+1kjkEDxAkwNOerVfyilTcpYflVwSYIyxjEho4gAYg4yp26JXX1GLK0ksEgCfOI88x9edPNv8M7mFugpGAarnxjtNMfz1zcYuV1tFZSqr0IGoJJMVDBj5gOP/Drt66rlvUe0iQzLnPB7fOrR1L4UZKKemhd3/SD1AIJkg9yYHiI9vxVV/hOsQbqcAkSRWmM/7HXTVEtux2etm0BFsuXEFfb2jjSLqzAK3aVMnGIkGOQsGAYwTorYfC1ZHUmn2qOfVBn8BTU/x0TW6A98BJJBYktjyMzPmAB9dTYx5sqjllAL3CRKZAkTyRzE8cce2pNol89xBg5zAAHkeQfpnU+2+FaxamoNMkIyt+dJLEFjIle0CVED9knk6MofB+6LAD0/m4vPAMH9X9+q0S22LKgy5zAzBMQJ4/f/AA1IzLjudTH6rR9Dyp/n5043PwXurmDU1GRkVVIM+0KTP4a5b4U3BAIohveKqj6+V0FIXbaoLiLnz5aDxPICiRjWVt8Swgm0NxCiM+AAP4zplQ+FNx6oAotMHHrU84P0GJ+o1ZOgfDa013Xq0jfYPRvKH85bUHaYwZK93GRHB0XTMvco+9pRU/WEW8kf4a1tLi1iGwuSAxg8jIOJtMcfUfU6d7n4d3D1J9A+PlqUYkYP60z/AIa62XwnuBUVvRbtLE/naWABz83BmB5x40msRPVUyQakleJUAQRntQR/7aN6GwNSkreoQait97Zx7lZBBH30LX+GdwHp/mmTHFSpRBiYJj1J8xx7aJodArtIFIkZAtqUCIgyM1dIWNviTderuWAZqdtMAiOyASflgEEjHH6o0vTqNIkFbrwQZUcwZtJMGDjAx7e+pdv8KbgEMaFS0cm6kY5/ZqMf3DQ20+G9xI/M1BkSfzQjiZ/OT/DU0UnXAN1LdM7sS7e5wI/n7CPw0vDESQTxxAzOOfAg+301Y938K1QjQtRiRHK/byQP46VpSNOoUKteMWzwfaM3EiMDyfaddIQyTa6IlLF0wZ5KqWZpwO5Qx4xEngDH4ajNEHl4z/3an/1CNFUNzV3RhaBApC1vTFzXY+YMwgYP/wCXPhjQ+FKrAkhl+jJk/gGOoF72B1ICBVI7okFQAQCDzJtOPY513+W0VWFLZwZWcZgTjET486IrdHqIyg06nGD6bQccz7ffQNfpxYgKjyuGim5gxwYGD9DnI99TKNo6+l6j9OVoEpsIMvPtNMYnnzofcbgBnC5DT4GR7RptQ+HHKg945wabf3kHS+r0io1RwtOoSouKim8j2xEwfB8xjTZNtJEHNsv4yfTGOIHzZH1xxxqVSeDGMZAP8xpp0z4eqsEDUqwBaD+aYYkgnI9vMaO+KvhRqG4KUhWdQoNwpPUyf61MW/hrM0HTHo6GoOSh/FdR0enJUQOr0yjTDdsHJGMe4I1dq1WotENTVKtSAYusVvcghWieRj92qH/Q9vq1R9ze0qQjhZ4LF/lHCrgiPoNOKOVurCdx0tSR3IbQo5Tx/dqRekr5tmPdR/fq7bDqNOsCaVQOFYqSpmGHI0SDpxDI8/HRJGGWCLTlfBB9/cfw1rcdEaCRBP3/AJwTjV73HUESpTpM0PUDWAzm0S2YgEDME+D7aB6d8U7es1VVaPSyxftFssLgT4lTzHE8EaMTWykUOiVjClVBgiZeAYP0jn66H3fQ64pOGAKhWuOTgKfpGCMHGvQt18U7WklKo9ZAlYwjcg4OZAwPEnzjW6fU6O4fcbdTL0hZUFpxepggkQRE5H+GmjWeQdN6LVSpSRZl6wVgARgIlT7/ACk8Z1fv8lGP1/8A+3T/AGnQkokOWkr3MxAyRTSmWPgdqA4jM++gfhL4vp7x61OEvoufkgq1OYDg8HOP3e+s1YJ0KU3gr+tSRaitRcI110yfYgzx7wfprhOhN+zUP/3f+LRPwtuqJ6hu2EBq1Q07Tb81FVxyQTF5xjHuNGdF+N9tuN41BGVw36KKRGUBLy3BBGVMAdpyZGpUSrFjdFqSDbU/H1f+LUu26Q4LSHEiMir7j6z+7Vz3fp00Z3QBVEmEkx9gCTruglN1V0VSGAIIUcHI1sTZFJo9Ltcta/zRhK090TBtmJ5OjPyJi1ovuyc+oTBI8xPj+7VuG0T9hf8AyjUVVaKkBxTUtMBrRIAk88wMn21sTZFZPTasR3cnzU+n8MfbUe36VUDfrgZ4eoPYjVj6PvKG5p301QgMykAKYIJHjAkZ+xGjztE/YXP9Ua2It1oqH+Sql93dxze0/MTrN1s6gCzcQBxcf2pz/ifGNW78kT9hf/KNdLQX9kfu1sAyKRsKDwSLly0i+P1iSY9jJP4nXf5JU/a8/wDeD3/w1dWoj9kfu1r0VH6o/dpwNkU/qVB7XjNQEle5PpGTx5xpbsNhUWlF1pk4vp/tfWTka9DNFT+qNc+ivsNbEMik06VSV/OSQ0x6lM4n7e2hzRqAQtQjEYen7/VTqydT+IaVHc0dqFV6tUklLoKpBlogg+TBIkBonjTTa1qbrdTIKmePpg62PuORTWRyB+cbmf8AR/zAz/z0q2ezI3lTksac3QpInE8QYx48CZ16aaY0M3T6QY1CgDGAX8xOJPtP7tZwfkynR550voa0vUalchqMS5HdJBb9qYiTx76OdH/71/8AyIP5Lq1dO3+1qPVp0XR3pswdVOQ05MeRJ5GJ+ujNytNEZ3hUUEsxMAAcknWUfc2XsUTd+sKNS2oxa2FJUYOY8Z/5apXwO9QVag9RwjGeA1z57iDJkrMke2Zxr3JNrTIDAAgwQQTwfI+karfwT8Pigm4uWC+5qMsgg2woUfaQY+h010F9illqTiq34IP+HWztHJvvYsZliDkYABxGI9vJ1cdwlFAPUtUMQoLGJZjAUZ5J8a6PTKf7P8T/AI6MX5Nkil0NtUSADAH9QEfy1xWo1CxMN/5dWvdttqY72UQyKcmQzmEBjInxOjqXTqR5X+Oti/IqXseObD+krcU6C00VCUQIIQizzIMsDABAkeBg+VPT/i16D1WovUmuhBuM2N+2MQTyQIwDGlm3psy07oVa1RBCMLrQYkLkjkwT78Z13vKK0qrfk/rWzbLWXg2kkEqCoM+BmAfbWGl0XL4K+ME2W1dKk+alOVnBURnlgTb9pgxGI+v/ABCTt/yna1mpVWNlUK10gEklScgA5z4Me81jpe8qfk/cGdKZHpyO1Gki6fIWZjgHnwQF1TqZr1mchZJg+moAaMfU55kk86Q0XDZdRAp7fd7ir6j0w1FaDIWYKOKyNdhiY78/QyBFfq9aYVqjU3eGQLe5VqtpS0oe6xlwfmkwFPIGhU3ZKhCsEAgSDKieY8/4SNTbIXhabBlDMs9vOeRgTiD9NS20dfT9NT9tMk227rU6tN2Fz0yQqsL1gTm0EK4BLGZm4ec6bdG3VWhuvysVrRVeaikj9HcpYNdwsYXkj7aX76hXRKjBlsuVQxJ9RiQbVQDnt5xEkjmdZV+HVX0BVLreQKxlWgkkC3EYYWwefcc6U9ENbPaKXxBQrUblqqLw5AvAY2CWjycQZHhgfOvG/gf4jTZbgVWBhgy1lXFqsRED+owmJ99QdV2lP8ot27s1GiFCs62tgQZBA5YHMD8QJIIo0ySzOATghTKiT3GAJggTAyM841cU5cHPS0WjpO/o0+p1KzG2hUqVZloZLxUte1WJeATkSB6vgxpRs6TbLeA03VvSYtSKspFUZCjysuhI8kXGM6W01VS6drAgw+cr78/TicEHnTH4W6c9ZmsBq2R+bsuLAEHk9iH9ksO4qRgaLZbUej0Xff0iJXWvRC+mbVCBm/OEzFRWUYUrnAJwCdVrpXx9U2VZV7qm3Zf0Qjlsh1PJY/syAZ99TnpG3r7Hc7qkq+pRRrXUsAAFBwmFbBYEwedU3p3URSqhqqEtRN4DAi4qpCzdnBtIHELGNc1t5HXUY40ew/F/9ICbbZrUpB79xctFmpsACIlzcPlEyBBn2idUH4s+L0342r00f8oVSCAzCxpl4jDAheR+qfcaWbrqr1+nU0rAEhyUqZUlUwBghScuJI4ge8LrlRVC/O5vJYQAkcD3BM+3GrWzjSTLl0bd0trQq7vavVbcNT+TtFOmpM3GQbn7WtBABMgAxOrx8NfFUUCd/udutRqhCFWhSpUMBwPc5MePPPkWw63WGyr0i9lMPdASb74VlZrD4Pb3KRcxziBN7vWAJQc2k9sgC4MJmR8wH4Lpcm2WoJxbPZPjH41pUAtJKpFRyrXILrUByTghpOLQCYJ450iof0pEVh6iOaYaPzVPDyIOCSTa3dggwYM6806dTaqbbgqFyXc/KpIniZjGirCKSIrdzVYS4EAEsUYlowhm7PlvpoJpUex/Fvx5S2Y2/cp9ZlLTf20SCS/apzxA859tV34h+MKj1aO72ZLUdsYqKKoIq+oxWLEmWCC/uMrcJEgjXmFYlSBVio16o1NmN8Jx3D9UiVBzAOONMuo9RarVFRKabekwUihReAq8Ax5M+SBknHJI2+jJLs9iHxYrVqLLUnb1FgQkm/yC10CJXEHhvGQP8XfHQ2lalSSCbkNUsrGKZObYwXiTH215Z02vTZ73IApvcqmR3KAbvYd04jOBnXe96wtfdVKjxWKhWIJNtqBblFuGEAi0+B4M6yexcVSC/jrq6P1Fd0jOgCpayiCyAHvF4/WUwMex1Yfhv+kHbKlSoUIqAmxBbcxIliSInhRcfPOqZuOtUq9a4gIC6hVKytNVQgRGVXgWDAiccaBaqBBUi9TbK5B/rQYJjyY8cedatmtVr+D27rnx3ttqqmozfnKRqoAB3DELz8xJ+2DJGqZ17+mEGkVoL3uGFwghQygqRP62SCIMFdUkdfFWmV3CmoyUbKbfKbbsXGO8CYAjAuM86UUdmGMlrUmLiCYH2E5+g0q3yS0tUOOjfEj7LcmpTe8OGR3hWeGIJZSwPeCAe6QSDMzq/wC8+Mfy7ZItMNDTTr3Wq1wAPCngzMj7YjXmPR6CEi9mVzNsAGD4BDCD5x9tN+m1kANOGVFBdnowtRyJHdcYsC5gCcn8Cy3B1kj03pnXHobOhRAP5Q9NhRBW9QqyKZqFWEKQBwbvpg6Xbn+lcqzj8lkqMAPm6FOe2AskiQT8v11S/hrc1qNVN4qgqrqrVb+1GbAmTJZVPtkEeSNK+pb+r69VS6u95LOuAxX9bEY8486dgoqtlm6j8WrW3uy3G4hqFNaZqAKxRHN4drDJkNaQIJhRr0EfHVE/lloY/kahm4hyQYVYJzcLcxkjXhNbdvhwSoBi4T8ywfsD5Gjenb80NyGKQadrkcB4KsCQRmIkSCJAIGNZvwRiB1Ot1qlR6jVCWqEs8klT5ggkyB4HjEa92/oy6g+46dSeqzM0utzckKxAzGYECfprxDr3VFrmVJJECSIJAm3PmJjgcDGNXv4L+LPQ2NGmsyL7o9zUc+3sRrR8jKTrGynbrpTlmdWpm4s7E1qN5EyT8wUAyWxGOfEzL06k9J6YakrOwcuaqEJaGGbahJBkzIxf76WNvWYAWzlHJBPBQArA4B5kZEag2jEFiPII/A86lJvR05Yx2vSXQi4qEWRctRWBnzAJ7WxMgYyfMGr0epatdqRoq0oalymm0CCInDKQZExj9wnT68rUTiKZYMf1bQZ+/M+/b9dN/i/4n/KKdKj6SIEKOHVpJ7SIi0QJYn8B76W3VM04xjL5fCEm3LCqpR19RW7aoqU2i35SFL+InRO3V7Qj/MKpq3CqkFoAZbJIki4ypHziZAEL6VYWT5VsfbEiNXGnV2J6T6Zrgbq41FBRlhgR2F7SGXOTxn6aCBTsN9vNve9Jii1LRI9MscYF7gkQJ7QQJMj3Lfb06r06hFelTZLXhqavnukKSsFvowwIAAzqit1FmJuOCVNvgFeP+vqdTbMhq9K05eopZQCIN4gAybpGR7HGk16Hu56TUpncEWO6+kYHctzGDarYYpxwQBzEAaSf5OcOWam5LTItwSfOPHmPp7asXWPjg1dq+zeighgA6iWNjySxJFpwBwZk8aQbveBsemgws9uceAfY+2lSrQVezT7aqBNjxwexv4Y8xpgdjVpoKNOTdUku1JgoaIOe4dpA7h99TUN6PyVnUBKiWKoCixgHJB+jd5BXg4PJOuNn178oFDbbutZtaLFpVCWEg/sgk8+3H1jUtWVGWKLJ8Hbl6zbynWQqHQBFCkiYZWKkjMkhp+v01WPiJHreiSjXBAHAUkhWFxERPYJkx58aZdL6tQ2u+c7ao9egyNbZTIeRDRFSJAAJu+v30zT4qPTSyVdmHqVACDUcLURCowRY0rInnJB9p0/YnJt7A+qPRSnUCJ+cpUbUVQQs1GAuAIksqkkj+tmdVQbau61anpllphCzECQD2rAOSCfCgjEwBOiemdSY10qVGu5uum1jBAkAHzGIjTTadUU1kNcuaQBFQKSD6YElR+4EecDOpjDBYrZcp5uwXp1RqyVRuKZsFMrTcdtlX5qZYT3LOMjAP00mfcVaa1afdY9oeRPymRkY5kY99X3YdY2fT91WNb19xUpvbTQBbFQiQWlgrvBjIxiByRUep9VY1ajUyyo7F1Use0NkLgxAmPw0qVvGteQctXexnUr0xtNvT9FaRUh2dXN9RyqxcOBA8eZJwSZW7II7FT8qmbQS10nCe8GIJP8AHXVXqRKhldvni4XITCLjBnkn6TOt7Tr9VCx9R37YAYkjnHJwfrzqotoJST4O9gtNDuNxWp0yLXSlTLFQKsCSFEXhQTgkAnxo3qm52tpFMQ1ilYbsnED3IgZ8c6TV+uVTTA9SoCo5FR54Ezn3E/idPet9cb00CSvp3IzK7S5JBDNJ5kHjABjXOUbadlRlSdIU1am1KVfULhhaFhSGHJAHgyJm7EKsZzovY7GoURaNFqj1L6e3YAg8sWGJDEEtJmF7vAOldT4grx+lcx5Jkn986ZUuv1qbVXSoQ9OLGxKgm0gH2ILD8dVRpS3oA3PRK23YJuF9KBPcrfLMFhjujJx7aK2diVGLmrZaFVxTlj3C3kEAWSSJ9gJiNdjrVeq4epVDYa25VxMA+Jg/fwNQbfrFYEEPaAcSqQP3JP7ta7FwcKbXOwvYn1VMelX9Ig2VJRnZg1qgH9I1obtxmPsWf9HfSVriuakmjZUD01BuEQQ2BK2iYj2+mkH5YwqCRSNysWIpIeS0n5ZIIEanofE9ajQdKVQUVLXMiIgFSYBDQsQBPPudYhMjrdMpNvkou421L9eqO8CASGGf1jAmQJOha+wUqQhZyxARoCj5iIK3dpMqxJkD30xq7hqhpXUlClWQzSUFomSe0R44gTONHdW6lsqShttUNdnlXR6YCqrLkj8wmQwURJkY+uqT1QPTGtLYUN16qbfb7am9CmvdWIFMrlCQQbmeTNzd0x5xqp7ikaFVzUSiGuItBV0MfQGLbc6HPUSLioQBpBimgkHwcZGi+i75FKtURTTFRS4Skk2qCcY59tDQxlTsCr1B6QFSW4sg4UCMke1s4Hv+4zq1Gk+9RS8oQodgsFB9RwGj2PJnk631fqINdyiUrWysU1hlIw2RIJBBI+kam6TQWstaXp0aa0wWJppBIzwFkxkxz7ROhrspTtYin0KdP1GYB7WChQxIAiTMc+30IOnG0+MGoIqinWqFgCxFWpTAjtAC0yFMKqyeSbp02pp0+nTJFS3dUiSqtTEBka4CfSJ7lHN5y3vjSvf/ABVQZv8A+PohgIYljLNklz2/MSZ1rM2muA5PhBR6jruqdO1T2PTILWSIUByS0rEf1h76CPwuSbS60u6BCFmMsUBbIEXKYjwRPjVpr9OcljY/+lPyt5qAjxqLf9Odt5JwBSRZtbJWopAwMwJ+8k6ydA5N6FD/AAyCX76aW0XQhKbCbTaajS7XNPJ86hHwU5uisnaWWCp8AH6+CNWentiKzEsVinVEwwIJqSCMcjnBnRu8JlpqNUHeRhjHbTwOfOfxOnnk5t+CqbX4EqE1anrbYrRa1kdiHm1WwpSGNrAgz7+2hafwqCB6oHyVSVLMrKcQwsRwY7TaeQeNW2r09izkQbmH+4K5/HWuq0S9SqZHyuOMfJS8eePHP79bJVRTbbtlMX4IY1LVak1phgWqgk2Xxil7ZkfbnU2x+EHFSmLqErUpgkGpJMXj/RckCZmPGrrt/TFQv6gR7ywJnP5qAflP2wDraVVatTJqXd1JliQMI08qDyZ/EfYZW+DOWimVv6P901N9wrUXRWjFQhu6CqgMgkm5f384OgqPwpWcHNIFrGF5e4YYj5UaAwkkE/qrIGNXKlT4BI52xiRPEHB1tG9WvcABeRA4Eqrj8BkR9NA3qirdP+GagSsvqUrqi0rbS+CWuSZpzDQRoar8EVQYWpRYQpm5l+bA/UjJwM6uXS9m6MCxVSU2olrSJW8HEHyYmPI9pBOy2Qr1WBdEBSiblAs7XYgBQFznmMyPbWsKK70/4S3O3WnuGoCrQpswqemyS0q1MgBiGJkxEc8c6N+PKD7+vSrUqQpsKFNH9Sok5ZiDbOJkiDBx9NG7zp/54hXdip+YCFZr2dbQSYicuDOB9tF7VUai1dWNzOuCVgRuCSAOYBYjP7I1z+Im6Z1Sfpqyg0/g7cq5tVWVc4qU55jILY7sffRK/DG4mTTULbUu/OUsC0gz3wMkA/fV36ZUa5zC8N8wW0xUbmZGuuqn9KBbcUriEiPGMeff66uUt6OSXJQN/wDCO9s/KKlJhQuKmqalOpFptctDlmKlWJ+x4jWb/wCD69/YgICgfPST5cElXcFTMGCMXavGxu9QhgWph6pKybThCceJls/U659Fi1W1WYt+UkQCST6ojABOf79azFQ2/wAE7lqJBFNDTd3INRCWNqyBaxAMAfMVAx76L2/wA7UWLVFpvGAzJbcM2khsSmfOvSdvQqLcFotK+paXEThSTJjlpHPA+h0nqVmh1ahDmrUxyFIpMoIgkGQOPr761mPP/iD4Lq0U9UUaiUWE3MUYLgcsrGfJPj663V+Gdy7tdTYJebu6mDblvlaoCDEHMQDOvQaFR2r0L1dk9QEqZgA7arIHgCcfc6DeixFTtYzfGD5oD6e+s2VHRQNx8E7kBSqq0swsDpcoBxdJCywyLSfMxojafCtcpVU0ipcILpRuCCAIaR9xmPfjV821AljbSLE1AWLkgZpESuV+g5PJ+4m2WzUWX/m4amGCgkTbiO4z4WZ8efLkDR531zodbaqoNJvQspE1CpKNVZRcyt4ybRMeMaX7no24YCKFU/8Agb/DXqHQqRnbq7M9FQgUSYiyqBg/LwuPoPbVf2XW6FGnSNcks1LbvgmcUwGJgGTBmDBM6OzLwU/d9E3AsijWPYowjcyfYajPR6/nb1yJGPSfP0+Xzr0Lpm3uWVRaoCbYdskYdpIIz/7axKVpggC1kkeBG4f+WlsEVNaVRaqs9N1un9JTYBpBMQw58/hpCnRdxaP+z1sAf6J/+HXtGzRqlD860iirhFMTIfst+ihUHvxqo1hK1Pwn3/SEfz1TllshRrRR/wDIe4n9BW/+1U/4dFUegbk0XK0aotYEixwSCIwIlveB4H21dKVGUcmmzLFWSs4mp9jzz+B1xUH5msuQW9VQvhiygR/19dSnZclRRd9s3QoGp1U7FUXoyywmQJGcngaNfo9ddvAoVSXun828jwPGCYB1edz1Rqq7g1XZzToblqZkSrKlMoynwRcSDyJ1DvHKpWwYK7hsD+ontrcinRTup9IrvunC0agL1AA1jBcxkmIAH8M6B3PRtzSqOhp1ZDGSgdlP1DAZn9+vTunUr6lRSHZWqOJUwFHoE57Wz+IyRzwYurdRVHAAPyLlWgHHOm1RA299Kvjb9Lt/9pS/u1rWa5x5KY4rfMfw/u1n+OtazVEME3nyP9z/AHa433+dbP8A8X+7XWtZqV9TOn6F+5B8Tf5xsf8Abj+yNWCn/nH/ANNNZrNJuv2/9GdPgfddV74a+VP9rV/stres1vJA+Tgfdf565X/h/nrNZqDoisJ8zf8AzNX+ydEfC/6Ef6z/AO/Os1muUfqZ1l9KG/hv/F/a0LU/St/q1P7Ws1mrObJqH6Qfdv7K6l6Z+k/Ct/drWs1SJY18H8f5ao3U/wBL/wDUq/2ams1mujJRMP8AOtt90/8A8241BseP3/7gazWaldFMt3w7/mzf6w/sDVU6J8v/AItv/Y1ms1UuiVyx18NfpR9qf9iprx74n/Tt/s9v/uaWs1munp8v7A+j0H4C/wAxof8AX+nfTyjwfsf98+s1monyxQxb5T9n/tppFtPmb/r/AEg1rWalGZF1H/Sf6tX+0NLuo/paf+uv/q1ms0oqXQx6P/mrf/LVP91T0d5f/Uqf2E1rWaCSSl8v7/8AdNoTd/qf7NP5azWaxj//2Q==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3"/>
          <p:cNvSpPr txBox="1">
            <a:spLocks/>
          </p:cNvSpPr>
          <p:nvPr/>
        </p:nvSpPr>
        <p:spPr bwMode="auto">
          <a:xfrm>
            <a:off x="321880" y="92319"/>
            <a:ext cx="8634294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 smtClean="0">
                <a:solidFill>
                  <a:srgbClr val="B40000"/>
                </a:solidFill>
                <a:latin typeface="+mj-lt"/>
                <a:ea typeface="+mj-ea"/>
                <a:cs typeface="+mj-cs"/>
              </a:rPr>
              <a:t>Facts and Figures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B4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2450119"/>
              </p:ext>
            </p:extLst>
          </p:nvPr>
        </p:nvGraphicFramePr>
        <p:xfrm>
          <a:off x="321880" y="808282"/>
          <a:ext cx="8305800" cy="523646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762360"/>
                <a:gridCol w="6543440"/>
              </a:tblGrid>
              <a:tr h="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Crowd Estimates </a:t>
                      </a:r>
                    </a:p>
                  </a:txBody>
                  <a:tcPr marL="27432" marR="27432" marT="27432" marB="274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800,000 to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1,000,000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on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the National Mall</a:t>
                      </a:r>
                    </a:p>
                  </a:txBody>
                  <a:tcPr marL="27432" marR="27432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Transportation</a:t>
                      </a:r>
                      <a:endParaRPr lang="en-US" sz="1400" b="1" dirty="0">
                        <a:solidFill>
                          <a:srgbClr val="002774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797,787 M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etrorail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trips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5,683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commuter Amtrak rail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passengers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1,221 buses parked in designated areas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60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ServeDC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and 800 DDOT volunteers directing patrons to shuttles and buses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Around 200 personal bikes parked in designated areas</a:t>
                      </a:r>
                    </a:p>
                  </a:txBody>
                  <a:tcPr marL="27432" marR="27432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322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Public Safety</a:t>
                      </a:r>
                      <a:endParaRPr lang="en-US" sz="1400" b="1" dirty="0">
                        <a:solidFill>
                          <a:srgbClr val="002774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Responded to over </a:t>
                      </a:r>
                      <a:r>
                        <a:rPr lang="en-US" sz="1400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178 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calls for </a:t>
                      </a:r>
                      <a:r>
                        <a:rPr lang="en-US" sz="1400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assistance from the National Mall 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Transported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45 patients to area hospitals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2,618 officers from 86 outside law enforcement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agencies (683 NCR LEOs)</a:t>
                      </a:r>
                    </a:p>
                    <a:p>
                      <a:pPr marL="171450" marR="0" lvl="0" indent="-17145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kern="120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5,600 </a:t>
                      </a:r>
                      <a:r>
                        <a:rPr lang="en-US" sz="1400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National Guard Troops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1544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Health and Medical Response </a:t>
                      </a:r>
                    </a:p>
                  </a:txBody>
                  <a:tcPr marL="27432" marR="27432" marT="27432" marB="274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  <a:tab pos="114300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20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health/first aid stations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  <a:tab pos="114300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407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patient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related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to the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event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322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of which were minor cases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128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patient events were on the parade route,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 required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transport to an area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hospital)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  <a:tab pos="114300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Deployed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45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volunteers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to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provide assistance to ADA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patrons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  <a:tab pos="114300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16,000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antibiotics pushed to first responders and 3 POD kits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pre-positioned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3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Sheltering and </a:t>
                      </a:r>
                      <a:r>
                        <a:rPr lang="en-US" sz="1400" b="1" dirty="0" smtClean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Warming</a:t>
                      </a:r>
                      <a:endParaRPr lang="en-US" sz="1400" b="1" dirty="0">
                        <a:solidFill>
                          <a:srgbClr val="002774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6 warming centers and 4 family reunification centers</a:t>
                      </a: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</a:tabLs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15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children and 5 adults were reunified with their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families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322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Public </a:t>
                      </a:r>
                      <a:r>
                        <a:rPr lang="en-US" sz="1400" b="1" dirty="0" smtClean="0">
                          <a:solidFill>
                            <a:srgbClr val="002774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Works</a:t>
                      </a:r>
                      <a:endParaRPr lang="en-US" sz="1400" b="1" dirty="0">
                        <a:solidFill>
                          <a:srgbClr val="002774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  <a:tab pos="22860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53 vehicles were relocated and 3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impounded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  <a:tab pos="22860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145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DPW employees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deployed with 93 pieces of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equipment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marL="171450" marR="0" lvl="0" indent="-1714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80"/>
                        </a:buClr>
                        <a:buSzPts val="1000"/>
                        <a:buFont typeface="Arial" pitchFamily="34" charset="0"/>
                        <a:buChar char="•"/>
                        <a:tabLst>
                          <a:tab pos="160020" algn="l"/>
                          <a:tab pos="228600" algn="l"/>
                        </a:tabLs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40 snow vehicles staged for the possibility of snow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showers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27432" marR="27432" marT="27432" marB="274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144688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775" y="89620"/>
            <a:ext cx="8915400" cy="792162"/>
          </a:xfrm>
        </p:spPr>
        <p:txBody>
          <a:bodyPr>
            <a:noAutofit/>
          </a:bodyPr>
          <a:lstStyle/>
          <a:p>
            <a:r>
              <a:rPr lang="en-US" sz="2800" dirty="0" smtClean="0"/>
              <a:t>Preliminary AAR Findings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880" y="772675"/>
            <a:ext cx="8686800" cy="5562600"/>
          </a:xfrm>
        </p:spPr>
        <p:txBody>
          <a:bodyPr>
            <a:no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Overarching Findings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Robust planning and participation from all </a:t>
            </a:r>
            <a:r>
              <a:rPr lang="en-US" sz="1200" dirty="0" smtClean="0">
                <a:solidFill>
                  <a:schemeClr val="tx1"/>
                </a:solidFill>
              </a:rPr>
              <a:t>District, Federal and NCR partners ensured </a:t>
            </a:r>
            <a:r>
              <a:rPr lang="en-US" sz="1200" dirty="0">
                <a:solidFill>
                  <a:schemeClr val="tx1"/>
                </a:solidFill>
              </a:rPr>
              <a:t>successful operations during the Inaugural period.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Regional planners </a:t>
            </a:r>
            <a:r>
              <a:rPr lang="en-US" sz="1200" dirty="0">
                <a:solidFill>
                  <a:schemeClr val="tx1"/>
                </a:solidFill>
              </a:rPr>
              <a:t>made sound planning assumptions about the challenges they might face by incorporating best practices and lessons learned from previous events. </a:t>
            </a:r>
            <a:endParaRPr lang="en-US" sz="1200" dirty="0" smtClean="0">
              <a:solidFill>
                <a:schemeClr val="tx1"/>
              </a:solidFill>
            </a:endParaRPr>
          </a:p>
          <a:p>
            <a:r>
              <a:rPr lang="en-US" sz="1600" b="1" dirty="0" smtClean="0">
                <a:solidFill>
                  <a:schemeClr val="tx1"/>
                </a:solidFill>
              </a:rPr>
              <a:t>EOC </a:t>
            </a:r>
            <a:r>
              <a:rPr lang="en-US" sz="1600" b="1" dirty="0">
                <a:solidFill>
                  <a:schemeClr val="tx1"/>
                </a:solidFill>
              </a:rPr>
              <a:t>Management/Communications</a:t>
            </a:r>
          </a:p>
          <a:p>
            <a:pPr lvl="1"/>
            <a:r>
              <a:rPr lang="en-US" sz="1200" dirty="0" err="1" smtClean="0">
                <a:solidFill>
                  <a:schemeClr val="tx1"/>
                </a:solidFill>
              </a:rPr>
              <a:t>WebEOC</a:t>
            </a:r>
            <a:r>
              <a:rPr lang="en-US" sz="1200" dirty="0" smtClean="0">
                <a:solidFill>
                  <a:schemeClr val="tx1"/>
                </a:solidFill>
              </a:rPr>
              <a:t> was accessed by approximately 200 District personnel.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HSEMA </a:t>
            </a:r>
            <a:r>
              <a:rPr lang="en-US" sz="1200" dirty="0">
                <a:solidFill>
                  <a:schemeClr val="tx1"/>
                </a:solidFill>
              </a:rPr>
              <a:t>kept a log of official and non-official events, which outside </a:t>
            </a:r>
            <a:r>
              <a:rPr lang="en-US" sz="1200" dirty="0" smtClean="0">
                <a:solidFill>
                  <a:schemeClr val="tx1"/>
                </a:solidFill>
              </a:rPr>
              <a:t>agencies found </a:t>
            </a:r>
            <a:r>
              <a:rPr lang="en-US" sz="1200" dirty="0">
                <a:solidFill>
                  <a:schemeClr val="tx1"/>
                </a:solidFill>
              </a:rPr>
              <a:t>useful. 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The newly implemented Incident Command System (ICS) enabled all District personnel to maintain a common operating picture; however, not all liaisons fully understood appropriate ICS procedures and their respective responsibilities.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Liaison officers at the HSEMA EOC found </a:t>
            </a:r>
            <a:r>
              <a:rPr lang="en-US" sz="1200" dirty="0">
                <a:solidFill>
                  <a:schemeClr val="tx1"/>
                </a:solidFill>
              </a:rPr>
              <a:t>the process for recalling </a:t>
            </a:r>
            <a:r>
              <a:rPr lang="en-US" sz="1200" dirty="0" err="1">
                <a:solidFill>
                  <a:schemeClr val="tx1"/>
                </a:solidFill>
              </a:rPr>
              <a:t>WebEOC</a:t>
            </a:r>
            <a:r>
              <a:rPr lang="en-US" sz="1200" dirty="0">
                <a:solidFill>
                  <a:schemeClr val="tx1"/>
                </a:solidFill>
              </a:rPr>
              <a:t> entries from prior shifts to be </a:t>
            </a:r>
            <a:r>
              <a:rPr lang="en-US" sz="1200" dirty="0" smtClean="0">
                <a:solidFill>
                  <a:schemeClr val="tx1"/>
                </a:solidFill>
              </a:rPr>
              <a:t>inefficient.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Health and Medical/Mass Care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Health and medical stakeholders effectively implemented </a:t>
            </a:r>
            <a:r>
              <a:rPr lang="en-US" sz="1200" dirty="0">
                <a:solidFill>
                  <a:schemeClr val="tx1"/>
                </a:solidFill>
              </a:rPr>
              <a:t>a new patient </a:t>
            </a:r>
            <a:r>
              <a:rPr lang="en-US" sz="1200" dirty="0" smtClean="0">
                <a:solidFill>
                  <a:schemeClr val="tx1"/>
                </a:solidFill>
              </a:rPr>
              <a:t>tracking system (DC Standard), which was successfully managed by the DOH fusion cell.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The </a:t>
            </a:r>
            <a:r>
              <a:rPr lang="en-US" sz="1200" dirty="0">
                <a:solidFill>
                  <a:schemeClr val="tx1"/>
                </a:solidFill>
              </a:rPr>
              <a:t>use of schools and recreation centers as aid stations worked </a:t>
            </a:r>
            <a:r>
              <a:rPr lang="en-US" sz="1200" dirty="0" smtClean="0">
                <a:solidFill>
                  <a:schemeClr val="tx1"/>
                </a:solidFill>
              </a:rPr>
              <a:t>well.</a:t>
            </a:r>
            <a:endParaRPr lang="en-US" sz="1200" dirty="0">
              <a:solidFill>
                <a:schemeClr val="tx1"/>
              </a:solidFill>
            </a:endParaRP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Integration and training </a:t>
            </a:r>
            <a:r>
              <a:rPr lang="en-US" sz="1200" dirty="0">
                <a:solidFill>
                  <a:schemeClr val="tx1"/>
                </a:solidFill>
              </a:rPr>
              <a:t>of medical teams </a:t>
            </a:r>
            <a:r>
              <a:rPr lang="en-US" sz="1200" dirty="0" smtClean="0">
                <a:solidFill>
                  <a:schemeClr val="tx1"/>
                </a:solidFill>
              </a:rPr>
              <a:t>stationed at </a:t>
            </a:r>
            <a:r>
              <a:rPr lang="en-US" sz="1200" dirty="0">
                <a:solidFill>
                  <a:schemeClr val="tx1"/>
                </a:solidFill>
              </a:rPr>
              <a:t>warming centers </a:t>
            </a:r>
            <a:r>
              <a:rPr lang="en-US" sz="1200" dirty="0" smtClean="0">
                <a:solidFill>
                  <a:schemeClr val="tx1"/>
                </a:solidFill>
              </a:rPr>
              <a:t>could be improved.</a:t>
            </a:r>
            <a:endParaRPr lang="en-US" sz="1200" dirty="0">
              <a:solidFill>
                <a:schemeClr val="tx1"/>
              </a:solidFill>
            </a:endParaRPr>
          </a:p>
          <a:p>
            <a:r>
              <a:rPr lang="en-US" sz="1600" b="1" dirty="0" smtClean="0">
                <a:solidFill>
                  <a:schemeClr val="tx1"/>
                </a:solidFill>
              </a:rPr>
              <a:t>Public </a:t>
            </a:r>
            <a:r>
              <a:rPr lang="en-US" sz="1600" b="1" dirty="0">
                <a:solidFill>
                  <a:schemeClr val="tx1"/>
                </a:solidFill>
              </a:rPr>
              <a:t>Safety/Security Operations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Civil Disturbance Unit officers were adequately trained prior to the event, resulting in the effective management of authorized demonstrations.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Equipment was procured well in advance of the event, resulting in no added surcharges and adequate time to ensure they were ready for operations.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Coordination between USSS, Park Police, and MPD for event security went well, specifically for planning and executing pedestrian egress. </a:t>
            </a:r>
          </a:p>
          <a:p>
            <a:pPr lvl="2"/>
            <a:endParaRPr lang="en-US" sz="1200" i="1" dirty="0"/>
          </a:p>
          <a:p>
            <a:pPr lvl="1"/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132901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775" y="165515"/>
            <a:ext cx="8915400" cy="792162"/>
          </a:xfrm>
        </p:spPr>
        <p:txBody>
          <a:bodyPr>
            <a:noAutofit/>
          </a:bodyPr>
          <a:lstStyle/>
          <a:p>
            <a:r>
              <a:rPr lang="en-US" sz="2800" dirty="0" smtClean="0"/>
              <a:t>Preliminary Findings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985" y="1000360"/>
            <a:ext cx="8686800" cy="5562600"/>
          </a:xfrm>
        </p:spPr>
        <p:txBody>
          <a:bodyPr>
            <a:norm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</a:rPr>
              <a:t>Public </a:t>
            </a:r>
            <a:r>
              <a:rPr lang="en-US" sz="1600" b="1" dirty="0">
                <a:solidFill>
                  <a:schemeClr val="tx1"/>
                </a:solidFill>
              </a:rPr>
              <a:t>Works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Department of Public works successfully supported operations during the Inauguration period.</a:t>
            </a:r>
            <a:endParaRPr lang="en-US" sz="1200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Public Information</a:t>
            </a:r>
          </a:p>
          <a:p>
            <a:pPr lvl="1"/>
            <a:r>
              <a:rPr lang="en-US" sz="1200" dirty="0" smtClean="0">
                <a:solidFill>
                  <a:schemeClr val="tx1"/>
                </a:solidFill>
              </a:rPr>
              <a:t>Public affairs methods and strategies helped set public expectations and facilitate public messaging during the Inauguration.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The Business Emergency Management Operations Center (BEMOC) was collocated with the HSEMA Joint Information Center which would likely pose a conflict of interest should the need to coordinate sensitive information had risen. </a:t>
            </a:r>
          </a:p>
          <a:p>
            <a:r>
              <a:rPr lang="en-US" sz="1600" b="1" dirty="0" smtClean="0">
                <a:solidFill>
                  <a:schemeClr val="tx1"/>
                </a:solidFill>
              </a:rPr>
              <a:t>Training</a:t>
            </a:r>
            <a:endParaRPr lang="en-US" sz="1200" dirty="0">
              <a:solidFill>
                <a:schemeClr val="tx1"/>
              </a:solidFill>
            </a:endParaRP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District stakeholders found pre-event exercises, drills, and other training activities to be helpful for planning efforts; however, the large amount of training events sometimes conflict with the operational planning.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Transportation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Transportation personnel handed out information packets to patrons detailing parking, transportation, and other important event information.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The RFK bus location wristbands worked well but in some cases the area they identified was very large and people had difficulty finding their bus.  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Directions to shuttle stops were unclear and high traffic stops following the event became overcrowded and unorganized. </a:t>
            </a:r>
          </a:p>
          <a:p>
            <a:pPr lvl="1"/>
            <a:r>
              <a:rPr lang="en-US" sz="1200" dirty="0">
                <a:solidFill>
                  <a:schemeClr val="tx1"/>
                </a:solidFill>
              </a:rPr>
              <a:t>The bicycle parking plan effectively managed hundreds of personal bicycles and bicycles from the Capitol Bike Share Program. A </a:t>
            </a:r>
            <a:r>
              <a:rPr lang="en-US" sz="1200" dirty="0" smtClean="0">
                <a:solidFill>
                  <a:schemeClr val="tx1"/>
                </a:solidFill>
              </a:rPr>
              <a:t>newly designated </a:t>
            </a:r>
            <a:r>
              <a:rPr lang="en-US" sz="1200" dirty="0">
                <a:solidFill>
                  <a:schemeClr val="tx1"/>
                </a:solidFill>
              </a:rPr>
              <a:t>taxi point successfully coordinated taxi traffic</a:t>
            </a:r>
            <a:r>
              <a:rPr lang="en-US" sz="1200" dirty="0" smtClean="0">
                <a:solidFill>
                  <a:schemeClr val="tx1"/>
                </a:solidFill>
              </a:rPr>
              <a:t>.</a:t>
            </a:r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1469152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4400" b="1" dirty="0" smtClean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xmlns="" val="227917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14020</TotalTime>
  <Words>657</Words>
  <Application>Microsoft Office PowerPoint</Application>
  <PresentationFormat>On-screen Show (4:3)</PresentationFormat>
  <Paragraphs>64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Default Design</vt:lpstr>
      <vt:lpstr>Slide 1</vt:lpstr>
      <vt:lpstr>Slide 2</vt:lpstr>
      <vt:lpstr>Preliminary AAR Findings</vt:lpstr>
      <vt:lpstr>Preliminary Findings</vt:lpstr>
      <vt:lpstr>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Jerome</dc:creator>
  <cp:lastModifiedBy>dmcmillion</cp:lastModifiedBy>
  <cp:revision>543</cp:revision>
  <cp:lastPrinted>2013-02-12T12:51:26Z</cp:lastPrinted>
  <dcterms:created xsi:type="dcterms:W3CDTF">2008-06-10T19:43:07Z</dcterms:created>
  <dcterms:modified xsi:type="dcterms:W3CDTF">2013-02-12T22:18:52Z</dcterms:modified>
</cp:coreProperties>
</file>