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59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5143500" type="screen16x9"/>
  <p:notesSz cx="6858000" cy="9144000"/>
  <p:embeddedFontLst>
    <p:embeddedFont>
      <p:font typeface="Proxima Nova" panose="020B0604020202020204" charset="0"/>
      <p:regular r:id="rId24"/>
      <p:bold r:id="rId25"/>
      <p:italic r:id="rId26"/>
      <p:boldItalic r:id="rId27"/>
    </p:embeddedFont>
    <p:embeddedFont>
      <p:font typeface="Proxima Nova Semibold" panose="020B0604020202020204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458">
          <p15:clr>
            <a:srgbClr val="9AA0A6"/>
          </p15:clr>
        </p15:guide>
        <p15:guide id="4" pos="2592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/>
    <p:restoredTop sz="78993"/>
  </p:normalViewPr>
  <p:slideViewPr>
    <p:cSldViewPr snapToGrid="0">
      <p:cViewPr varScale="1">
        <p:scale>
          <a:sx n="100" d="100"/>
          <a:sy n="100" d="100"/>
        </p:scale>
        <p:origin x="974" y="58"/>
      </p:cViewPr>
      <p:guideLst>
        <p:guide orient="horz" pos="1620"/>
        <p:guide pos="2880"/>
        <p:guide orient="horz" pos="458"/>
        <p:guide pos="259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5e4c15a72b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5e4c15a72b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6167dd44fa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6167dd44fa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d7da8a900e_0_1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d7da8a900e_0_1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rgbClr val="9900FF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526febfedd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3526febfedd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26febfedd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26febfedd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600" dirty="0">
              <a:solidFill>
                <a:srgbClr val="9900FF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526febfedd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526febfedd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526febfedd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3526febfedd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2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26febfedd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26febfedd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00" dirty="0">
              <a:solidFill>
                <a:srgbClr val="353535"/>
              </a:solidFill>
              <a:highlight>
                <a:schemeClr val="accent4"/>
              </a:highlight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26febfedd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26febfedd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3526febfedd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3526febfedd_0_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526febfedd_0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3526febfedd_0_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3526febfedd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3526febfedd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1600" dirty="0">
              <a:solidFill>
                <a:srgbClr val="353535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2d7da8a900e_0_1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2d7da8a900e_0_1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305f9f0b8a6_0_2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305f9f0b8a6_0_2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3526febfedd_0_1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3526febfedd_0_1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3526febfedd_0_1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Google Shape;223;g3526febfedd_0_1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3526febfedd_0_1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3526febfedd_0_1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3526febfedd_0_3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3526febfedd_0_3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3526febfedd_0_2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0" name="Google Shape;250;g3526febfedd_0_2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616950e4c3_0_4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616950e4c3_0_4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dark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13" Type="http://schemas.openxmlformats.org/officeDocument/2006/relationships/image" Target="../media/image4.png"/><Relationship Id="rId18" Type="http://schemas.openxmlformats.org/officeDocument/2006/relationships/image" Target="../media/image13.png"/><Relationship Id="rId3" Type="http://schemas.microsoft.com/office/2007/relationships/media" Target="../media/media2.mp3"/><Relationship Id="rId7" Type="http://schemas.microsoft.com/office/2007/relationships/media" Target="../media/media4.mp3"/><Relationship Id="rId12" Type="http://schemas.openxmlformats.org/officeDocument/2006/relationships/image" Target="../media/image6.png"/><Relationship Id="rId17" Type="http://schemas.openxmlformats.org/officeDocument/2006/relationships/image" Target="../media/image12.png"/><Relationship Id="rId2" Type="http://schemas.openxmlformats.org/officeDocument/2006/relationships/audio" Target="../media/media1.wav"/><Relationship Id="rId16" Type="http://schemas.openxmlformats.org/officeDocument/2006/relationships/image" Target="../media/image11.png"/><Relationship Id="rId1" Type="http://schemas.microsoft.com/office/2007/relationships/media" Target="../media/media1.wav"/><Relationship Id="rId6" Type="http://schemas.openxmlformats.org/officeDocument/2006/relationships/audio" Target="../media/media3.mp3"/><Relationship Id="rId11" Type="http://schemas.openxmlformats.org/officeDocument/2006/relationships/image" Target="../media/image3.png"/><Relationship Id="rId5" Type="http://schemas.microsoft.com/office/2007/relationships/media" Target="../media/media3.mp3"/><Relationship Id="rId15" Type="http://schemas.openxmlformats.org/officeDocument/2006/relationships/image" Target="../media/image10.png"/><Relationship Id="rId10" Type="http://schemas.openxmlformats.org/officeDocument/2006/relationships/notesSlide" Target="../notesSlides/notesSlide10.xml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3.xml"/><Relationship Id="rId1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3.png"/><Relationship Id="rId7" Type="http://schemas.openxmlformats.org/officeDocument/2006/relationships/image" Target="../media/image1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jpg"/><Relationship Id="rId5" Type="http://schemas.openxmlformats.org/officeDocument/2006/relationships/image" Target="../media/image4.png"/><Relationship Id="rId10" Type="http://schemas.openxmlformats.org/officeDocument/2006/relationships/image" Target="../media/image18.jpg"/><Relationship Id="rId4" Type="http://schemas.openxmlformats.org/officeDocument/2006/relationships/image" Target="../media/image6.png"/><Relationship Id="rId9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13" Type="http://schemas.openxmlformats.org/officeDocument/2006/relationships/image" Target="../media/image26.jpg"/><Relationship Id="rId3" Type="http://schemas.openxmlformats.org/officeDocument/2006/relationships/image" Target="../media/image3.png"/><Relationship Id="rId7" Type="http://schemas.openxmlformats.org/officeDocument/2006/relationships/image" Target="../media/image20.jpg"/><Relationship Id="rId12" Type="http://schemas.openxmlformats.org/officeDocument/2006/relationships/image" Target="../media/image25.jp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29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g"/><Relationship Id="rId11" Type="http://schemas.openxmlformats.org/officeDocument/2006/relationships/image" Target="../media/image24.jpg"/><Relationship Id="rId5" Type="http://schemas.openxmlformats.org/officeDocument/2006/relationships/image" Target="../media/image4.png"/><Relationship Id="rId15" Type="http://schemas.openxmlformats.org/officeDocument/2006/relationships/image" Target="../media/image28.jpg"/><Relationship Id="rId10" Type="http://schemas.openxmlformats.org/officeDocument/2006/relationships/image" Target="../media/image23.jpg"/><Relationship Id="rId4" Type="http://schemas.openxmlformats.org/officeDocument/2006/relationships/image" Target="../media/image6.png"/><Relationship Id="rId9" Type="http://schemas.openxmlformats.org/officeDocument/2006/relationships/image" Target="../media/image22.jpg"/><Relationship Id="rId14" Type="http://schemas.openxmlformats.org/officeDocument/2006/relationships/image" Target="../media/image2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30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ts9zEW9HXsQ?feature=oembed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jpg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9.jp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40.jp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 title="shutterstock_537585517.jpg"/>
          <p:cNvPicPr preferRelativeResize="0"/>
          <p:nvPr/>
        </p:nvPicPr>
        <p:blipFill rotWithShape="1">
          <a:blip r:embed="rId3">
            <a:alphaModFix/>
          </a:blip>
          <a:srcRect t="14544"/>
          <a:stretch/>
        </p:blipFill>
        <p:spPr>
          <a:xfrm>
            <a:off x="0" y="-54989"/>
            <a:ext cx="9144003" cy="52157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3293400" y="3904477"/>
            <a:ext cx="5850600" cy="3258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2286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FY 2025 MARKETING ACTIVITY</a:t>
            </a:r>
            <a:endParaRPr>
              <a:solidFill>
                <a:srgbClr val="FFFFFF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5476525" y="4230277"/>
            <a:ext cx="3667500" cy="3258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228600" rIns="274300" bIns="2286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June 17, 2025</a:t>
            </a:r>
            <a:endParaRPr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3293400" y="3128427"/>
            <a:ext cx="5850600" cy="7761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 CONNECTIONS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REGIONAL TDM MARKETING GROUP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3E7BE70-97C1-1F52-A850-7BEB1B522020}"/>
              </a:ext>
            </a:extLst>
          </p:cNvPr>
          <p:cNvSpPr txBox="1"/>
          <p:nvPr/>
        </p:nvSpPr>
        <p:spPr>
          <a:xfrm>
            <a:off x="8048445" y="120770"/>
            <a:ext cx="8022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Item #3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4" title="shutterstock_1445324306.jpg"/>
          <p:cNvPicPr preferRelativeResize="0"/>
          <p:nvPr/>
        </p:nvPicPr>
        <p:blipFill rotWithShape="1">
          <a:blip r:embed="rId3">
            <a:alphaModFix/>
          </a:blip>
          <a:srcRect l="17229" r="36115"/>
          <a:stretch/>
        </p:blipFill>
        <p:spPr>
          <a:xfrm>
            <a:off x="5546200" y="0"/>
            <a:ext cx="3597798" cy="5143502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 txBox="1"/>
          <p:nvPr/>
        </p:nvSpPr>
        <p:spPr>
          <a:xfrm>
            <a:off x="609600" y="1529125"/>
            <a:ext cx="4037100" cy="317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Encourage alternatives to SOV commuting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Reduce vehicle trips and miles traveled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Reduce traffic congestion and improve </a:t>
            </a:r>
            <a:b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</a:b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air quality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4" name="Google Shape;64;p14"/>
          <p:cNvSpPr txBox="1"/>
          <p:nvPr/>
        </p:nvSpPr>
        <p:spPr>
          <a:xfrm>
            <a:off x="609600" y="0"/>
            <a:ext cx="4514700" cy="128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 CONNECTIONS PROGRAM OBJECTIVES</a:t>
            </a:r>
            <a:endParaRPr sz="26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5"/>
          <p:cNvSpPr txBox="1"/>
          <p:nvPr/>
        </p:nvSpPr>
        <p:spPr>
          <a:xfrm>
            <a:off x="609600" y="0"/>
            <a:ext cx="71223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FY25 MARKETING CAMPAIGNS &amp; ACTIVITIES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SPRING/SUMMER SCHEDULE</a:t>
            </a:r>
            <a:endParaRPr sz="1600">
              <a:solidFill>
                <a:schemeClr val="dk1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3" name="Google Shape;7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5"/>
          <p:cNvSpPr txBox="1"/>
          <p:nvPr/>
        </p:nvSpPr>
        <p:spPr>
          <a:xfrm>
            <a:off x="609600" y="1373700"/>
            <a:ext cx="6791100" cy="298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Bike To Work Day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Awards</a:t>
            </a: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FY 2026 Media Planning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16" title="shutterstock_2467411625.jpg"/>
          <p:cNvPicPr preferRelativeResize="0"/>
          <p:nvPr/>
        </p:nvPicPr>
        <p:blipFill rotWithShape="1">
          <a:blip r:embed="rId3">
            <a:alphaModFix/>
          </a:blip>
          <a:srcRect t="18168" b="7371"/>
          <a:stretch/>
        </p:blipFill>
        <p:spPr>
          <a:xfrm>
            <a:off x="0" y="-71925"/>
            <a:ext cx="9144003" cy="4538099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6"/>
          <p:cNvSpPr/>
          <p:nvPr/>
        </p:nvSpPr>
        <p:spPr>
          <a:xfrm>
            <a:off x="175" y="4466175"/>
            <a:ext cx="9144000" cy="6774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1" name="Google Shape;81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6"/>
          <p:cNvSpPr txBox="1"/>
          <p:nvPr/>
        </p:nvSpPr>
        <p:spPr>
          <a:xfrm>
            <a:off x="0" y="3406150"/>
            <a:ext cx="3935700" cy="776100"/>
          </a:xfrm>
          <a:prstGeom prst="rect">
            <a:avLst/>
          </a:prstGeom>
          <a:solidFill>
            <a:srgbClr val="002554">
              <a:alpha val="4525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BIKE TO WORK DAY 2025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 txBox="1"/>
          <p:nvPr/>
        </p:nvSpPr>
        <p:spPr>
          <a:xfrm>
            <a:off x="609600" y="0"/>
            <a:ext cx="4806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OBJECTIVES &amp; STRATEGY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89" name="Google Shape;8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7"/>
          <p:cNvSpPr txBox="1"/>
          <p:nvPr/>
        </p:nvSpPr>
        <p:spPr>
          <a:xfrm>
            <a:off x="533400" y="1325100"/>
            <a:ext cx="6886500" cy="24873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302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Budget: $65,000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Event Date: Thursday, May 15, 2025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Encourage registration at BikeToWorkMetroDC.org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Raise awareness about the event and bicycling as a form of transportation to/from work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Promote cycling as a healthy, quiet, clean, economical, and fun way for employees to get to work.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91" name="Google Shape;91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63596" y="221075"/>
            <a:ext cx="2123551" cy="101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8"/>
          <p:cNvSpPr txBox="1"/>
          <p:nvPr/>
        </p:nvSpPr>
        <p:spPr>
          <a:xfrm>
            <a:off x="609600" y="0"/>
            <a:ext cx="4806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MEDIA &amp; MARKETING COMPONENTS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533400" y="1020300"/>
            <a:ext cx="5654400" cy="2615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302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Traditional Radio</a:t>
            </a: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YouTube Video</a:t>
            </a: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Mobile &amp; Digital Banner Ads</a:t>
            </a: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Social Media</a:t>
            </a: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Earned Media</a:t>
            </a: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Website</a:t>
            </a: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Email Blast</a:t>
            </a:r>
            <a:endParaRPr sz="1600" dirty="0">
              <a:solidFill>
                <a:srgbClr val="21212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00" name="Google Shape;100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63596" y="221075"/>
            <a:ext cx="2123551" cy="101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9"/>
          <p:cNvSpPr txBox="1"/>
          <p:nvPr/>
        </p:nvSpPr>
        <p:spPr>
          <a:xfrm>
            <a:off x="609600" y="0"/>
            <a:ext cx="4806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MEDIA SPEND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07" name="Google Shape;10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19"/>
          <p:cNvSpPr txBox="1"/>
          <p:nvPr/>
        </p:nvSpPr>
        <p:spPr>
          <a:xfrm>
            <a:off x="609600" y="1374923"/>
            <a:ext cx="1521000" cy="27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Radio</a:t>
            </a:r>
            <a:endParaRPr sz="1200" b="1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Display Ads</a:t>
            </a:r>
            <a:endParaRPr sz="1200" b="1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Social/YouTube</a:t>
            </a:r>
            <a:endParaRPr sz="1200" b="1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200" b="1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Total </a:t>
            </a:r>
            <a:endParaRPr sz="1200" b="1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09" name="Google Shape;109;p19"/>
          <p:cNvSpPr txBox="1"/>
          <p:nvPr/>
        </p:nvSpPr>
        <p:spPr>
          <a:xfrm>
            <a:off x="2130722" y="1374923"/>
            <a:ext cx="1161900" cy="27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$24,650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$25,000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$15,000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$64,650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10" name="Google Shape;110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63596" y="221075"/>
            <a:ext cx="2123551" cy="101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9" title="Points scored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445022" y="1385475"/>
            <a:ext cx="5046144" cy="3120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0"/>
          <p:cNvSpPr txBox="1"/>
          <p:nvPr/>
        </p:nvSpPr>
        <p:spPr>
          <a:xfrm>
            <a:off x="609600" y="0"/>
            <a:ext cx="4806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EARNED MEDIA STRATEGY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18" name="Google Shape;11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20"/>
          <p:cNvSpPr txBox="1"/>
          <p:nvPr/>
        </p:nvSpPr>
        <p:spPr>
          <a:xfrm>
            <a:off x="609600" y="1051275"/>
            <a:ext cx="6101751" cy="23661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17500" algn="l" rtl="0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Social media toolkit for sponsors and outreach</a:t>
            </a: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25454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Outreach and toolkit to like-minded organizations</a:t>
            </a: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25454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Calendar listings</a:t>
            </a: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25454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Earned media placements</a:t>
            </a: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25454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Direct pitching local media outlets</a:t>
            </a: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25454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Outreach to digital community influencers</a:t>
            </a: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25454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Press releases</a:t>
            </a: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20" name="Google Shape;120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63596" y="221075"/>
            <a:ext cx="2123551" cy="101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1"/>
          <p:cNvSpPr txBox="1"/>
          <p:nvPr/>
        </p:nvSpPr>
        <p:spPr>
          <a:xfrm>
            <a:off x="609600" y="0"/>
            <a:ext cx="4806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COG EMAIL BLAST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27" name="Google Shape;12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63596" y="221075"/>
            <a:ext cx="2123551" cy="101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433399" y="523475"/>
            <a:ext cx="2440686" cy="4517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2"/>
          <p:cNvSpPr txBox="1"/>
          <p:nvPr/>
        </p:nvSpPr>
        <p:spPr>
          <a:xfrm>
            <a:off x="609600" y="0"/>
            <a:ext cx="5258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RADIO AD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BROADCAST</a:t>
            </a:r>
            <a:endParaRPr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36" name="Google Shape;136;p22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2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6863596" y="221075"/>
            <a:ext cx="2123551" cy="101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2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2"/>
          <p:cNvPicPr preferRelativeResize="0"/>
          <p:nvPr/>
        </p:nvPicPr>
        <p:blipFill rotWithShape="1">
          <a:blip r:embed="rId14">
            <a:alphaModFix/>
          </a:blip>
          <a:srcRect l="17243" t="27641" r="17191" b="27601"/>
          <a:stretch/>
        </p:blipFill>
        <p:spPr>
          <a:xfrm>
            <a:off x="4806024" y="1596912"/>
            <a:ext cx="1233092" cy="83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2"/>
          <p:cNvPicPr preferRelativeResize="0"/>
          <p:nvPr/>
        </p:nvPicPr>
        <p:blipFill rotWithShape="1">
          <a:blip r:embed="rId15">
            <a:alphaModFix/>
          </a:blip>
          <a:srcRect l="5382" t="24786" r="5347" b="24977"/>
          <a:stretch/>
        </p:blipFill>
        <p:spPr>
          <a:xfrm>
            <a:off x="1525774" y="1596900"/>
            <a:ext cx="1622951" cy="79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2"/>
          <p:cNvPicPr preferRelativeResize="0"/>
          <p:nvPr/>
        </p:nvPicPr>
        <p:blipFill rotWithShape="1">
          <a:blip r:embed="rId16">
            <a:alphaModFix/>
          </a:blip>
          <a:srcRect t="24017" b="20870"/>
          <a:stretch/>
        </p:blipFill>
        <p:spPr>
          <a:xfrm>
            <a:off x="6181975" y="1596900"/>
            <a:ext cx="1436245" cy="79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2"/>
          <p:cNvPicPr preferRelativeResize="0"/>
          <p:nvPr/>
        </p:nvPicPr>
        <p:blipFill rotWithShape="1">
          <a:blip r:embed="rId17">
            <a:alphaModFix/>
          </a:blip>
          <a:srcRect t="21191" b="21098"/>
          <a:stretch/>
        </p:blipFill>
        <p:spPr>
          <a:xfrm>
            <a:off x="3291575" y="1596900"/>
            <a:ext cx="1371600" cy="791554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2"/>
          <p:cNvSpPr txBox="1"/>
          <p:nvPr/>
        </p:nvSpPr>
        <p:spPr>
          <a:xfrm>
            <a:off x="1258725" y="3335600"/>
            <a:ext cx="1747500" cy="5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BTWD Radio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30 sec.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44" name="Google Shape;144;p22"/>
          <p:cNvSpPr txBox="1"/>
          <p:nvPr/>
        </p:nvSpPr>
        <p:spPr>
          <a:xfrm>
            <a:off x="2701850" y="3335600"/>
            <a:ext cx="1747500" cy="5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WJFK - Brian Mitchell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30 sec.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45" name="Google Shape;145;p22"/>
          <p:cNvSpPr txBox="1"/>
          <p:nvPr/>
        </p:nvSpPr>
        <p:spPr>
          <a:xfrm>
            <a:off x="4370600" y="3335600"/>
            <a:ext cx="1747500" cy="5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WIAD - Rod Hendrix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30 sec.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46" name="Google Shape;146;p22"/>
          <p:cNvSpPr txBox="1"/>
          <p:nvPr/>
        </p:nvSpPr>
        <p:spPr>
          <a:xfrm>
            <a:off x="6137775" y="3335600"/>
            <a:ext cx="1747500" cy="5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WASH - Sabrina Conti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30 sec.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" name="COG BTWD Radio 30 Sec Spot Final.wav">
            <a:hlinkClick r:id="" action="ppaction://media"/>
            <a:extLst>
              <a:ext uri="{FF2B5EF4-FFF2-40B4-BE49-F238E27FC236}">
                <a16:creationId xmlns:a16="http://schemas.microsoft.com/office/drawing/2014/main" id="{0D64639A-E711-6D1B-3FEF-F0114519C8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726075" y="2639803"/>
            <a:ext cx="812800" cy="812800"/>
          </a:xfrm>
          <a:prstGeom prst="rect">
            <a:avLst/>
          </a:prstGeom>
        </p:spPr>
      </p:pic>
      <p:pic>
        <p:nvPicPr>
          <p:cNvPr id="3" name="COG_BTWD_BMITCH_WJFK.mp3">
            <a:hlinkClick r:id="" action="ppaction://media"/>
            <a:extLst>
              <a:ext uri="{FF2B5EF4-FFF2-40B4-BE49-F238E27FC236}">
                <a16:creationId xmlns:a16="http://schemas.microsoft.com/office/drawing/2014/main" id="{B00E5B42-2B40-E574-04AA-B425B698726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3148725" y="2639803"/>
            <a:ext cx="812800" cy="812800"/>
          </a:xfrm>
          <a:prstGeom prst="rect">
            <a:avLst/>
          </a:prstGeom>
        </p:spPr>
      </p:pic>
      <p:pic>
        <p:nvPicPr>
          <p:cNvPr id="4" name="COG_BTWD_WIAD-Rod_Endorsement.mp3">
            <a:hlinkClick r:id="" action="ppaction://media"/>
            <a:extLst>
              <a:ext uri="{FF2B5EF4-FFF2-40B4-BE49-F238E27FC236}">
                <a16:creationId xmlns:a16="http://schemas.microsoft.com/office/drawing/2014/main" id="{9933E636-5027-21BA-C8A6-28ACC983B46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4853506" y="2639803"/>
            <a:ext cx="812800" cy="812800"/>
          </a:xfrm>
          <a:prstGeom prst="rect">
            <a:avLst/>
          </a:prstGeom>
        </p:spPr>
      </p:pic>
      <p:pic>
        <p:nvPicPr>
          <p:cNvPr id="5" name="COG_BTWD_Wash_Sabrina_Endorsement30.mp3">
            <a:hlinkClick r:id="" action="ppaction://media"/>
            <a:extLst>
              <a:ext uri="{FF2B5EF4-FFF2-40B4-BE49-F238E27FC236}">
                <a16:creationId xmlns:a16="http://schemas.microsoft.com/office/drawing/2014/main" id="{780BBF34-AE59-95C0-AD1B-51FA375D90B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6541931" y="2639803"/>
            <a:ext cx="812800" cy="81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3"/>
          <p:cNvSpPr txBox="1"/>
          <p:nvPr/>
        </p:nvSpPr>
        <p:spPr>
          <a:xfrm>
            <a:off x="609600" y="0"/>
            <a:ext cx="4806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BANNER ADS</a:t>
            </a:r>
            <a:endParaRPr sz="10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57" name="Google Shape;157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63596" y="221075"/>
            <a:ext cx="2123551" cy="101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3" title="COG 2025 BTWD Banner Ads Final_160x600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8125" y="817250"/>
            <a:ext cx="1005600" cy="377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23" title="COG 2025 BTWD Banner Ads Final_300x250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937312" y="2231425"/>
            <a:ext cx="2857500" cy="238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23" title="COG 2025 BTWD Banner Ads Final_970x250.jp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780714" y="817262"/>
            <a:ext cx="5127837" cy="1321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23" title="COG 2025 BTWD Banner Ads Final_300x600.jp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067925" y="1288313"/>
            <a:ext cx="1652381" cy="33047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23" title="COG 2025 BTWD Banner Ads Final_320X480.jp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085025" y="2231425"/>
            <a:ext cx="1587500" cy="2381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oogle Shape;168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24"/>
          <p:cNvSpPr txBox="1"/>
          <p:nvPr/>
        </p:nvSpPr>
        <p:spPr>
          <a:xfrm>
            <a:off x="609600" y="0"/>
            <a:ext cx="4806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SOCIAL MEDIA</a:t>
            </a:r>
            <a:endParaRPr sz="10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70" name="Google Shape;170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63596" y="221075"/>
            <a:ext cx="2123551" cy="101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4" title="COG BTWD Instagram Web-02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178725" y="2337371"/>
            <a:ext cx="1271676" cy="2260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4" title="COG BTWD Social Web-03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22450" y="867900"/>
            <a:ext cx="1382376" cy="1382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4" title="COG BTWD Social Web-04.jp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634888" y="867888"/>
            <a:ext cx="1382376" cy="1382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24" title="COG BTWD Social Web-05.jp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808350" y="3805200"/>
            <a:ext cx="1271676" cy="1271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4" title="COG BTWD Social Web-07.jp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166275" y="2336550"/>
            <a:ext cx="1382376" cy="1382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4" title="COG BTWD X Web-06.jpg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3166275" y="3805200"/>
            <a:ext cx="2260748" cy="12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4" title="COG BTWD X Web-08.jpg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4634900" y="2336550"/>
            <a:ext cx="2457576" cy="13823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4" title="COG BTWD X Web-10.jpg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2091075" y="867888"/>
            <a:ext cx="2457576" cy="13823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24" title="COG BTWD X Web-11.jpg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622450" y="2336550"/>
            <a:ext cx="2457584" cy="1382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24" title="COG BTWD X Web-09.jpg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6103525" y="1238276"/>
            <a:ext cx="1799132" cy="1012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24" title="COG BTWD X Web-12.jpg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5608843" y="3799700"/>
            <a:ext cx="1382376" cy="7775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25"/>
          <p:cNvSpPr txBox="1"/>
          <p:nvPr/>
        </p:nvSpPr>
        <p:spPr>
          <a:xfrm>
            <a:off x="609600" y="0"/>
            <a:ext cx="4806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VIDEO</a:t>
            </a:r>
            <a:endParaRPr sz="10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89" name="Google Shape;189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63596" y="221075"/>
            <a:ext cx="2123551" cy="101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Online Media 1" descr="Bike to Work Day is May 15th! Register today for this free event and you could win a new bike!">
            <a:hlinkClick r:id="" action="ppaction://media"/>
            <a:extLst>
              <a:ext uri="{FF2B5EF4-FFF2-40B4-BE49-F238E27FC236}">
                <a16:creationId xmlns:a16="http://schemas.microsoft.com/office/drawing/2014/main" id="{AC36B6FE-31E1-D8A0-B9BA-E26200163D4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1758748" y="1302083"/>
            <a:ext cx="5626504" cy="31789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6"/>
          <p:cNvSpPr txBox="1"/>
          <p:nvPr/>
        </p:nvSpPr>
        <p:spPr>
          <a:xfrm>
            <a:off x="609600" y="0"/>
            <a:ext cx="4806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EVENT T-SHIRT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97" name="Google Shape;19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63596" y="221075"/>
            <a:ext cx="2123551" cy="101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26" title="491831750_963614922611490_1163418794050650059_n.jpg"/>
          <p:cNvPicPr preferRelativeResize="0"/>
          <p:nvPr/>
        </p:nvPicPr>
        <p:blipFill rotWithShape="1">
          <a:blip r:embed="rId6">
            <a:alphaModFix/>
          </a:blip>
          <a:srcRect t="15547"/>
          <a:stretch/>
        </p:blipFill>
        <p:spPr>
          <a:xfrm>
            <a:off x="1707563" y="1086325"/>
            <a:ext cx="2382500" cy="3353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26" title="491227185_963615105944805_5944794435653209723_n.jpg"/>
          <p:cNvPicPr preferRelativeResize="0"/>
          <p:nvPr/>
        </p:nvPicPr>
        <p:blipFill rotWithShape="1">
          <a:blip r:embed="rId7">
            <a:alphaModFix/>
          </a:blip>
          <a:srcRect l="-12455" r="18311"/>
          <a:stretch/>
        </p:blipFill>
        <p:spPr>
          <a:xfrm>
            <a:off x="3865525" y="1455100"/>
            <a:ext cx="3570924" cy="2769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Google Shape;206;p27"/>
          <p:cNvPicPr preferRelativeResize="0"/>
          <p:nvPr/>
        </p:nvPicPr>
        <p:blipFill rotWithShape="1">
          <a:blip r:embed="rId3">
            <a:alphaModFix/>
          </a:blip>
          <a:srcRect t="6497" b="13776"/>
          <a:stretch/>
        </p:blipFill>
        <p:spPr>
          <a:xfrm>
            <a:off x="175" y="0"/>
            <a:ext cx="9144003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7"/>
          <p:cNvSpPr txBox="1"/>
          <p:nvPr/>
        </p:nvSpPr>
        <p:spPr>
          <a:xfrm>
            <a:off x="0" y="3253750"/>
            <a:ext cx="3333900" cy="776100"/>
          </a:xfrm>
          <a:prstGeom prst="rect">
            <a:avLst/>
          </a:prstGeom>
          <a:solidFill>
            <a:srgbClr val="002554">
              <a:alpha val="4525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AWARDS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08" name="Google Shape;208;p27"/>
          <p:cNvSpPr/>
          <p:nvPr/>
        </p:nvSpPr>
        <p:spPr>
          <a:xfrm>
            <a:off x="175" y="4466175"/>
            <a:ext cx="9144000" cy="6774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09" name="Google Shape;209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8"/>
          <p:cNvSpPr txBox="1"/>
          <p:nvPr/>
        </p:nvSpPr>
        <p:spPr>
          <a:xfrm>
            <a:off x="609600" y="0"/>
            <a:ext cx="4245600" cy="103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STRATEGY &amp; MEDIA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16" name="Google Shape;216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28"/>
          <p:cNvSpPr txBox="1"/>
          <p:nvPr/>
        </p:nvSpPr>
        <p:spPr>
          <a:xfrm>
            <a:off x="480125" y="1172700"/>
            <a:ext cx="5466900" cy="24775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Proxima Nova"/>
              <a:buChar char="●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Honor and promote businesses that align with the Commuter Connections mission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Proxima Nova"/>
              <a:buChar char="●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Promote telework and alternative transportation methods 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marR="351790" lvl="0" indent="-330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Promote award winners in local edition of a major publication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budget: $7,500</a:t>
            </a:r>
            <a:endParaRPr sz="1600" dirty="0"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19" name="Google Shape;219;p28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Awards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20" name="Google Shape;220;p28" title="WinnerGeneric2025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01608" y="1172701"/>
            <a:ext cx="2350493" cy="231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9"/>
          <p:cNvSpPr txBox="1"/>
          <p:nvPr/>
        </p:nvSpPr>
        <p:spPr>
          <a:xfrm>
            <a:off x="606025" y="0"/>
            <a:ext cx="4245600" cy="207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INVITATION &amp; PODIUM SIGN</a:t>
            </a:r>
            <a:endParaRPr sz="2200" b="1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26" name="Google Shape;226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29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Awards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29" name="Google Shape;229;p29" title="COG Employer Awards Invite High Res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473826" y="963146"/>
            <a:ext cx="2694017" cy="3485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person walking on a street&#10;&#10;Description automatically generated">
            <a:extLst>
              <a:ext uri="{FF2B5EF4-FFF2-40B4-BE49-F238E27FC236}">
                <a16:creationId xmlns:a16="http://schemas.microsoft.com/office/drawing/2014/main" id="{46A62E36-5744-C079-292B-5FA1856A99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6974" y="963146"/>
            <a:ext cx="2743200" cy="346141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0"/>
          <p:cNvSpPr txBox="1"/>
          <p:nvPr/>
        </p:nvSpPr>
        <p:spPr>
          <a:xfrm>
            <a:off x="609600" y="0"/>
            <a:ext cx="4245600" cy="207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PROGRAM BOOKLET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35" name="Google Shape;235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30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Recognition Awards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1B9F54-8FEA-0AFB-6C53-F0DDA34B81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664272">
            <a:off x="4276710" y="1501631"/>
            <a:ext cx="2743200" cy="27547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362C3C-3457-2F05-ED63-C93199A16E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13925" y="1263878"/>
            <a:ext cx="2743200" cy="275477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1"/>
          <p:cNvSpPr txBox="1"/>
          <p:nvPr/>
        </p:nvSpPr>
        <p:spPr>
          <a:xfrm>
            <a:off x="606025" y="0"/>
            <a:ext cx="4245600" cy="207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GIVEAWAY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44" name="Google Shape;244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31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Awards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47" name="Google Shape;247;p31" title="IMG_7964.jpe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78213" y="1109513"/>
            <a:ext cx="3987574" cy="2924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32"/>
          <p:cNvSpPr txBox="1"/>
          <p:nvPr/>
        </p:nvSpPr>
        <p:spPr>
          <a:xfrm>
            <a:off x="609600" y="0"/>
            <a:ext cx="4245600" cy="207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WINNER’S AD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53" name="Google Shape;253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32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Recognition Awards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3" name="Picture 2" descr="A green and white poster with text&#10;&#10;Description automatically generated">
            <a:extLst>
              <a:ext uri="{FF2B5EF4-FFF2-40B4-BE49-F238E27FC236}">
                <a16:creationId xmlns:a16="http://schemas.microsoft.com/office/drawing/2014/main" id="{5F537291-DA48-F8E2-B6A7-E9FA85EF59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2400" y="1309091"/>
            <a:ext cx="5486400" cy="2907792"/>
          </a:xfrm>
          <a:prstGeom prst="rect">
            <a:avLst/>
          </a:prstGeom>
        </p:spPr>
      </p:pic>
      <p:pic>
        <p:nvPicPr>
          <p:cNvPr id="5" name="Picture 4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E1ADA342-8560-DF3F-07CF-608FDCBB12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" y="1309091"/>
            <a:ext cx="1828800" cy="1218724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33" title="shutterstock_537585517.jpg"/>
          <p:cNvPicPr preferRelativeResize="0"/>
          <p:nvPr/>
        </p:nvPicPr>
        <p:blipFill rotWithShape="1">
          <a:blip r:embed="rId3">
            <a:alphaModFix/>
          </a:blip>
          <a:srcRect t="24884" b="-10340"/>
          <a:stretch/>
        </p:blipFill>
        <p:spPr>
          <a:xfrm>
            <a:off x="0" y="-72200"/>
            <a:ext cx="9144003" cy="5215700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33"/>
          <p:cNvSpPr/>
          <p:nvPr/>
        </p:nvSpPr>
        <p:spPr>
          <a:xfrm>
            <a:off x="175" y="4423825"/>
            <a:ext cx="9144000" cy="7194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63" name="Google Shape;263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33"/>
          <p:cNvSpPr txBox="1"/>
          <p:nvPr/>
        </p:nvSpPr>
        <p:spPr>
          <a:xfrm>
            <a:off x="6291523" y="3408650"/>
            <a:ext cx="2850600" cy="5493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THANK YOU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295</Words>
  <Application>Microsoft Office PowerPoint</Application>
  <PresentationFormat>On-screen Show (16:9)</PresentationFormat>
  <Paragraphs>82</Paragraphs>
  <Slides>21</Slides>
  <Notes>21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Proxima Nova Semibold</vt:lpstr>
      <vt:lpstr>Arial</vt:lpstr>
      <vt:lpstr>Proxima Nova</vt:lpstr>
      <vt:lpstr>Calibri</vt:lpstr>
      <vt:lpstr>Simple Dark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Douglas Franklin</cp:lastModifiedBy>
  <cp:revision>6</cp:revision>
  <dcterms:modified xsi:type="dcterms:W3CDTF">2025-06-06T19:41:45Z</dcterms:modified>
</cp:coreProperties>
</file>