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charts/chart6.xml" ContentType="application/vnd.openxmlformats-officedocument.drawingml.chart+xml"/>
  <Override PartName="/ppt/theme/themeOverride1.xml" ContentType="application/vnd.openxmlformats-officedocument.themeOverride+xml"/>
  <Override PartName="/ppt/charts/chart7.xml" ContentType="application/vnd.openxmlformats-officedocument.drawingml.chart+xml"/>
  <Override PartName="/ppt/theme/themeOverride2.xml" ContentType="application/vnd.openxmlformats-officedocument.themeOverride+xml"/>
  <Override PartName="/ppt/notesSlides/notesSlide8.xml" ContentType="application/vnd.openxmlformats-officedocument.presentationml.notesSlide+xml"/>
  <Override PartName="/ppt/charts/chart8.xml" ContentType="application/vnd.openxmlformats-officedocument.drawingml.chart+xml"/>
  <Override PartName="/ppt/notesSlides/notesSlide9.xml" ContentType="application/vnd.openxmlformats-officedocument.presentationml.notesSlide+xml"/>
  <Override PartName="/ppt/charts/chart9.xml" ContentType="application/vnd.openxmlformats-officedocument.drawingml.chart+xml"/>
  <Override PartName="/ppt/notesSlides/notesSlide10.xml" ContentType="application/vnd.openxmlformats-officedocument.presentationml.notesSlide+xml"/>
  <Override PartName="/ppt/charts/chart10.xml" ContentType="application/vnd.openxmlformats-officedocument.drawingml.chart+xml"/>
  <Override PartName="/ppt/notesSlides/notesSlide11.xml" ContentType="application/vnd.openxmlformats-officedocument.presentationml.notesSlide+xml"/>
  <Override PartName="/ppt/charts/chart11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notesSlides/notesSlide12.xml" ContentType="application/vnd.openxmlformats-officedocument.presentationml.notesSlide+xml"/>
  <Override PartName="/ppt/charts/chart12.xml" ContentType="application/vnd.openxmlformats-officedocument.drawingml.chart+xml"/>
  <Override PartName="/ppt/notesSlides/notesSlide13.xml" ContentType="application/vnd.openxmlformats-officedocument.presentationml.notesSlide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notesSlides/notesSlide14.xml" ContentType="application/vnd.openxmlformats-officedocument.presentationml.notesSlide+xml"/>
  <Override PartName="/ppt/charts/chart17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5.xml" ContentType="application/vnd.openxmlformats-officedocument.presentationml.notesSlide+xml"/>
  <Override PartName="/ppt/charts/chart18.xml" ContentType="application/vnd.openxmlformats-officedocument.drawingml.chart+xml"/>
  <Override PartName="/ppt/notesSlides/notesSlide16.xml" ContentType="application/vnd.openxmlformats-officedocument.presentationml.notesSlide+xml"/>
  <Override PartName="/ppt/charts/chart19.xml" ContentType="application/vnd.openxmlformats-officedocument.drawingml.chart+xml"/>
  <Override PartName="/ppt/notesSlides/notesSlide17.xml" ContentType="application/vnd.openxmlformats-officedocument.presentationml.notesSlide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notesSlides/notesSlide18.xml" ContentType="application/vnd.openxmlformats-officedocument.presentationml.notesSlide+xml"/>
  <Override PartName="/ppt/charts/chart22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2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3" r:id="rId1"/>
  </p:sldMasterIdLst>
  <p:notesMasterIdLst>
    <p:notesMasterId r:id="rId27"/>
  </p:notesMasterIdLst>
  <p:handoutMasterIdLst>
    <p:handoutMasterId r:id="rId28"/>
  </p:handoutMasterIdLst>
  <p:sldIdLst>
    <p:sldId id="376" r:id="rId2"/>
    <p:sldId id="347" r:id="rId3"/>
    <p:sldId id="379" r:id="rId4"/>
    <p:sldId id="372" r:id="rId5"/>
    <p:sldId id="373" r:id="rId6"/>
    <p:sldId id="348" r:id="rId7"/>
    <p:sldId id="378" r:id="rId8"/>
    <p:sldId id="323" r:id="rId9"/>
    <p:sldId id="324" r:id="rId10"/>
    <p:sldId id="368" r:id="rId11"/>
    <p:sldId id="329" r:id="rId12"/>
    <p:sldId id="328" r:id="rId13"/>
    <p:sldId id="332" r:id="rId14"/>
    <p:sldId id="362" r:id="rId15"/>
    <p:sldId id="308" r:id="rId16"/>
    <p:sldId id="325" r:id="rId17"/>
    <p:sldId id="377" r:id="rId18"/>
    <p:sldId id="381" r:id="rId19"/>
    <p:sldId id="337" r:id="rId20"/>
    <p:sldId id="339" r:id="rId21"/>
    <p:sldId id="344" r:id="rId22"/>
    <p:sldId id="370" r:id="rId23"/>
    <p:sldId id="357" r:id="rId24"/>
    <p:sldId id="358" r:id="rId25"/>
    <p:sldId id="374" r:id="rId26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23" autoAdjust="0"/>
    <p:restoredTop sz="94660"/>
  </p:normalViewPr>
  <p:slideViewPr>
    <p:cSldViewPr>
      <p:cViewPr varScale="1">
        <p:scale>
          <a:sx n="126" d="100"/>
          <a:sy n="126" d="100"/>
        </p:scale>
        <p:origin x="1128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297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1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2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8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9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0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1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noFill/>
        <a:ln w="11440">
          <a:solidFill>
            <a:schemeClr val="bg1"/>
          </a:solidFill>
          <a:prstDash val="solid"/>
        </a:ln>
      </c:spPr>
    </c:sideWall>
    <c:backWall>
      <c:thickness val="0"/>
      <c:spPr>
        <a:noFill/>
        <a:ln w="11440">
          <a:solidFill>
            <a:schemeClr val="bg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0680991460574471"/>
          <c:y val="3.7999999999999999E-2"/>
          <c:w val="0.87140581679050677"/>
          <c:h val="0.83799999999999986"/>
        </c:manualLayout>
      </c:layout>
      <c:bar3DChart>
        <c:barDir val="col"/>
        <c:grouping val="clustered"/>
        <c:varyColors val="0"/>
        <c:ser>
          <c:idx val="5"/>
          <c:order val="0"/>
          <c:tx>
            <c:strRef>
              <c:f>Sheet1!$A$2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chemeClr val="accent2"/>
            </a:solidFill>
            <a:ln w="11440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Sheet1!$B$1:$F$1</c:f>
              <c:strCache>
                <c:ptCount val="5"/>
                <c:pt idx="0">
                  <c:v>Drive alone</c:v>
                </c:pt>
                <c:pt idx="1">
                  <c:v>Transit</c:v>
                </c:pt>
                <c:pt idx="2">
                  <c:v>Carpool/Vanpool</c:v>
                </c:pt>
                <c:pt idx="3">
                  <c:v>Bike/Walk</c:v>
                </c:pt>
                <c:pt idx="4">
                  <c:v>TW/CWS</c:v>
                </c:pt>
              </c:strCache>
            </c:strRef>
          </c:cat>
          <c:val>
            <c:numRef>
              <c:f>Sheet1!$B$2:$F$2</c:f>
              <c:numCache>
                <c:formatCode>0%</c:formatCode>
                <c:ptCount val="5"/>
                <c:pt idx="0">
                  <c:v>0.64200000000000002</c:v>
                </c:pt>
                <c:pt idx="1">
                  <c:v>0.20200000000000001</c:v>
                </c:pt>
                <c:pt idx="2">
                  <c:v>7.0000000000000007E-2</c:v>
                </c:pt>
                <c:pt idx="3">
                  <c:v>2.3E-2</c:v>
                </c:pt>
                <c:pt idx="4">
                  <c:v>6.3E-2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6B1-4739-AC44-9351D544FC5B}"/>
            </c:ext>
          </c:extLst>
        </c:ser>
        <c:ser>
          <c:idx val="4"/>
          <c:order val="1"/>
          <c:tx>
            <c:strRef>
              <c:f>Sheet1!$A$3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 w="11440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Sheet1!$B$1:$F$1</c:f>
              <c:strCache>
                <c:ptCount val="5"/>
                <c:pt idx="0">
                  <c:v>Drive alone</c:v>
                </c:pt>
                <c:pt idx="1">
                  <c:v>Transit</c:v>
                </c:pt>
                <c:pt idx="2">
                  <c:v>Carpool/Vanpool</c:v>
                </c:pt>
                <c:pt idx="3">
                  <c:v>Bike/Walk</c:v>
                </c:pt>
                <c:pt idx="4">
                  <c:v>TW/CWS</c:v>
                </c:pt>
              </c:strCache>
            </c:strRef>
          </c:cat>
          <c:val>
            <c:numRef>
              <c:f>Sheet1!$B$3:$F$3</c:f>
              <c:numCache>
                <c:formatCode>0%</c:formatCode>
                <c:ptCount val="5"/>
                <c:pt idx="0">
                  <c:v>0.65800000000000003</c:v>
                </c:pt>
                <c:pt idx="1">
                  <c:v>0.17299999999999999</c:v>
                </c:pt>
                <c:pt idx="2">
                  <c:v>6.7000000000000004E-2</c:v>
                </c:pt>
                <c:pt idx="3">
                  <c:v>2.1999999999999999E-2</c:v>
                </c:pt>
                <c:pt idx="4">
                  <c:v>0.08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6B1-4739-AC44-9351D544FC5B}"/>
            </c:ext>
          </c:extLst>
        </c:ser>
        <c:ser>
          <c:idx val="0"/>
          <c:order val="2"/>
          <c:tx>
            <c:strRef>
              <c:f>Sheet1!$A$4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25400"/>
            </a:sp3d>
          </c:spPr>
          <c:invertIfNegative val="0"/>
          <c:dLbls>
            <c:dLbl>
              <c:idx val="0"/>
              <c:layout>
                <c:manualLayout>
                  <c:x val="8.5197012388987595E-3"/>
                  <c:y val="3.725998697864570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6B1-4739-AC44-9351D544FC5B}"/>
                </c:ext>
              </c:extLst>
            </c:dLbl>
            <c:dLbl>
              <c:idx val="1"/>
              <c:layout>
                <c:manualLayout>
                  <c:x val="5.111820743339236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6B1-4739-AC44-9351D544FC5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+mn-lt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Sheet1!$B$1:$F$1</c:f>
              <c:strCache>
                <c:ptCount val="5"/>
                <c:pt idx="0">
                  <c:v>Drive alone</c:v>
                </c:pt>
                <c:pt idx="1">
                  <c:v>Transit</c:v>
                </c:pt>
                <c:pt idx="2">
                  <c:v>Carpool/Vanpool</c:v>
                </c:pt>
                <c:pt idx="3">
                  <c:v>Bike/Walk</c:v>
                </c:pt>
                <c:pt idx="4">
                  <c:v>TW/CWS</c:v>
                </c:pt>
              </c:strCache>
            </c:strRef>
          </c:cat>
          <c:val>
            <c:numRef>
              <c:f>Sheet1!$B$4:$F$4</c:f>
              <c:numCache>
                <c:formatCode>0%</c:formatCode>
                <c:ptCount val="5"/>
                <c:pt idx="0">
                  <c:v>0.61</c:v>
                </c:pt>
                <c:pt idx="1">
                  <c:v>0.20100000000000001</c:v>
                </c:pt>
                <c:pt idx="2">
                  <c:v>5.3999999999999999E-2</c:v>
                </c:pt>
                <c:pt idx="3">
                  <c:v>3.3000000000000002E-2</c:v>
                </c:pt>
                <c:pt idx="4">
                  <c:v>0.10199999999999999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A6B1-4739-AC44-9351D544FC5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0"/>
        <c:shape val="box"/>
        <c:axId val="147124608"/>
        <c:axId val="147126144"/>
        <c:axId val="0"/>
      </c:bar3DChart>
      <c:catAx>
        <c:axId val="1471246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286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3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47126144"/>
        <c:crosses val="autoZero"/>
        <c:auto val="1"/>
        <c:lblAlgn val="ctr"/>
        <c:lblOffset val="100"/>
        <c:tickLblSkip val="1"/>
        <c:noMultiLvlLbl val="0"/>
      </c:catAx>
      <c:valAx>
        <c:axId val="147126144"/>
        <c:scaling>
          <c:orientation val="minMax"/>
          <c:max val="1"/>
        </c:scaling>
        <c:delete val="0"/>
        <c:axPos val="l"/>
        <c:majorGridlines>
          <c:spPr>
            <a:ln w="2860">
              <a:solidFill>
                <a:schemeClr val="bg1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286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47124608"/>
        <c:crosses val="autoZero"/>
        <c:crossBetween val="between"/>
        <c:majorUnit val="0.2"/>
      </c:valAx>
    </c:plotArea>
    <c:legend>
      <c:legendPos val="b"/>
      <c:overlay val="0"/>
      <c:spPr>
        <a:noFill/>
        <a:ln w="2860">
          <a:solidFill>
            <a:schemeClr val="tx1"/>
          </a:solidFill>
          <a:prstDash val="solid"/>
        </a:ln>
      </c:spPr>
      <c:txPr>
        <a:bodyPr/>
        <a:lstStyle/>
        <a:p>
          <a:pPr>
            <a:defRPr sz="1157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531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noFill/>
        <a:ln w="10938">
          <a:solidFill>
            <a:schemeClr val="bg1"/>
          </a:solidFill>
          <a:prstDash val="solid"/>
        </a:ln>
      </c:spPr>
    </c:sideWall>
    <c:backWall>
      <c:thickness val="0"/>
      <c:spPr>
        <a:noFill/>
        <a:ln w="10938">
          <a:solidFill>
            <a:schemeClr val="bg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713227187820506"/>
          <c:y val="3.1687102284953909E-2"/>
          <c:w val="0.78513065317060671"/>
          <c:h val="0.60989287796914327"/>
        </c:manualLayout>
      </c:layout>
      <c:bar3DChart>
        <c:barDir val="bar"/>
        <c:grouping val="stacked"/>
        <c:varyColors val="0"/>
        <c:ser>
          <c:idx val="1"/>
          <c:order val="0"/>
          <c:tx>
            <c:strRef>
              <c:f>Sheet1!$A$2</c:f>
              <c:strCache>
                <c:ptCount val="1"/>
                <c:pt idx="0">
                  <c:v>&lt; 5 miles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 w="1093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dLbl>
              <c:idx val="0"/>
              <c:layout>
                <c:manualLayout>
                  <c:x val="-3.231579274369015E-3"/>
                  <c:y val="-4.056747287597132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47B-429D-AA27-8B68454C8DF1}"/>
                </c:ext>
              </c:extLst>
            </c:dLbl>
            <c:dLbl>
              <c:idx val="1"/>
              <c:layout>
                <c:manualLayout>
                  <c:x val="2.7078646806064934E-3"/>
                  <c:y val="-8.283830312620388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47B-429D-AA27-8B68454C8DF1}"/>
                </c:ext>
              </c:extLst>
            </c:dLbl>
            <c:dLbl>
              <c:idx val="2"/>
              <c:layout>
                <c:manualLayout>
                  <c:x val="8.6120148260023324E-4"/>
                  <c:y val="-2.998454933061136E-3"/>
                </c:manualLayout>
              </c:layout>
              <c:numFmt formatCode="0%" sourceLinked="0"/>
              <c:spPr>
                <a:noFill/>
                <a:ln w="21876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chemeClr val="tx1"/>
                      </a:solidFill>
                      <a:latin typeface="Trebuchet MS"/>
                      <a:ea typeface="Trebuchet MS"/>
                      <a:cs typeface="Trebuchet M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47B-429D-AA27-8B68454C8DF1}"/>
                </c:ext>
              </c:extLst>
            </c:dLbl>
            <c:dLbl>
              <c:idx val="3"/>
              <c:layout>
                <c:manualLayout>
                  <c:xMode val="edge"/>
                  <c:yMode val="edge"/>
                  <c:x val="0.28339140534262491"/>
                  <c:y val="0.18312757201646088"/>
                </c:manualLayout>
              </c:layout>
              <c:numFmt formatCode="0%" sourceLinked="0"/>
              <c:spPr>
                <a:noFill/>
                <a:ln w="21876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chemeClr val="tx1"/>
                      </a:solidFill>
                      <a:latin typeface="Trebuchet MS"/>
                      <a:ea typeface="Trebuchet MS"/>
                      <a:cs typeface="Trebuchet M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47B-429D-AA27-8B68454C8DF1}"/>
                </c:ext>
              </c:extLst>
            </c:dLbl>
            <c:dLbl>
              <c:idx val="4"/>
              <c:layout>
                <c:manualLayout>
                  <c:xMode val="edge"/>
                  <c:yMode val="edge"/>
                  <c:x val="0.40418118466898961"/>
                  <c:y val="0.1008230452674897"/>
                </c:manualLayout>
              </c:layout>
              <c:numFmt formatCode="0%" sourceLinked="0"/>
              <c:spPr>
                <a:noFill/>
                <a:ln w="21876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chemeClr val="tx1"/>
                      </a:solidFill>
                      <a:latin typeface="Trebuchet MS"/>
                      <a:ea typeface="Trebuchet MS"/>
                      <a:cs typeface="Trebuchet M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47B-429D-AA27-8B68454C8DF1}"/>
                </c:ext>
              </c:extLst>
            </c:dLbl>
            <c:numFmt formatCode="0%" sourceLinked="0"/>
            <c:spPr>
              <a:noFill/>
              <a:ln w="21876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Distance (mi)</c:v>
                </c:pt>
              </c:strCache>
            </c:strRef>
          </c:cat>
          <c:val>
            <c:numRef>
              <c:f>Sheet1!$B$2:$B$2</c:f>
              <c:numCache>
                <c:formatCode>0%</c:formatCode>
                <c:ptCount val="1"/>
                <c:pt idx="0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47B-429D-AA27-8B68454C8DF1}"/>
            </c:ext>
          </c:extLst>
        </c:ser>
        <c:ser>
          <c:idx val="0"/>
          <c:order val="1"/>
          <c:tx>
            <c:strRef>
              <c:f>Sheet1!$A$3</c:f>
              <c:strCache>
                <c:ptCount val="1"/>
                <c:pt idx="0">
                  <c:v>5-9 miles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 w="1093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47B-429D-AA27-8B68454C8DF1}"/>
                </c:ext>
              </c:extLst>
            </c:dLbl>
            <c:dLbl>
              <c:idx val="7"/>
              <c:spPr>
                <a:noFill/>
                <a:ln w="21876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chemeClr val="tx1"/>
                      </a:solidFill>
                      <a:latin typeface="Trebuchet MS"/>
                      <a:ea typeface="Trebuchet MS"/>
                      <a:cs typeface="Trebuchet M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7-247B-429D-AA27-8B68454C8DF1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247B-429D-AA27-8B68454C8DF1}"/>
                </c:ext>
              </c:extLst>
            </c:dLbl>
            <c:spPr>
              <a:noFill/>
              <a:ln w="21876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Distance (mi)</c:v>
                </c:pt>
              </c:strCache>
            </c:strRef>
          </c:cat>
          <c:val>
            <c:numRef>
              <c:f>Sheet1!$B$3:$B$3</c:f>
              <c:numCache>
                <c:formatCode>0%</c:formatCode>
                <c:ptCount val="1"/>
                <c:pt idx="0">
                  <c:v>0.19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247B-429D-AA27-8B68454C8DF1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10-19 miles</c:v>
                </c:pt>
              </c:strCache>
            </c:strRef>
          </c:tx>
          <c:spPr>
            <a:solidFill>
              <a:srgbClr val="FF7619"/>
            </a:solidFill>
            <a:ln w="1093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spPr>
              <a:noFill/>
              <a:ln w="21876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Distance (mi)</c:v>
                </c:pt>
              </c:strCache>
            </c:strRef>
          </c:cat>
          <c:val>
            <c:numRef>
              <c:f>Sheet1!$B$4:$B$4</c:f>
              <c:numCache>
                <c:formatCode>0%</c:formatCode>
                <c:ptCount val="1"/>
                <c:pt idx="0">
                  <c:v>0.28000000000000003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247B-429D-AA27-8B68454C8DF1}"/>
            </c:ext>
          </c:extLst>
        </c:ser>
        <c:ser>
          <c:idx val="6"/>
          <c:order val="3"/>
          <c:tx>
            <c:strRef>
              <c:f>Sheet1!$A$5</c:f>
              <c:strCache>
                <c:ptCount val="1"/>
                <c:pt idx="0">
                  <c:v>20-29 miles</c:v>
                </c:pt>
              </c:strCache>
            </c:strRef>
          </c:tx>
          <c:spPr>
            <a:solidFill>
              <a:srgbClr val="D75E03"/>
            </a:solidFill>
            <a:ln w="1093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spPr>
              <a:noFill/>
              <a:ln w="21876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Distance (mi)</c:v>
                </c:pt>
              </c:strCache>
            </c:strRef>
          </c:cat>
          <c:val>
            <c:numRef>
              <c:f>Sheet1!$B$5:$B$5</c:f>
              <c:numCache>
                <c:formatCode>0%</c:formatCode>
                <c:ptCount val="1"/>
                <c:pt idx="0">
                  <c:v>0.17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247B-429D-AA27-8B68454C8DF1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30+ miles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ln w="1093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C-247B-429D-AA27-8B68454C8DF1}"/>
              </c:ext>
            </c:extLst>
          </c:dPt>
          <c:dLbls>
            <c:spPr>
              <a:noFill/>
              <a:ln w="21876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FFFFFF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Distance (mi)</c:v>
                </c:pt>
              </c:strCache>
            </c:strRef>
          </c:cat>
          <c:val>
            <c:numRef>
              <c:f>Sheet1!$B$6:$B$6</c:f>
              <c:numCache>
                <c:formatCode>0%</c:formatCode>
                <c:ptCount val="1"/>
                <c:pt idx="0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247B-429D-AA27-8B68454C8DF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30"/>
        <c:shape val="box"/>
        <c:axId val="168395520"/>
        <c:axId val="169012224"/>
        <c:axId val="0"/>
      </c:bar3DChart>
      <c:catAx>
        <c:axId val="16839552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273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50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69012224"/>
        <c:crosses val="autoZero"/>
        <c:auto val="1"/>
        <c:lblAlgn val="ctr"/>
        <c:lblOffset val="100"/>
        <c:noMultiLvlLbl val="0"/>
      </c:catAx>
      <c:valAx>
        <c:axId val="169012224"/>
        <c:scaling>
          <c:orientation val="minMax"/>
          <c:max val="1"/>
          <c:min val="0"/>
        </c:scaling>
        <c:delete val="0"/>
        <c:axPos val="b"/>
        <c:majorGridlines>
          <c:spPr>
            <a:ln w="2734">
              <a:solidFill>
                <a:schemeClr val="bg1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273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206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683955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4.4259738367152232E-2"/>
          <c:y val="0.81636324210578948"/>
          <c:w val="0.93098368726627001"/>
          <c:h val="0.15768530328778932"/>
        </c:manualLayout>
      </c:layout>
      <c:overlay val="0"/>
      <c:spPr>
        <a:solidFill>
          <a:schemeClr val="bg1"/>
        </a:solidFill>
        <a:ln w="2734">
          <a:solidFill>
            <a:schemeClr val="tx1"/>
          </a:solidFill>
          <a:prstDash val="solid"/>
        </a:ln>
      </c:spPr>
      <c:txPr>
        <a:bodyPr/>
        <a:lstStyle/>
        <a:p>
          <a:pPr>
            <a:defRPr sz="1107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378" b="1" i="0" u="none" strike="noStrike" baseline="0">
          <a:solidFill>
            <a:schemeClr val="tx1"/>
          </a:solidFill>
          <a:latin typeface="Trebuchet MS"/>
          <a:ea typeface="Trebuchet MS"/>
          <a:cs typeface="Trebuchet MS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noFill/>
        <a:ln w="10938">
          <a:solidFill>
            <a:schemeClr val="bg1"/>
          </a:solidFill>
          <a:prstDash val="solid"/>
        </a:ln>
      </c:spPr>
    </c:sideWall>
    <c:backWall>
      <c:thickness val="0"/>
      <c:spPr>
        <a:noFill/>
        <a:ln w="10938">
          <a:solidFill>
            <a:schemeClr val="bg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2659698025551686"/>
          <c:y val="3.1687102284953909E-2"/>
          <c:w val="0.7224245313977844"/>
          <c:h val="0.54761646188233215"/>
        </c:manualLayout>
      </c:layout>
      <c:bar3DChart>
        <c:barDir val="bar"/>
        <c:grouping val="stacked"/>
        <c:varyColors val="0"/>
        <c:ser>
          <c:idx val="1"/>
          <c:order val="0"/>
          <c:tx>
            <c:strRef>
              <c:f>Sheet1!$A$2</c:f>
              <c:strCache>
                <c:ptCount val="1"/>
                <c:pt idx="0">
                  <c:v>1-10 min</c:v>
                </c:pt>
              </c:strCache>
            </c:strRef>
          </c:tx>
          <c:spPr>
            <a:solidFill>
              <a:schemeClr val="accent2">
                <a:lumMod val="20000"/>
                <a:lumOff val="80000"/>
              </a:schemeClr>
            </a:solidFill>
            <a:ln w="1093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dLbl>
              <c:idx val="0"/>
              <c:layout>
                <c:manualLayout>
                  <c:x val="-3.231579274369015E-3"/>
                  <c:y val="-4.056747287597132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3A7-4D47-8557-23405B366E62}"/>
                </c:ext>
              </c:extLst>
            </c:dLbl>
            <c:dLbl>
              <c:idx val="1"/>
              <c:layout>
                <c:manualLayout>
                  <c:x val="2.7078646806064934E-3"/>
                  <c:y val="-8.283830312620388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3A7-4D47-8557-23405B366E62}"/>
                </c:ext>
              </c:extLst>
            </c:dLbl>
            <c:dLbl>
              <c:idx val="2"/>
              <c:layout>
                <c:manualLayout>
                  <c:x val="8.6120148260023324E-4"/>
                  <c:y val="-2.998454933061136E-3"/>
                </c:manualLayout>
              </c:layout>
              <c:numFmt formatCode="0%" sourceLinked="0"/>
              <c:spPr>
                <a:noFill/>
                <a:ln w="21876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chemeClr val="tx1"/>
                      </a:solidFill>
                      <a:latin typeface="Trebuchet MS"/>
                      <a:ea typeface="Trebuchet MS"/>
                      <a:cs typeface="Trebuchet M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3A7-4D47-8557-23405B366E62}"/>
                </c:ext>
              </c:extLst>
            </c:dLbl>
            <c:dLbl>
              <c:idx val="3"/>
              <c:layout>
                <c:manualLayout>
                  <c:xMode val="edge"/>
                  <c:yMode val="edge"/>
                  <c:x val="0.28339140534262491"/>
                  <c:y val="0.18312757201646088"/>
                </c:manualLayout>
              </c:layout>
              <c:numFmt formatCode="0%" sourceLinked="0"/>
              <c:spPr>
                <a:noFill/>
                <a:ln w="21876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chemeClr val="tx1"/>
                      </a:solidFill>
                      <a:latin typeface="Trebuchet MS"/>
                      <a:ea typeface="Trebuchet MS"/>
                      <a:cs typeface="Trebuchet M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3A7-4D47-8557-23405B366E62}"/>
                </c:ext>
              </c:extLst>
            </c:dLbl>
            <c:dLbl>
              <c:idx val="4"/>
              <c:layout>
                <c:manualLayout>
                  <c:xMode val="edge"/>
                  <c:yMode val="edge"/>
                  <c:x val="0.40418118466898961"/>
                  <c:y val="0.1008230452674897"/>
                </c:manualLayout>
              </c:layout>
              <c:numFmt formatCode="0%" sourceLinked="0"/>
              <c:spPr>
                <a:noFill/>
                <a:ln w="21876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chemeClr val="tx1"/>
                      </a:solidFill>
                      <a:latin typeface="Trebuchet MS"/>
                      <a:ea typeface="Trebuchet MS"/>
                      <a:cs typeface="Trebuchet M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3A7-4D47-8557-23405B366E62}"/>
                </c:ext>
              </c:extLst>
            </c:dLbl>
            <c:numFmt formatCode="0%" sourceLinked="0"/>
            <c:spPr>
              <a:noFill/>
              <a:ln w="21876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Time (min)</c:v>
                </c:pt>
              </c:strCache>
            </c:strRef>
          </c:cat>
          <c:val>
            <c:numRef>
              <c:f>Sheet1!$B$2:$B$2</c:f>
              <c:numCache>
                <c:formatCode>0%</c:formatCode>
                <c:ptCount val="1"/>
                <c:pt idx="0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D3A7-4D47-8557-23405B366E62}"/>
            </c:ext>
          </c:extLst>
        </c:ser>
        <c:ser>
          <c:idx val="0"/>
          <c:order val="1"/>
          <c:tx>
            <c:strRef>
              <c:f>Sheet1!$A$3</c:f>
              <c:strCache>
                <c:ptCount val="1"/>
                <c:pt idx="0">
                  <c:v>11-20 min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 w="1093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D3A7-4D47-8557-23405B366E62}"/>
                </c:ext>
              </c:extLst>
            </c:dLbl>
            <c:dLbl>
              <c:idx val="7"/>
              <c:spPr>
                <a:noFill/>
                <a:ln w="21876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chemeClr val="tx1"/>
                      </a:solidFill>
                      <a:latin typeface="Trebuchet MS"/>
                      <a:ea typeface="Trebuchet MS"/>
                      <a:cs typeface="Trebuchet M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7-D3A7-4D47-8557-23405B366E6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3A7-4D47-8557-23405B366E62}"/>
                </c:ext>
              </c:extLst>
            </c:dLbl>
            <c:spPr>
              <a:noFill/>
              <a:ln w="21876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Time (min)</c:v>
                </c:pt>
              </c:strCache>
            </c:strRef>
          </c:cat>
          <c:val>
            <c:numRef>
              <c:f>Sheet1!$B$3:$B$3</c:f>
              <c:numCache>
                <c:formatCode>0%</c:formatCode>
                <c:ptCount val="1"/>
                <c:pt idx="0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D3A7-4D47-8557-23405B366E62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21-30 min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 w="1093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spPr>
              <a:noFill/>
              <a:ln w="21876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Time (min)</c:v>
                </c:pt>
              </c:strCache>
            </c:strRef>
          </c:cat>
          <c:val>
            <c:numRef>
              <c:f>Sheet1!$B$4:$B$4</c:f>
              <c:numCache>
                <c:formatCode>0%</c:formatCode>
                <c:ptCount val="1"/>
                <c:pt idx="0">
                  <c:v>0.21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D3A7-4D47-8557-23405B366E62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31-45 min</c:v>
                </c:pt>
              </c:strCache>
            </c:strRef>
          </c:tx>
          <c:spPr>
            <a:solidFill>
              <a:srgbClr val="3F85D9"/>
            </a:solidFill>
            <a:ln w="1093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B-D3A7-4D47-8557-23405B366E62}"/>
              </c:ext>
            </c:extLst>
          </c:dPt>
          <c:dLbls>
            <c:spPr>
              <a:noFill/>
              <a:ln w="21876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Time (min)</c:v>
                </c:pt>
              </c:strCache>
            </c:strRef>
          </c:cat>
          <c:val>
            <c:numRef>
              <c:f>Sheet1!$B$5:$B$5</c:f>
              <c:numCache>
                <c:formatCode>0%</c:formatCode>
                <c:ptCount val="1"/>
                <c:pt idx="0">
                  <c:v>0.23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D3A7-4D47-8557-23405B366E62}"/>
            </c:ext>
          </c:extLst>
        </c:ser>
        <c:ser>
          <c:idx val="6"/>
          <c:order val="4"/>
          <c:tx>
            <c:strRef>
              <c:f>Sheet1!$A$6</c:f>
              <c:strCache>
                <c:ptCount val="1"/>
                <c:pt idx="0">
                  <c:v>46-60 min</c:v>
                </c:pt>
              </c:strCache>
            </c:strRef>
          </c:tx>
          <c:spPr>
            <a:solidFill>
              <a:srgbClr val="2466B6"/>
            </a:solidFill>
            <a:ln w="1093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spPr>
              <a:noFill/>
              <a:ln w="21876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bg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Time (min)</c:v>
                </c:pt>
              </c:strCache>
            </c:strRef>
          </c:cat>
          <c:val>
            <c:numRef>
              <c:f>Sheet1!$B$6:$B$6</c:f>
              <c:numCache>
                <c:formatCode>0%</c:formatCode>
                <c:ptCount val="1"/>
                <c:pt idx="0">
                  <c:v>0.14000000000000001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D3A7-4D47-8557-23405B366E62}"/>
            </c:ext>
          </c:extLst>
        </c:ser>
        <c:ser>
          <c:idx val="4"/>
          <c:order val="5"/>
          <c:tx>
            <c:strRef>
              <c:f>Sheet1!$A$7</c:f>
              <c:strCache>
                <c:ptCount val="1"/>
                <c:pt idx="0">
                  <c:v>More than 60 min</c:v>
                </c:pt>
              </c:strCache>
            </c:strRef>
          </c:tx>
          <c:spPr>
            <a:solidFill>
              <a:schemeClr val="accent2">
                <a:lumMod val="50000"/>
              </a:schemeClr>
            </a:solidFill>
            <a:ln w="1093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E-D3A7-4D47-8557-23405B366E62}"/>
              </c:ext>
            </c:extLst>
          </c:dPt>
          <c:dLbls>
            <c:spPr>
              <a:noFill/>
              <a:ln w="21876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FFFFFF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Time (min)</c:v>
                </c:pt>
              </c:strCache>
            </c:strRef>
          </c:cat>
          <c:val>
            <c:numRef>
              <c:f>Sheet1!$B$7:$B$7</c:f>
              <c:numCache>
                <c:formatCode>0%</c:formatCode>
                <c:ptCount val="1"/>
                <c:pt idx="0">
                  <c:v>0.13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D3A7-4D47-8557-23405B366E6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30"/>
        <c:shape val="box"/>
        <c:axId val="177267840"/>
        <c:axId val="177661824"/>
        <c:axId val="0"/>
      </c:bar3DChart>
      <c:catAx>
        <c:axId val="17726784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273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50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77661824"/>
        <c:crosses val="autoZero"/>
        <c:auto val="1"/>
        <c:lblAlgn val="ctr"/>
        <c:lblOffset val="100"/>
        <c:noMultiLvlLbl val="0"/>
      </c:catAx>
      <c:valAx>
        <c:axId val="177661824"/>
        <c:scaling>
          <c:orientation val="minMax"/>
          <c:max val="1"/>
          <c:min val="0"/>
        </c:scaling>
        <c:delete val="0"/>
        <c:axPos val="b"/>
        <c:majorGridlines>
          <c:spPr>
            <a:ln w="2734">
              <a:solidFill>
                <a:schemeClr val="bg1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273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206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7726784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4.4259701996265242E-2"/>
          <c:y val="0.78605260831681156"/>
          <c:w val="0.93098368726627001"/>
          <c:h val="0.12384519627685782"/>
        </c:manualLayout>
      </c:layout>
      <c:overlay val="0"/>
      <c:spPr>
        <a:solidFill>
          <a:schemeClr val="bg1"/>
        </a:solidFill>
        <a:ln w="2734">
          <a:solidFill>
            <a:schemeClr val="tx1"/>
          </a:solidFill>
          <a:prstDash val="solid"/>
        </a:ln>
      </c:spPr>
      <c:txPr>
        <a:bodyPr/>
        <a:lstStyle/>
        <a:p>
          <a:pPr>
            <a:defRPr sz="1107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378" b="1" i="0" u="none" strike="noStrike" baseline="0">
          <a:solidFill>
            <a:schemeClr val="tx1"/>
          </a:solidFill>
          <a:latin typeface="Trebuchet MS"/>
          <a:ea typeface="Trebuchet MS"/>
          <a:cs typeface="Trebuchet MS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noFill/>
        <a:ln w="12617">
          <a:solidFill>
            <a:schemeClr val="bg1"/>
          </a:solidFill>
          <a:prstDash val="solid"/>
        </a:ln>
      </c:spPr>
    </c:sideWall>
    <c:backWall>
      <c:thickness val="0"/>
      <c:spPr>
        <a:noFill/>
        <a:ln w="12617">
          <a:solidFill>
            <a:schemeClr val="bg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25210004719207174"/>
          <c:y val="2.6584867075664639E-2"/>
          <c:w val="0.70127418593676261"/>
          <c:h val="0.8527607361963192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No services reported</c:v>
                </c:pt>
              </c:strCache>
            </c:strRef>
          </c:tx>
          <c:spPr>
            <a:solidFill>
              <a:schemeClr val="accent2"/>
            </a:solidFill>
            <a:ln w="12617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numFmt formatCode="0.0%" sourceLinked="0"/>
            <c:spPr>
              <a:noFill/>
              <a:ln w="25233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Drive alone</c:v>
                </c:pt>
                <c:pt idx="1">
                  <c:v>Train</c:v>
                </c:pt>
                <c:pt idx="2">
                  <c:v>Carpool/vanpool</c:v>
                </c:pt>
                <c:pt idx="3">
                  <c:v>Bus</c:v>
                </c:pt>
                <c:pt idx="4">
                  <c:v>Walk/Bike</c:v>
                </c:pt>
                <c:pt idx="5">
                  <c:v>Telework/CWS</c:v>
                </c:pt>
              </c:strCache>
            </c:strRef>
          </c:cat>
          <c:val>
            <c:numRef>
              <c:f>Sheet1!$B$2:$B$7</c:f>
              <c:numCache>
                <c:formatCode>0.0%</c:formatCode>
                <c:ptCount val="6"/>
                <c:pt idx="0">
                  <c:v>0.61</c:v>
                </c:pt>
                <c:pt idx="1">
                  <c:v>0.152</c:v>
                </c:pt>
                <c:pt idx="2">
                  <c:v>5.3999999999999999E-2</c:v>
                </c:pt>
                <c:pt idx="3">
                  <c:v>4.9000000000000002E-2</c:v>
                </c:pt>
                <c:pt idx="4">
                  <c:v>3.3000000000000002E-2</c:v>
                </c:pt>
                <c:pt idx="5">
                  <c:v>0.10199999999999999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AA3-498A-9000-19A4AA6ECC7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42768384"/>
        <c:axId val="142783616"/>
        <c:axId val="0"/>
      </c:bar3DChart>
      <c:catAx>
        <c:axId val="142768384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315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42783616"/>
        <c:crosses val="autoZero"/>
        <c:auto val="1"/>
        <c:lblAlgn val="ctr"/>
        <c:lblOffset val="100"/>
        <c:noMultiLvlLbl val="0"/>
      </c:catAx>
      <c:valAx>
        <c:axId val="142783616"/>
        <c:scaling>
          <c:orientation val="minMax"/>
          <c:max val="1"/>
          <c:min val="0"/>
        </c:scaling>
        <c:delete val="0"/>
        <c:axPos val="b"/>
        <c:majorGridlines>
          <c:spPr>
            <a:ln w="3154">
              <a:solidFill>
                <a:schemeClr val="bg1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315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391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42768384"/>
        <c:crosses val="max"/>
        <c:crossBetween val="between"/>
        <c:majorUnit val="0.2"/>
      </c:valAx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14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Travel Mode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D17EC381-EDD6-44A2-82D3-2C8157525A7D}" type="VALUE">
                      <a:rPr lang="en-US" smtClean="0"/>
                      <a:pPr/>
                      <a:t>[VALUE]</a:t>
                    </a:fld>
                    <a:r>
                      <a:rPr lang="en-US" dirty="0"/>
                      <a:t> min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C310-4FEA-8CB3-D52BAF53041A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0BA71869-CF8C-4B18-8CF2-C0E640C5099F}" type="VALUE">
                      <a:rPr lang="en-US" smtClean="0"/>
                      <a:pPr/>
                      <a:t>[VALUE]</a:t>
                    </a:fld>
                    <a:r>
                      <a:rPr lang="en-US" dirty="0"/>
                      <a:t> min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7532-4C29-AD81-997604C9F1E2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77D2D577-6868-469F-9A5E-0A2BD52B9C4F}" type="VALUE">
                      <a:rPr lang="en-US" smtClean="0"/>
                      <a:pPr/>
                      <a:t>[VALUE]</a:t>
                    </a:fld>
                    <a:r>
                      <a:rPr lang="en-US" dirty="0"/>
                      <a:t> min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7532-4C29-AD81-997604C9F1E2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D34C43FC-099C-4F28-B97C-80F3DA31FBCA}" type="VALUE">
                      <a:rPr lang="en-US" smtClean="0"/>
                      <a:pPr/>
                      <a:t>[VALUE]</a:t>
                    </a:fld>
                    <a:r>
                      <a:rPr lang="en-US" dirty="0"/>
                      <a:t> min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7532-4C29-AD81-997604C9F1E2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917B9940-EDE8-4763-81AD-3A941B53EC9E}" type="VALUE">
                      <a:rPr lang="en-US" smtClean="0"/>
                      <a:pPr/>
                      <a:t>[VALUE]</a:t>
                    </a:fld>
                    <a:r>
                      <a:rPr lang="en-US" dirty="0"/>
                      <a:t> min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7532-4C29-AD81-997604C9F1E2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ACB1A7D4-020D-482D-95D2-08E211B97137}" type="VALUE">
                      <a:rPr lang="en-US" smtClean="0"/>
                      <a:pPr/>
                      <a:t>[VALUE]</a:t>
                    </a:fld>
                    <a:r>
                      <a:rPr lang="en-US" dirty="0"/>
                      <a:t> min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7532-4C29-AD81-997604C9F1E2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B0D7EF3B-0868-47AE-B961-8E602FADEDF2}" type="VALUE">
                      <a:rPr lang="en-US" smtClean="0"/>
                      <a:pPr/>
                      <a:t>[VALUE]</a:t>
                    </a:fld>
                    <a:r>
                      <a:rPr lang="en-US" dirty="0"/>
                      <a:t> min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7532-4C29-AD81-997604C9F1E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Commuter Rail</c:v>
                </c:pt>
                <c:pt idx="1">
                  <c:v>Metrorail</c:v>
                </c:pt>
                <c:pt idx="2">
                  <c:v>Bus</c:v>
                </c:pt>
                <c:pt idx="3">
                  <c:v>Carpool</c:v>
                </c:pt>
                <c:pt idx="4">
                  <c:v>Drive Alone</c:v>
                </c:pt>
                <c:pt idx="5">
                  <c:v>Bike</c:v>
                </c:pt>
                <c:pt idx="6">
                  <c:v>Walk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72</c:v>
                </c:pt>
                <c:pt idx="1">
                  <c:v>48</c:v>
                </c:pt>
                <c:pt idx="2">
                  <c:v>47</c:v>
                </c:pt>
                <c:pt idx="3">
                  <c:v>42</c:v>
                </c:pt>
                <c:pt idx="4">
                  <c:v>35</c:v>
                </c:pt>
                <c:pt idx="5">
                  <c:v>22</c:v>
                </c:pt>
                <c:pt idx="6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32-4C29-AD81-997604C9F1E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887697368"/>
        <c:axId val="887705896"/>
      </c:barChart>
      <c:catAx>
        <c:axId val="8876973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87705896"/>
        <c:crosses val="autoZero"/>
        <c:auto val="1"/>
        <c:lblAlgn val="ctr"/>
        <c:lblOffset val="100"/>
        <c:noMultiLvlLbl val="0"/>
      </c:catAx>
      <c:valAx>
        <c:axId val="887705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876973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70"/>
      <c:hPercent val="100"/>
      <c:rotY val="9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1441837290878754"/>
          <c:y val="5.6195560550716492E-2"/>
          <c:w val="0.45136671383463278"/>
          <c:h val="0.90423127216624799"/>
        </c:manualLayout>
      </c:layout>
      <c:pie3D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</c:pie3DChart>
      <c:spPr>
        <a:noFill/>
        <a:ln w="2289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721" b="1" i="0" u="none" strike="noStrike" baseline="0">
          <a:solidFill>
            <a:srgbClr val="000000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0"/>
      <c:rotY val="0"/>
      <c:depthPercent val="4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6144873551147088"/>
          <c:y val="6.533812479581836E-3"/>
          <c:w val="0.68650485085720381"/>
          <c:h val="0.93511919172483193"/>
        </c:manualLayout>
      </c:layout>
      <c:bar3DChart>
        <c:barDir val="bar"/>
        <c:grouping val="stacked"/>
        <c:varyColors val="0"/>
        <c:ser>
          <c:idx val="0"/>
          <c:order val="0"/>
          <c:tx>
            <c:strRef>
              <c:f>Sheet1!$B$1:$B$2</c:f>
              <c:strCache>
                <c:ptCount val="1"/>
                <c:pt idx="0">
                  <c:v>Base time</c:v>
                </c:pt>
              </c:strCache>
            </c:strRef>
          </c:tx>
          <c:spPr>
            <a:solidFill>
              <a:srgbClr val="E68422"/>
            </a:solidFill>
            <a:scene3d>
              <a:camera prst="orthographicFront"/>
              <a:lightRig rig="threePt" dir="t"/>
            </a:scene3d>
            <a:sp3d>
              <a:bevelT w="0" h="25400"/>
            </a:sp3d>
          </c:spPr>
          <c:invertIfNegative val="0"/>
          <c:dPt>
            <c:idx val="6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2789-43F9-A2AC-8A2BB2BDD138}"/>
              </c:ext>
            </c:extLst>
          </c:dPt>
          <c:dPt>
            <c:idx val="7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2789-43F9-A2AC-8A2BB2BDD138}"/>
              </c:ext>
            </c:extLst>
          </c:dPt>
          <c:dLbls>
            <c:numFmt formatCode="#,##0" sourceLinked="0"/>
            <c:spPr>
              <a:noFill/>
              <a:ln w="25399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Arial" panose="020B0604020202020204" pitchFamily="34" charset="0"/>
                    <a:ea typeface="Arial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Sheet1!$A$3:$A$9</c:f>
              <c:strCache>
                <c:ptCount val="7"/>
                <c:pt idx="0">
                  <c:v>Commuter rail</c:v>
                </c:pt>
                <c:pt idx="1">
                  <c:v>Metrorail</c:v>
                </c:pt>
                <c:pt idx="2">
                  <c:v>Bus</c:v>
                </c:pt>
                <c:pt idx="3">
                  <c:v>Carpool</c:v>
                </c:pt>
                <c:pt idx="4">
                  <c:v>Drive alone</c:v>
                </c:pt>
                <c:pt idx="5">
                  <c:v>Bike</c:v>
                </c:pt>
                <c:pt idx="6">
                  <c:v>Walk</c:v>
                </c:pt>
              </c:strCache>
            </c:strRef>
          </c:cat>
          <c:val>
            <c:numRef>
              <c:f>Sheet1!$B$3:$B$9</c:f>
              <c:numCache>
                <c:formatCode>0</c:formatCode>
                <c:ptCount val="7"/>
                <c:pt idx="0">
                  <c:v>55</c:v>
                </c:pt>
                <c:pt idx="1">
                  <c:v>34</c:v>
                </c:pt>
                <c:pt idx="2">
                  <c:v>29</c:v>
                </c:pt>
                <c:pt idx="3">
                  <c:v>28</c:v>
                </c:pt>
                <c:pt idx="4">
                  <c:v>20</c:v>
                </c:pt>
                <c:pt idx="5">
                  <c:v>14</c:v>
                </c:pt>
                <c:pt idx="6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789-43F9-A2AC-8A2BB2BDD138}"/>
            </c:ext>
          </c:extLst>
        </c:ser>
        <c:ser>
          <c:idx val="1"/>
          <c:order val="1"/>
          <c:tx>
            <c:strRef>
              <c:f>Sheet1!$C$1:$C$2</c:f>
              <c:strCache>
                <c:ptCount val="1"/>
                <c:pt idx="0">
                  <c:v>Extra time</c:v>
                </c:pt>
              </c:strCache>
            </c:strRef>
          </c:tx>
          <c:spPr>
            <a:solidFill>
              <a:srgbClr val="9C5252"/>
            </a:solidFill>
            <a:scene3d>
              <a:camera prst="orthographicFront"/>
              <a:lightRig rig="threePt" dir="t"/>
            </a:scene3d>
            <a:sp3d>
              <a:bevelT w="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+mn-lt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Sheet1!$A$3:$A$9</c:f>
              <c:strCache>
                <c:ptCount val="7"/>
                <c:pt idx="0">
                  <c:v>Commuter rail</c:v>
                </c:pt>
                <c:pt idx="1">
                  <c:v>Metrorail</c:v>
                </c:pt>
                <c:pt idx="2">
                  <c:v>Bus</c:v>
                </c:pt>
                <c:pt idx="3">
                  <c:v>Carpool</c:v>
                </c:pt>
                <c:pt idx="4">
                  <c:v>Drive alone</c:v>
                </c:pt>
                <c:pt idx="5">
                  <c:v>Bike</c:v>
                </c:pt>
                <c:pt idx="6">
                  <c:v>Walk</c:v>
                </c:pt>
              </c:strCache>
            </c:strRef>
          </c:cat>
          <c:val>
            <c:numRef>
              <c:f>Sheet1!$C$3:$C$9</c:f>
              <c:numCache>
                <c:formatCode>0</c:formatCode>
                <c:ptCount val="7"/>
                <c:pt idx="0">
                  <c:v>17</c:v>
                </c:pt>
                <c:pt idx="1">
                  <c:v>14</c:v>
                </c:pt>
                <c:pt idx="2">
                  <c:v>18</c:v>
                </c:pt>
                <c:pt idx="3">
                  <c:v>14</c:v>
                </c:pt>
                <c:pt idx="4">
                  <c:v>15</c:v>
                </c:pt>
                <c:pt idx="5">
                  <c:v>7</c:v>
                </c:pt>
                <c:pt idx="6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789-43F9-A2AC-8A2BB2BDD138}"/>
            </c:ext>
          </c:extLst>
        </c:ser>
        <c:ser>
          <c:idx val="2"/>
          <c:order val="2"/>
          <c:tx>
            <c:strRef>
              <c:f>Sheet1!$D$1:$D$2</c:f>
              <c:strCache>
                <c:ptCount val="1"/>
                <c:pt idx="0">
                  <c:v>Total time</c:v>
                </c:pt>
              </c:strCache>
            </c:strRef>
          </c:tx>
          <c:spPr>
            <a:noFill/>
          </c:spPr>
          <c:invertIfNegative val="0"/>
          <c:dLbls>
            <c:dLbl>
              <c:idx val="0"/>
              <c:layout>
                <c:manualLayout>
                  <c:x val="-1.089056515652371E-2"/>
                  <c:y val="7.8591884916331075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789-43F9-A2AC-8A2BB2BDD138}"/>
                </c:ext>
              </c:extLst>
            </c:dLbl>
            <c:dLbl>
              <c:idx val="1"/>
              <c:layout>
                <c:manualLayout>
                  <c:x val="-0.11046072864985362"/>
                  <c:y val="4.99215652988535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789-43F9-A2AC-8A2BB2BDD138}"/>
                </c:ext>
              </c:extLst>
            </c:dLbl>
            <c:dLbl>
              <c:idx val="2"/>
              <c:layout>
                <c:manualLayout>
                  <c:x val="-0.11182868722714327"/>
                  <c:y val="9.981562343798629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789-43F9-A2AC-8A2BB2BDD138}"/>
                </c:ext>
              </c:extLst>
            </c:dLbl>
            <c:dLbl>
              <c:idx val="3"/>
              <c:layout>
                <c:manualLayout>
                  <c:x val="-0.13485146693706435"/>
                  <c:y val="3.9295942458165538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789-43F9-A2AC-8A2BB2BDD138}"/>
                </c:ext>
              </c:extLst>
            </c:dLbl>
            <c:dLbl>
              <c:idx val="4"/>
              <c:layout>
                <c:manualLayout>
                  <c:x val="-0.11957927986680245"/>
                  <c:y val="-1.610740681360205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2789-43F9-A2AC-8A2BB2BDD138}"/>
                </c:ext>
              </c:extLst>
            </c:dLbl>
            <c:dLbl>
              <c:idx val="5"/>
              <c:layout>
                <c:manualLayout>
                  <c:x val="-6.3927186945460401E-2"/>
                  <c:y val="7.8591884916331075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789-43F9-A2AC-8A2BB2BDD138}"/>
                </c:ext>
              </c:extLst>
            </c:dLbl>
            <c:dLbl>
              <c:idx val="6"/>
              <c:layout>
                <c:manualLayout>
                  <c:x val="-4.0422288109230306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2789-43F9-A2AC-8A2BB2BDD13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+mn-lt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Sheet1!$A$3:$A$9</c:f>
              <c:strCache>
                <c:ptCount val="7"/>
                <c:pt idx="0">
                  <c:v>Commuter rail</c:v>
                </c:pt>
                <c:pt idx="1">
                  <c:v>Metrorail</c:v>
                </c:pt>
                <c:pt idx="2">
                  <c:v>Bus</c:v>
                </c:pt>
                <c:pt idx="3">
                  <c:v>Carpool</c:v>
                </c:pt>
                <c:pt idx="4">
                  <c:v>Drive alone</c:v>
                </c:pt>
                <c:pt idx="5">
                  <c:v>Bike</c:v>
                </c:pt>
                <c:pt idx="6">
                  <c:v>Walk</c:v>
                </c:pt>
              </c:strCache>
            </c:strRef>
          </c:cat>
          <c:val>
            <c:numRef>
              <c:f>Sheet1!$D$3:$D$9</c:f>
              <c:numCache>
                <c:formatCode>0</c:formatCode>
                <c:ptCount val="7"/>
                <c:pt idx="0">
                  <c:v>72</c:v>
                </c:pt>
                <c:pt idx="1">
                  <c:v>48</c:v>
                </c:pt>
                <c:pt idx="2">
                  <c:v>47</c:v>
                </c:pt>
                <c:pt idx="3">
                  <c:v>42</c:v>
                </c:pt>
                <c:pt idx="4">
                  <c:v>35</c:v>
                </c:pt>
                <c:pt idx="5">
                  <c:v>21</c:v>
                </c:pt>
                <c:pt idx="6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2789-43F9-A2AC-8A2BB2BDD13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gapDepth val="50"/>
        <c:shape val="box"/>
        <c:axId val="557091392"/>
        <c:axId val="557103544"/>
        <c:axId val="0"/>
      </c:bar3DChart>
      <c:catAx>
        <c:axId val="557091392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defRPr>
            </a:pPr>
            <a:endParaRPr lang="en-US"/>
          </a:p>
        </c:txPr>
        <c:crossAx val="557103544"/>
        <c:crosses val="autoZero"/>
        <c:auto val="1"/>
        <c:lblAlgn val="ctr"/>
        <c:lblOffset val="100"/>
        <c:noMultiLvlLbl val="0"/>
      </c:catAx>
      <c:valAx>
        <c:axId val="557103544"/>
        <c:scaling>
          <c:orientation val="minMax"/>
          <c:max val="80"/>
        </c:scaling>
        <c:delete val="0"/>
        <c:axPos val="b"/>
        <c:numFmt formatCode="#,##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+mn-lt"/>
                <a:ea typeface="Arial"/>
                <a:cs typeface="Arial"/>
              </a:defRPr>
            </a:pPr>
            <a:endParaRPr lang="en-US"/>
          </a:p>
        </c:txPr>
        <c:crossAx val="557091392"/>
        <c:crosses val="max"/>
        <c:crossBetween val="between"/>
        <c:majorUnit val="20"/>
      </c:valAx>
      <c:spPr>
        <a:noFill/>
        <a:ln w="25399">
          <a:noFill/>
        </a:ln>
      </c:spPr>
    </c:plotArea>
    <c:legend>
      <c:legendPos val="b"/>
      <c:legendEntry>
        <c:idx val="2"/>
        <c:delete val="1"/>
      </c:legendEntry>
      <c:layout>
        <c:manualLayout>
          <c:xMode val="edge"/>
          <c:yMode val="edge"/>
          <c:x val="0.50300232470941131"/>
          <c:y val="0.83877044223153774"/>
          <c:w val="0.28542377202849639"/>
          <c:h val="6.653666760558713E-2"/>
        </c:manualLayout>
      </c:layout>
      <c:overlay val="0"/>
      <c:spPr>
        <a:ln>
          <a:solidFill>
            <a:srgbClr val="000000"/>
          </a:solidFill>
        </a:ln>
      </c:spPr>
      <c:txPr>
        <a:bodyPr/>
        <a:lstStyle/>
        <a:p>
          <a:pPr>
            <a:defRPr sz="1100" b="0">
              <a:latin typeface="+mn-lt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50" b="1" i="0" u="none" strike="noStrike" baseline="0">
          <a:solidFill>
            <a:srgbClr val="000000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3994711989199966"/>
          <c:y val="0.10099849952949914"/>
          <c:w val="0.34680461453946165"/>
          <c:h val="0.71940569188777115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</c:strCache>
            </c:strRef>
          </c:tx>
          <c:spPr>
            <a:solidFill>
              <a:srgbClr val="FF6600"/>
            </a:solidFill>
            <a:ln w="11049">
              <a:solidFill>
                <a:srgbClr val="000000"/>
              </a:solidFill>
              <a:prstDash val="solid"/>
            </a:ln>
          </c:spPr>
          <c:dPt>
            <c:idx val="0"/>
            <c:bubble3D val="0"/>
            <c:spPr>
              <a:solidFill>
                <a:schemeClr val="accent6"/>
              </a:solidFill>
              <a:ln w="11049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6DAC-4FFE-B23D-763DB634A948}"/>
              </c:ext>
            </c:extLst>
          </c:dPt>
          <c:dPt>
            <c:idx val="1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1049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6DAC-4FFE-B23D-763DB634A948}"/>
              </c:ext>
            </c:extLst>
          </c:dPt>
          <c:dPt>
            <c:idx val="2"/>
            <c:bubble3D val="0"/>
            <c:spPr>
              <a:solidFill>
                <a:schemeClr val="accent6">
                  <a:lumMod val="20000"/>
                  <a:lumOff val="80000"/>
                </a:schemeClr>
              </a:solidFill>
              <a:ln w="11049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6DAC-4FFE-B23D-763DB634A948}"/>
              </c:ext>
            </c:extLst>
          </c:dPt>
          <c:dPt>
            <c:idx val="3"/>
            <c:bubble3D val="0"/>
            <c:spPr>
              <a:solidFill>
                <a:srgbClr val="993300"/>
              </a:solidFill>
              <a:ln w="11049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7-6DAC-4FFE-B23D-763DB634A948}"/>
              </c:ext>
            </c:extLst>
          </c:dPt>
          <c:dLbls>
            <c:dLbl>
              <c:idx val="0"/>
              <c:layout>
                <c:manualLayout>
                  <c:x val="1.2621506262863928E-2"/>
                  <c:y val="-3.9316924433906116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DAC-4FFE-B23D-763DB634A948}"/>
                </c:ext>
              </c:extLst>
            </c:dLbl>
            <c:dLbl>
              <c:idx val="1"/>
              <c:layout>
                <c:manualLayout>
                  <c:x val="2.9484460313293843E-2"/>
                  <c:y val="-3.3403562178682206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DAC-4FFE-B23D-763DB634A948}"/>
                </c:ext>
              </c:extLst>
            </c:dLbl>
            <c:dLbl>
              <c:idx val="2"/>
              <c:layout>
                <c:manualLayout>
                  <c:x val="1.1812895040146751E-2"/>
                  <c:y val="4.7952357336951489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DAC-4FFE-B23D-763DB634A948}"/>
                </c:ext>
              </c:extLst>
            </c:dLbl>
            <c:dLbl>
              <c:idx val="3"/>
              <c:layout>
                <c:manualLayout>
                  <c:x val="-7.9598791430140994E-2"/>
                  <c:y val="4.2974904431350623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DAC-4FFE-B23D-763DB634A948}"/>
                </c:ext>
              </c:extLst>
            </c:dLbl>
            <c:dLbl>
              <c:idx val="4"/>
              <c:layout>
                <c:manualLayout>
                  <c:x val="-3.3978417709591431E-2"/>
                  <c:y val="-9.673661554474799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DAC-4FFE-B23D-763DB634A948}"/>
                </c:ext>
              </c:extLst>
            </c:dLbl>
            <c:dLbl>
              <c:idx val="5"/>
              <c:layout>
                <c:manualLayout>
                  <c:xMode val="edge"/>
                  <c:yMode val="edge"/>
                  <c:x val="0.88080495356037147"/>
                  <c:y val="0.305993690851735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DAC-4FFE-B23D-763DB634A948}"/>
                </c:ext>
              </c:extLst>
            </c:dLbl>
            <c:spPr>
              <a:noFill/>
              <a:ln w="22098">
                <a:noFill/>
              </a:ln>
            </c:spPr>
            <c:txPr>
              <a:bodyPr/>
              <a:lstStyle/>
              <a:p>
                <a:pPr>
                  <a:defRPr sz="1400" b="0" i="0" u="none" strike="noStrike" baseline="0">
                    <a:solidFill>
                      <a:srgbClr val="000000"/>
                    </a:solidFill>
                    <a:latin typeface="+mn-lt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Sheet1!$B$1:$F$1</c:f>
              <c:strCache>
                <c:ptCount val="5"/>
                <c:pt idx="0">
                  <c:v>Telework now</c:v>
                </c:pt>
                <c:pt idx="1">
                  <c:v>Could and would telework regularly</c:v>
                </c:pt>
                <c:pt idx="2">
                  <c:v>Could and would telework occasionally</c:v>
                </c:pt>
                <c:pt idx="3">
                  <c:v>Could telework, not interested</c:v>
                </c:pt>
                <c:pt idx="4">
                  <c:v>Job not telework appropriate</c:v>
                </c:pt>
              </c:strCache>
            </c:strRef>
          </c:cat>
          <c:val>
            <c:numRef>
              <c:f>Sheet1!$B$2:$F$2</c:f>
              <c:numCache>
                <c:formatCode>0%</c:formatCode>
                <c:ptCount val="5"/>
                <c:pt idx="0">
                  <c:v>0.32</c:v>
                </c:pt>
                <c:pt idx="1">
                  <c:v>0.06</c:v>
                </c:pt>
                <c:pt idx="2">
                  <c:v>0.12</c:v>
                </c:pt>
                <c:pt idx="3">
                  <c:v>0.09</c:v>
                </c:pt>
                <c:pt idx="4">
                  <c:v>0.41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6DAC-4FFE-B23D-763DB634A948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  <c:spPr>
        <a:noFill/>
        <a:ln w="22098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696" b="1" i="0" u="none" strike="noStrike" baseline="0">
          <a:solidFill>
            <a:srgbClr val="000000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0747663551401866"/>
          <c:y val="4.3912175648702596E-2"/>
          <c:w val="0.88551401869158863"/>
          <c:h val="0.8223552894211576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2010</c:v>
                </c:pt>
              </c:strCache>
            </c:strRef>
          </c:tx>
          <c:spPr>
            <a:ln>
              <a:noFill/>
            </a:ln>
            <a:scene3d>
              <a:camera prst="orthographicFront"/>
              <a:lightRig rig="threePt" dir="t"/>
            </a:scene3d>
            <a:sp3d>
              <a:bevelT w="0" h="1651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+mn-lt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State/local gov</c:v>
                </c:pt>
                <c:pt idx="1">
                  <c:v>Private</c:v>
                </c:pt>
                <c:pt idx="2">
                  <c:v>Non-profit</c:v>
                </c:pt>
                <c:pt idx="3">
                  <c:v>Federal gov</c:v>
                </c:pt>
              </c:strCache>
            </c:strRef>
          </c:cat>
          <c:val>
            <c:numRef>
              <c:f>Sheet1!$B$2:$E$2</c:f>
              <c:numCache>
                <c:formatCode>0%</c:formatCode>
                <c:ptCount val="4"/>
                <c:pt idx="0">
                  <c:v>0.13</c:v>
                </c:pt>
                <c:pt idx="1">
                  <c:v>0.28000000000000003</c:v>
                </c:pt>
                <c:pt idx="2">
                  <c:v>0.26</c:v>
                </c:pt>
                <c:pt idx="3">
                  <c:v>0.27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941-48E6-A64D-2C1906CE31F8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2013</c:v>
                </c:pt>
              </c:strCache>
            </c:strRef>
          </c:tx>
          <c:spPr>
            <a:ln>
              <a:noFill/>
            </a:ln>
            <a:scene3d>
              <a:camera prst="orthographicFront"/>
              <a:lightRig rig="threePt" dir="t"/>
            </a:scene3d>
            <a:sp3d>
              <a:bevelT w="0" h="1651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+mn-lt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State/local gov</c:v>
                </c:pt>
                <c:pt idx="1">
                  <c:v>Private</c:v>
                </c:pt>
                <c:pt idx="2">
                  <c:v>Non-profit</c:v>
                </c:pt>
                <c:pt idx="3">
                  <c:v>Federal gov</c:v>
                </c:pt>
              </c:strCache>
            </c:strRef>
          </c:cat>
          <c:val>
            <c:numRef>
              <c:f>Sheet1!$B$3:$E$3</c:f>
              <c:numCache>
                <c:formatCode>0%</c:formatCode>
                <c:ptCount val="4"/>
                <c:pt idx="0">
                  <c:v>0.13</c:v>
                </c:pt>
                <c:pt idx="1">
                  <c:v>0.25</c:v>
                </c:pt>
                <c:pt idx="2">
                  <c:v>0.27</c:v>
                </c:pt>
                <c:pt idx="3">
                  <c:v>0.38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941-48E6-A64D-2C1906CE31F8}"/>
            </c:ext>
          </c:extLst>
        </c:ser>
        <c:ser>
          <c:idx val="3"/>
          <c:order val="2"/>
          <c:tx>
            <c:strRef>
              <c:f>Sheet1!$A$4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Sheet1!$B$1:$E$1</c:f>
              <c:strCache>
                <c:ptCount val="4"/>
                <c:pt idx="0">
                  <c:v>State/local gov</c:v>
                </c:pt>
                <c:pt idx="1">
                  <c:v>Private</c:v>
                </c:pt>
                <c:pt idx="2">
                  <c:v>Non-profit</c:v>
                </c:pt>
                <c:pt idx="3">
                  <c:v>Federal gov</c:v>
                </c:pt>
              </c:strCache>
            </c:strRef>
          </c:cat>
          <c:val>
            <c:numRef>
              <c:f>Sheet1!$B$4:$E$4</c:f>
              <c:numCache>
                <c:formatCode>0%</c:formatCode>
                <c:ptCount val="4"/>
                <c:pt idx="0">
                  <c:v>0.14000000000000001</c:v>
                </c:pt>
                <c:pt idx="1">
                  <c:v>0.31</c:v>
                </c:pt>
                <c:pt idx="2">
                  <c:v>0.33</c:v>
                </c:pt>
                <c:pt idx="3">
                  <c:v>0.45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941-48E6-A64D-2C1906CE31F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0"/>
        <c:shape val="box"/>
        <c:axId val="222907008"/>
        <c:axId val="223171712"/>
        <c:axId val="0"/>
      </c:bar3DChart>
      <c:catAx>
        <c:axId val="2229070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252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23171712"/>
        <c:crosses val="autoZero"/>
        <c:auto val="1"/>
        <c:lblAlgn val="ctr"/>
        <c:lblOffset val="100"/>
        <c:noMultiLvlLbl val="0"/>
      </c:catAx>
      <c:valAx>
        <c:axId val="223171712"/>
        <c:scaling>
          <c:orientation val="minMax"/>
          <c:max val="1"/>
        </c:scaling>
        <c:delete val="0"/>
        <c:axPos val="l"/>
        <c:majorGridlines>
          <c:spPr>
            <a:ln w="2527">
              <a:solidFill>
                <a:schemeClr val="bg1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252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273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22907008"/>
        <c:crosses val="autoZero"/>
        <c:crossBetween val="between"/>
        <c:majorUnit val="0.2"/>
      </c:valAx>
    </c:plotArea>
    <c:legend>
      <c:legendPos val="t"/>
      <c:layout>
        <c:manualLayout>
          <c:xMode val="edge"/>
          <c:yMode val="edge"/>
          <c:x val="0.12787937572019178"/>
          <c:y val="0.14154249824125539"/>
          <c:w val="0.50726706575285208"/>
          <c:h val="7.3094851790116808E-2"/>
        </c:manualLayout>
      </c:layout>
      <c:overlay val="0"/>
      <c:spPr>
        <a:ln>
          <a:solidFill>
            <a:schemeClr val="tx1"/>
          </a:solidFill>
        </a:ln>
      </c:spPr>
      <c:txPr>
        <a:bodyPr/>
        <a:lstStyle/>
        <a:p>
          <a:pPr>
            <a:defRPr sz="1400" b="0">
              <a:latin typeface="+mn-lt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273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depthPercent val="5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noFill/>
        <a:ln w="12700">
          <a:solidFill>
            <a:srgbClr val="FFFFFF"/>
          </a:solidFill>
          <a:prstDash val="solid"/>
        </a:ln>
      </c:spPr>
    </c:sideWall>
    <c:backWall>
      <c:thickness val="0"/>
      <c:spPr>
        <a:noFill/>
        <a:ln w="12700">
          <a:solidFill>
            <a:srgbClr val="FFFFFF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0220363442229577"/>
          <c:y val="3.8626609442060089E-2"/>
          <c:w val="0.89779636557770426"/>
          <c:h val="0.71329360300550659"/>
        </c:manualLayout>
      </c:layout>
      <c:bar3DChart>
        <c:barDir val="col"/>
        <c:grouping val="clustered"/>
        <c:varyColors val="0"/>
        <c:ser>
          <c:idx val="2"/>
          <c:order val="0"/>
          <c:tx>
            <c:strRef>
              <c:f>Sheet1!$B$1</c:f>
              <c:strCache>
                <c:ptCount val="1"/>
                <c:pt idx="0">
                  <c:v>Not likely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ln w="8635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dLbl>
              <c:idx val="0"/>
              <c:layout>
                <c:manualLayout>
                  <c:x val="-7.1958109333224631E-3"/>
                  <c:y val="6.10354502075749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BFB-4052-9D57-30B3F52418A1}"/>
                </c:ext>
              </c:extLst>
            </c:dLbl>
            <c:dLbl>
              <c:idx val="1"/>
              <c:layout>
                <c:manualLayout>
                  <c:x val="-5.3440872345138545E-3"/>
                  <c:y val="-5.551001423418282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BFB-4052-9D57-30B3F52418A1}"/>
                </c:ext>
              </c:extLst>
            </c:dLbl>
            <c:dLbl>
              <c:idx val="2"/>
              <c:layout>
                <c:manualLayout>
                  <c:x val="-4.0835879453419198E-3"/>
                  <c:y val="-7.2024470259134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BFB-4052-9D57-30B3F52418A1}"/>
                </c:ext>
              </c:extLst>
            </c:dLbl>
            <c:spPr>
              <a:noFill/>
              <a:ln w="17271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+mn-lt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Non-teleworkers</c:v>
                </c:pt>
                <c:pt idx="1">
                  <c:v>Teleworkers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0.2</c:v>
                </c:pt>
                <c:pt idx="1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BFB-4052-9D57-30B3F52418A1}"/>
            </c:ext>
          </c:extLst>
        </c:ser>
        <c:ser>
          <c:idx val="0"/>
          <c:order val="1"/>
          <c:tx>
            <c:strRef>
              <c:f>Sheet1!$C$1</c:f>
              <c:strCache>
                <c:ptCount val="1"/>
                <c:pt idx="0">
                  <c:v>Somewhat likely</c:v>
                </c:pt>
              </c:strCache>
            </c:strRef>
          </c:tx>
          <c:spPr>
            <a:solidFill>
              <a:srgbClr val="DB6003"/>
            </a:solidFill>
            <a:ln w="8635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dLbl>
              <c:idx val="0"/>
              <c:layout>
                <c:manualLayout>
                  <c:x val="-3.8073617621816164E-3"/>
                  <c:y val="-1.18159992491243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BFB-4052-9D57-30B3F52418A1}"/>
                </c:ext>
              </c:extLst>
            </c:dLbl>
            <c:dLbl>
              <c:idx val="1"/>
              <c:layout>
                <c:manualLayout>
                  <c:x val="-3.9502385595232793E-3"/>
                  <c:y val="1.22149246149101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BFB-4052-9D57-30B3F52418A1}"/>
                </c:ext>
              </c:extLst>
            </c:dLbl>
            <c:dLbl>
              <c:idx val="2"/>
              <c:layout>
                <c:manualLayout>
                  <c:x val="-7.1021090738755072E-6"/>
                  <c:y val="2.8034336092581648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DBFB-4052-9D57-30B3F52418A1}"/>
                </c:ext>
              </c:extLst>
            </c:dLbl>
            <c:spPr>
              <a:noFill/>
              <a:ln w="17271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+mn-lt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Non-teleworkers</c:v>
                </c:pt>
                <c:pt idx="1">
                  <c:v>Teleworkers</c:v>
                </c:pt>
              </c:strCache>
            </c:strRef>
          </c:cat>
          <c:val>
            <c:numRef>
              <c:f>Sheet1!$C$2:$C$3</c:f>
              <c:numCache>
                <c:formatCode>0%</c:formatCode>
                <c:ptCount val="2"/>
                <c:pt idx="0">
                  <c:v>0.26</c:v>
                </c:pt>
                <c:pt idx="1">
                  <c:v>0.14000000000000001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DBFB-4052-9D57-30B3F52418A1}"/>
            </c:ext>
          </c:extLst>
        </c:ser>
        <c:ser>
          <c:idx val="1"/>
          <c:order val="2"/>
          <c:tx>
            <c:strRef>
              <c:f>Sheet1!$D$1</c:f>
              <c:strCache>
                <c:ptCount val="1"/>
                <c:pt idx="0">
                  <c:v>Very likely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 w="8635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dLbl>
              <c:idx val="0"/>
              <c:layout>
                <c:manualLayout>
                  <c:x val="-7.3487889957081168E-3"/>
                  <c:y val="4.077946157608132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BFB-4052-9D57-30B3F52418A1}"/>
                </c:ext>
              </c:extLst>
            </c:dLbl>
            <c:dLbl>
              <c:idx val="1"/>
              <c:layout>
                <c:manualLayout>
                  <c:x val="-7.5345486041515563E-3"/>
                  <c:y val="-8.4391173259607005E-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DBFB-4052-9D57-30B3F52418A1}"/>
                </c:ext>
              </c:extLst>
            </c:dLbl>
            <c:dLbl>
              <c:idx val="2"/>
              <c:layout>
                <c:manualLayout>
                  <c:x val="2.3138671362686403E-3"/>
                  <c:y val="6.95589099789063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DBFB-4052-9D57-30B3F52418A1}"/>
                </c:ext>
              </c:extLst>
            </c:dLbl>
            <c:spPr>
              <a:noFill/>
              <a:ln w="17271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+mn-lt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Non-teleworkers</c:v>
                </c:pt>
                <c:pt idx="1">
                  <c:v>Teleworkers</c:v>
                </c:pt>
              </c:strCache>
            </c:strRef>
          </c:cat>
          <c:val>
            <c:numRef>
              <c:f>Sheet1!$D$2:$D$3</c:f>
              <c:numCache>
                <c:formatCode>0%</c:formatCode>
                <c:ptCount val="2"/>
                <c:pt idx="0">
                  <c:v>0.54</c:v>
                </c:pt>
                <c:pt idx="1">
                  <c:v>0.77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DBFB-4052-9D57-30B3F52418A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gapDepth val="50"/>
        <c:shape val="box"/>
        <c:axId val="146608512"/>
        <c:axId val="146610432"/>
        <c:axId val="0"/>
      </c:bar3DChart>
      <c:catAx>
        <c:axId val="146608512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215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+mn-lt"/>
                <a:ea typeface="Arial"/>
                <a:cs typeface="Arial"/>
              </a:defRPr>
            </a:pPr>
            <a:endParaRPr lang="en-US"/>
          </a:p>
        </c:txPr>
        <c:crossAx val="14661043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46610432"/>
        <c:scaling>
          <c:orientation val="minMax"/>
          <c:max val="1"/>
        </c:scaling>
        <c:delete val="0"/>
        <c:axPos val="l"/>
        <c:majorGridlines>
          <c:spPr>
            <a:ln w="8635">
              <a:solidFill>
                <a:srgbClr val="FFFFFF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215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+mn-lt"/>
                <a:ea typeface="Arial"/>
                <a:cs typeface="Arial"/>
              </a:defRPr>
            </a:pPr>
            <a:endParaRPr lang="en-US"/>
          </a:p>
        </c:txPr>
        <c:crossAx val="146608512"/>
        <c:crosses val="max"/>
        <c:crossBetween val="between"/>
        <c:majorUnit val="0.2"/>
      </c:valAx>
      <c:spPr>
        <a:noFill/>
        <a:ln w="17271">
          <a:noFill/>
        </a:ln>
      </c:spPr>
    </c:plotArea>
    <c:legend>
      <c:legendPos val="r"/>
      <c:layout>
        <c:manualLayout>
          <c:xMode val="edge"/>
          <c:yMode val="edge"/>
          <c:x val="0.30619189349902115"/>
          <c:y val="0.87918495485004755"/>
          <c:w val="0.52566158394777929"/>
          <c:h val="0.10276587001989129"/>
        </c:manualLayout>
      </c:layout>
      <c:overlay val="0"/>
      <c:spPr>
        <a:solidFill>
          <a:srgbClr val="FFFFFF"/>
        </a:solidFill>
        <a:ln w="2159">
          <a:solidFill>
            <a:srgbClr val="000000"/>
          </a:solidFill>
          <a:prstDash val="solid"/>
        </a:ln>
      </c:spPr>
      <c:txPr>
        <a:bodyPr/>
        <a:lstStyle/>
        <a:p>
          <a:pPr>
            <a:defRPr sz="1200" b="0" i="0" u="none" strike="noStrike" baseline="0">
              <a:solidFill>
                <a:srgbClr val="000000"/>
              </a:solidFill>
              <a:latin typeface="+mn-lt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544" b="1" i="0" u="none" strike="noStrike" baseline="0">
          <a:solidFill>
            <a:srgbClr val="000000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Primary Mode Used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All Modes</c:v>
                </c:pt>
                <c:pt idx="1">
                  <c:v>Walk</c:v>
                </c:pt>
                <c:pt idx="2">
                  <c:v>Bike</c:v>
                </c:pt>
                <c:pt idx="3">
                  <c:v>Drive Alone</c:v>
                </c:pt>
                <c:pt idx="4">
                  <c:v>Carpool/Vanpool</c:v>
                </c:pt>
                <c:pt idx="5">
                  <c:v>Bus</c:v>
                </c:pt>
                <c:pt idx="6">
                  <c:v>Metrorail</c:v>
                </c:pt>
                <c:pt idx="7">
                  <c:v>Commuter Rail</c:v>
                </c:pt>
              </c:strCache>
            </c:strRef>
          </c:cat>
          <c:val>
            <c:numRef>
              <c:f>Sheet1!$B$2:$B$9</c:f>
              <c:numCache>
                <c:formatCode>0%</c:formatCode>
                <c:ptCount val="8"/>
                <c:pt idx="0">
                  <c:v>0.3</c:v>
                </c:pt>
                <c:pt idx="1">
                  <c:v>0.11</c:v>
                </c:pt>
                <c:pt idx="2">
                  <c:v>0.23</c:v>
                </c:pt>
                <c:pt idx="3">
                  <c:v>0.24</c:v>
                </c:pt>
                <c:pt idx="4">
                  <c:v>0.25</c:v>
                </c:pt>
                <c:pt idx="5">
                  <c:v>0.31</c:v>
                </c:pt>
                <c:pt idx="6">
                  <c:v>0.4</c:v>
                </c:pt>
                <c:pt idx="7">
                  <c:v>0.48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0B6-4570-8AD4-8459E3B93B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35928832"/>
        <c:axId val="135934720"/>
      </c:barChart>
      <c:catAx>
        <c:axId val="1359288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5934720"/>
        <c:crosses val="autoZero"/>
        <c:auto val="1"/>
        <c:lblAlgn val="ctr"/>
        <c:lblOffset val="100"/>
        <c:noMultiLvlLbl val="0"/>
      </c:catAx>
      <c:valAx>
        <c:axId val="135934720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5928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0936152912548791"/>
          <c:y val="0.80036464487909842"/>
          <c:w val="0.19473869866494478"/>
          <c:h val="5.596819889400005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noFill/>
        <a:ln w="12700">
          <a:solidFill>
            <a:schemeClr val="bg1"/>
          </a:solidFill>
          <a:prstDash val="solid"/>
        </a:ln>
      </c:spPr>
    </c:sideWall>
    <c:backWall>
      <c:thickness val="0"/>
      <c:spPr>
        <a:noFill/>
        <a:ln w="12700">
          <a:solidFill>
            <a:schemeClr val="bg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0464130502550711"/>
          <c:y val="4.8223350253807112E-2"/>
          <c:w val="0.887685068709681"/>
          <c:h val="0.67696162680250793"/>
        </c:manualLayout>
      </c:layout>
      <c:bar3DChart>
        <c:barDir val="col"/>
        <c:grouping val="clustered"/>
        <c:varyColors val="0"/>
        <c:ser>
          <c:idx val="2"/>
          <c:order val="0"/>
          <c:tx>
            <c:strRef>
              <c:f>Sheet1!$A$2</c:f>
              <c:strCache>
                <c:ptCount val="1"/>
                <c:pt idx="0">
                  <c:v>0.1 - 0.4 mi</c:v>
                </c:pt>
              </c:strCache>
            </c:strRef>
          </c:tx>
          <c:spPr>
            <a:solidFill>
              <a:srgbClr val="FF6600"/>
            </a:solidFill>
            <a:ln w="12700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16510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Bus stop distance</c:v>
                </c:pt>
                <c:pt idx="1">
                  <c:v>Train station distance</c:v>
                </c:pt>
              </c:strCache>
            </c:strRef>
          </c:cat>
          <c:val>
            <c:numRef>
              <c:f>Sheet1!$B$2:$C$2</c:f>
              <c:numCache>
                <c:formatCode>0%</c:formatCode>
                <c:ptCount val="2"/>
                <c:pt idx="0">
                  <c:v>0.51</c:v>
                </c:pt>
                <c:pt idx="1">
                  <c:v>7.0000000000000007E-2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F6-4049-B8D8-4B0F616DB634}"/>
            </c:ext>
          </c:extLst>
        </c:ser>
        <c:ser>
          <c:idx val="0"/>
          <c:order val="1"/>
          <c:tx>
            <c:strRef>
              <c:f>Sheet1!$A$3</c:f>
              <c:strCache>
                <c:ptCount val="1"/>
                <c:pt idx="0">
                  <c:v>0.5-0.9 mi</c:v>
                </c:pt>
              </c:strCache>
            </c:strRef>
          </c:tx>
          <c:spPr>
            <a:solidFill>
              <a:srgbClr val="FFCC99"/>
            </a:solidFill>
            <a:ln w="12700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165100"/>
            </a:sp3d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Bus stop distance</c:v>
                </c:pt>
                <c:pt idx="1">
                  <c:v>Train station distance</c:v>
                </c:pt>
              </c:strCache>
            </c:strRef>
          </c:cat>
          <c:val>
            <c:numRef>
              <c:f>Sheet1!$B$3:$C$3</c:f>
              <c:numCache>
                <c:formatCode>0%</c:formatCode>
                <c:ptCount val="2"/>
                <c:pt idx="0">
                  <c:v>0.15</c:v>
                </c:pt>
                <c:pt idx="1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CF6-4049-B8D8-4B0F616DB634}"/>
            </c:ext>
          </c:extLst>
        </c:ser>
        <c:ser>
          <c:idx val="1"/>
          <c:order val="2"/>
          <c:tx>
            <c:strRef>
              <c:f>Sheet1!$A$4</c:f>
              <c:strCache>
                <c:ptCount val="1"/>
                <c:pt idx="0">
                  <c:v>1.0-2.9 mi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0" h="1651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+mn-lt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Bus stop distance</c:v>
                </c:pt>
                <c:pt idx="1">
                  <c:v>Train station distance</c:v>
                </c:pt>
              </c:strCache>
            </c:strRef>
          </c:cat>
          <c:val>
            <c:numRef>
              <c:f>Sheet1!$B$4:$C$4</c:f>
              <c:numCache>
                <c:formatCode>0%</c:formatCode>
                <c:ptCount val="2"/>
                <c:pt idx="0">
                  <c:v>0.13</c:v>
                </c:pt>
                <c:pt idx="1">
                  <c:v>0.23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CF6-4049-B8D8-4B0F616DB634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3.0-4.9 mi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1651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+mn-lt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Bus stop distance</c:v>
                </c:pt>
                <c:pt idx="1">
                  <c:v>Train station distance</c:v>
                </c:pt>
              </c:strCache>
            </c:strRef>
          </c:cat>
          <c:val>
            <c:numRef>
              <c:f>Sheet1!$B$5:$C$5</c:f>
              <c:numCache>
                <c:formatCode>0%</c:formatCode>
                <c:ptCount val="2"/>
                <c:pt idx="0">
                  <c:v>0.05</c:v>
                </c:pt>
                <c:pt idx="1">
                  <c:v>0.13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CF6-4049-B8D8-4B0F616DB634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5.0 - 9.9 mi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1651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+mn-lt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Bus stop distance</c:v>
                </c:pt>
                <c:pt idx="1">
                  <c:v>Train station distance</c:v>
                </c:pt>
              </c:strCache>
            </c:strRef>
          </c:cat>
          <c:val>
            <c:numRef>
              <c:f>Sheet1!$B$6:$C$6</c:f>
              <c:numCache>
                <c:formatCode>0%</c:formatCode>
                <c:ptCount val="2"/>
                <c:pt idx="0">
                  <c:v>0.05</c:v>
                </c:pt>
                <c:pt idx="1">
                  <c:v>0.16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CF6-4049-B8D8-4B0F616DB634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10.0+ mi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1651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+mn-lt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Bus stop distance</c:v>
                </c:pt>
                <c:pt idx="1">
                  <c:v>Train station distance</c:v>
                </c:pt>
              </c:strCache>
            </c:strRef>
          </c:cat>
          <c:val>
            <c:numRef>
              <c:f>Sheet1!$B$7:$C$7</c:f>
              <c:numCache>
                <c:formatCode>0%</c:formatCode>
                <c:ptCount val="2"/>
                <c:pt idx="0">
                  <c:v>0.04</c:v>
                </c:pt>
                <c:pt idx="1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CF6-4049-B8D8-4B0F616DB634}"/>
            </c:ext>
          </c:extLst>
        </c:ser>
        <c:ser>
          <c:idx val="6"/>
          <c:order val="6"/>
          <c:tx>
            <c:strRef>
              <c:f>Sheet1!$A$8</c:f>
              <c:strCache>
                <c:ptCount val="1"/>
                <c:pt idx="0">
                  <c:v>DK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Sheet1!$B$1:$C$1</c:f>
              <c:strCache>
                <c:ptCount val="2"/>
                <c:pt idx="0">
                  <c:v>Bus stop distance</c:v>
                </c:pt>
                <c:pt idx="1">
                  <c:v>Train station distance</c:v>
                </c:pt>
              </c:strCache>
            </c:strRef>
          </c:cat>
          <c:val>
            <c:numRef>
              <c:f>Sheet1!$B$8:$C$8</c:f>
              <c:numCache>
                <c:formatCode>0%</c:formatCode>
                <c:ptCount val="2"/>
                <c:pt idx="0">
                  <c:v>7.0000000000000007E-2</c:v>
                </c:pt>
                <c:pt idx="1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8A7-49FE-924B-F81F71ED7CF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0"/>
        <c:shape val="box"/>
        <c:axId val="145729792"/>
        <c:axId val="148058496"/>
        <c:axId val="0"/>
      </c:bar3DChart>
      <c:catAx>
        <c:axId val="1457297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48058496"/>
        <c:crosses val="autoZero"/>
        <c:auto val="1"/>
        <c:lblAlgn val="ctr"/>
        <c:lblOffset val="100"/>
        <c:noMultiLvlLbl val="0"/>
      </c:catAx>
      <c:valAx>
        <c:axId val="148058496"/>
        <c:scaling>
          <c:orientation val="minMax"/>
          <c:max val="1"/>
        </c:scaling>
        <c:delete val="0"/>
        <c:axPos val="l"/>
        <c:majorGridlines>
          <c:spPr>
            <a:ln w="3175">
              <a:solidFill>
                <a:schemeClr val="bg1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45729792"/>
        <c:crosses val="autoZero"/>
        <c:crossBetween val="between"/>
        <c:majorUnit val="0.2"/>
      </c:valAx>
    </c:plotArea>
    <c:legend>
      <c:legendPos val="t"/>
      <c:layout>
        <c:manualLayout>
          <c:xMode val="edge"/>
          <c:yMode val="edge"/>
          <c:x val="0.13479126706739675"/>
          <c:y val="0.844021522140046"/>
          <c:w val="0.86520873293260325"/>
          <c:h val="6.3757998594117432E-2"/>
        </c:manualLayout>
      </c:layout>
      <c:overlay val="0"/>
      <c:spPr>
        <a:ln>
          <a:solidFill>
            <a:schemeClr val="tx1"/>
          </a:solidFill>
        </a:ln>
      </c:spPr>
      <c:txPr>
        <a:bodyPr/>
        <a:lstStyle/>
        <a:p>
          <a:pPr>
            <a:defRPr sz="1200" b="0">
              <a:latin typeface="Arial" pitchFamily="34" charset="0"/>
              <a:cs typeface="Arial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solidFill>
        <a:schemeClr val="bg1"/>
      </a:solidFill>
    </a:ln>
  </c:spPr>
  <c:txPr>
    <a:bodyPr/>
    <a:lstStyle/>
    <a:p>
      <a:pPr>
        <a:defRPr sz="1325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noFill/>
        <a:ln w="12621">
          <a:solidFill>
            <a:schemeClr val="bg1"/>
          </a:solidFill>
          <a:prstDash val="solid"/>
        </a:ln>
      </c:spPr>
    </c:sideWall>
    <c:backWall>
      <c:thickness val="0"/>
      <c:spPr>
        <a:noFill/>
        <a:ln w="12621">
          <a:solidFill>
            <a:schemeClr val="bg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4573459715639808"/>
          <c:y val="6.4864864864864868E-2"/>
          <c:w val="0.84597156398104256"/>
          <c:h val="0.69116142153769367"/>
        </c:manualLayout>
      </c:layout>
      <c:bar3DChart>
        <c:barDir val="bar"/>
        <c:grouping val="stacked"/>
        <c:varyColors val="0"/>
        <c:ser>
          <c:idx val="2"/>
          <c:order val="0"/>
          <c:tx>
            <c:strRef>
              <c:f>Sheet1!$A$2</c:f>
              <c:strCache>
                <c:ptCount val="1"/>
                <c:pt idx="0">
                  <c:v>Available and used</c:v>
                </c:pt>
              </c:strCache>
            </c:strRef>
          </c:tx>
          <c:spPr>
            <a:solidFill>
              <a:srgbClr val="FF6600"/>
            </a:solidFill>
            <a:ln w="12621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243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+mn-lt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HOV lane</c:v>
                </c:pt>
                <c:pt idx="1">
                  <c:v>Express Lane</c:v>
                </c:pt>
              </c:strCache>
            </c:strRef>
          </c:cat>
          <c:val>
            <c:numRef>
              <c:f>Sheet1!$B$2:$C$2</c:f>
              <c:numCache>
                <c:formatCode>0%</c:formatCode>
                <c:ptCount val="2"/>
                <c:pt idx="0">
                  <c:v>0.09</c:v>
                </c:pt>
                <c:pt idx="1">
                  <c:v>7.0000000000000007E-2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38C-4274-A3AB-59D6F479960C}"/>
            </c:ext>
          </c:extLst>
        </c:ser>
        <c:ser>
          <c:idx val="0"/>
          <c:order val="1"/>
          <c:tx>
            <c:strRef>
              <c:f>Sheet1!$A$3</c:f>
              <c:strCache>
                <c:ptCount val="1"/>
                <c:pt idx="0">
                  <c:v>Available, not used</c:v>
                </c:pt>
              </c:strCache>
            </c:strRef>
          </c:tx>
          <c:spPr>
            <a:solidFill>
              <a:srgbClr val="FFCC99"/>
            </a:solidFill>
            <a:ln w="12621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243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+mn-lt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HOV lane</c:v>
                </c:pt>
                <c:pt idx="1">
                  <c:v>Express Lane</c:v>
                </c:pt>
              </c:strCache>
            </c:strRef>
          </c:cat>
          <c:val>
            <c:numRef>
              <c:f>Sheet1!$B$3:$C$3</c:f>
              <c:numCache>
                <c:formatCode>0%</c:formatCode>
                <c:ptCount val="2"/>
                <c:pt idx="0">
                  <c:v>0.21</c:v>
                </c:pt>
                <c:pt idx="1">
                  <c:v>0.08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38C-4274-A3AB-59D6F479960C}"/>
            </c:ext>
          </c:extLst>
        </c:ser>
        <c:ser>
          <c:idx val="1"/>
          <c:order val="2"/>
          <c:tx>
            <c:strRef>
              <c:f>Sheet1!$A$4</c:f>
              <c:strCache>
                <c:ptCount val="1"/>
                <c:pt idx="0">
                  <c:v>Not available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 w="12621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243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+mn-lt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HOV lane</c:v>
                </c:pt>
                <c:pt idx="1">
                  <c:v>Express Lane</c:v>
                </c:pt>
              </c:strCache>
            </c:strRef>
          </c:cat>
          <c:val>
            <c:numRef>
              <c:f>Sheet1!$B$4:$C$4</c:f>
              <c:numCache>
                <c:formatCode>0%</c:formatCode>
                <c:ptCount val="2"/>
                <c:pt idx="0">
                  <c:v>0.7</c:v>
                </c:pt>
                <c:pt idx="1">
                  <c:v>0.85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38C-4274-A3AB-59D6F479960C}"/>
            </c:ext>
          </c:extLst>
        </c:ser>
        <c:ser>
          <c:idx val="3"/>
          <c:order val="3"/>
          <c:tx>
            <c:strRef>
              <c:f>Sheet1!#REF!</c:f>
              <c:strCache>
                <c:ptCount val="1"/>
                <c:pt idx="0">
                  <c:v>#REF!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25400"/>
            </a:sp3d>
          </c:spPr>
          <c:invertIfNegative val="0"/>
          <c:dLbls>
            <c:delete val="1"/>
          </c:dLbls>
          <c:cat>
            <c:strRef>
              <c:f>Sheet1!$B$1:$C$1</c:f>
              <c:strCache>
                <c:ptCount val="2"/>
                <c:pt idx="0">
                  <c:v>HOV lane</c:v>
                </c:pt>
                <c:pt idx="1">
                  <c:v>Express Lane</c:v>
                </c:pt>
              </c:strCache>
            </c:strRef>
          </c:cat>
          <c: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38C-4274-A3AB-59D6F479960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0"/>
        <c:shape val="box"/>
        <c:axId val="117946624"/>
        <c:axId val="130967808"/>
        <c:axId val="0"/>
      </c:bar3DChart>
      <c:catAx>
        <c:axId val="117946624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315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chemeClr val="tx1"/>
                </a:solidFill>
                <a:latin typeface="+mn-lt"/>
                <a:ea typeface="Arial"/>
                <a:cs typeface="Arial"/>
              </a:defRPr>
            </a:pPr>
            <a:endParaRPr lang="en-US"/>
          </a:p>
        </c:txPr>
        <c:crossAx val="130967808"/>
        <c:crosses val="autoZero"/>
        <c:auto val="1"/>
        <c:lblAlgn val="ctr"/>
        <c:lblOffset val="100"/>
        <c:noMultiLvlLbl val="0"/>
      </c:catAx>
      <c:valAx>
        <c:axId val="130967808"/>
        <c:scaling>
          <c:orientation val="minMax"/>
          <c:max val="1"/>
        </c:scaling>
        <c:delete val="0"/>
        <c:axPos val="b"/>
        <c:majorGridlines>
          <c:spPr>
            <a:ln w="3155">
              <a:solidFill>
                <a:schemeClr val="bg1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315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chemeClr val="tx1"/>
                </a:solidFill>
                <a:latin typeface="+mn-lt"/>
                <a:ea typeface="Arial"/>
                <a:cs typeface="Arial"/>
              </a:defRPr>
            </a:pPr>
            <a:endParaRPr lang="en-US"/>
          </a:p>
        </c:txPr>
        <c:crossAx val="117946624"/>
        <c:crosses val="max"/>
        <c:crossBetween val="between"/>
        <c:majorUnit val="0.2"/>
      </c:valAx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1.676297519261705E-2"/>
          <c:y val="0.87777014575305745"/>
          <c:w val="0.87302197104394208"/>
          <c:h val="8.7887697548444749E-2"/>
        </c:manualLayout>
      </c:layout>
      <c:overlay val="0"/>
      <c:spPr>
        <a:solidFill>
          <a:schemeClr val="bg1"/>
        </a:solidFill>
        <a:ln w="3155">
          <a:solidFill>
            <a:schemeClr val="tx1"/>
          </a:solidFill>
          <a:prstDash val="solid"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+mn-lt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242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noFill/>
        <a:ln w="12178">
          <a:solidFill>
            <a:schemeClr val="bg1"/>
          </a:solidFill>
          <a:prstDash val="solid"/>
        </a:ln>
      </c:spPr>
    </c:sideWall>
    <c:backWall>
      <c:thickness val="0"/>
      <c:spPr>
        <a:noFill/>
        <a:ln w="12178">
          <a:solidFill>
            <a:schemeClr val="bg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9.5971563981042646E-2"/>
          <c:y val="8.918918918918918E-2"/>
          <c:w val="0.90521327014218"/>
          <c:h val="0.77567567567567564"/>
        </c:manualLayout>
      </c:layout>
      <c:bar3DChart>
        <c:barDir val="col"/>
        <c:grouping val="clustered"/>
        <c:varyColors val="0"/>
        <c:ser>
          <c:idx val="2"/>
          <c:order val="0"/>
          <c:tx>
            <c:strRef>
              <c:f>Sheet1!$A$2</c:f>
              <c:strCache>
                <c:ptCount val="1"/>
                <c:pt idx="0">
                  <c:v>Inner Core</c:v>
                </c:pt>
              </c:strCache>
            </c:strRef>
          </c:tx>
          <c:spPr>
            <a:solidFill>
              <a:srgbClr val="FF6600"/>
            </a:solidFill>
            <a:ln w="1217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165100"/>
              <a:contourClr>
                <a:srgbClr val="000000"/>
              </a:contourClr>
            </a:sp3d>
          </c:spPr>
          <c:invertIfNegative val="0"/>
          <c:dLbls>
            <c:spPr>
              <a:noFill/>
              <a:ln w="24355">
                <a:noFill/>
              </a:ln>
            </c:spPr>
            <c:txPr>
              <a:bodyPr/>
              <a:lstStyle/>
              <a:p>
                <a:pPr>
                  <a:defRPr sz="1342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HOV Available</c:v>
                </c:pt>
                <c:pt idx="1">
                  <c:v>Used HOV</c:v>
                </c:pt>
              </c:strCache>
            </c:strRef>
          </c:cat>
          <c:val>
            <c:numRef>
              <c:f>Sheet1!$B$2:$C$2</c:f>
              <c:numCache>
                <c:formatCode>0%</c:formatCode>
                <c:ptCount val="2"/>
                <c:pt idx="0">
                  <c:v>0.19</c:v>
                </c:pt>
                <c:pt idx="1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F45-4384-8AA8-FD6F4D18C5AB}"/>
            </c:ext>
          </c:extLst>
        </c:ser>
        <c:ser>
          <c:idx val="0"/>
          <c:order val="1"/>
          <c:tx>
            <c:strRef>
              <c:f>Sheet1!$A$3</c:f>
              <c:strCache>
                <c:ptCount val="1"/>
                <c:pt idx="0">
                  <c:v>Middle Ring</c:v>
                </c:pt>
              </c:strCache>
            </c:strRef>
          </c:tx>
          <c:spPr>
            <a:solidFill>
              <a:srgbClr val="FFCC99"/>
            </a:solidFill>
            <a:ln w="1217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165100"/>
            </a:sp3d>
          </c:spPr>
          <c:invertIfNegative val="0"/>
          <c:dLbls>
            <c:spPr>
              <a:noFill/>
              <a:ln w="24355">
                <a:noFill/>
              </a:ln>
            </c:spPr>
            <c:txPr>
              <a:bodyPr/>
              <a:lstStyle/>
              <a:p>
                <a:pPr>
                  <a:defRPr sz="1342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HOV Available</c:v>
                </c:pt>
                <c:pt idx="1">
                  <c:v>Used HOV</c:v>
                </c:pt>
              </c:strCache>
            </c:strRef>
          </c:cat>
          <c:val>
            <c:numRef>
              <c:f>Sheet1!$B$3:$C$3</c:f>
              <c:numCache>
                <c:formatCode>0%</c:formatCode>
                <c:ptCount val="2"/>
                <c:pt idx="0">
                  <c:v>0.32</c:v>
                </c:pt>
                <c:pt idx="1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F45-4384-8AA8-FD6F4D18C5AB}"/>
            </c:ext>
          </c:extLst>
        </c:ser>
        <c:ser>
          <c:idx val="1"/>
          <c:order val="2"/>
          <c:tx>
            <c:strRef>
              <c:f>Sheet1!$A$4</c:f>
              <c:strCache>
                <c:ptCount val="1"/>
                <c:pt idx="0">
                  <c:v>Outer Ring</c:v>
                </c:pt>
              </c:strCache>
            </c:strRef>
          </c:tx>
          <c:spPr>
            <a:solidFill>
              <a:schemeClr val="accent2"/>
            </a:solidFill>
            <a:ln w="1217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165100"/>
            </a:sp3d>
          </c:spPr>
          <c:invertIfNegative val="0"/>
          <c:dLbls>
            <c:spPr>
              <a:noFill/>
              <a:ln w="24355">
                <a:noFill/>
              </a:ln>
            </c:spPr>
            <c:txPr>
              <a:bodyPr/>
              <a:lstStyle/>
              <a:p>
                <a:pPr>
                  <a:defRPr sz="1342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HOV Available</c:v>
                </c:pt>
                <c:pt idx="1">
                  <c:v>Used HOV</c:v>
                </c:pt>
              </c:strCache>
            </c:strRef>
          </c:cat>
          <c:val>
            <c:numRef>
              <c:f>Sheet1!$B$4:$C$4</c:f>
              <c:numCache>
                <c:formatCode>0%</c:formatCode>
                <c:ptCount val="2"/>
                <c:pt idx="0">
                  <c:v>0.36</c:v>
                </c:pt>
                <c:pt idx="1">
                  <c:v>0.42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F45-4384-8AA8-FD6F4D18C5A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48063744"/>
        <c:axId val="160012160"/>
        <c:axId val="0"/>
      </c:bar3DChart>
      <c:catAx>
        <c:axId val="1480637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04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342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60012160"/>
        <c:crosses val="autoZero"/>
        <c:auto val="1"/>
        <c:lblAlgn val="ctr"/>
        <c:lblOffset val="100"/>
        <c:noMultiLvlLbl val="0"/>
      </c:catAx>
      <c:valAx>
        <c:axId val="160012160"/>
        <c:scaling>
          <c:orientation val="minMax"/>
          <c:max val="1"/>
        </c:scaling>
        <c:delete val="0"/>
        <c:axPos val="l"/>
        <c:majorGridlines>
          <c:spPr>
            <a:ln w="3044">
              <a:solidFill>
                <a:schemeClr val="bg1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304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342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48063744"/>
        <c:crosses val="autoZero"/>
        <c:crossBetween val="between"/>
        <c:majorUnit val="0.2"/>
      </c:valAx>
    </c:plotArea>
    <c:legend>
      <c:legendPos val="r"/>
      <c:layout>
        <c:manualLayout>
          <c:xMode val="edge"/>
          <c:yMode val="edge"/>
          <c:x val="0.30806797094638694"/>
          <c:y val="0.18985622089698553"/>
          <c:w val="0.55631316042981638"/>
          <c:h val="9.3019361163303657E-2"/>
        </c:manualLayout>
      </c:layout>
      <c:overlay val="0"/>
      <c:spPr>
        <a:solidFill>
          <a:schemeClr val="bg1"/>
        </a:solidFill>
        <a:ln w="3044">
          <a:solidFill>
            <a:schemeClr val="tx1"/>
          </a:solidFill>
          <a:prstDash val="solid"/>
        </a:ln>
      </c:spPr>
      <c:txPr>
        <a:bodyPr/>
        <a:lstStyle/>
        <a:p>
          <a:pPr>
            <a:defRPr sz="123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199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noFill/>
        <a:ln w="12178">
          <a:solidFill>
            <a:schemeClr val="bg1"/>
          </a:solidFill>
          <a:prstDash val="solid"/>
        </a:ln>
      </c:spPr>
    </c:sideWall>
    <c:backWall>
      <c:thickness val="0"/>
      <c:spPr>
        <a:noFill/>
        <a:ln w="12178">
          <a:solidFill>
            <a:schemeClr val="bg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9.5971563981042646E-2"/>
          <c:y val="8.918918918918918E-2"/>
          <c:w val="0.90521327014218"/>
          <c:h val="0.77567567567567564"/>
        </c:manualLayout>
      </c:layout>
      <c:bar3DChart>
        <c:barDir val="col"/>
        <c:grouping val="clustered"/>
        <c:varyColors val="0"/>
        <c:ser>
          <c:idx val="2"/>
          <c:order val="0"/>
          <c:tx>
            <c:strRef>
              <c:f>Sheet1!$A$2</c:f>
              <c:strCache>
                <c:ptCount val="1"/>
                <c:pt idx="0">
                  <c:v>Inner Core</c:v>
                </c:pt>
              </c:strCache>
            </c:strRef>
          </c:tx>
          <c:spPr>
            <a:solidFill>
              <a:srgbClr val="FF6600"/>
            </a:solidFill>
            <a:ln w="1217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165100"/>
              <a:contourClr>
                <a:srgbClr val="000000"/>
              </a:contourClr>
            </a:sp3d>
          </c:spPr>
          <c:invertIfNegative val="0"/>
          <c:dLbls>
            <c:spPr>
              <a:noFill/>
              <a:ln w="24355">
                <a:noFill/>
              </a:ln>
            </c:spPr>
            <c:txPr>
              <a:bodyPr/>
              <a:lstStyle/>
              <a:p>
                <a:pPr>
                  <a:defRPr sz="1342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Express Lanes Available</c:v>
                </c:pt>
                <c:pt idx="1">
                  <c:v>Used Express Lanes</c:v>
                </c:pt>
              </c:strCache>
            </c:strRef>
          </c:cat>
          <c:val>
            <c:numRef>
              <c:f>Sheet1!$B$2:$C$2</c:f>
              <c:numCache>
                <c:formatCode>0%</c:formatCode>
                <c:ptCount val="2"/>
                <c:pt idx="0">
                  <c:v>0.09</c:v>
                </c:pt>
                <c:pt idx="1">
                  <c:v>0.23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23-49CE-A1D7-8276824825D9}"/>
            </c:ext>
          </c:extLst>
        </c:ser>
        <c:ser>
          <c:idx val="0"/>
          <c:order val="1"/>
          <c:tx>
            <c:strRef>
              <c:f>Sheet1!$A$3</c:f>
              <c:strCache>
                <c:ptCount val="1"/>
                <c:pt idx="0">
                  <c:v>Middle Ring</c:v>
                </c:pt>
              </c:strCache>
            </c:strRef>
          </c:tx>
          <c:spPr>
            <a:solidFill>
              <a:srgbClr val="FFCC99"/>
            </a:solidFill>
            <a:ln w="1217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165100"/>
            </a:sp3d>
          </c:spPr>
          <c:invertIfNegative val="0"/>
          <c:dLbls>
            <c:spPr>
              <a:noFill/>
              <a:ln w="24355">
                <a:noFill/>
              </a:ln>
            </c:spPr>
            <c:txPr>
              <a:bodyPr/>
              <a:lstStyle/>
              <a:p>
                <a:pPr>
                  <a:defRPr sz="1342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Express Lanes Available</c:v>
                </c:pt>
                <c:pt idx="1">
                  <c:v>Used Express Lanes</c:v>
                </c:pt>
              </c:strCache>
            </c:strRef>
          </c:cat>
          <c:val>
            <c:numRef>
              <c:f>Sheet1!$B$3:$C$3</c:f>
              <c:numCache>
                <c:formatCode>0%</c:formatCode>
                <c:ptCount val="2"/>
                <c:pt idx="0">
                  <c:v>0.16</c:v>
                </c:pt>
                <c:pt idx="1">
                  <c:v>0.46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323-49CE-A1D7-8276824825D9}"/>
            </c:ext>
          </c:extLst>
        </c:ser>
        <c:ser>
          <c:idx val="1"/>
          <c:order val="2"/>
          <c:tx>
            <c:strRef>
              <c:f>Sheet1!$A$4</c:f>
              <c:strCache>
                <c:ptCount val="1"/>
                <c:pt idx="0">
                  <c:v>Outer Ring</c:v>
                </c:pt>
              </c:strCache>
            </c:strRef>
          </c:tx>
          <c:spPr>
            <a:solidFill>
              <a:schemeClr val="accent2"/>
            </a:solidFill>
            <a:ln w="12178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165100"/>
            </a:sp3d>
          </c:spPr>
          <c:invertIfNegative val="0"/>
          <c:dLbls>
            <c:spPr>
              <a:noFill/>
              <a:ln w="24355">
                <a:noFill/>
              </a:ln>
            </c:spPr>
            <c:txPr>
              <a:bodyPr/>
              <a:lstStyle/>
              <a:p>
                <a:pPr>
                  <a:defRPr sz="1342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Express Lanes Available</c:v>
                </c:pt>
                <c:pt idx="1">
                  <c:v>Used Express Lanes</c:v>
                </c:pt>
              </c:strCache>
            </c:strRef>
          </c:cat>
          <c:val>
            <c:numRef>
              <c:f>Sheet1!$B$4:$C$4</c:f>
              <c:numCache>
                <c:formatCode>0%</c:formatCode>
                <c:ptCount val="2"/>
                <c:pt idx="0">
                  <c:v>0.17</c:v>
                </c:pt>
                <c:pt idx="1">
                  <c:v>0.49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323-49CE-A1D7-8276824825D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48063744"/>
        <c:axId val="160012160"/>
        <c:axId val="0"/>
      </c:bar3DChart>
      <c:catAx>
        <c:axId val="1480637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04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342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60012160"/>
        <c:crosses val="autoZero"/>
        <c:auto val="1"/>
        <c:lblAlgn val="ctr"/>
        <c:lblOffset val="100"/>
        <c:noMultiLvlLbl val="0"/>
      </c:catAx>
      <c:valAx>
        <c:axId val="160012160"/>
        <c:scaling>
          <c:orientation val="minMax"/>
          <c:max val="1"/>
        </c:scaling>
        <c:delete val="0"/>
        <c:axPos val="l"/>
        <c:majorGridlines>
          <c:spPr>
            <a:ln w="3044">
              <a:solidFill>
                <a:schemeClr val="bg1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304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342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48063744"/>
        <c:crosses val="autoZero"/>
        <c:crossBetween val="between"/>
        <c:majorUnit val="0.2"/>
      </c:valAx>
    </c:plotArea>
    <c:legend>
      <c:legendPos val="r"/>
      <c:layout>
        <c:manualLayout>
          <c:xMode val="edge"/>
          <c:yMode val="edge"/>
          <c:x val="0.14046687783002235"/>
          <c:y val="0.12134317825413937"/>
          <c:w val="0.55631316042981638"/>
          <c:h val="9.3019361163303657E-2"/>
        </c:manualLayout>
      </c:layout>
      <c:overlay val="0"/>
      <c:spPr>
        <a:solidFill>
          <a:schemeClr val="bg1"/>
        </a:solidFill>
        <a:ln w="3044">
          <a:solidFill>
            <a:schemeClr val="tx1"/>
          </a:solidFill>
          <a:prstDash val="solid"/>
        </a:ln>
      </c:spPr>
      <c:txPr>
        <a:bodyPr/>
        <a:lstStyle/>
        <a:p>
          <a:pPr>
            <a:defRPr sz="123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199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hPercent val="40"/>
      <c:rotY val="0"/>
      <c:depthPercent val="5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noFill/>
        <a:ln w="12700">
          <a:solidFill>
            <a:srgbClr val="FFFFFF"/>
          </a:solidFill>
          <a:prstDash val="solid"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7.7544426494345731E-2"/>
          <c:y val="8.974358974358973E-2"/>
          <c:w val="0.92245557350565421"/>
          <c:h val="0.77777777777777768"/>
        </c:manualLayout>
      </c:layout>
      <c:bar3DChart>
        <c:barDir val="col"/>
        <c:grouping val="clustered"/>
        <c:varyColors val="0"/>
        <c:ser>
          <c:idx val="2"/>
          <c:order val="0"/>
          <c:tx>
            <c:strRef>
              <c:f>Sheet1!$B$1</c:f>
              <c:strCache>
                <c:ptCount val="1"/>
                <c:pt idx="0">
                  <c:v>Influenced by HOV</c:v>
                </c:pt>
              </c:strCache>
            </c:strRef>
          </c:tx>
          <c:spPr>
            <a:solidFill>
              <a:schemeClr val="accent1"/>
            </a:solidFill>
            <a:ln w="8317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421D-4DA1-9DB9-37630625F261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421D-4DA1-9DB9-37630625F261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421D-4DA1-9DB9-37630625F261}"/>
              </c:ext>
            </c:extLst>
          </c:dPt>
          <c:dLbls>
            <c:dLbl>
              <c:idx val="0"/>
              <c:layout>
                <c:manualLayout>
                  <c:x val="-6.976872456160371E-3"/>
                  <c:y val="9.54621277073027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21D-4DA1-9DB9-37630625F261}"/>
                </c:ext>
              </c:extLst>
            </c:dLbl>
            <c:dLbl>
              <c:idx val="2"/>
              <c:layout>
                <c:manualLayout>
                  <c:x val="-6.9401650880596447E-4"/>
                  <c:y val="-3.33366148661973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21D-4DA1-9DB9-37630625F261}"/>
                </c:ext>
              </c:extLst>
            </c:dLbl>
            <c:dLbl>
              <c:idx val="3"/>
              <c:layout>
                <c:manualLayout>
                  <c:x val="-3.5310761393050232E-4"/>
                  <c:y val="3.350516346362195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21D-4DA1-9DB9-37630625F261}"/>
                </c:ext>
              </c:extLst>
            </c:dLbl>
            <c:dLbl>
              <c:idx val="4"/>
              <c:layout>
                <c:manualLayout>
                  <c:x val="3.2096185598852974E-3"/>
                  <c:y val="1.35096732097115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21D-4DA1-9DB9-37630625F261}"/>
                </c:ext>
              </c:extLst>
            </c:dLbl>
            <c:spPr>
              <a:noFill/>
              <a:ln w="16633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+mn-lt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All Region</c:v>
                </c:pt>
                <c:pt idx="1">
                  <c:v> </c:v>
                </c:pt>
                <c:pt idx="2">
                  <c:v>Inner Core</c:v>
                </c:pt>
                <c:pt idx="3">
                  <c:v>Middle Ring</c:v>
                </c:pt>
                <c:pt idx="4">
                  <c:v>Outer Ring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 formatCode="0%">
                  <c:v>0.48</c:v>
                </c:pt>
                <c:pt idx="2" formatCode="0%">
                  <c:v>0.39</c:v>
                </c:pt>
                <c:pt idx="3" formatCode="0%">
                  <c:v>0.46</c:v>
                </c:pt>
                <c:pt idx="4" formatCode="0%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21D-4DA1-9DB9-37630625F26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gapDepth val="50"/>
        <c:shape val="box"/>
        <c:axId val="150129664"/>
        <c:axId val="164663296"/>
        <c:axId val="0"/>
      </c:bar3DChart>
      <c:catAx>
        <c:axId val="150129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207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+mn-lt"/>
                <a:ea typeface="Arial"/>
                <a:cs typeface="Arial"/>
              </a:defRPr>
            </a:pPr>
            <a:endParaRPr lang="en-US"/>
          </a:p>
        </c:txPr>
        <c:crossAx val="16466329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64663296"/>
        <c:scaling>
          <c:orientation val="minMax"/>
          <c:max val="1"/>
        </c:scaling>
        <c:delete val="0"/>
        <c:axPos val="l"/>
        <c:majorGridlines>
          <c:spPr>
            <a:ln w="8317">
              <a:solidFill>
                <a:srgbClr val="FFFFFF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207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+mn-lt"/>
                <a:ea typeface="Arial"/>
                <a:cs typeface="Arial"/>
              </a:defRPr>
            </a:pPr>
            <a:endParaRPr lang="en-US"/>
          </a:p>
        </c:txPr>
        <c:crossAx val="150129664"/>
        <c:crosses val="autoZero"/>
        <c:crossBetween val="between"/>
        <c:majorUnit val="0.2"/>
      </c:valAx>
      <c:spPr>
        <a:noFill/>
        <a:ln w="16633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524" b="1" i="0" u="none" strike="noStrike" baseline="0">
          <a:solidFill>
            <a:srgbClr val="000000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Mode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Drive Alone</c:v>
                </c:pt>
                <c:pt idx="1">
                  <c:v>Carpool/Vanpool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0.46</c:v>
                </c:pt>
                <c:pt idx="1">
                  <c:v>0.7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0D8-4E07-B28A-FC2EBC19962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29719528"/>
        <c:axId val="429719856"/>
      </c:barChart>
      <c:catAx>
        <c:axId val="429719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9719856"/>
        <c:crosses val="autoZero"/>
        <c:auto val="1"/>
        <c:lblAlgn val="ctr"/>
        <c:lblOffset val="100"/>
        <c:noMultiLvlLbl val="0"/>
      </c:catAx>
      <c:valAx>
        <c:axId val="429719856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97195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rAngAx val="0"/>
      <c:perspective val="0"/>
    </c:view3D>
    <c:floor>
      <c:thickness val="0"/>
    </c:floor>
    <c:sideWall>
      <c:thickness val="0"/>
      <c:spPr>
        <a:noFill/>
        <a:ln w="12928">
          <a:solidFill>
            <a:schemeClr val="bg1"/>
          </a:solidFill>
          <a:prstDash val="solid"/>
        </a:ln>
      </c:spPr>
    </c:sideWall>
    <c:backWall>
      <c:thickness val="0"/>
      <c:spPr>
        <a:noFill/>
        <a:ln w="12928">
          <a:solidFill>
            <a:schemeClr val="bg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31704410011918949"/>
          <c:y val="2.0997375328083989E-2"/>
          <c:w val="0.6483909415971395"/>
          <c:h val="0.860892388451443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 w="3251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dLbl>
              <c:idx val="0"/>
              <c:numFmt formatCode="0%" sourceLinked="0"/>
              <c:spPr>
                <a:noFill/>
                <a:ln w="26007">
                  <a:noFill/>
                </a:ln>
              </c:spPr>
              <c:txPr>
                <a:bodyPr/>
                <a:lstStyle/>
                <a:p>
                  <a:pPr>
                    <a:defRPr sz="1400" b="1" i="0" u="none" strike="noStrike" baseline="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4C45-4530-8B45-4CA4091693BF}"/>
                </c:ext>
              </c:extLst>
            </c:dLbl>
            <c:numFmt formatCode="0%" sourceLinked="0"/>
            <c:spPr>
              <a:noFill/>
              <a:ln w="26007">
                <a:noFill/>
              </a:ln>
            </c:spPr>
            <c:txPr>
              <a:bodyPr/>
              <a:lstStyle/>
              <a:p>
                <a:pPr>
                  <a:defRPr sz="1433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5 - Very satisfied</c:v>
                </c:pt>
                <c:pt idx="1">
                  <c:v>4</c:v>
                </c:pt>
                <c:pt idx="2">
                  <c:v>3</c:v>
                </c:pt>
                <c:pt idx="3">
                  <c:v>2</c:v>
                </c:pt>
                <c:pt idx="4">
                  <c:v>1 - Not at all satisfied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0.31</c:v>
                </c:pt>
                <c:pt idx="1">
                  <c:v>0.27</c:v>
                </c:pt>
                <c:pt idx="2">
                  <c:v>0.23</c:v>
                </c:pt>
                <c:pt idx="3">
                  <c:v>0.1</c:v>
                </c:pt>
                <c:pt idx="4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C45-4530-8B45-4CA4091693B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+mn-lt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5 - Very satisfied</c:v>
                </c:pt>
                <c:pt idx="1">
                  <c:v>4</c:v>
                </c:pt>
                <c:pt idx="2">
                  <c:v>3</c:v>
                </c:pt>
                <c:pt idx="3">
                  <c:v>2</c:v>
                </c:pt>
                <c:pt idx="4">
                  <c:v>1 - Not at all satisfied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0.36</c:v>
                </c:pt>
                <c:pt idx="1">
                  <c:v>0.28000000000000003</c:v>
                </c:pt>
                <c:pt idx="2">
                  <c:v>0.2</c:v>
                </c:pt>
                <c:pt idx="3">
                  <c:v>0.09</c:v>
                </c:pt>
                <c:pt idx="4">
                  <c:v>7.0000000000000007E-2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C45-4530-8B45-4CA4091693B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chemeClr val="accent1"/>
            </a:solidFill>
            <a:scene3d>
              <a:camera prst="orthographicFront"/>
              <a:lightRig rig="threePt" dir="t"/>
            </a:scene3d>
            <a:sp3d>
              <a:bevelT w="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+mn-lt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5 - Very satisfied</c:v>
                </c:pt>
                <c:pt idx="1">
                  <c:v>4</c:v>
                </c:pt>
                <c:pt idx="2">
                  <c:v>3</c:v>
                </c:pt>
                <c:pt idx="3">
                  <c:v>2</c:v>
                </c:pt>
                <c:pt idx="4">
                  <c:v>1 - Not at all satisfied</c:v>
                </c:pt>
              </c:strCache>
            </c:strRef>
          </c:cat>
          <c:val>
            <c:numRef>
              <c:f>Sheet1!$D$2:$D$6</c:f>
              <c:numCache>
                <c:formatCode>0%</c:formatCode>
                <c:ptCount val="5"/>
                <c:pt idx="0">
                  <c:v>0.38</c:v>
                </c:pt>
                <c:pt idx="1">
                  <c:v>0.24</c:v>
                </c:pt>
                <c:pt idx="2">
                  <c:v>0.22</c:v>
                </c:pt>
                <c:pt idx="3">
                  <c:v>0.09</c:v>
                </c:pt>
                <c:pt idx="4">
                  <c:v>7.0000000000000007E-2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C45-4530-8B45-4CA4091693B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0"/>
        <c:shape val="box"/>
        <c:axId val="177195264"/>
        <c:axId val="177209344"/>
        <c:axId val="0"/>
      </c:bar3DChart>
      <c:catAx>
        <c:axId val="177195264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3233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77209344"/>
        <c:crosses val="autoZero"/>
        <c:auto val="1"/>
        <c:lblAlgn val="ctr"/>
        <c:lblOffset val="100"/>
        <c:noMultiLvlLbl val="0"/>
      </c:catAx>
      <c:valAx>
        <c:axId val="177209344"/>
        <c:scaling>
          <c:orientation val="minMax"/>
          <c:max val="1"/>
        </c:scaling>
        <c:delete val="0"/>
        <c:axPos val="b"/>
        <c:majorGridlines>
          <c:spPr>
            <a:ln w="3233">
              <a:solidFill>
                <a:schemeClr val="bg1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3233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433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77195264"/>
        <c:crosses val="max"/>
        <c:crossBetween val="between"/>
        <c:majorUnit val="0.2"/>
        <c:minorUnit val="0.1"/>
      </c:valAx>
    </c:plotArea>
    <c:legend>
      <c:legendPos val="r"/>
      <c:layout>
        <c:manualLayout>
          <c:xMode val="edge"/>
          <c:yMode val="edge"/>
          <c:x val="0.69659527009271138"/>
          <c:y val="0.56627373259394587"/>
          <c:w val="0.11777707940346295"/>
          <c:h val="0.24537183484718394"/>
        </c:manualLayout>
      </c:layout>
      <c:overlay val="0"/>
      <c:spPr>
        <a:ln>
          <a:solidFill>
            <a:schemeClr val="tx1"/>
          </a:solidFill>
        </a:ln>
      </c:spPr>
      <c:txPr>
        <a:bodyPr/>
        <a:lstStyle/>
        <a:p>
          <a:pPr>
            <a:defRPr sz="1200" b="0">
              <a:latin typeface="+mn-lt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32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hPercent val="150"/>
      <c:rotY val="0"/>
      <c:depthPercent val="5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noFill/>
        <a:ln w="12700">
          <a:solidFill>
            <a:srgbClr val="FFFFFF"/>
          </a:solidFill>
          <a:prstDash val="solid"/>
        </a:ln>
      </c:spPr>
    </c:sideWall>
    <c:backWall>
      <c:thickness val="0"/>
      <c:spPr>
        <a:noFill/>
        <a:ln w="12700">
          <a:solidFill>
            <a:srgbClr val="FFFFFF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6773250311759305"/>
          <c:y val="9.4507941889281702E-2"/>
          <c:w val="0.78773790876298733"/>
          <c:h val="0.69170227752418922"/>
        </c:manualLayout>
      </c:layout>
      <c:bar3D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4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 w="8317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spPr>
              <a:noFill/>
              <a:ln w="16633">
                <a:noFill/>
              </a:ln>
            </c:spPr>
            <c:txPr>
              <a:bodyPr/>
              <a:lstStyle/>
              <a:p>
                <a:pPr>
                  <a:defRPr sz="1600" b="1" i="0" u="none" strike="noStrike" baseline="0">
                    <a:solidFill>
                      <a:schemeClr val="tx1"/>
                    </a:solidFill>
                    <a:latin typeface="+mn-lt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Bike/walk</c:v>
                </c:pt>
                <c:pt idx="1">
                  <c:v>Commuter Train</c:v>
                </c:pt>
                <c:pt idx="2">
                  <c:v>Carpool / vanpool</c:v>
                </c:pt>
                <c:pt idx="3">
                  <c:v>Bus</c:v>
                </c:pt>
                <c:pt idx="4">
                  <c:v>Drive alone</c:v>
                </c:pt>
                <c:pt idx="5">
                  <c:v>Metrorail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0.18</c:v>
                </c:pt>
                <c:pt idx="1">
                  <c:v>0.45</c:v>
                </c:pt>
                <c:pt idx="2">
                  <c:v>0.33</c:v>
                </c:pt>
                <c:pt idx="3">
                  <c:v>0.38</c:v>
                </c:pt>
                <c:pt idx="4">
                  <c:v>0.25</c:v>
                </c:pt>
                <c:pt idx="5">
                  <c:v>0.33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8BD-496E-8F2E-3D916A85F3F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5 - Very satisfied</c:v>
                </c:pt>
              </c:strCache>
            </c:strRef>
          </c:tx>
          <c:spPr>
            <a:solidFill>
              <a:schemeClr val="accent1"/>
            </a:solidFill>
            <a:ln w="8317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spPr>
              <a:noFill/>
              <a:ln w="16633">
                <a:noFill/>
              </a:ln>
            </c:spPr>
            <c:txPr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+mn-lt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Bike/walk</c:v>
                </c:pt>
                <c:pt idx="1">
                  <c:v>Commuter Train</c:v>
                </c:pt>
                <c:pt idx="2">
                  <c:v>Carpool / vanpool</c:v>
                </c:pt>
                <c:pt idx="3">
                  <c:v>Bus</c:v>
                </c:pt>
                <c:pt idx="4">
                  <c:v>Drive alone</c:v>
                </c:pt>
                <c:pt idx="5">
                  <c:v>Metrorail</c:v>
                </c:pt>
              </c:strCache>
            </c:strRef>
          </c:cat>
          <c:val>
            <c:numRef>
              <c:f>Sheet1!$C$2:$C$7</c:f>
              <c:numCache>
                <c:formatCode>0%</c:formatCode>
                <c:ptCount val="6"/>
                <c:pt idx="0">
                  <c:v>0.79</c:v>
                </c:pt>
                <c:pt idx="1">
                  <c:v>0.25</c:v>
                </c:pt>
                <c:pt idx="2">
                  <c:v>0.33</c:v>
                </c:pt>
                <c:pt idx="3">
                  <c:v>0.28000000000000003</c:v>
                </c:pt>
                <c:pt idx="4">
                  <c:v>0.32</c:v>
                </c:pt>
                <c:pt idx="5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8BD-496E-8F2E-3D916A85F3F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gapDepth val="50"/>
        <c:shape val="box"/>
        <c:axId val="63837312"/>
        <c:axId val="63839232"/>
        <c:axId val="0"/>
      </c:bar3DChart>
      <c:catAx>
        <c:axId val="63837312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low"/>
        <c:spPr>
          <a:ln w="207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+mn-lt"/>
                <a:ea typeface="Arial"/>
                <a:cs typeface="Arial"/>
              </a:defRPr>
            </a:pPr>
            <a:endParaRPr lang="en-US"/>
          </a:p>
        </c:txPr>
        <c:crossAx val="6383923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63839232"/>
        <c:scaling>
          <c:orientation val="minMax"/>
          <c:max val="1"/>
        </c:scaling>
        <c:delete val="0"/>
        <c:axPos val="b"/>
        <c:majorGridlines>
          <c:spPr>
            <a:ln w="8317">
              <a:solidFill>
                <a:srgbClr val="FFFFFF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207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3837312"/>
        <c:crosses val="max"/>
        <c:crossBetween val="between"/>
        <c:majorUnit val="0.2"/>
        <c:minorUnit val="0.1"/>
      </c:valAx>
      <c:spPr>
        <a:noFill/>
        <a:ln w="16633">
          <a:noFill/>
        </a:ln>
      </c:spPr>
    </c:plotArea>
    <c:legend>
      <c:legendPos val="b"/>
      <c:layout>
        <c:manualLayout>
          <c:xMode val="edge"/>
          <c:yMode val="edge"/>
          <c:x val="0.31096169301414661"/>
          <c:y val="0.88227033580456626"/>
          <c:w val="0.41038059701283153"/>
          <c:h val="4.4225096293684554E-2"/>
        </c:manualLayout>
      </c:layout>
      <c:overlay val="0"/>
      <c:spPr>
        <a:solidFill>
          <a:srgbClr val="FFFFFF"/>
        </a:solidFill>
        <a:ln w="2079">
          <a:solidFill>
            <a:srgbClr val="000000"/>
          </a:solidFill>
          <a:prstDash val="solid"/>
        </a:ln>
      </c:spPr>
      <c:txPr>
        <a:bodyPr/>
        <a:lstStyle/>
        <a:p>
          <a:pPr>
            <a:defRPr sz="1200" b="0" i="0" u="none" strike="noStrike" baseline="0">
              <a:solidFill>
                <a:srgbClr val="000000"/>
              </a:solidFill>
              <a:latin typeface="+mn-lt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737" b="1" i="0" u="none" strike="noStrike" baseline="0">
          <a:solidFill>
            <a:srgbClr val="000000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noFill/>
        <a:ln w="10150">
          <a:noFill/>
          <a:prstDash val="solid"/>
        </a:ln>
      </c:spPr>
    </c:sideWall>
    <c:backWall>
      <c:thickness val="0"/>
      <c:spPr>
        <a:noFill/>
        <a:ln w="10150">
          <a:noFill/>
          <a:prstDash val="solid"/>
        </a:ln>
      </c:spPr>
    </c:backWall>
    <c:plotArea>
      <c:layout>
        <c:manualLayout>
          <c:layoutTarget val="inner"/>
          <c:xMode val="edge"/>
          <c:yMode val="edge"/>
          <c:x val="0.11817168338907469"/>
          <c:y val="4.7516198704103674E-2"/>
          <c:w val="0.87513935340022309"/>
          <c:h val="0.8077753779697624"/>
        </c:manualLayout>
      </c:layout>
      <c:bar3DChart>
        <c:barDir val="col"/>
        <c:grouping val="clustered"/>
        <c:varyColors val="0"/>
        <c:ser>
          <c:idx val="2"/>
          <c:order val="0"/>
          <c:tx>
            <c:strRef>
              <c:f>Sheet1!$A$2</c:f>
              <c:strCache>
                <c:ptCount val="1"/>
                <c:pt idx="0">
                  <c:v>Awareness</c:v>
                </c:pt>
              </c:strCache>
            </c:strRef>
          </c:tx>
          <c:spPr>
            <a:solidFill>
              <a:schemeClr val="accent2"/>
            </a:solidFill>
            <a:ln w="10150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50800"/>
              <a:contourClr>
                <a:srgbClr val="000000"/>
              </a:contourClr>
            </a:sp3d>
          </c:spPr>
          <c:invertIfNegative val="0"/>
          <c:dPt>
            <c:idx val="2"/>
            <c:invertIfNegative val="0"/>
            <c:bubble3D val="0"/>
            <c:spPr>
              <a:solidFill>
                <a:schemeClr val="accent2"/>
              </a:solidFill>
              <a:ln w="10150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0" h="50800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2F3D-4215-9E39-5F7559CD6C84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2"/>
              </a:solidFill>
              <a:ln w="10150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0" h="50800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2F3D-4215-9E39-5F7559CD6C84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1"/>
              </a:solidFill>
              <a:ln w="10150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0" h="50800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2F3D-4215-9E39-5F7559CD6C84}"/>
              </c:ext>
            </c:extLst>
          </c:dPt>
          <c:dLbls>
            <c:spPr>
              <a:noFill/>
              <a:ln w="20299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Sheet1!$B$1:$D$1</c:f>
              <c:numCache>
                <c:formatCode>General</c:formatCode>
                <c:ptCount val="3"/>
                <c:pt idx="0">
                  <c:v>2010</c:v>
                </c:pt>
                <c:pt idx="1">
                  <c:v>2013</c:v>
                </c:pt>
                <c:pt idx="2">
                  <c:v>2016</c:v>
                </c:pt>
              </c:numCache>
            </c:numRef>
          </c:cat>
          <c:val>
            <c:numRef>
              <c:f>Sheet1!$B$2:$D$2</c:f>
              <c:numCache>
                <c:formatCode>0%</c:formatCode>
                <c:ptCount val="3"/>
                <c:pt idx="0">
                  <c:v>0.61</c:v>
                </c:pt>
                <c:pt idx="1">
                  <c:v>0.56999999999999995</c:v>
                </c:pt>
                <c:pt idx="2">
                  <c:v>0.55000000000000004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F3D-4215-9E39-5F7559CD6C8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40"/>
        <c:shape val="box"/>
        <c:axId val="180611328"/>
        <c:axId val="181282688"/>
        <c:axId val="0"/>
      </c:bar3DChart>
      <c:catAx>
        <c:axId val="1806113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253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81282688"/>
        <c:crosses val="autoZero"/>
        <c:auto val="1"/>
        <c:lblAlgn val="ctr"/>
        <c:lblOffset val="100"/>
        <c:noMultiLvlLbl val="0"/>
      </c:catAx>
      <c:valAx>
        <c:axId val="181282688"/>
        <c:scaling>
          <c:orientation val="minMax"/>
          <c:max val="1"/>
        </c:scaling>
        <c:delete val="0"/>
        <c:axPos val="l"/>
        <c:majorGridlines>
          <c:spPr>
            <a:ln w="2537">
              <a:noFill/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253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80611328"/>
        <c:crosses val="autoZero"/>
        <c:crossBetween val="between"/>
        <c:majorUnit val="0.2"/>
      </c:valAx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259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0"/>
      <c:rotY val="190"/>
      <c:rAngAx val="0"/>
      <c:perspective val="0"/>
    </c:view3D>
    <c:floor>
      <c:thickness val="0"/>
    </c:floor>
    <c:sideWall>
      <c:thickness val="0"/>
      <c:spPr>
        <a:noFill/>
        <a:ln w="12246">
          <a:noFill/>
          <a:prstDash val="solid"/>
        </a:ln>
      </c:spPr>
    </c:sideWall>
    <c:backWall>
      <c:thickness val="0"/>
      <c:spPr>
        <a:noFill/>
        <a:ln w="12246">
          <a:noFill/>
          <a:prstDash val="solid"/>
        </a:ln>
      </c:spPr>
    </c:backWall>
    <c:plotArea>
      <c:layout>
        <c:manualLayout>
          <c:layoutTarget val="inner"/>
          <c:xMode val="edge"/>
          <c:yMode val="edge"/>
          <c:x val="7.1338483540876921E-2"/>
          <c:y val="6.1833171085626484E-2"/>
          <c:w val="0.90629291888459207"/>
          <c:h val="0.83714895190570371"/>
        </c:manualLayout>
      </c:layout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</c:strCache>
            </c:strRef>
          </c:tx>
          <c:spPr>
            <a:solidFill>
              <a:schemeClr val="accent2"/>
            </a:solidFill>
            <a:ln w="12246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 w="12246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0" h="25400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F864-4280-A474-09BB03035BA5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2246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0" h="25400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F864-4280-A474-09BB03035BA5}"/>
              </c:ext>
            </c:extLst>
          </c:dPt>
          <c:dPt>
            <c:idx val="2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 w="12246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0" h="25400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F864-4280-A474-09BB03035BA5}"/>
              </c:ext>
            </c:extLst>
          </c:dPt>
          <c:dLbls>
            <c:dLbl>
              <c:idx val="0"/>
              <c:layout>
                <c:manualLayout>
                  <c:x val="-4.9569391208867553E-2"/>
                  <c:y val="-2.3656204234237645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864-4280-A474-09BB03035BA5}"/>
                </c:ext>
              </c:extLst>
            </c:dLbl>
            <c:dLbl>
              <c:idx val="1"/>
              <c:layout>
                <c:manualLayout>
                  <c:x val="-4.0254559526213068E-2"/>
                  <c:y val="5.6331157690517129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864-4280-A474-09BB03035BA5}"/>
                </c:ext>
              </c:extLst>
            </c:dLbl>
            <c:dLbl>
              <c:idx val="2"/>
              <c:layout>
                <c:manualLayout>
                  <c:x val="6.4444192072144829E-2"/>
                  <c:y val="-6.612436317671820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864-4280-A474-09BB03035BA5}"/>
                </c:ext>
              </c:extLst>
            </c:dLbl>
            <c:dLbl>
              <c:idx val="3"/>
              <c:layout>
                <c:manualLayout>
                  <c:x val="5.5824416178746887E-2"/>
                  <c:y val="-6.9432311170710984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864-4280-A474-09BB03035BA5}"/>
                </c:ext>
              </c:extLst>
            </c:dLbl>
            <c:spPr>
              <a:noFill/>
              <a:ln w="24491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+mn-lt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Don’t know</c:v>
                </c:pt>
                <c:pt idx="1">
                  <c:v>Not likely</c:v>
                </c:pt>
                <c:pt idx="2">
                  <c:v>Somewhat likely</c:v>
                </c:pt>
                <c:pt idx="3">
                  <c:v>Very likely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0.03</c:v>
                </c:pt>
                <c:pt idx="1">
                  <c:v>0.45</c:v>
                </c:pt>
                <c:pt idx="2">
                  <c:v>0.26</c:v>
                </c:pt>
                <c:pt idx="3">
                  <c:v>0.26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F864-4280-A474-09BB03035B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spPr>
    <a:noFill/>
    <a:ln>
      <a:noFill/>
    </a:ln>
    <a:scene3d>
      <a:camera prst="orthographicFront"/>
      <a:lightRig rig="threePt" dir="t"/>
    </a:scene3d>
  </c:spPr>
  <c:txPr>
    <a:bodyPr/>
    <a:lstStyle/>
    <a:p>
      <a:pPr>
        <a:defRPr sz="1061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noFill/>
        <a:ln w="12630">
          <a:solidFill>
            <a:srgbClr val="FFFFFF"/>
          </a:solidFill>
          <a:prstDash val="solid"/>
        </a:ln>
      </c:spPr>
    </c:sideWall>
    <c:backWall>
      <c:thickness val="0"/>
      <c:spPr>
        <a:noFill/>
        <a:ln w="12630">
          <a:solidFill>
            <a:srgbClr val="FFFFFF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40314769975786929"/>
          <c:y val="2.7707808564231742E-2"/>
          <c:w val="0.56174334140435833"/>
          <c:h val="0.90446397712917714"/>
        </c:manualLayout>
      </c:layout>
      <c:bar3DChart>
        <c:barDir val="bar"/>
        <c:grouping val="clustere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 w="12630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Pt>
            <c:idx val="6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7AAC-48AE-BA8D-AD7448FCB428}"/>
              </c:ext>
            </c:extLst>
          </c:dPt>
          <c:dLbls>
            <c:spPr>
              <a:noFill/>
              <a:ln w="25261">
                <a:noFill/>
              </a:ln>
            </c:spPr>
            <c:txPr>
              <a:bodyPr/>
              <a:lstStyle/>
              <a:p>
                <a:pPr>
                  <a:defRPr sz="1392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Transit/vanpool subsidy</c:v>
                </c:pt>
                <c:pt idx="1">
                  <c:v>Info on travel options</c:v>
                </c:pt>
                <c:pt idx="2">
                  <c:v>Bikeshare membership</c:v>
                </c:pt>
                <c:pt idx="3">
                  <c:v>Bicycling / walking services</c:v>
                </c:pt>
                <c:pt idx="4">
                  <c:v>Guaranteed Ride Home</c:v>
                </c:pt>
                <c:pt idx="5">
                  <c:v>Carshare membership</c:v>
                </c:pt>
                <c:pt idx="6">
                  <c:v>Preferential parking for CP/VP</c:v>
                </c:pt>
                <c:pt idx="7">
                  <c:v>Carpool subsidy</c:v>
                </c:pt>
              </c:strCache>
            </c:strRef>
          </c:cat>
          <c:val>
            <c:numRef>
              <c:f>Sheet1!$B$2:$B$9</c:f>
              <c:numCache>
                <c:formatCode>0%</c:formatCode>
                <c:ptCount val="8"/>
                <c:pt idx="0">
                  <c:v>0.59</c:v>
                </c:pt>
                <c:pt idx="1">
                  <c:v>0.3</c:v>
                </c:pt>
                <c:pt idx="2">
                  <c:v>0.25</c:v>
                </c:pt>
                <c:pt idx="3">
                  <c:v>0.17</c:v>
                </c:pt>
                <c:pt idx="4">
                  <c:v>0.15</c:v>
                </c:pt>
                <c:pt idx="5">
                  <c:v>0.15</c:v>
                </c:pt>
                <c:pt idx="6">
                  <c:v>0.15</c:v>
                </c:pt>
                <c:pt idx="7">
                  <c:v>0.12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AAC-48AE-BA8D-AD7448FCB42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shape val="box"/>
        <c:axId val="588888288"/>
        <c:axId val="557656064"/>
        <c:axId val="0"/>
      </c:bar3DChart>
      <c:catAx>
        <c:axId val="588888288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3158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557656064"/>
        <c:crosses val="autoZero"/>
        <c:auto val="1"/>
        <c:lblAlgn val="ctr"/>
        <c:lblOffset val="100"/>
        <c:noMultiLvlLbl val="0"/>
      </c:catAx>
      <c:valAx>
        <c:axId val="557656064"/>
        <c:scaling>
          <c:orientation val="minMax"/>
          <c:max val="1"/>
        </c:scaling>
        <c:delete val="0"/>
        <c:axPos val="b"/>
        <c:majorGridlines>
          <c:spPr>
            <a:ln w="12630">
              <a:solidFill>
                <a:srgbClr val="FFFFFF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3158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588888288"/>
        <c:crosses val="max"/>
        <c:crossBetween val="between"/>
        <c:majorUnit val="0.2"/>
        <c:minorUnit val="0.05"/>
      </c:valAx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392" b="1" i="0" u="none" strike="noStrike" baseline="0">
          <a:solidFill>
            <a:srgbClr val="000000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rAngAx val="0"/>
      <c:perspective val="0"/>
    </c:view3D>
    <c:floor>
      <c:thickness val="0"/>
    </c:floor>
    <c:sideWall>
      <c:thickness val="0"/>
      <c:spPr>
        <a:noFill/>
        <a:ln w="12928">
          <a:solidFill>
            <a:schemeClr val="bg1"/>
          </a:solidFill>
          <a:prstDash val="solid"/>
        </a:ln>
      </c:spPr>
    </c:sideWall>
    <c:backWall>
      <c:thickness val="0"/>
      <c:spPr>
        <a:noFill/>
        <a:ln w="12928">
          <a:solidFill>
            <a:schemeClr val="bg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31704410011918949"/>
          <c:y val="2.0997375328083989E-2"/>
          <c:w val="0.6483909415971395"/>
          <c:h val="0.860892388451443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/>
            </a:solidFill>
            <a:ln w="3251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0" h="25400"/>
              <a:contourClr>
                <a:srgbClr val="000000"/>
              </a:contourClr>
            </a:sp3d>
          </c:spPr>
          <c:invertIfNegative val="0"/>
          <c:dLbls>
            <c:numFmt formatCode="0%" sourceLinked="0"/>
            <c:spPr>
              <a:noFill/>
              <a:ln w="26007">
                <a:noFill/>
              </a:ln>
            </c:spPr>
            <c:txPr>
              <a:bodyPr/>
              <a:lstStyle/>
              <a:p>
                <a:pPr>
                  <a:defRPr sz="1433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Less traffic, less congestion</c:v>
                </c:pt>
                <c:pt idx="1">
                  <c:v>Reduce pollution</c:v>
                </c:pt>
                <c:pt idx="2">
                  <c:v>Reduce greenhouse gases</c:v>
                </c:pt>
                <c:pt idx="3">
                  <c:v>Save energy</c:v>
                </c:pt>
                <c:pt idx="4">
                  <c:v>Good for the economy</c:v>
                </c:pt>
                <c:pt idx="5">
                  <c:v>Safety / less road rage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0.59</c:v>
                </c:pt>
                <c:pt idx="1">
                  <c:v>0.39</c:v>
                </c:pt>
                <c:pt idx="2">
                  <c:v>0.08</c:v>
                </c:pt>
                <c:pt idx="3">
                  <c:v>0.15</c:v>
                </c:pt>
                <c:pt idx="4">
                  <c:v>0.02</c:v>
                </c:pt>
                <c:pt idx="5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9E2-4D0D-8025-2F8C839B16E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+mn-lt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Less traffic, less congestion</c:v>
                </c:pt>
                <c:pt idx="1">
                  <c:v>Reduce pollution</c:v>
                </c:pt>
                <c:pt idx="2">
                  <c:v>Reduce greenhouse gases</c:v>
                </c:pt>
                <c:pt idx="3">
                  <c:v>Save energy</c:v>
                </c:pt>
                <c:pt idx="4">
                  <c:v>Good for the economy</c:v>
                </c:pt>
                <c:pt idx="5">
                  <c:v>Safety / less road rage</c:v>
                </c:pt>
              </c:strCache>
            </c:strRef>
          </c:cat>
          <c:val>
            <c:numRef>
              <c:f>Sheet1!$C$2:$C$7</c:f>
              <c:numCache>
                <c:formatCode>0%</c:formatCode>
                <c:ptCount val="6"/>
                <c:pt idx="0">
                  <c:v>0.59</c:v>
                </c:pt>
                <c:pt idx="1">
                  <c:v>0.36</c:v>
                </c:pt>
                <c:pt idx="2">
                  <c:v>0.12</c:v>
                </c:pt>
                <c:pt idx="3">
                  <c:v>0.09</c:v>
                </c:pt>
                <c:pt idx="4">
                  <c:v>7.0000000000000007E-2</c:v>
                </c:pt>
                <c:pt idx="5">
                  <c:v>0.06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9E2-4D0D-8025-2F8C839B16E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0"/>
        <c:shape val="box"/>
        <c:axId val="177642496"/>
        <c:axId val="177648384"/>
        <c:axId val="0"/>
      </c:bar3DChart>
      <c:catAx>
        <c:axId val="177642496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3233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77648384"/>
        <c:crosses val="autoZero"/>
        <c:auto val="1"/>
        <c:lblAlgn val="ctr"/>
        <c:lblOffset val="100"/>
        <c:noMultiLvlLbl val="0"/>
      </c:catAx>
      <c:valAx>
        <c:axId val="177648384"/>
        <c:scaling>
          <c:orientation val="minMax"/>
          <c:max val="1"/>
        </c:scaling>
        <c:delete val="0"/>
        <c:axPos val="b"/>
        <c:majorGridlines>
          <c:spPr>
            <a:ln w="3233">
              <a:solidFill>
                <a:schemeClr val="bg1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3233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433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77642496"/>
        <c:crosses val="max"/>
        <c:crossBetween val="between"/>
        <c:majorUnit val="0.2"/>
        <c:minorUnit val="0.1"/>
      </c:valAx>
    </c:plotArea>
    <c:legend>
      <c:legendPos val="r"/>
      <c:layout>
        <c:manualLayout>
          <c:xMode val="edge"/>
          <c:yMode val="edge"/>
          <c:x val="0.76161957708301709"/>
          <c:y val="0.50199909206418869"/>
          <c:w val="0.13583769845557639"/>
          <c:h val="9.6546912390057249E-2"/>
        </c:manualLayout>
      </c:layout>
      <c:overlay val="0"/>
      <c:spPr>
        <a:ln>
          <a:solidFill>
            <a:schemeClr val="tx1"/>
          </a:solidFill>
        </a:ln>
      </c:spPr>
      <c:txPr>
        <a:bodyPr/>
        <a:lstStyle/>
        <a:p>
          <a:pPr>
            <a:defRPr sz="1200" b="0">
              <a:latin typeface="+mn-lt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32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0.56541</cdr:x>
      <cdr:y>0.21522</cdr:y>
    </cdr:from>
    <cdr:to>
      <cdr:x>0.68444</cdr:x>
      <cdr:y>0.39448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343400" y="109780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0.76787</cdr:x>
      <cdr:y>0.25689</cdr:y>
    </cdr:from>
    <cdr:to>
      <cdr:x>0.87721</cdr:x>
      <cdr:y>0.44015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421664" y="128175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0.83849</cdr:x>
      <cdr:y>0.40266</cdr:y>
    </cdr:from>
    <cdr:to>
      <cdr:x>0.94783</cdr:x>
      <cdr:y>0.58592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7012215" y="2009073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0.72231</cdr:x>
      <cdr:y>0.27216</cdr:y>
    </cdr:from>
    <cdr:to>
      <cdr:x>0.83165</cdr:x>
      <cdr:y>0.45543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6040664" y="135795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D7CAC7-F695-4931-A73C-9DF29D5E7DA6}" type="datetimeFigureOut">
              <a:rPr lang="en-US" smtClean="0"/>
              <a:t>11/9/2017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68957C-8FAD-4713-8753-32CFD8E37C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57086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8145" cy="464205"/>
          </a:xfrm>
          <a:prstGeom prst="rect">
            <a:avLst/>
          </a:prstGeom>
        </p:spPr>
        <p:txBody>
          <a:bodyPr vert="horz" lIns="93172" tIns="46586" rIns="93172" bIns="4658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734" y="1"/>
            <a:ext cx="3038145" cy="464205"/>
          </a:xfrm>
          <a:prstGeom prst="rect">
            <a:avLst/>
          </a:prstGeom>
        </p:spPr>
        <p:txBody>
          <a:bodyPr vert="horz" lIns="93172" tIns="46586" rIns="93172" bIns="4658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E3D7140-B3A8-4BAC-8985-81322C7F1F90}" type="datetimeFigureOut">
              <a:rPr lang="en-US"/>
              <a:pPr>
                <a:defRPr/>
              </a:pPr>
              <a:t>11/9/2017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2" tIns="46586" rIns="93172" bIns="46586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345" y="4416099"/>
            <a:ext cx="5607711" cy="4182457"/>
          </a:xfrm>
          <a:prstGeom prst="rect">
            <a:avLst/>
          </a:prstGeom>
        </p:spPr>
        <p:txBody>
          <a:bodyPr vert="horz" lIns="93172" tIns="46586" rIns="93172" bIns="46586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0659"/>
            <a:ext cx="3038145" cy="464205"/>
          </a:xfrm>
          <a:prstGeom prst="rect">
            <a:avLst/>
          </a:prstGeom>
        </p:spPr>
        <p:txBody>
          <a:bodyPr vert="horz" lIns="93172" tIns="46586" rIns="93172" bIns="4658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734" y="8830659"/>
            <a:ext cx="3038145" cy="464205"/>
          </a:xfrm>
          <a:prstGeom prst="rect">
            <a:avLst/>
          </a:prstGeom>
        </p:spPr>
        <p:txBody>
          <a:bodyPr vert="horz" lIns="93172" tIns="46586" rIns="93172" bIns="4658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4047B10-D155-4099-B886-FF03D1C0924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62881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416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17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031378-0E21-45EE-B024-94C84A8A9CE0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589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9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68366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3FD07C-2D16-47A8-8978-B9E81AF75376}" type="slidenum">
              <a:rPr lang="en-US"/>
              <a:pPr/>
              <a:t>7</a:t>
            </a:fld>
            <a:endParaRPr lang="en-US" dirty="0"/>
          </a:p>
        </p:txBody>
      </p:sp>
      <p:sp>
        <p:nvSpPr>
          <p:cNvPr id="580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0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116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257A28-39BC-4D3B-829E-625364197EDE}" type="slidenum">
              <a:rPr lang="en-US"/>
              <a:pPr/>
              <a:t>8</a:t>
            </a:fld>
            <a:endParaRPr lang="en-US" dirty="0"/>
          </a:p>
        </p:txBody>
      </p:sp>
      <p:sp>
        <p:nvSpPr>
          <p:cNvPr id="574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4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80283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3FD07C-2D16-47A8-8978-B9E81AF75376}" type="slidenum">
              <a:rPr lang="en-US"/>
              <a:pPr/>
              <a:t>9</a:t>
            </a:fld>
            <a:endParaRPr lang="en-US" dirty="0"/>
          </a:p>
        </p:txBody>
      </p:sp>
      <p:sp>
        <p:nvSpPr>
          <p:cNvPr id="580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0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6476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EE8DD4-178B-469B-88D5-ED0B5047F78E}" type="slidenum">
              <a:rPr lang="en-US"/>
              <a:pPr/>
              <a:t>10</a:t>
            </a:fld>
            <a:endParaRPr lang="en-US" dirty="0"/>
          </a:p>
        </p:txBody>
      </p:sp>
      <p:sp>
        <p:nvSpPr>
          <p:cNvPr id="583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59997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74B12A-A03B-4942-899B-ACB6FBFC5F0F}" type="slidenum">
              <a:rPr lang="en-US"/>
              <a:pPr/>
              <a:t>11</a:t>
            </a:fld>
            <a:endParaRPr lang="en-US" dirty="0"/>
          </a:p>
        </p:txBody>
      </p:sp>
      <p:sp>
        <p:nvSpPr>
          <p:cNvPr id="770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7595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E78568-FB92-4B3F-B48E-A38DDD926B57}" type="slidenum">
              <a:rPr lang="en-US"/>
              <a:pPr/>
              <a:t>12</a:t>
            </a:fld>
            <a:endParaRPr lang="en-US" dirty="0"/>
          </a:p>
        </p:txBody>
      </p:sp>
      <p:sp>
        <p:nvSpPr>
          <p:cNvPr id="496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6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9842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0706B7-FE20-45EF-AC9A-2AF072B24F5F}" type="slidenum">
              <a:rPr lang="en-US"/>
              <a:pPr/>
              <a:t>13</a:t>
            </a:fld>
            <a:endParaRPr lang="en-US" dirty="0"/>
          </a:p>
        </p:txBody>
      </p:sp>
      <p:sp>
        <p:nvSpPr>
          <p:cNvPr id="77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6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3050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0706B7-FE20-45EF-AC9A-2AF072B24F5F}" type="slidenum">
              <a:rPr lang="en-US"/>
              <a:pPr/>
              <a:t>14</a:t>
            </a:fld>
            <a:endParaRPr lang="en-US" dirty="0"/>
          </a:p>
        </p:txBody>
      </p:sp>
      <p:sp>
        <p:nvSpPr>
          <p:cNvPr id="77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6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9997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694BD1-AA1D-4D70-8B58-E1C8E6ED8C04}" type="slidenum">
              <a:rPr lang="en-US"/>
              <a:pPr/>
              <a:t>15</a:t>
            </a:fld>
            <a:endParaRPr lang="en-US" dirty="0"/>
          </a:p>
        </p:txBody>
      </p:sp>
      <p:sp>
        <p:nvSpPr>
          <p:cNvPr id="789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9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F42EA7-BE81-4467-ABD1-80DF844C1177}" type="slidenum">
              <a:rPr lang="en-US"/>
              <a:pPr/>
              <a:t>16</a:t>
            </a:fld>
            <a:endParaRPr lang="en-US" dirty="0"/>
          </a:p>
        </p:txBody>
      </p:sp>
      <p:sp>
        <p:nvSpPr>
          <p:cNvPr id="784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4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246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F42EA7-BE81-4467-ABD1-80DF844C1177}" type="slidenum">
              <a:rPr lang="en-US"/>
              <a:pPr/>
              <a:t>18</a:t>
            </a:fld>
            <a:endParaRPr lang="en-US" dirty="0"/>
          </a:p>
        </p:txBody>
      </p:sp>
      <p:sp>
        <p:nvSpPr>
          <p:cNvPr id="784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4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1520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4576CC-90D7-4ACE-8267-1DB969279847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814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1046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4576CC-90D7-4ACE-8267-1DB969279847}" type="slidenum">
              <a:rPr lang="en-US"/>
              <a:pPr/>
              <a:t>20</a:t>
            </a:fld>
            <a:endParaRPr lang="en-US" dirty="0"/>
          </a:p>
        </p:txBody>
      </p:sp>
      <p:sp>
        <p:nvSpPr>
          <p:cNvPr id="814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3946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E241A6-66CC-482E-BFF7-9E69FECDB13D}" type="slidenum">
              <a:rPr lang="en-US"/>
              <a:pPr/>
              <a:t>21</a:t>
            </a:fld>
            <a:endParaRPr lang="en-US" dirty="0"/>
          </a:p>
        </p:txBody>
      </p:sp>
      <p:sp>
        <p:nvSpPr>
          <p:cNvPr id="65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09966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58F7DA-8131-46EB-935C-624DCFB29C5A}" type="slidenum">
              <a:rPr lang="en-US"/>
              <a:pPr/>
              <a:t>22</a:t>
            </a:fld>
            <a:endParaRPr lang="en-US" dirty="0"/>
          </a:p>
        </p:txBody>
      </p:sp>
      <p:sp>
        <p:nvSpPr>
          <p:cNvPr id="844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3334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64B488-4512-4B7C-A1F4-87B62605E36E}" type="slidenum">
              <a:rPr lang="en-US"/>
              <a:pPr/>
              <a:t>23</a:t>
            </a:fld>
            <a:endParaRPr lang="en-US" dirty="0"/>
          </a:p>
        </p:txBody>
      </p:sp>
      <p:sp>
        <p:nvSpPr>
          <p:cNvPr id="626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6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39681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977513-9C85-4480-8DFE-B5F4E31CFE79}" type="slidenum">
              <a:rPr lang="en-US"/>
              <a:pPr/>
              <a:t>24</a:t>
            </a:fld>
            <a:endParaRPr lang="en-US" dirty="0"/>
          </a:p>
        </p:txBody>
      </p:sp>
      <p:sp>
        <p:nvSpPr>
          <p:cNvPr id="627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7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3305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DD9BC5-1BA4-47F7-87B7-BBDE9D273DE5}" type="datetime1">
              <a:rPr lang="en-US" smtClean="0"/>
              <a:t>11/9/2017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6098F17-9A07-404A-A277-71D80427395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3AEEB3-7780-4CF6-80FB-68D42F8127E3}" type="datetime1">
              <a:rPr lang="en-US" smtClean="0"/>
              <a:t>11/9/2017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AD03F0-35F0-4A28-BCFF-9E7EA9D07AF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12EDE4-7C1C-439C-ADC8-15F9887FEBC4}" type="datetime1">
              <a:rPr lang="en-US" smtClean="0"/>
              <a:t>11/9/2017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EEAAE5-F39F-4AEF-BBFE-9FB9466194D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383ACC-C64F-4723-971D-7953B7447BDE}" type="datetime1">
              <a:rPr lang="en-US" smtClean="0"/>
              <a:t>11/9/2017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EE8A28-9476-417C-B50C-F71F51942C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DFF8CD-5252-4BD2-9846-3D31F9E03BBB}" type="datetime1">
              <a:rPr lang="en-US" smtClean="0"/>
              <a:t>11/9/2017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865479-07D5-45A8-95BF-D7047D12381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655863-68AA-4689-BC3D-D301BA65B971}" type="datetime1">
              <a:rPr lang="en-US" smtClean="0"/>
              <a:t>11/9/2017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69BCBB-2D76-4B1C-97C2-B17187895FC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0BCAC-2CAE-4D77-B304-CE402CED8031}" type="datetime1">
              <a:rPr lang="en-US" smtClean="0"/>
              <a:t>11/9/2017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A8E8B-F667-4C70-A35E-E2BC20D5FA0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276D3D-1E04-42A5-9409-D1DA53504480}" type="datetime1">
              <a:rPr lang="en-US" smtClean="0"/>
              <a:t>11/9/2017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1AB78D-DBF2-44E0-A036-712974A8E25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0E8B12-7320-49AC-B26A-2DFAE534C749}" type="datetime1">
              <a:rPr lang="en-US" smtClean="0"/>
              <a:t>11/9/2017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AC7781-75D2-4569-843F-8D430892BEE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DCE359-9C56-4EAC-B3AB-7ADC1FF6F126}" type="datetime1">
              <a:rPr lang="en-US" smtClean="0"/>
              <a:t>11/9/2017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3C34A8-CE91-4B1C-A848-30653ADF956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9AEE3-B6D1-4A9E-AFD1-88FEAC4BD6C1}" type="datetime1">
              <a:rPr lang="en-US" smtClean="0"/>
              <a:t>11/9/2017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BD2003-F2E3-4E1D-AB43-E9AE9E098C0A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449388" y="115888"/>
            <a:ext cx="7489825" cy="5980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4212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346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24AD602D-ECAD-4E24-8B02-1DD8D54DD57D}" type="datetime1">
              <a:rPr lang="en-US" smtClean="0"/>
              <a:t>11/9/2017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B8097C1A-52E2-4CBB-80E0-6EF5258B4A8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6" r:id="rId12"/>
    <p:sldLayoutId id="2147483757" r:id="rId13"/>
    <p:sldLayoutId id="2147483758" r:id="rId14"/>
  </p:sldLayoutIdLst>
  <p:hf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7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chart" Target="../charts/chart14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1.xml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76000">
              <a:schemeClr val="bg1">
                <a:tint val="80000"/>
                <a:satMod val="250000"/>
              </a:schemeClr>
            </a:gs>
            <a:gs pos="76000">
              <a:schemeClr val="bg1">
                <a:tint val="90000"/>
                <a:shade val="90000"/>
                <a:satMod val="200000"/>
              </a:schemeClr>
            </a:gs>
            <a:gs pos="92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2917828"/>
              </p:ext>
            </p:extLst>
          </p:nvPr>
        </p:nvGraphicFramePr>
        <p:xfrm>
          <a:off x="777240" y="1952034"/>
          <a:ext cx="8366760" cy="2700655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6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7905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National CAPITOL REGION</a:t>
                      </a:r>
                    </a:p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STATE OF THE COMMUTE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3615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2016</a:t>
                      </a:r>
                      <a:r>
                        <a:rPr lang="en-US" sz="28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Survey Highlights</a:t>
                      </a:r>
                      <a:endParaRPr lang="en-US" sz="28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bg1">
                            <a:lumMod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Transportation Planning Board Citizen’s Advisory 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November 9, 2017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400800" y="6399907"/>
            <a:ext cx="2067116" cy="1846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#4</a:t>
            </a:r>
          </a:p>
        </p:txBody>
      </p:sp>
      <p:pic>
        <p:nvPicPr>
          <p:cNvPr id="5" name="Picture 5" descr="ccrlogo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304801"/>
            <a:ext cx="434339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97229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247" y="272256"/>
            <a:ext cx="8229600" cy="762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>
                <a:latin typeface="Franklin Gothic Medium" panose="020B0603020102020204" pitchFamily="34" charset="0"/>
              </a:rPr>
              <a:t>Background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74074" y="1104503"/>
            <a:ext cx="8731179" cy="5181600"/>
          </a:xfr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endParaRPr lang="en-US" sz="2200" dirty="0">
              <a:solidFill>
                <a:schemeClr val="tx1"/>
              </a:solidFill>
              <a:latin typeface="Arial" pitchFamily="34" charset="0"/>
            </a:endParaRPr>
          </a:p>
          <a:p>
            <a:pPr marL="342900" indent="-342900"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  <a:latin typeface="Franklin Gothic Medium" panose="020B0603020102020204" pitchFamily="34" charset="0"/>
              </a:rPr>
              <a:t>Survey of the region’s commuters by the TPB’s Commuter Connections Program </a:t>
            </a:r>
          </a:p>
          <a:p>
            <a:pPr marL="342900" indent="-342900"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  <a:latin typeface="Franklin Gothic Medium" panose="020B0603020102020204" pitchFamily="34" charset="0"/>
              </a:rPr>
              <a:t>Sixth triennial survey starting 2001</a:t>
            </a:r>
          </a:p>
          <a:p>
            <a:pPr marL="342900" indent="-342900"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  <a:latin typeface="Franklin Gothic Medium" panose="020B0603020102020204" pitchFamily="34" charset="0"/>
              </a:rPr>
              <a:t>About 6,000 randomly-selected employed residents of the </a:t>
            </a:r>
          </a:p>
          <a:p>
            <a:pPr lvl="1" indent="-342900"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Landline phones, cell phones and internet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  <a:latin typeface="Franklin Gothic Medium" panose="020B0603020102020204" pitchFamily="34" charset="0"/>
              </a:rPr>
              <a:t>Provides snap shot of patterns, preferences, and satisfaction of the region’s residents with their commute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  <a:latin typeface="Franklin Gothic Medium" panose="020B0603020102020204" pitchFamily="34" charset="0"/>
              </a:rPr>
              <a:t>Contributes to regional database on travel trends 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  <a:latin typeface="Franklin Gothic Medium" panose="020B0603020102020204" pitchFamily="34" charset="0"/>
              </a:rPr>
              <a:t>Informs transportation planning and regional travel demand management program activities </a:t>
            </a:r>
          </a:p>
        </p:txBody>
      </p:sp>
      <p:pic>
        <p:nvPicPr>
          <p:cNvPr id="63492" name="Picture 6" descr="ccrlogo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6161088"/>
            <a:ext cx="2819400" cy="69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AD03F0-35F0-4A28-BCFF-9E7EA9D07AF8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57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7543800" cy="1083297"/>
          </a:xfrm>
        </p:spPr>
        <p:txBody>
          <a:bodyPr/>
          <a:lstStyle/>
          <a:p>
            <a:r>
              <a:rPr lang="en-US" sz="4400" dirty="0">
                <a:latin typeface="Arial" pitchFamily="34" charset="0"/>
              </a:rPr>
              <a:t> Survey Topics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7671" y="1219200"/>
            <a:ext cx="8686800" cy="4648200"/>
          </a:xfrm>
        </p:spPr>
        <p:txBody>
          <a:bodyPr>
            <a:noAutofit/>
          </a:bodyPr>
          <a:lstStyle/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None/>
              <a:defRPr/>
            </a:pPr>
            <a:r>
              <a:rPr lang="en-US" sz="1800" u="sng" dirty="0">
                <a:solidFill>
                  <a:schemeClr val="tx1"/>
                </a:solidFill>
                <a:latin typeface="Arial" charset="0"/>
              </a:rPr>
              <a:t>Continued Tracking Questions</a:t>
            </a:r>
          </a:p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  <a:defRPr/>
            </a:pPr>
            <a:r>
              <a:rPr lang="en-US" sz="1800" dirty="0">
                <a:solidFill>
                  <a:schemeClr val="tx1"/>
                </a:solidFill>
                <a:latin typeface="Arial" charset="0"/>
              </a:rPr>
              <a:t>Current and past commute patterns</a:t>
            </a:r>
          </a:p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  <a:defRPr/>
            </a:pPr>
            <a:r>
              <a:rPr lang="en-US" sz="1800" dirty="0">
                <a:solidFill>
                  <a:schemeClr val="tx1"/>
                </a:solidFill>
                <a:latin typeface="Arial" charset="0"/>
              </a:rPr>
              <a:t>Telecommuting experience</a:t>
            </a:r>
          </a:p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  <a:defRPr/>
            </a:pPr>
            <a:r>
              <a:rPr lang="en-US" sz="1800" dirty="0">
                <a:solidFill>
                  <a:schemeClr val="tx1"/>
                </a:solidFill>
                <a:latin typeface="Arial" charset="0"/>
              </a:rPr>
              <a:t>Awareness/access to transit, HOV, P&amp;R</a:t>
            </a:r>
          </a:p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  <a:defRPr/>
            </a:pPr>
            <a:r>
              <a:rPr lang="en-US" sz="1800" dirty="0">
                <a:solidFill>
                  <a:schemeClr val="tx1"/>
                </a:solidFill>
                <a:latin typeface="Arial" charset="0"/>
              </a:rPr>
              <a:t>Transportation satisfaction, benefits of alternative mode use</a:t>
            </a:r>
          </a:p>
          <a:p>
            <a:pPr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  <a:defRPr/>
            </a:pPr>
            <a:r>
              <a:rPr lang="en-US" sz="1800" dirty="0">
                <a:solidFill>
                  <a:schemeClr val="tx1"/>
                </a:solidFill>
                <a:latin typeface="Arial" charset="0"/>
              </a:rPr>
              <a:t>Employer commute assistance</a:t>
            </a:r>
          </a:p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  <a:defRPr/>
            </a:pPr>
            <a:r>
              <a:rPr lang="en-US" sz="1800" dirty="0">
                <a:latin typeface="Arial" charset="0"/>
              </a:rPr>
              <a:t>Mass marketing awareness and influence</a:t>
            </a:r>
          </a:p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  <a:defRPr/>
            </a:pPr>
            <a:r>
              <a:rPr lang="en-US" sz="1800" dirty="0">
                <a:latin typeface="Arial" charset="0"/>
              </a:rPr>
              <a:t>Awareness of CC, regional and local commute services</a:t>
            </a:r>
          </a:p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None/>
              <a:defRPr/>
            </a:pPr>
            <a:r>
              <a:rPr lang="en-US" sz="1800" u="sng" dirty="0">
                <a:solidFill>
                  <a:srgbClr val="C54C2B"/>
                </a:solidFill>
                <a:latin typeface="Arial" charset="0"/>
              </a:rPr>
              <a:t>New Sections for 2016</a:t>
            </a:r>
          </a:p>
          <a:p>
            <a:pPr marL="461963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1800" dirty="0">
                <a:solidFill>
                  <a:schemeClr val="tx1"/>
                </a:solidFill>
                <a:latin typeface="Arial" charset="0"/>
              </a:rPr>
              <a:t>Extra commute time to account for travel delays</a:t>
            </a:r>
          </a:p>
          <a:p>
            <a:pPr marL="461963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1800" dirty="0">
                <a:solidFill>
                  <a:schemeClr val="tx1"/>
                </a:solidFill>
                <a:latin typeface="Arial" charset="0"/>
              </a:rPr>
              <a:t>“Episodic” telework</a:t>
            </a:r>
          </a:p>
          <a:p>
            <a:pPr marL="461963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1800" dirty="0">
                <a:solidFill>
                  <a:schemeClr val="tx1"/>
                </a:solidFill>
                <a:latin typeface="Arial" charset="0"/>
              </a:rPr>
              <a:t>Quality of life rating</a:t>
            </a:r>
          </a:p>
          <a:p>
            <a:pPr marL="461963">
              <a:spcAft>
                <a:spcPct val="3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1800" dirty="0">
                <a:solidFill>
                  <a:schemeClr val="tx1"/>
                </a:solidFill>
                <a:latin typeface="Arial" charset="0"/>
              </a:rPr>
              <a:t>Interest in incentive to shift work hours outside peak period</a:t>
            </a:r>
          </a:p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None/>
              <a:defRPr/>
            </a:pPr>
            <a:endParaRPr lang="en-US" sz="1800" u="sng" dirty="0">
              <a:solidFill>
                <a:srgbClr val="C54C2B"/>
              </a:solidFill>
              <a:latin typeface="Arial" charset="0"/>
            </a:endParaRPr>
          </a:p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None/>
              <a:defRPr/>
            </a:pPr>
            <a:endParaRPr lang="en-US" sz="1800" u="sng" dirty="0">
              <a:solidFill>
                <a:srgbClr val="C54C2B"/>
              </a:solidFill>
              <a:latin typeface="Arial" charset="0"/>
            </a:endParaRPr>
          </a:p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  <a:defRPr/>
            </a:pPr>
            <a:endParaRPr lang="en-US" sz="1800" dirty="0">
              <a:latin typeface="Arial" charset="0"/>
            </a:endParaRPr>
          </a:p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  <a:defRPr/>
            </a:pPr>
            <a:endParaRPr lang="en-US" sz="1800" dirty="0">
              <a:latin typeface="Arial" charset="0"/>
            </a:endParaRPr>
          </a:p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  <a:defRPr/>
            </a:pPr>
            <a:endParaRPr lang="en-US" sz="1800" dirty="0">
              <a:latin typeface="Arial" charset="0"/>
            </a:endParaRPr>
          </a:p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  <a:defRPr/>
            </a:pPr>
            <a:endParaRPr lang="en-US" sz="1800" dirty="0">
              <a:latin typeface="Arial" charset="0"/>
            </a:endParaRPr>
          </a:p>
          <a:p>
            <a:pPr marL="342900" indent="-342900" fontAlgn="auto">
              <a:spcAft>
                <a:spcPct val="25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  <a:defRPr/>
            </a:pPr>
            <a:endParaRPr lang="en-US" sz="1800" dirty="0">
              <a:latin typeface="Arial" charset="0"/>
            </a:endParaRPr>
          </a:p>
          <a:p>
            <a:pPr marL="342900" indent="-342900" fontAlgn="auto">
              <a:spcAft>
                <a:spcPct val="10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  <a:defRPr/>
            </a:pPr>
            <a:endParaRPr lang="en-US" sz="1800" dirty="0">
              <a:latin typeface="Arial" charset="0"/>
            </a:endParaRPr>
          </a:p>
        </p:txBody>
      </p:sp>
      <p:pic>
        <p:nvPicPr>
          <p:cNvPr id="66563" name="Picture 6" descr="ccrlogo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56349"/>
            <a:ext cx="1905000" cy="50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AD03F0-35F0-4A28-BCFF-9E7EA9D07AF8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083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66800"/>
          </a:xfrm>
        </p:spPr>
        <p:txBody>
          <a:bodyPr/>
          <a:lstStyle/>
          <a:p>
            <a:r>
              <a:rPr lang="en-US" dirty="0">
                <a:latin typeface="Franklin Gothic Medium" panose="020B0603020102020204" pitchFamily="34" charset="0"/>
              </a:rPr>
              <a:t>Key Findings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87475"/>
            <a:ext cx="8229600" cy="4648200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2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Drive Alone Percentage Has Dropped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2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Average commute times for those using public transit are more than for those that drive alone 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2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About 80% of Commuters Built Extra Time Into Commute for Congestion, Incidents, and Transit Delays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2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Telework Increased Significantly since 2013 - up from 27% to 32% of the workforce 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2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Additional 18% of the workforce could and would telework if permitted 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2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About 80% of non-telecommuters worked from home at least one day last year during a major event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2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Most Telework Growth has been with the Federal sector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AD03F0-35F0-4A28-BCFF-9E7EA9D07AF8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pic>
        <p:nvPicPr>
          <p:cNvPr id="5" name="Picture 6" descr="ccrlogo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161088"/>
            <a:ext cx="2819400" cy="69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3589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1937"/>
            <a:ext cx="8229600" cy="914400"/>
          </a:xfrm>
        </p:spPr>
        <p:txBody>
          <a:bodyPr/>
          <a:lstStyle/>
          <a:p>
            <a:r>
              <a:rPr lang="en-US" dirty="0"/>
              <a:t>Key Findings (con’t)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4762"/>
            <a:ext cx="8229600" cy="4525963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endParaRPr lang="en-US" sz="22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2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Over 40% of Commuter Rail and nearly 50% of Metrorail riders Telework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2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A much higher share of carpool and vanpool commuters use Express Lanes vs. those driving alone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2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There is potential to shift some commute trips outside of peak period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2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Overall less satisfaction with commuting and dramatic drops in satisfaction for Metrorail and Commuter Rail riders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2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Less availability of commute benefits at worksites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r>
              <a:rPr lang="en-US" sz="2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Saving money was the key benefit for commuters using alternative modes</a:t>
            </a: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endParaRPr lang="en-US" sz="22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endParaRPr lang="en-US" sz="22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endParaRPr lang="en-US" sz="22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endParaRPr lang="en-US" sz="22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endParaRPr lang="en-US" sz="22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endParaRPr lang="en-US" sz="2200" dirty="0">
              <a:solidFill>
                <a:schemeClr val="tx1"/>
              </a:solidFill>
              <a:latin typeface="Arial" pitchFamily="34" charset="0"/>
            </a:endParaRPr>
          </a:p>
          <a:p>
            <a:pPr>
              <a:lnSpc>
                <a:spcPct val="80000"/>
              </a:lnSpc>
              <a:spcAft>
                <a:spcPct val="40000"/>
              </a:spcAft>
              <a:buClr>
                <a:schemeClr val="accent1"/>
              </a:buClr>
              <a:buSzPct val="125000"/>
              <a:buFont typeface="Wingdings" pitchFamily="2" charset="2"/>
              <a:buChar char="§"/>
            </a:pPr>
            <a:endParaRPr lang="en-US" sz="22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AD03F0-35F0-4A28-BCFF-9E7EA9D07AF8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pic>
        <p:nvPicPr>
          <p:cNvPr id="5" name="Picture 6" descr="ccrlogo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161088"/>
            <a:ext cx="2819400" cy="69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056969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2" name="Rectangle 2"/>
          <p:cNvSpPr>
            <a:spLocks noChangeArrowheads="1"/>
          </p:cNvSpPr>
          <p:nvPr/>
        </p:nvSpPr>
        <p:spPr bwMode="auto">
          <a:xfrm>
            <a:off x="304800" y="152399"/>
            <a:ext cx="8767950" cy="838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>
              <a:spcAft>
                <a:spcPts val="0"/>
              </a:spcAft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  <a:ea typeface="+mj-ea"/>
                <a:cs typeface="+mj-cs"/>
              </a:rPr>
              <a:t>Commute Travel Mode Changes</a:t>
            </a:r>
          </a:p>
        </p:txBody>
      </p:sp>
      <p:graphicFrame>
        <p:nvGraphicFramePr>
          <p:cNvPr id="2" name="Objec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3451964"/>
              </p:ext>
            </p:extLst>
          </p:nvPr>
        </p:nvGraphicFramePr>
        <p:xfrm>
          <a:off x="533400" y="990601"/>
          <a:ext cx="7681913" cy="54509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9" name="Picture 6" descr="ccrlogo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 rot="16200000">
            <a:off x="-2501521" y="3221716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Commute Trips    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Telework      Rideshare     Satisfaction  Benefits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14800" y="1378696"/>
            <a:ext cx="495794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Medium" panose="020B0603020102020204" pitchFamily="34" charset="0"/>
              </a:rPr>
              <a:t>Between 2010 and 2016, Drive Alone Percentage Dropped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Medium" panose="020B0603020102020204" pitchFamily="34" charset="0"/>
              </a:rPr>
              <a:t>Telework Increased Significantly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Medium" panose="020B0603020102020204" pitchFamily="34" charset="0"/>
              </a:rPr>
              <a:t>Transit, Bike/Walk Modes Increased</a:t>
            </a:r>
          </a:p>
        </p:txBody>
      </p:sp>
    </p:spTree>
    <p:extLst>
      <p:ext uri="{BB962C8B-B14F-4D97-AF65-F5344CB8AC3E}">
        <p14:creationId xmlns:p14="http://schemas.microsoft.com/office/powerpoint/2010/main" val="1826942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634" name="Text Box 2"/>
          <p:cNvSpPr txBox="1">
            <a:spLocks noChangeArrowheads="1"/>
          </p:cNvSpPr>
          <p:nvPr/>
        </p:nvSpPr>
        <p:spPr bwMode="auto">
          <a:xfrm>
            <a:off x="824345" y="638223"/>
            <a:ext cx="7478712" cy="83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41313" indent="-225425"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 eaLnBrk="1" hangingPunct="1">
              <a:spcAft>
                <a:spcPct val="10000"/>
              </a:spcAft>
              <a:buFont typeface="Arial" panose="020B0604020202020204" pitchFamily="34" charset="0"/>
              <a:buChar char="•"/>
            </a:pPr>
            <a:r>
              <a:rPr lang="en-US" sz="2300" b="0" dirty="0">
                <a:latin typeface="Arial" charset="0"/>
              </a:rPr>
              <a:t>On average commuters </a:t>
            </a:r>
            <a:r>
              <a:rPr lang="en-US" sz="2300" dirty="0">
                <a:latin typeface="Arial" charset="0"/>
              </a:rPr>
              <a:t>t</a:t>
            </a:r>
            <a:r>
              <a:rPr lang="en-US" sz="2300" b="0" dirty="0">
                <a:latin typeface="Arial" charset="0"/>
              </a:rPr>
              <a:t>raveled 17.3 Miles </a:t>
            </a:r>
          </a:p>
          <a:p>
            <a:pPr marL="342900" indent="-342900" eaLnBrk="1" hangingPunct="1">
              <a:spcAft>
                <a:spcPct val="10000"/>
              </a:spcAft>
              <a:buFont typeface="Arial" panose="020B0604020202020204" pitchFamily="34" charset="0"/>
              <a:buChar char="•"/>
            </a:pPr>
            <a:r>
              <a:rPr lang="en-US" sz="2300" b="0" dirty="0">
                <a:latin typeface="Arial" charset="0"/>
              </a:rPr>
              <a:t>On average commuters traveled 39 Minutes</a:t>
            </a:r>
          </a:p>
        </p:txBody>
      </p:sp>
      <p:graphicFrame>
        <p:nvGraphicFramePr>
          <p:cNvPr id="2" name="Objec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1848367"/>
              </p:ext>
            </p:extLst>
          </p:nvPr>
        </p:nvGraphicFramePr>
        <p:xfrm>
          <a:off x="1353193" y="1751954"/>
          <a:ext cx="6246959" cy="2316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81641" name="Text Box 9"/>
          <p:cNvSpPr txBox="1">
            <a:spLocks noChangeArrowheads="1"/>
          </p:cNvSpPr>
          <p:nvPr/>
        </p:nvSpPr>
        <p:spPr bwMode="auto">
          <a:xfrm>
            <a:off x="7696978" y="1751954"/>
            <a:ext cx="1271588" cy="3400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accent2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000" b="0" u="sng" dirty="0">
                <a:latin typeface="Arial" charset="0"/>
              </a:rPr>
              <a:t>Average</a:t>
            </a:r>
          </a:p>
          <a:p>
            <a:pPr algn="ctr">
              <a:spcBef>
                <a:spcPts val="1200"/>
              </a:spcBef>
            </a:pPr>
            <a:r>
              <a:rPr lang="en-US" sz="2000" b="1" dirty="0">
                <a:solidFill>
                  <a:schemeClr val="tx2"/>
                </a:solidFill>
                <a:latin typeface="Arial" charset="0"/>
              </a:rPr>
              <a:t>17.3 mi</a:t>
            </a:r>
          </a:p>
          <a:p>
            <a:pPr algn="ctr">
              <a:spcBef>
                <a:spcPts val="1200"/>
              </a:spcBef>
            </a:pPr>
            <a:endParaRPr lang="en-US" sz="2000" dirty="0">
              <a:solidFill>
                <a:schemeClr val="tx2"/>
              </a:solidFill>
              <a:latin typeface="Arial" charset="0"/>
            </a:endParaRPr>
          </a:p>
          <a:p>
            <a:pPr algn="ctr">
              <a:spcBef>
                <a:spcPts val="1200"/>
              </a:spcBef>
            </a:pPr>
            <a:endParaRPr lang="en-US" sz="2000" dirty="0">
              <a:solidFill>
                <a:schemeClr val="tx2"/>
              </a:solidFill>
              <a:latin typeface="Arial" charset="0"/>
            </a:endParaRPr>
          </a:p>
          <a:p>
            <a:pPr algn="ctr">
              <a:spcBef>
                <a:spcPts val="1800"/>
              </a:spcBef>
            </a:pPr>
            <a:endParaRPr lang="en-US" sz="2000" dirty="0">
              <a:solidFill>
                <a:schemeClr val="tx2"/>
              </a:solidFill>
              <a:latin typeface="Arial" charset="0"/>
            </a:endParaRPr>
          </a:p>
          <a:p>
            <a:pPr algn="ctr">
              <a:spcBef>
                <a:spcPts val="1200"/>
              </a:spcBef>
            </a:pPr>
            <a:endParaRPr lang="en-US" sz="2000" dirty="0">
              <a:solidFill>
                <a:schemeClr val="tx2"/>
              </a:solidFill>
              <a:latin typeface="Arial" charset="0"/>
            </a:endParaRPr>
          </a:p>
          <a:p>
            <a:pPr algn="ctr">
              <a:spcBef>
                <a:spcPts val="1200"/>
              </a:spcBef>
            </a:pPr>
            <a:r>
              <a:rPr lang="en-US" sz="2000" b="1" dirty="0">
                <a:solidFill>
                  <a:schemeClr val="tx2"/>
                </a:solidFill>
                <a:latin typeface="Arial" charset="0"/>
              </a:rPr>
              <a:t>39 min</a:t>
            </a:r>
          </a:p>
        </p:txBody>
      </p:sp>
      <p:graphicFrame>
        <p:nvGraphicFramePr>
          <p:cNvPr id="8" name="Objec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6846824"/>
              </p:ext>
            </p:extLst>
          </p:nvPr>
        </p:nvGraphicFramePr>
        <p:xfrm>
          <a:off x="1615724" y="4127754"/>
          <a:ext cx="6820787" cy="27302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0" name="Picture 6" descr="ccrlogo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 rot="16200000">
            <a:off x="-2356026" y="3266394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Commute Trips    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Telework      Rideshare     Satisfaction  Benefits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838200" y="-57262"/>
            <a:ext cx="8767950" cy="838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>
              <a:spcAft>
                <a:spcPts val="0"/>
              </a:spcAft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  <a:ea typeface="+mj-ea"/>
                <a:cs typeface="+mj-cs"/>
              </a:rPr>
              <a:t>Commute Distance and Time (One-way)</a:t>
            </a:r>
          </a:p>
        </p:txBody>
      </p:sp>
    </p:spTree>
    <p:extLst>
      <p:ext uri="{BB962C8B-B14F-4D97-AF65-F5344CB8AC3E}">
        <p14:creationId xmlns:p14="http://schemas.microsoft.com/office/powerpoint/2010/main" val="315085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707" name="Rectangle 3"/>
          <p:cNvSpPr>
            <a:spLocks noChangeArrowheads="1"/>
          </p:cNvSpPr>
          <p:nvPr/>
        </p:nvSpPr>
        <p:spPr bwMode="auto">
          <a:xfrm>
            <a:off x="342172" y="41553"/>
            <a:ext cx="8801828" cy="145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defTabSz="912813">
              <a:spcAft>
                <a:spcPts val="600"/>
              </a:spcAft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  <a:ea typeface="+mj-ea"/>
                <a:cs typeface="+mj-cs"/>
              </a:rPr>
              <a:t>Commuter Modes Used In any given week</a:t>
            </a:r>
            <a:r>
              <a:rPr lang="en-US" sz="3200" b="0" dirty="0">
                <a:latin typeface="Franklin Gothic Medium" panose="020B0603020102020204" pitchFamily="34" charset="0"/>
              </a:rPr>
              <a:t>:</a:t>
            </a:r>
          </a:p>
          <a:p>
            <a:pPr marL="342900" indent="-342900" defTabSz="91281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b="0" dirty="0">
                <a:latin typeface="Franklin Gothic Medium" panose="020B0603020102020204" pitchFamily="34" charset="0"/>
              </a:rPr>
              <a:t>About 60% Drive Alone and 40% Rideshare or Telework</a:t>
            </a:r>
          </a:p>
          <a:p>
            <a:pPr marL="342900" indent="-342900" defTabSz="91281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dirty="0">
                <a:latin typeface="Franklin Gothic Medium" panose="020B0603020102020204" pitchFamily="34" charset="0"/>
              </a:rPr>
              <a:t>Those living or working in the regional core drive alone the least</a:t>
            </a:r>
            <a:endParaRPr lang="en-US" sz="2300" b="0" dirty="0">
              <a:latin typeface="Franklin Gothic Medium" panose="020B0603020102020204" pitchFamily="34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6148788"/>
              </p:ext>
            </p:extLst>
          </p:nvPr>
        </p:nvGraphicFramePr>
        <p:xfrm>
          <a:off x="34636" y="1828801"/>
          <a:ext cx="7078423" cy="44067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6934200" y="2133600"/>
            <a:ext cx="1828800" cy="280076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Aft>
                <a:spcPts val="1200"/>
              </a:spcAft>
            </a:pPr>
            <a:r>
              <a:rPr lang="en-US" sz="1400" u="sng" dirty="0">
                <a:latin typeface="Franklin Gothic Medium" panose="020B0603020102020204" pitchFamily="34" charset="0"/>
                <a:cs typeface="Times New Roman" pitchFamily="18" charset="0"/>
              </a:rPr>
              <a:t>Drive Alone Rate</a:t>
            </a:r>
          </a:p>
          <a:p>
            <a:pPr algn="ctr" eaLnBrk="1" hangingPunct="1">
              <a:spcAft>
                <a:spcPts val="600"/>
              </a:spcAft>
            </a:pPr>
            <a:r>
              <a:rPr lang="en-US" sz="1400" u="sng" dirty="0">
                <a:latin typeface="Franklin Gothic Medium" panose="020B0603020102020204" pitchFamily="34" charset="0"/>
                <a:cs typeface="Times New Roman" pitchFamily="18" charset="0"/>
              </a:rPr>
              <a:t>By Home Area</a:t>
            </a:r>
          </a:p>
          <a:p>
            <a:pPr algn="ctr" eaLnBrk="1" hangingPunct="1">
              <a:spcAft>
                <a:spcPts val="600"/>
              </a:spcAft>
            </a:pPr>
            <a:r>
              <a:rPr lang="en-US" sz="1400" dirty="0">
                <a:latin typeface="Franklin Gothic Medium" panose="020B0603020102020204" pitchFamily="34" charset="0"/>
                <a:cs typeface="Times New Roman" pitchFamily="18" charset="0"/>
              </a:rPr>
              <a:t>Regional Core – 41%</a:t>
            </a:r>
          </a:p>
          <a:p>
            <a:pPr algn="ctr" eaLnBrk="1" hangingPunct="1">
              <a:spcAft>
                <a:spcPts val="600"/>
              </a:spcAft>
            </a:pPr>
            <a:r>
              <a:rPr lang="en-US" sz="1400" dirty="0">
                <a:latin typeface="Franklin Gothic Medium" panose="020B0603020102020204" pitchFamily="34" charset="0"/>
                <a:cs typeface="Times New Roman" pitchFamily="18" charset="0"/>
              </a:rPr>
              <a:t>Inner Suburbs – 65%</a:t>
            </a:r>
          </a:p>
          <a:p>
            <a:pPr algn="ctr" eaLnBrk="1" hangingPunct="1">
              <a:spcAft>
                <a:spcPts val="1200"/>
              </a:spcAft>
            </a:pPr>
            <a:r>
              <a:rPr lang="en-US" sz="1400" dirty="0">
                <a:latin typeface="Franklin Gothic Medium" panose="020B0603020102020204" pitchFamily="34" charset="0"/>
                <a:cs typeface="Times New Roman" pitchFamily="18" charset="0"/>
              </a:rPr>
              <a:t>Outer Suburbs – 75%</a:t>
            </a:r>
          </a:p>
          <a:p>
            <a:pPr algn="ctr" eaLnBrk="1" hangingPunct="1">
              <a:spcAft>
                <a:spcPts val="600"/>
              </a:spcAft>
            </a:pPr>
            <a:r>
              <a:rPr lang="en-US" sz="1400" u="sng" dirty="0">
                <a:latin typeface="Franklin Gothic Medium" panose="020B0603020102020204" pitchFamily="34" charset="0"/>
                <a:cs typeface="Times New Roman" pitchFamily="18" charset="0"/>
              </a:rPr>
              <a:t>By Work Area</a:t>
            </a:r>
          </a:p>
          <a:p>
            <a:pPr algn="ctr" eaLnBrk="1" hangingPunct="1">
              <a:spcAft>
                <a:spcPts val="600"/>
              </a:spcAft>
            </a:pPr>
            <a:r>
              <a:rPr lang="en-US" sz="1400" dirty="0">
                <a:solidFill>
                  <a:schemeClr val="tx2"/>
                </a:solidFill>
                <a:latin typeface="Franklin Gothic Medium" panose="020B0603020102020204" pitchFamily="34" charset="0"/>
                <a:cs typeface="Times New Roman" pitchFamily="18" charset="0"/>
              </a:rPr>
              <a:t>Regional Core – 44%</a:t>
            </a:r>
          </a:p>
          <a:p>
            <a:pPr algn="ctr" eaLnBrk="1" hangingPunct="1">
              <a:spcAft>
                <a:spcPts val="600"/>
              </a:spcAft>
            </a:pPr>
            <a:r>
              <a:rPr lang="en-US" sz="1400" dirty="0">
                <a:latin typeface="Franklin Gothic Medium" panose="020B0603020102020204" pitchFamily="34" charset="0"/>
                <a:cs typeface="Times New Roman" pitchFamily="18" charset="0"/>
              </a:rPr>
              <a:t>Inner Suburbs – 75%</a:t>
            </a:r>
          </a:p>
          <a:p>
            <a:pPr algn="ctr" eaLnBrk="1" hangingPunct="1">
              <a:spcAft>
                <a:spcPts val="600"/>
              </a:spcAft>
            </a:pPr>
            <a:r>
              <a:rPr lang="en-US" sz="1400" dirty="0">
                <a:latin typeface="Franklin Gothic Medium" panose="020B0603020102020204" pitchFamily="34" charset="0"/>
                <a:cs typeface="Times New Roman" pitchFamily="18" charset="0"/>
              </a:rPr>
              <a:t>Outer Suburbs – 80%</a:t>
            </a:r>
          </a:p>
        </p:txBody>
      </p:sp>
      <p:pic>
        <p:nvPicPr>
          <p:cNvPr id="9" name="Picture 6" descr="ccrlogo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514600" y="6154286"/>
            <a:ext cx="5047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Franklin Gothic Medium" panose="020B0603020102020204" pitchFamily="34" charset="0"/>
              </a:rPr>
              <a:t>Regional Core – District of Columbia, Alexandria, Arlington Co.</a:t>
            </a:r>
          </a:p>
          <a:p>
            <a:r>
              <a:rPr lang="en-US" sz="1200" dirty="0">
                <a:latin typeface="Franklin Gothic Medium" panose="020B0603020102020204" pitchFamily="34" charset="0"/>
              </a:rPr>
              <a:t>Inner Suburbs: Fairfax, Montgomery, Prince Georges Cos. </a:t>
            </a:r>
          </a:p>
          <a:p>
            <a:r>
              <a:rPr lang="en-US" sz="1200" dirty="0">
                <a:latin typeface="Franklin Gothic Medium" panose="020B0603020102020204" pitchFamily="34" charset="0"/>
              </a:rPr>
              <a:t>Outer Suburbs: Prince William. Loudoun, Frederick Cos. </a:t>
            </a:r>
          </a:p>
        </p:txBody>
      </p:sp>
      <p:sp>
        <p:nvSpPr>
          <p:cNvPr id="7" name="TextBox 6"/>
          <p:cNvSpPr txBox="1"/>
          <p:nvPr/>
        </p:nvSpPr>
        <p:spPr>
          <a:xfrm rot="16200000">
            <a:off x="-2501521" y="3221716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Commute Trips    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Telework      Rideshare     Satisfaction  Benefits</a:t>
            </a:r>
          </a:p>
        </p:txBody>
      </p:sp>
    </p:spTree>
    <p:extLst>
      <p:ext uri="{BB962C8B-B14F-4D97-AF65-F5344CB8AC3E}">
        <p14:creationId xmlns:p14="http://schemas.microsoft.com/office/powerpoint/2010/main" val="4111097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634" name="Text Box 2"/>
          <p:cNvSpPr txBox="1">
            <a:spLocks noChangeArrowheads="1"/>
          </p:cNvSpPr>
          <p:nvPr/>
        </p:nvSpPr>
        <p:spPr bwMode="auto">
          <a:xfrm>
            <a:off x="663503" y="211313"/>
            <a:ext cx="713509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41313" indent="-225425"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10000"/>
              </a:spcAft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Average One-Way Commute Travel Times </a:t>
            </a:r>
            <a:endParaRPr lang="en-US" sz="3200" b="1" dirty="0">
              <a:latin typeface="Franklin Gothic Medium" panose="020B0603020102020204" pitchFamily="34" charset="0"/>
            </a:endParaRPr>
          </a:p>
        </p:txBody>
      </p:sp>
      <p:sp>
        <p:nvSpPr>
          <p:cNvPr id="581641" name="Text Box 9"/>
          <p:cNvSpPr txBox="1">
            <a:spLocks noChangeArrowheads="1"/>
          </p:cNvSpPr>
          <p:nvPr/>
        </p:nvSpPr>
        <p:spPr bwMode="auto">
          <a:xfrm>
            <a:off x="7162800" y="1905000"/>
            <a:ext cx="1271588" cy="2477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accent2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spcAft>
                <a:spcPts val="1200"/>
              </a:spcAft>
            </a:pPr>
            <a:endParaRPr lang="en-US" sz="2000" b="0" u="sng" dirty="0">
              <a:latin typeface="Arial" charset="0"/>
            </a:endParaRPr>
          </a:p>
          <a:p>
            <a:pPr algn="ctr">
              <a:spcBef>
                <a:spcPts val="1200"/>
              </a:spcBef>
            </a:pPr>
            <a:endParaRPr lang="en-US" sz="2000" dirty="0">
              <a:solidFill>
                <a:schemeClr val="tx2"/>
              </a:solidFill>
              <a:latin typeface="Arial" charset="0"/>
            </a:endParaRPr>
          </a:p>
          <a:p>
            <a:pPr algn="ctr">
              <a:spcBef>
                <a:spcPts val="1200"/>
              </a:spcBef>
            </a:pPr>
            <a:endParaRPr lang="en-US" sz="2000" dirty="0">
              <a:solidFill>
                <a:schemeClr val="tx2"/>
              </a:solidFill>
              <a:latin typeface="Arial" charset="0"/>
            </a:endParaRPr>
          </a:p>
          <a:p>
            <a:pPr algn="ctr">
              <a:spcBef>
                <a:spcPts val="1800"/>
              </a:spcBef>
            </a:pPr>
            <a:endParaRPr lang="en-US" sz="2000" dirty="0">
              <a:solidFill>
                <a:schemeClr val="tx2"/>
              </a:solidFill>
              <a:latin typeface="Arial" charset="0"/>
            </a:endParaRPr>
          </a:p>
          <a:p>
            <a:pPr algn="ctr">
              <a:spcBef>
                <a:spcPts val="1200"/>
              </a:spcBef>
            </a:pPr>
            <a:endParaRPr lang="en-US" sz="2000" dirty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10" name="Picture 6" descr="ccrlogo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295400" y="1905000"/>
            <a:ext cx="7138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16200000">
            <a:off x="-2511184" y="3069316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Commute Trips    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Telework      Rideshare     Satisfaction  Benefits</a:t>
            </a:r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3389193344"/>
              </p:ext>
            </p:extLst>
          </p:nvPr>
        </p:nvGraphicFramePr>
        <p:xfrm>
          <a:off x="486643" y="1354082"/>
          <a:ext cx="71628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819400" y="6238394"/>
            <a:ext cx="2497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Travel Time in Minutes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38800" y="1151611"/>
            <a:ext cx="3745706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Medium" panose="020B0603020102020204" pitchFamily="34" charset="0"/>
              </a:rPr>
              <a:t>Commuter rail had longest travel time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Medium" panose="020B0603020102020204" pitchFamily="34" charset="0"/>
              </a:rPr>
              <a:t>Travel times by Metro Rail and Bus about the same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Medium" panose="020B0603020102020204" pitchFamily="34" charset="0"/>
              </a:rPr>
              <a:t>Drive alone shortest travel time among motorized modes</a:t>
            </a:r>
          </a:p>
        </p:txBody>
      </p:sp>
    </p:spTree>
    <p:extLst>
      <p:ext uri="{BB962C8B-B14F-4D97-AF65-F5344CB8AC3E}">
        <p14:creationId xmlns:p14="http://schemas.microsoft.com/office/powerpoint/2010/main" val="27340839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134"/>
          <p:cNvGraphicFramePr/>
          <p:nvPr>
            <p:extLst/>
          </p:nvPr>
        </p:nvGraphicFramePr>
        <p:xfrm>
          <a:off x="990600" y="1888540"/>
          <a:ext cx="7924800" cy="4740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6" descr="ccrlogo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85012" y="120053"/>
            <a:ext cx="8763000" cy="941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41313" indent="-225425"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10000"/>
              </a:spcAft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Built in Extra Travel Time</a:t>
            </a:r>
            <a:endParaRPr lang="en-US" sz="3200" dirty="0">
              <a:latin typeface="Franklin Gothic Medium" panose="020B0603020102020204" pitchFamily="34" charset="0"/>
            </a:endParaRPr>
          </a:p>
          <a:p>
            <a:pPr eaLnBrk="1" hangingPunct="1">
              <a:spcAft>
                <a:spcPct val="10000"/>
              </a:spcAft>
            </a:pPr>
            <a:r>
              <a:rPr lang="en-US" sz="2000" b="0" dirty="0">
                <a:latin typeface="Franklin Gothic Medium" panose="020B0603020102020204" pitchFamily="34" charset="0"/>
              </a:rPr>
              <a:t>About 80% do this for Congestion, Incidents, Transit Delay</a:t>
            </a:r>
          </a:p>
        </p:txBody>
      </p:sp>
      <p:sp>
        <p:nvSpPr>
          <p:cNvPr id="11" name="TextBox 10"/>
          <p:cNvSpPr txBox="1"/>
          <p:nvPr/>
        </p:nvSpPr>
        <p:spPr>
          <a:xfrm rot="16200000">
            <a:off x="-2442298" y="3348901"/>
            <a:ext cx="53388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Commute Trips    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Telework      Rideshare     Satisfaction  Benefits</a:t>
            </a:r>
          </a:p>
        </p:txBody>
      </p:sp>
      <p:graphicFrame>
        <p:nvGraphicFramePr>
          <p:cNvPr id="10" name="Object 298"/>
          <p:cNvGraphicFramePr/>
          <p:nvPr>
            <p:extLst>
              <p:ext uri="{D42A27DB-BD31-4B8C-83A1-F6EECF244321}">
                <p14:modId xmlns:p14="http://schemas.microsoft.com/office/powerpoint/2010/main" val="2139911567"/>
              </p:ext>
            </p:extLst>
          </p:nvPr>
        </p:nvGraphicFramePr>
        <p:xfrm>
          <a:off x="295752" y="1290448"/>
          <a:ext cx="6667500" cy="4828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286955" y="6172199"/>
            <a:ext cx="26850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Franklin Gothic Medium" panose="020B0603020102020204" pitchFamily="34" charset="0"/>
              </a:rPr>
              <a:t>Commute travel time (minutes)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74894" y="1871371"/>
            <a:ext cx="346910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Franklin Gothic Medium" panose="020B0603020102020204" pitchFamily="34" charset="0"/>
              </a:rPr>
              <a:t>Commuters of all modes do this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Franklin Gothic Medium" panose="020B0603020102020204" pitchFamily="34" charset="0"/>
              </a:rPr>
              <a:t>No significant difference in amount of time built in by major motorized modes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Franklin Gothic Medium" panose="020B0603020102020204" pitchFamily="34" charset="0"/>
              </a:rPr>
              <a:t>Those driving alone build in more time as a proportion of their total and actual travel times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Franklin Gothic Medium" panose="020B0603020102020204" pitchFamily="34" charset="0"/>
              </a:rPr>
              <a:t>About 20% of commuters build in more than 30 extra minutes and 1/3 less than 10 minutes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48702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13"/>
          <p:cNvGraphicFramePr/>
          <p:nvPr>
            <p:extLst>
              <p:ext uri="{D42A27DB-BD31-4B8C-83A1-F6EECF244321}">
                <p14:modId xmlns:p14="http://schemas.microsoft.com/office/powerpoint/2010/main" val="3666447786"/>
              </p:ext>
            </p:extLst>
          </p:nvPr>
        </p:nvGraphicFramePr>
        <p:xfrm>
          <a:off x="1182893" y="1981016"/>
          <a:ext cx="6749608" cy="3965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69039" name="AutoShape 15"/>
          <p:cNvSpPr>
            <a:spLocks/>
          </p:cNvSpPr>
          <p:nvPr/>
        </p:nvSpPr>
        <p:spPr bwMode="auto">
          <a:xfrm>
            <a:off x="6324600" y="4256818"/>
            <a:ext cx="609600" cy="1746250"/>
          </a:xfrm>
          <a:prstGeom prst="rightBrace">
            <a:avLst>
              <a:gd name="adj1" fmla="val 23872"/>
              <a:gd name="adj2" fmla="val 50574"/>
            </a:avLst>
          </a:prstGeom>
          <a:noFill/>
          <a:ln w="2540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69040" name="Text Box 16"/>
          <p:cNvSpPr txBox="1">
            <a:spLocks noChangeArrowheads="1"/>
          </p:cNvSpPr>
          <p:nvPr/>
        </p:nvSpPr>
        <p:spPr bwMode="auto">
          <a:xfrm>
            <a:off x="6934200" y="4735997"/>
            <a:ext cx="1739199" cy="7848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500" dirty="0">
                <a:latin typeface="Franklin Gothic Medium" panose="020B0603020102020204" pitchFamily="34" charset="0"/>
              </a:rPr>
              <a:t>518,000 “could and would” telework</a:t>
            </a:r>
          </a:p>
        </p:txBody>
      </p:sp>
      <p:pic>
        <p:nvPicPr>
          <p:cNvPr id="9" name="Picture 6" descr="ccrlogo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666750" y="24033"/>
            <a:ext cx="8458200" cy="2209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41313" indent="-225425"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10000"/>
              </a:spcAft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Healthy Share of Teleworking / Potential for More</a:t>
            </a:r>
            <a:endParaRPr lang="en-US" sz="3200" dirty="0">
              <a:latin typeface="Franklin Gothic Medium" panose="020B0603020102020204" pitchFamily="34" charset="0"/>
            </a:endParaRPr>
          </a:p>
          <a:p>
            <a:pPr marL="342900" indent="-342900" eaLnBrk="1" hangingPunct="1">
              <a:spcAft>
                <a:spcPct val="100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Franklin Gothic Medium" panose="020B0603020102020204" pitchFamily="34" charset="0"/>
              </a:rPr>
              <a:t>About 1/3 of commuters telework about 1.5 days a week</a:t>
            </a:r>
          </a:p>
          <a:p>
            <a:pPr marL="342900" indent="-342900" eaLnBrk="1" hangingPunct="1">
              <a:spcAft>
                <a:spcPct val="100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Franklin Gothic Medium" panose="020B0603020102020204" pitchFamily="34" charset="0"/>
              </a:rPr>
              <a:t>40% of Commuters’ work not telework appropriate</a:t>
            </a:r>
          </a:p>
          <a:p>
            <a:pPr marL="342900" indent="-342900" eaLnBrk="1" hangingPunct="1">
              <a:spcAft>
                <a:spcPct val="100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Franklin Gothic Medium" panose="020B0603020102020204" pitchFamily="34" charset="0"/>
              </a:rPr>
              <a:t>About 1 in 5 could and would telework a day or so if allowed</a:t>
            </a:r>
          </a:p>
        </p:txBody>
      </p:sp>
      <p:sp>
        <p:nvSpPr>
          <p:cNvPr id="12" name="TextBox 11"/>
          <p:cNvSpPr txBox="1"/>
          <p:nvPr/>
        </p:nvSpPr>
        <p:spPr>
          <a:xfrm rot="16200000">
            <a:off x="-2462693" y="3088027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Commute Trips     </a:t>
            </a:r>
            <a:r>
              <a:rPr lang="en-US" sz="1400" dirty="0"/>
              <a:t>Telework 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 Rideshare     Satisfaction  Benefits</a:t>
            </a:r>
          </a:p>
        </p:txBody>
      </p:sp>
      <p:sp>
        <p:nvSpPr>
          <p:cNvPr id="11" name="Text Box 22"/>
          <p:cNvSpPr txBox="1">
            <a:spLocks noChangeArrowheads="1"/>
          </p:cNvSpPr>
          <p:nvPr/>
        </p:nvSpPr>
        <p:spPr bwMode="auto">
          <a:xfrm>
            <a:off x="6477000" y="2297318"/>
            <a:ext cx="2362200" cy="10772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dirty="0">
                <a:latin typeface="Franklin Gothic Medium" panose="020B0603020102020204" pitchFamily="34" charset="0"/>
              </a:rPr>
              <a:t>Regional Teleworkers:</a:t>
            </a:r>
          </a:p>
          <a:p>
            <a:pPr algn="ctr">
              <a:spcBef>
                <a:spcPct val="50000"/>
              </a:spcBef>
            </a:pPr>
            <a:r>
              <a:rPr lang="en-US" sz="1600" dirty="0">
                <a:latin typeface="Franklin Gothic Medium" panose="020B0603020102020204" pitchFamily="34" charset="0"/>
              </a:rPr>
              <a:t>2013 – 675,000</a:t>
            </a:r>
          </a:p>
          <a:p>
            <a:pPr algn="ctr">
              <a:spcBef>
                <a:spcPct val="50000"/>
              </a:spcBef>
            </a:pPr>
            <a:r>
              <a:rPr lang="en-US" sz="1600" dirty="0">
                <a:latin typeface="Franklin Gothic Medium" panose="020B0603020102020204" pitchFamily="34" charset="0"/>
              </a:rPr>
              <a:t>2016 – 877,000</a:t>
            </a:r>
          </a:p>
        </p:txBody>
      </p:sp>
    </p:spTree>
    <p:extLst>
      <p:ext uri="{BB962C8B-B14F-4D97-AF65-F5344CB8AC3E}">
        <p14:creationId xmlns:p14="http://schemas.microsoft.com/office/powerpoint/2010/main" val="39249728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ccrlogo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381000" y="126179"/>
            <a:ext cx="8610600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41313" indent="-225425"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10000"/>
              </a:spcAft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Telework from all employment sectors</a:t>
            </a:r>
            <a:endParaRPr lang="en-US" sz="3200" dirty="0">
              <a:latin typeface="Franklin Gothic Medium" panose="020B0603020102020204" pitchFamily="34" charset="0"/>
            </a:endParaRPr>
          </a:p>
          <a:p>
            <a:pPr marL="342900" indent="-342900" eaLnBrk="1" hangingPunct="1">
              <a:spcAft>
                <a:spcPct val="100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Franklin Gothic Medium" panose="020B0603020102020204" pitchFamily="34" charset="0"/>
              </a:rPr>
              <a:t>Steady growth since 2010 (About 200K new past 3 years)</a:t>
            </a:r>
          </a:p>
          <a:p>
            <a:pPr marL="342900" indent="-342900" eaLnBrk="1" hangingPunct="1">
              <a:spcAft>
                <a:spcPct val="100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Franklin Gothic Medium" panose="020B0603020102020204" pitchFamily="34" charset="0"/>
              </a:rPr>
              <a:t>Most growth in Federal employment sector</a:t>
            </a:r>
          </a:p>
          <a:p>
            <a:pPr marL="342900" indent="-342900" eaLnBrk="1" hangingPunct="1">
              <a:spcAft>
                <a:spcPct val="100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Franklin Gothic Medium" panose="020B0603020102020204" pitchFamily="34" charset="0"/>
              </a:rPr>
              <a:t>Potential for growth in State/Local Governments sector</a:t>
            </a:r>
          </a:p>
        </p:txBody>
      </p:sp>
      <p:graphicFrame>
        <p:nvGraphicFramePr>
          <p:cNvPr id="11" name="Object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9271775"/>
              </p:ext>
            </p:extLst>
          </p:nvPr>
        </p:nvGraphicFramePr>
        <p:xfrm>
          <a:off x="1676400" y="2590800"/>
          <a:ext cx="6558149" cy="3786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/>
          <p:cNvSpPr txBox="1"/>
          <p:nvPr/>
        </p:nvSpPr>
        <p:spPr>
          <a:xfrm rot="16200000">
            <a:off x="-2462693" y="3088027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Commute Trips     </a:t>
            </a:r>
            <a:r>
              <a:rPr lang="en-US" sz="1400" dirty="0"/>
              <a:t>Telework 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 Rideshare     Satisfaction  Benefits</a:t>
            </a:r>
          </a:p>
        </p:txBody>
      </p:sp>
    </p:spTree>
    <p:extLst>
      <p:ext uri="{BB962C8B-B14F-4D97-AF65-F5344CB8AC3E}">
        <p14:creationId xmlns:p14="http://schemas.microsoft.com/office/powerpoint/2010/main" val="31663055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170" name="Rectangle 2"/>
          <p:cNvSpPr>
            <a:spLocks noChangeArrowheads="1"/>
          </p:cNvSpPr>
          <p:nvPr/>
        </p:nvSpPr>
        <p:spPr bwMode="auto">
          <a:xfrm>
            <a:off x="342173" y="158039"/>
            <a:ext cx="8801827" cy="1307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Significant potential for episodic telework</a:t>
            </a:r>
            <a:endParaRPr lang="en-US" sz="3200" dirty="0">
              <a:latin typeface="Franklin Gothic Medium" panose="020B0603020102020204" pitchFamily="34" charset="0"/>
            </a:endParaRPr>
          </a:p>
          <a:p>
            <a:pPr marL="342900" indent="-342900">
              <a:spcBef>
                <a:spcPts val="6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300" b="0" dirty="0">
                <a:latin typeface="Franklin Gothic Medium" panose="020B0603020102020204" pitchFamily="34" charset="0"/>
              </a:rPr>
              <a:t>91% of Teleworkers / 80% of Non-teleworkers Likely </a:t>
            </a:r>
            <a:r>
              <a:rPr lang="en-US" sz="2300" dirty="0">
                <a:latin typeface="Franklin Gothic Medium" panose="020B0603020102020204" pitchFamily="34" charset="0"/>
              </a:rPr>
              <a:t>to </a:t>
            </a:r>
            <a:r>
              <a:rPr lang="en-US" sz="2300" b="0" dirty="0">
                <a:latin typeface="Franklin Gothic Medium" panose="020B0603020102020204" pitchFamily="34" charset="0"/>
              </a:rPr>
              <a:t>Work From Home on Major Event Days When Traffic Would be Disrupted</a:t>
            </a:r>
            <a:endParaRPr lang="en-US" sz="1800" b="0" dirty="0">
              <a:latin typeface="Franklin Gothic Medium" panose="020B0603020102020204" pitchFamily="34" charset="0"/>
            </a:endParaRPr>
          </a:p>
        </p:txBody>
      </p:sp>
      <p:sp>
        <p:nvSpPr>
          <p:cNvPr id="775171" name="Rectangle 3"/>
          <p:cNvSpPr>
            <a:spLocks noChangeArrowheads="1"/>
          </p:cNvSpPr>
          <p:nvPr/>
        </p:nvSpPr>
        <p:spPr bwMode="auto">
          <a:xfrm>
            <a:off x="1466850" y="1106488"/>
            <a:ext cx="74231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/>
          <a:p>
            <a:pPr>
              <a:spcAft>
                <a:spcPct val="55000"/>
              </a:spcAft>
              <a:buClr>
                <a:schemeClr val="hlink"/>
              </a:buClr>
              <a:buSzPct val="60000"/>
              <a:buFont typeface="Monotype Sorts" pitchFamily="2" charset="2"/>
              <a:buNone/>
            </a:pPr>
            <a:endParaRPr lang="en-US" b="0" dirty="0">
              <a:latin typeface="Arial" charset="0"/>
            </a:endParaRPr>
          </a:p>
        </p:txBody>
      </p:sp>
      <p:graphicFrame>
        <p:nvGraphicFramePr>
          <p:cNvPr id="8" name="Object 4"/>
          <p:cNvGraphicFramePr/>
          <p:nvPr>
            <p:extLst>
              <p:ext uri="{D42A27DB-BD31-4B8C-83A1-F6EECF244321}">
                <p14:modId xmlns:p14="http://schemas.microsoft.com/office/powerpoint/2010/main" val="1809973494"/>
              </p:ext>
            </p:extLst>
          </p:nvPr>
        </p:nvGraphicFramePr>
        <p:xfrm>
          <a:off x="513987" y="2217326"/>
          <a:ext cx="7326164" cy="41790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Picture 6" descr="ccrlogo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 rot="16200000">
            <a:off x="-2462693" y="3088027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Commute Trips     </a:t>
            </a:r>
            <a:r>
              <a:rPr lang="en-US" sz="1400" dirty="0"/>
              <a:t>Telework 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 Rideshare     Satisfaction  Benefits</a:t>
            </a:r>
          </a:p>
        </p:txBody>
      </p:sp>
      <p:sp>
        <p:nvSpPr>
          <p:cNvPr id="9" name="Text Box 139"/>
          <p:cNvSpPr txBox="1">
            <a:spLocks noChangeArrowheads="1"/>
          </p:cNvSpPr>
          <p:nvPr/>
        </p:nvSpPr>
        <p:spPr bwMode="auto">
          <a:xfrm>
            <a:off x="5638800" y="2051767"/>
            <a:ext cx="2819400" cy="1049182"/>
          </a:xfrm>
          <a:prstGeom prst="rect">
            <a:avLst/>
          </a:prstGeom>
          <a:solidFill>
            <a:schemeClr val="accent4">
              <a:lumMod val="40000"/>
              <a:lumOff val="60000"/>
              <a:alpha val="46000"/>
            </a:schemeClr>
          </a:solidFill>
          <a:ln w="12700">
            <a:solidFill>
              <a:srgbClr val="334336"/>
            </a:solidFill>
            <a:miter lim="800000"/>
            <a:headEnd type="none" w="sm" len="sm"/>
            <a:tailEnd type="none" w="sm" len="sm"/>
          </a:ln>
          <a:effectLst/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600"/>
              </a:spcAft>
            </a:pPr>
            <a:r>
              <a:rPr lang="en-US" sz="1400" b="1" dirty="0">
                <a:solidFill>
                  <a:srgbClr val="000000"/>
                </a:solidFill>
                <a:effectLst/>
                <a:latin typeface="Franklin Gothic Medium" panose="020B0603020102020204" pitchFamily="34" charset="0"/>
                <a:ea typeface="Times New Roman"/>
                <a:cs typeface="Arial"/>
              </a:rPr>
              <a:t>Worked at home at least one day in the past year = </a:t>
            </a:r>
            <a:endParaRPr lang="en-US" sz="1400" dirty="0">
              <a:effectLst/>
              <a:latin typeface="Franklin Gothic Medium" panose="020B0603020102020204" pitchFamily="34" charset="0"/>
              <a:ea typeface="Times New Roman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000000"/>
                </a:solidFill>
                <a:effectLst/>
                <a:latin typeface="Franklin Gothic Medium" panose="020B0603020102020204" pitchFamily="34" charset="0"/>
                <a:ea typeface="Times New Roman"/>
                <a:cs typeface="Arial"/>
              </a:rPr>
              <a:t>367,000 “non-teleworking” commuters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1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972230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170" name="Rectangle 2"/>
          <p:cNvSpPr>
            <a:spLocks noChangeArrowheads="1"/>
          </p:cNvSpPr>
          <p:nvPr/>
        </p:nvSpPr>
        <p:spPr bwMode="auto">
          <a:xfrm>
            <a:off x="342173" y="158039"/>
            <a:ext cx="8801827" cy="1307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endParaRPr lang="en-US" sz="1800" b="0" dirty="0">
              <a:latin typeface="Arial" charset="0"/>
            </a:endParaRPr>
          </a:p>
        </p:txBody>
      </p:sp>
      <p:sp>
        <p:nvSpPr>
          <p:cNvPr id="775171" name="Rectangle 3"/>
          <p:cNvSpPr>
            <a:spLocks noChangeArrowheads="1"/>
          </p:cNvSpPr>
          <p:nvPr/>
        </p:nvSpPr>
        <p:spPr bwMode="auto">
          <a:xfrm>
            <a:off x="1466850" y="1106488"/>
            <a:ext cx="74231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/>
          <a:p>
            <a:pPr>
              <a:spcAft>
                <a:spcPct val="55000"/>
              </a:spcAft>
              <a:buClr>
                <a:schemeClr val="hlink"/>
              </a:buClr>
              <a:buSzPct val="60000"/>
              <a:buFont typeface="Monotype Sorts" pitchFamily="2" charset="2"/>
              <a:buNone/>
            </a:pPr>
            <a:endParaRPr lang="en-US" b="0" dirty="0">
              <a:latin typeface="Arial" charset="0"/>
            </a:endParaRPr>
          </a:p>
        </p:txBody>
      </p:sp>
      <p:pic>
        <p:nvPicPr>
          <p:cNvPr id="7" name="Picture 6" descr="ccrlogo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 rot="16200000">
            <a:off x="-2462693" y="3088027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Commute Trips     </a:t>
            </a:r>
            <a:r>
              <a:rPr lang="en-US" sz="1400" dirty="0"/>
              <a:t>Telework 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 Rideshare     Satisfaction  Benefits</a:t>
            </a:r>
          </a:p>
        </p:txBody>
      </p:sp>
      <p:graphicFrame>
        <p:nvGraphicFramePr>
          <p:cNvPr id="10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1214056"/>
              </p:ext>
            </p:extLst>
          </p:nvPr>
        </p:nvGraphicFramePr>
        <p:xfrm>
          <a:off x="512536" y="1232842"/>
          <a:ext cx="8362950" cy="4989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Rectangle 3"/>
          <p:cNvSpPr/>
          <p:nvPr/>
        </p:nvSpPr>
        <p:spPr>
          <a:xfrm>
            <a:off x="446768" y="193950"/>
            <a:ext cx="849448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Percent Teleworking by Primary Commute Mode</a:t>
            </a:r>
            <a:endParaRPr lang="en-US" sz="3200" b="1" dirty="0">
              <a:solidFill>
                <a:schemeClr val="tx2">
                  <a:lumMod val="60000"/>
                  <a:lumOff val="40000"/>
                </a:schemeClr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70551" y="2394817"/>
            <a:ext cx="3473449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Medium" panose="020B0603020102020204" pitchFamily="34" charset="0"/>
              </a:rPr>
              <a:t>Commuters of all modes telework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Medium" panose="020B0603020102020204" pitchFamily="34" charset="0"/>
              </a:rPr>
              <a:t>Larger proportion of   public transit users telework relative to those driving alone </a:t>
            </a:r>
            <a:endParaRPr lang="en-US" sz="2400" b="1" dirty="0">
              <a:solidFill>
                <a:schemeClr val="tx2">
                  <a:lumMod val="60000"/>
                  <a:lumOff val="40000"/>
                </a:schemeClr>
              </a:solidFill>
              <a:latin typeface="Franklin Gothic Medium" panose="020B0603020102020204" pitchFamily="34" charset="0"/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207393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84" name="Text Box 9"/>
          <p:cNvSpPr txBox="1">
            <a:spLocks noChangeArrowheads="1"/>
          </p:cNvSpPr>
          <p:nvPr/>
        </p:nvSpPr>
        <p:spPr bwMode="auto">
          <a:xfrm>
            <a:off x="2286000" y="6335305"/>
            <a:ext cx="65676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000" b="0" dirty="0">
                <a:latin typeface="Arial" charset="0"/>
              </a:rPr>
              <a:t>Q44a  About how far from your home is the nearest bus stop?</a:t>
            </a:r>
          </a:p>
          <a:p>
            <a:pPr eaLnBrk="1" hangingPunct="1"/>
            <a:r>
              <a:rPr lang="en-US" sz="1000" b="0" dirty="0">
                <a:latin typeface="Arial" charset="0"/>
              </a:rPr>
              <a:t>Q44b  How far from your home is the nearest train station? </a:t>
            </a:r>
          </a:p>
        </p:txBody>
      </p:sp>
      <p:graphicFrame>
        <p:nvGraphicFramePr>
          <p:cNvPr id="2" name="Object 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11014255"/>
              </p:ext>
            </p:extLst>
          </p:nvPr>
        </p:nvGraphicFramePr>
        <p:xfrm>
          <a:off x="762000" y="2035905"/>
          <a:ext cx="7620000" cy="38958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6" descr="ccrlogo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00800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555947" y="34124"/>
            <a:ext cx="8446864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Commuters’ Proximity to Transit Station</a:t>
            </a:r>
          </a:p>
          <a:p>
            <a:pPr marL="171450" indent="-171450">
              <a:spcBef>
                <a:spcPts val="600"/>
              </a:spcBef>
              <a:spcAft>
                <a:spcPts val="60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4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Bus stop: Two-thirds live less than 1 mile away</a:t>
            </a:r>
          </a:p>
          <a:p>
            <a:pPr marL="114300" indent="-114300">
              <a:spcBef>
                <a:spcPts val="600"/>
              </a:spcBef>
              <a:spcAft>
                <a:spcPts val="60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4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Train station: 17% live less than 1 mile; 40% less than 3 miles</a:t>
            </a:r>
            <a:endParaRPr lang="en-US" sz="2400" dirty="0">
              <a:latin typeface="Franklin Gothic Medium" panose="020B0603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6200000">
            <a:off x="-2462693" y="3088027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Commute Trips     Telework </a:t>
            </a:r>
            <a:r>
              <a:rPr lang="en-US" sz="1400" dirty="0"/>
              <a:t>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en-US" sz="1400" dirty="0"/>
              <a:t>Rideshare 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Satisfaction  Benefits</a:t>
            </a:r>
          </a:p>
        </p:txBody>
      </p:sp>
    </p:spTree>
    <p:extLst>
      <p:ext uri="{BB962C8B-B14F-4D97-AF65-F5344CB8AC3E}">
        <p14:creationId xmlns:p14="http://schemas.microsoft.com/office/powerpoint/2010/main" val="7686900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3662188606"/>
              </p:ext>
            </p:extLst>
          </p:nvPr>
        </p:nvGraphicFramePr>
        <p:xfrm>
          <a:off x="685800" y="768243"/>
          <a:ext cx="4724400" cy="31097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6" descr="ccrlogo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381001" y="90361"/>
            <a:ext cx="84773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Access to And Usage of HOV and Express Lanes</a:t>
            </a:r>
          </a:p>
        </p:txBody>
      </p:sp>
      <p:sp>
        <p:nvSpPr>
          <p:cNvPr id="11" name="TextBox 10"/>
          <p:cNvSpPr txBox="1"/>
          <p:nvPr/>
        </p:nvSpPr>
        <p:spPr>
          <a:xfrm rot="16200000">
            <a:off x="-2462693" y="3088027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Commute Trips     Telework </a:t>
            </a:r>
            <a:r>
              <a:rPr lang="en-US" sz="1400" dirty="0"/>
              <a:t>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en-US" sz="1400" dirty="0"/>
              <a:t>Rideshare 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Satisfaction  Benefits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234812" y="1447800"/>
            <a:ext cx="39091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HOV Lanes: 30% have access; about 1/3 use them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Express Lanes: 15% have access; more than half use them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000" dirty="0"/>
          </a:p>
        </p:txBody>
      </p:sp>
      <p:graphicFrame>
        <p:nvGraphicFramePr>
          <p:cNvPr id="7" name="Objec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21316537"/>
              </p:ext>
            </p:extLst>
          </p:nvPr>
        </p:nvGraphicFramePr>
        <p:xfrm>
          <a:off x="678873" y="4096141"/>
          <a:ext cx="5117276" cy="24428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9" name="Rectangle 8"/>
          <p:cNvSpPr/>
          <p:nvPr/>
        </p:nvSpPr>
        <p:spPr>
          <a:xfrm>
            <a:off x="5430982" y="4135844"/>
            <a:ext cx="353949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rial" charset="0"/>
              </a:rPr>
              <a:t>More commuters in  Suburban communities have HOV Lanes Available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rial" charset="0"/>
              </a:rPr>
              <a:t>Commuters in Outer Suburbs use HOV lanes at a much higher rate </a:t>
            </a:r>
            <a:endParaRPr lang="en-US" dirty="0">
              <a:solidFill>
                <a:schemeClr val="accent2">
                  <a:lumMod val="50000"/>
                </a:scheme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7881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A8E8B-F667-4C70-A35E-E2BC20D5FA0F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928665" y="4463153"/>
            <a:ext cx="2895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defTabSz="91281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rial" charset="0"/>
              </a:rPr>
              <a:t>Commuters Who Used HOV/Express Lanes Saved an Average of 20 Minutes on their Commutes </a:t>
            </a:r>
          </a:p>
        </p:txBody>
      </p:sp>
      <p:sp>
        <p:nvSpPr>
          <p:cNvPr id="6" name="Rectangle 5"/>
          <p:cNvSpPr/>
          <p:nvPr/>
        </p:nvSpPr>
        <p:spPr>
          <a:xfrm>
            <a:off x="5807871" y="1150694"/>
            <a:ext cx="3297382" cy="2662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defTabSz="91281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rial" charset="0"/>
              </a:rPr>
              <a:t>While fewer commuters have access to Express Lanes than to HOV they use them at a much higher rate when available</a:t>
            </a:r>
          </a:p>
          <a:p>
            <a:pPr marL="285750" indent="-285750" defTabSz="91281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rial" charset="0"/>
              </a:rPr>
              <a:t>48% said HOV and Express Lane Availability Influenced their Commute Decisions</a:t>
            </a:r>
            <a:endParaRPr lang="en-US" dirty="0">
              <a:solidFill>
                <a:schemeClr val="accent2">
                  <a:lumMod val="50000"/>
                </a:schemeClr>
              </a:solidFill>
              <a:latin typeface="Arial" charset="0"/>
            </a:endParaRPr>
          </a:p>
        </p:txBody>
      </p:sp>
      <p:graphicFrame>
        <p:nvGraphicFramePr>
          <p:cNvPr id="7" name="Objec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9626831"/>
              </p:ext>
            </p:extLst>
          </p:nvPr>
        </p:nvGraphicFramePr>
        <p:xfrm>
          <a:off x="685800" y="860398"/>
          <a:ext cx="5380037" cy="29658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Object 178"/>
          <p:cNvGraphicFramePr/>
          <p:nvPr>
            <p:extLst>
              <p:ext uri="{D42A27DB-BD31-4B8C-83A1-F6EECF244321}">
                <p14:modId xmlns:p14="http://schemas.microsoft.com/office/powerpoint/2010/main" val="1929433514"/>
              </p:ext>
            </p:extLst>
          </p:nvPr>
        </p:nvGraphicFramePr>
        <p:xfrm>
          <a:off x="820997" y="3661721"/>
          <a:ext cx="4800600" cy="328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 Box 183"/>
          <p:cNvSpPr txBox="1">
            <a:spLocks noChangeArrowheads="1"/>
          </p:cNvSpPr>
          <p:nvPr/>
        </p:nvSpPr>
        <p:spPr bwMode="auto">
          <a:xfrm>
            <a:off x="1567356" y="4336630"/>
            <a:ext cx="4056695" cy="463970"/>
          </a:xfrm>
          <a:prstGeom prst="rect">
            <a:avLst/>
          </a:prstGeom>
          <a:solidFill>
            <a:srgbClr val="FFCC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600"/>
              </a:spcAft>
            </a:pPr>
            <a:r>
              <a:rPr lang="en-US" sz="1200" b="1" dirty="0">
                <a:effectLst/>
                <a:latin typeface="+mj-lt"/>
                <a:ea typeface="Times New Roman"/>
                <a:cs typeface="Arial Narrow"/>
              </a:rPr>
              <a:t>Average one-way time saving</a:t>
            </a:r>
            <a:endParaRPr lang="en-US" sz="1200" dirty="0">
              <a:effectLst/>
              <a:latin typeface="+mj-lt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1714500" algn="l"/>
                <a:tab pos="2628900" algn="l"/>
                <a:tab pos="3600450" algn="l"/>
              </a:tabLst>
            </a:pPr>
            <a:r>
              <a:rPr lang="en-US" sz="1200" b="1" dirty="0">
                <a:effectLst/>
                <a:latin typeface="+mj-lt"/>
                <a:ea typeface="Times New Roman"/>
                <a:cs typeface="Arial Narrow"/>
              </a:rPr>
              <a:t>20 min.</a:t>
            </a:r>
            <a:r>
              <a:rPr lang="en-US" sz="1200" b="1" dirty="0">
                <a:latin typeface="+mj-lt"/>
                <a:ea typeface="Times New Roman"/>
                <a:cs typeface="Arial Narrow"/>
              </a:rPr>
              <a:t>	</a:t>
            </a:r>
            <a:r>
              <a:rPr lang="en-US" sz="1200" b="1" dirty="0">
                <a:effectLst/>
                <a:latin typeface="+mj-lt"/>
                <a:ea typeface="Times New Roman"/>
                <a:cs typeface="Arial Narrow"/>
              </a:rPr>
              <a:t>13 min.     19 min.       29 min.</a:t>
            </a:r>
            <a:endParaRPr lang="en-US" sz="1200" dirty="0">
              <a:effectLst/>
              <a:latin typeface="+mj-lt"/>
              <a:ea typeface="Times New Roman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1001" y="90361"/>
            <a:ext cx="82211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r>
              <a:rPr lang="en-US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HOV and Express Lanes Use and Travel Time Savings</a:t>
            </a:r>
          </a:p>
        </p:txBody>
      </p:sp>
      <p:sp>
        <p:nvSpPr>
          <p:cNvPr id="11" name="TextBox 10"/>
          <p:cNvSpPr txBox="1"/>
          <p:nvPr/>
        </p:nvSpPr>
        <p:spPr>
          <a:xfrm rot="16200000">
            <a:off x="-2395876" y="3096788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Commute Trips     Telework </a:t>
            </a:r>
            <a:r>
              <a:rPr lang="en-US" sz="1400" dirty="0"/>
              <a:t>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en-US" sz="1400" dirty="0"/>
              <a:t>Rideshare 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Satisfaction  Benefits</a:t>
            </a:r>
          </a:p>
        </p:txBody>
      </p:sp>
    </p:spTree>
    <p:extLst>
      <p:ext uri="{BB962C8B-B14F-4D97-AF65-F5344CB8AC3E}">
        <p14:creationId xmlns:p14="http://schemas.microsoft.com/office/powerpoint/2010/main" val="1409711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crlogo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457200" y="152400"/>
            <a:ext cx="8967531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Use of Express Lanes</a:t>
            </a:r>
          </a:p>
          <a:p>
            <a:pPr marL="342900" indent="-342900">
              <a:spcAft>
                <a:spcPts val="60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Medium" panose="020B0603020102020204" pitchFamily="34" charset="0"/>
              </a:rPr>
              <a:t>Much Higher Share of Carpool and Vanpool vs. Drive Alone Commuters</a:t>
            </a:r>
          </a:p>
        </p:txBody>
      </p:sp>
      <p:sp>
        <p:nvSpPr>
          <p:cNvPr id="11" name="TextBox 10"/>
          <p:cNvSpPr txBox="1"/>
          <p:nvPr/>
        </p:nvSpPr>
        <p:spPr>
          <a:xfrm rot="16200000">
            <a:off x="-2462693" y="3088027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Commute Trips     Telework </a:t>
            </a:r>
            <a:r>
              <a:rPr lang="en-US" sz="1400" dirty="0"/>
              <a:t>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en-US" sz="1400" dirty="0"/>
              <a:t>Rideshare 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Satisfaction  Benefits</a:t>
            </a:r>
          </a:p>
        </p:txBody>
      </p:sp>
      <p:graphicFrame>
        <p:nvGraphicFramePr>
          <p:cNvPr id="4" name="Chart 3"/>
          <p:cNvGraphicFramePr/>
          <p:nvPr>
            <p:extLst/>
          </p:nvPr>
        </p:nvGraphicFramePr>
        <p:xfrm>
          <a:off x="1676400" y="2541904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8383127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1352807"/>
              </p:ext>
            </p:extLst>
          </p:nvPr>
        </p:nvGraphicFramePr>
        <p:xfrm>
          <a:off x="227111" y="1942824"/>
          <a:ext cx="7296975" cy="44681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5260812" y="2352937"/>
            <a:ext cx="1292388" cy="14465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1600" b="0" u="sng" dirty="0">
                <a:latin typeface="Arial" pitchFamily="34" charset="0"/>
                <a:cs typeface="Arial" pitchFamily="34" charset="0"/>
              </a:rPr>
              <a:t>Satisfied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600" b="0" dirty="0">
                <a:latin typeface="Arial" pitchFamily="34" charset="0"/>
                <a:cs typeface="Arial" pitchFamily="34" charset="0"/>
              </a:rPr>
              <a:t>2010 – 62%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600" b="0" dirty="0">
                <a:latin typeface="Arial" pitchFamily="34" charset="0"/>
                <a:cs typeface="Arial" pitchFamily="34" charset="0"/>
              </a:rPr>
              <a:t>2013 – 64%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600" b="0" dirty="0">
                <a:latin typeface="Arial" pitchFamily="34" charset="0"/>
                <a:cs typeface="Arial" pitchFamily="34" charset="0"/>
              </a:rPr>
              <a:t>2016 – 58% </a:t>
            </a:r>
          </a:p>
        </p:txBody>
      </p:sp>
      <p:sp>
        <p:nvSpPr>
          <p:cNvPr id="11" name="AutoShape 6"/>
          <p:cNvSpPr>
            <a:spLocks/>
          </p:cNvSpPr>
          <p:nvPr/>
        </p:nvSpPr>
        <p:spPr bwMode="auto">
          <a:xfrm>
            <a:off x="4665974" y="2310450"/>
            <a:ext cx="381000" cy="1039912"/>
          </a:xfrm>
          <a:prstGeom prst="rightBrace">
            <a:avLst>
              <a:gd name="adj1" fmla="val 17292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8" name="Picture 6" descr="ccrlogo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 rot="16200000">
            <a:off x="-2462693" y="3088027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Commute Trips     Telework </a:t>
            </a:r>
            <a:r>
              <a:rPr lang="en-US" sz="1400" dirty="0"/>
              <a:t>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 Rideshare </a:t>
            </a:r>
            <a:r>
              <a:rPr lang="en-US" sz="1400" dirty="0"/>
              <a:t>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</a:t>
            </a:r>
            <a:r>
              <a:rPr lang="en-US" sz="1400" dirty="0"/>
              <a:t>Satisfaction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Benefits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33400" y="17458"/>
            <a:ext cx="8203400" cy="19236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Overall Satisfaction With Commuting</a:t>
            </a:r>
          </a:p>
          <a:p>
            <a:pPr marL="114300" indent="-114300">
              <a:spcAft>
                <a:spcPts val="60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4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On average 58% Were Satisfied (less than in previous years)</a:t>
            </a:r>
          </a:p>
          <a:p>
            <a:pPr marL="114300" indent="-114300">
              <a:spcAft>
                <a:spcPts val="60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4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Commute Has Gotten Worse in Past Year – 31% satisfied</a:t>
            </a:r>
          </a:p>
          <a:p>
            <a:pPr marL="114300" indent="-114300">
              <a:spcAft>
                <a:spcPts val="60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4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Commute Has Gotten Easier in Past Year - 73% satisfied</a:t>
            </a:r>
            <a:endParaRPr lang="en-US" sz="2400" dirty="0"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5303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225"/>
          <p:cNvGraphicFramePr/>
          <p:nvPr>
            <p:extLst>
              <p:ext uri="{D42A27DB-BD31-4B8C-83A1-F6EECF244321}">
                <p14:modId xmlns:p14="http://schemas.microsoft.com/office/powerpoint/2010/main" val="1398370199"/>
              </p:ext>
            </p:extLst>
          </p:nvPr>
        </p:nvGraphicFramePr>
        <p:xfrm>
          <a:off x="636290" y="1646307"/>
          <a:ext cx="7128222" cy="52072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303550" y="1931224"/>
            <a:ext cx="1432502" cy="3523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2400"/>
              </a:spcAft>
            </a:pPr>
            <a:r>
              <a:rPr lang="en-US" sz="1400" b="1" u="sng" dirty="0">
                <a:latin typeface="+mn-lt"/>
              </a:rPr>
              <a:t>2016     2013</a:t>
            </a:r>
          </a:p>
          <a:p>
            <a:pPr algn="ctr">
              <a:spcAft>
                <a:spcPts val="2400"/>
              </a:spcAft>
            </a:pPr>
            <a:r>
              <a:rPr lang="en-US" sz="1400" b="1" dirty="0">
                <a:latin typeface="+mn-lt"/>
              </a:rPr>
              <a:t>97%     93%</a:t>
            </a:r>
          </a:p>
          <a:p>
            <a:pPr algn="ctr">
              <a:spcAft>
                <a:spcPts val="2400"/>
              </a:spcAft>
            </a:pPr>
            <a:r>
              <a:rPr lang="en-US" sz="1400" b="1" dirty="0">
                <a:latin typeface="+mn-lt"/>
              </a:rPr>
              <a:t>70%     88%</a:t>
            </a:r>
          </a:p>
          <a:p>
            <a:pPr algn="ctr">
              <a:spcAft>
                <a:spcPts val="2400"/>
              </a:spcAft>
            </a:pPr>
            <a:r>
              <a:rPr lang="en-US" sz="1400" b="1" dirty="0">
                <a:latin typeface="+mn-lt"/>
              </a:rPr>
              <a:t>66%     67%</a:t>
            </a:r>
          </a:p>
          <a:p>
            <a:pPr algn="ctr">
              <a:spcAft>
                <a:spcPts val="2400"/>
              </a:spcAft>
            </a:pPr>
            <a:r>
              <a:rPr lang="en-US" sz="1400" b="1" dirty="0">
                <a:latin typeface="+mn-lt"/>
              </a:rPr>
              <a:t>66%     65%</a:t>
            </a:r>
          </a:p>
          <a:p>
            <a:pPr algn="ctr">
              <a:spcAft>
                <a:spcPts val="2400"/>
              </a:spcAft>
            </a:pPr>
            <a:r>
              <a:rPr lang="en-US" sz="1400" b="1" dirty="0">
                <a:latin typeface="+mn-lt"/>
              </a:rPr>
              <a:t>53%     61%</a:t>
            </a:r>
          </a:p>
          <a:p>
            <a:pPr algn="ctr">
              <a:spcAft>
                <a:spcPts val="2400"/>
              </a:spcAft>
            </a:pPr>
            <a:r>
              <a:rPr lang="en-US" sz="1400" b="1" dirty="0">
                <a:latin typeface="+mn-lt"/>
              </a:rPr>
              <a:t>48%     67%</a:t>
            </a:r>
          </a:p>
        </p:txBody>
      </p:sp>
      <p:pic>
        <p:nvPicPr>
          <p:cNvPr id="7" name="Picture 6" descr="ccrlogo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350523" y="7620"/>
            <a:ext cx="8140370" cy="1923604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Commute Satisfaction by mode</a:t>
            </a:r>
          </a:p>
          <a:p>
            <a:pPr marL="114300" indent="-114300">
              <a:spcAft>
                <a:spcPts val="60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4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Walk/Bike commuters most satisfied</a:t>
            </a:r>
          </a:p>
          <a:p>
            <a:pPr marL="114300" indent="-114300">
              <a:spcAft>
                <a:spcPts val="60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4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Metrorail and Commuter train riders least satisfied</a:t>
            </a:r>
          </a:p>
          <a:p>
            <a:pPr marL="114300" indent="-114300">
              <a:spcAft>
                <a:spcPts val="60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4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Fewer drive alone commuters satisfied compared to 2013</a:t>
            </a:r>
            <a:endParaRPr lang="en-US" sz="2400" dirty="0">
              <a:latin typeface="Franklin Gothic Medium" panose="020B0603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6200000">
            <a:off x="-2462693" y="3088027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Commute Trips     Telework </a:t>
            </a:r>
            <a:r>
              <a:rPr lang="en-US" sz="1400" dirty="0"/>
              <a:t>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 Rideshare </a:t>
            </a:r>
            <a:r>
              <a:rPr lang="en-US" sz="1400" dirty="0"/>
              <a:t>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 </a:t>
            </a:r>
            <a:r>
              <a:rPr lang="en-US" sz="1400" dirty="0"/>
              <a:t>Satisfaction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 Benefits</a:t>
            </a:r>
          </a:p>
        </p:txBody>
      </p:sp>
    </p:spTree>
    <p:extLst>
      <p:ext uri="{BB962C8B-B14F-4D97-AF65-F5344CB8AC3E}">
        <p14:creationId xmlns:p14="http://schemas.microsoft.com/office/powerpoint/2010/main" val="23600410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961550"/>
              </p:ext>
            </p:extLst>
          </p:nvPr>
        </p:nvGraphicFramePr>
        <p:xfrm>
          <a:off x="533400" y="1204722"/>
          <a:ext cx="4572000" cy="2594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1981200" y="1200137"/>
            <a:ext cx="2399571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1200" b="1" i="0" dirty="0">
                <a:solidFill>
                  <a:schemeClr val="tx1"/>
                </a:solidFill>
              </a:rPr>
              <a:t>Number of commute services</a:t>
            </a: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/>
              <a:t>1-2 services: </a:t>
            </a:r>
            <a:r>
              <a:rPr lang="en-US" sz="1200" b="1" i="0" dirty="0">
                <a:solidFill>
                  <a:schemeClr val="tx1"/>
                </a:solidFill>
              </a:rPr>
              <a:t>32%</a:t>
            </a: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/>
              <a:t>3 or more services: 23%</a:t>
            </a:r>
            <a:endParaRPr lang="en-US" sz="1200" b="1" dirty="0">
              <a:solidFill>
                <a:schemeClr val="tx1"/>
              </a:solidFill>
            </a:endParaRPr>
          </a:p>
        </p:txBody>
      </p:sp>
      <p:pic>
        <p:nvPicPr>
          <p:cNvPr id="9" name="Picture 6" descr="ccrlogo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 rot="16200000">
            <a:off x="-2501521" y="3221716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Commute Trips     Telework      Rideshare     Satisfaction  </a:t>
            </a:r>
            <a:r>
              <a:rPr lang="en-US" sz="1400" dirty="0"/>
              <a:t>Benefits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5033" y="152400"/>
            <a:ext cx="8550367" cy="58477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Alternative commute mode benefits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638800" y="1200137"/>
            <a:ext cx="2743200" cy="2108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Franklin Gothic Medium" panose="020B0603020102020204" pitchFamily="34" charset="0"/>
              </a:rPr>
              <a:t>More than half of commuters have access  to employer commute services </a:t>
            </a:r>
          </a:p>
          <a:p>
            <a:pPr marL="285750" indent="-28575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Franklin Gothic Medium" panose="020B0603020102020204" pitchFamily="34" charset="0"/>
              </a:rPr>
              <a:t>Commute service availability is less today than in 2010</a:t>
            </a:r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903727129"/>
              </p:ext>
            </p:extLst>
          </p:nvPr>
        </p:nvGraphicFramePr>
        <p:xfrm>
          <a:off x="4137548" y="3799146"/>
          <a:ext cx="4804504" cy="26935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57625" y="4130091"/>
            <a:ext cx="3938176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60% of Commuters Permitted to “Flex” or Adjust their Work Start/End Times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About half would consider shifting their work hours outside the peak period to receive a $3 per day incentive </a:t>
            </a:r>
          </a:p>
        </p:txBody>
      </p:sp>
    </p:spTree>
    <p:extLst>
      <p:ext uri="{BB962C8B-B14F-4D97-AF65-F5344CB8AC3E}">
        <p14:creationId xmlns:p14="http://schemas.microsoft.com/office/powerpoint/2010/main" val="35461478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9572130"/>
              </p:ext>
            </p:extLst>
          </p:nvPr>
        </p:nvGraphicFramePr>
        <p:xfrm>
          <a:off x="918266" y="1911826"/>
          <a:ext cx="6996113" cy="40403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1524000" y="2027303"/>
            <a:ext cx="5105400" cy="45940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0" name="Picture 6" descr="ccrlogo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A8E8B-F667-4C70-A35E-E2BC20D5FA0F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 rot="16200000">
            <a:off x="-2490049" y="3145516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Commute Trips     Telework      Rideshare     Satisfaction  </a:t>
            </a:r>
            <a:r>
              <a:rPr lang="en-US" sz="1400" dirty="0"/>
              <a:t>Benefits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33400" y="76200"/>
            <a:ext cx="8564589" cy="1477328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Alternative commute mode benefits</a:t>
            </a:r>
          </a:p>
          <a:p>
            <a:pPr marL="342900" indent="-342900">
              <a:spcAft>
                <a:spcPts val="60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4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Transit/Vanpool Subsidy widely used when available (59%)</a:t>
            </a:r>
          </a:p>
          <a:p>
            <a:pPr marL="342900" indent="-342900">
              <a:spcAft>
                <a:spcPts val="60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4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Information on travel options also popular (35%)</a:t>
            </a:r>
            <a:endParaRPr lang="en-US" sz="2400" dirty="0"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9704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46262"/>
              </p:ext>
            </p:extLst>
          </p:nvPr>
        </p:nvGraphicFramePr>
        <p:xfrm>
          <a:off x="924719" y="2138170"/>
          <a:ext cx="7164022" cy="3912782"/>
        </p:xfrm>
        <a:graphic>
          <a:graphicData uri="http://schemas.openxmlformats.org/drawingml/2006/table">
            <a:tbl>
              <a:tblPr/>
              <a:tblGrid>
                <a:gridCol w="26010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0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02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12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08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2051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60102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Calibri"/>
                          <a:cs typeface="Times New Roman"/>
                        </a:rPr>
                        <a:t>Personal Benefit</a:t>
                      </a:r>
                      <a:endParaRPr lang="en-US" sz="1800" b="1" dirty="0">
                        <a:effectLst/>
                        <a:latin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All Alt Mode</a:t>
                      </a:r>
                      <a:r>
                        <a:rPr lang="en-US" sz="1400" b="1" baseline="0" dirty="0">
                          <a:effectLst/>
                          <a:latin typeface="Calibri"/>
                          <a:ea typeface="Times New Roman"/>
                        </a:rPr>
                        <a:t> Users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Carpool/ Vanpool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Bus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Train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Bike/Walk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268">
                <a:tc>
                  <a:txBody>
                    <a:bodyPr/>
                    <a:lstStyle/>
                    <a:p>
                      <a:pPr marL="10287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Save money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Calibri"/>
                          <a:ea typeface="Times New Roman"/>
                        </a:rPr>
                        <a:t>33%</a:t>
                      </a:r>
                      <a:endParaRPr lang="en-US" sz="14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40%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36%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24%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41%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268">
                <a:tc>
                  <a:txBody>
                    <a:bodyPr/>
                    <a:lstStyle/>
                    <a:p>
                      <a:pPr marL="10287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Avoid stress, relax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Calibri"/>
                          <a:ea typeface="Times New Roman"/>
                        </a:rPr>
                        <a:t>22%</a:t>
                      </a:r>
                      <a:endParaRPr lang="en-US" sz="14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15%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22%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27%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17%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5268">
                <a:tc>
                  <a:txBody>
                    <a:bodyPr/>
                    <a:lstStyle/>
                    <a:p>
                      <a:pPr marL="10287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Use travel time productively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Calibri"/>
                          <a:ea typeface="Times New Roman"/>
                        </a:rPr>
                        <a:t>18%</a:t>
                      </a:r>
                      <a:endParaRPr lang="en-US" sz="14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13%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23%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18%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13%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268">
                <a:tc>
                  <a:txBody>
                    <a:bodyPr/>
                    <a:lstStyle/>
                    <a:p>
                      <a:pPr marL="10287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Get exercise, health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Calibri"/>
                          <a:ea typeface="Times New Roman"/>
                        </a:rPr>
                        <a:t>13%</a:t>
                      </a:r>
                      <a:endParaRPr lang="en-US" sz="14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1%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3%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6%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73%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5268">
                <a:tc>
                  <a:txBody>
                    <a:bodyPr/>
                    <a:lstStyle/>
                    <a:p>
                      <a:pPr marL="10287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Arrive at work on time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Calibri"/>
                          <a:ea typeface="Times New Roman"/>
                        </a:rPr>
                        <a:t>10%</a:t>
                      </a:r>
                      <a:endParaRPr lang="en-US" sz="14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9%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6%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12%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7%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268">
                <a:tc>
                  <a:txBody>
                    <a:bodyPr/>
                    <a:lstStyle/>
                    <a:p>
                      <a:pPr marL="10287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No need for a car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Calibri"/>
                          <a:ea typeface="Times New Roman"/>
                        </a:rPr>
                        <a:t>8%</a:t>
                      </a:r>
                      <a:endParaRPr lang="en-US" sz="14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2%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7%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11%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3%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5268">
                <a:tc>
                  <a:txBody>
                    <a:bodyPr/>
                    <a:lstStyle/>
                    <a:p>
                      <a:pPr marL="10287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Save time, travel faster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Calibri"/>
                          <a:ea typeface="Times New Roman"/>
                        </a:rPr>
                        <a:t>7%</a:t>
                      </a:r>
                      <a:endParaRPr lang="en-US" sz="14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13%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3%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5%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13%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5268">
                <a:tc>
                  <a:txBody>
                    <a:bodyPr/>
                    <a:lstStyle/>
                    <a:p>
                      <a:pPr marL="10287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Companionship on commute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Calibri"/>
                          <a:ea typeface="Times New Roman"/>
                        </a:rPr>
                        <a:t>7%</a:t>
                      </a:r>
                      <a:endParaRPr lang="en-US" sz="14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23%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5%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3%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0%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5268">
                <a:tc>
                  <a:txBody>
                    <a:bodyPr/>
                    <a:lstStyle/>
                    <a:p>
                      <a:pPr marL="10287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Help the environment/ GHG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Calibri"/>
                          <a:ea typeface="Times New Roman"/>
                        </a:rPr>
                        <a:t>6%</a:t>
                      </a:r>
                      <a:endParaRPr lang="en-US" sz="14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1%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2%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9%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Times New Roman"/>
                        </a:rPr>
                        <a:t>9%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5268">
                <a:tc>
                  <a:txBody>
                    <a:bodyPr/>
                    <a:lstStyle/>
                    <a:p>
                      <a:pPr marL="10287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Less wear and tear on car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Calibri"/>
                          <a:ea typeface="Times New Roman"/>
                        </a:rPr>
                        <a:t>3%</a:t>
                      </a:r>
                      <a:endParaRPr lang="en-US" sz="14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6%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2%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4%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1590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</a:rPr>
                        <a:t>1%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 rot="16200000">
            <a:off x="-2514887" y="3450316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Commute Trips     Telework      Rideshare     Satisfaction  </a:t>
            </a:r>
            <a:r>
              <a:rPr lang="en-US" sz="1400" dirty="0"/>
              <a:t>Benefits</a:t>
            </a:r>
          </a:p>
        </p:txBody>
      </p:sp>
      <p:sp>
        <p:nvSpPr>
          <p:cNvPr id="8" name="Rectangle 7"/>
          <p:cNvSpPr/>
          <p:nvPr/>
        </p:nvSpPr>
        <p:spPr>
          <a:xfrm>
            <a:off x="328806" y="15731"/>
            <a:ext cx="8905130" cy="1738938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Alternative commute mode personal benefits</a:t>
            </a:r>
          </a:p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r>
              <a:rPr lang="en-US" sz="20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Saving money was the leading benefit cited by most commuters</a:t>
            </a:r>
          </a:p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r>
              <a:rPr lang="en-US" sz="20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Avoiding stress was the next most often cited benefit</a:t>
            </a:r>
          </a:p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r>
              <a:rPr lang="en-US" sz="20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Travel time saving less often cited by transit users relative to carpool/vanpool</a:t>
            </a:r>
          </a:p>
        </p:txBody>
      </p:sp>
      <p:pic>
        <p:nvPicPr>
          <p:cNvPr id="6" name="Picture 5" descr="ccrlogo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50168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7975932"/>
              </p:ext>
            </p:extLst>
          </p:nvPr>
        </p:nvGraphicFramePr>
        <p:xfrm>
          <a:off x="924719" y="1939335"/>
          <a:ext cx="7669212" cy="4775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Picture 6" descr="ccrlogo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96354"/>
            <a:ext cx="1849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 rot="16200000">
            <a:off x="-2514887" y="3206186"/>
            <a:ext cx="5379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Commute Trips     Telework      Rideshare     Satisfaction  </a:t>
            </a:r>
            <a:r>
              <a:rPr lang="en-US" sz="1400" dirty="0"/>
              <a:t>Benefits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8806" y="15731"/>
            <a:ext cx="8541121" cy="1923604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Clr>
                <a:schemeClr val="hlink"/>
              </a:buClr>
              <a:buSzPct val="60000"/>
            </a:pPr>
            <a:r>
              <a:rPr lang="en-US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Alternative commute mode societal benefits</a:t>
            </a:r>
          </a:p>
          <a:p>
            <a:pPr marL="342900" indent="-342900">
              <a:spcAft>
                <a:spcPts val="60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4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Less congestion - leading benefit cited by most commuters</a:t>
            </a:r>
          </a:p>
          <a:p>
            <a:pPr marL="342900" indent="-342900">
              <a:spcAft>
                <a:spcPts val="60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4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Economy was cited more often than 3 years ago</a:t>
            </a:r>
          </a:p>
          <a:p>
            <a:pPr marL="342900" indent="-342900">
              <a:spcAft>
                <a:spcPts val="600"/>
              </a:spcAft>
              <a:buClr>
                <a:schemeClr val="hlink"/>
              </a:buClr>
              <a:buSzPct val="60000"/>
              <a:buFont typeface="Arial" panose="020B0604020202020204" pitchFamily="34" charset="0"/>
              <a:buChar char="•"/>
            </a:pPr>
            <a:r>
              <a:rPr lang="en-US" sz="2400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Franklin Gothic Medium" panose="020B0603020102020204" pitchFamily="34" charset="0"/>
              </a:rPr>
              <a:t>Saving energy was cited less often than 3 years ago  </a:t>
            </a:r>
          </a:p>
        </p:txBody>
      </p:sp>
    </p:spTree>
    <p:extLst>
      <p:ext uri="{BB962C8B-B14F-4D97-AF65-F5344CB8AC3E}">
        <p14:creationId xmlns:p14="http://schemas.microsoft.com/office/powerpoint/2010/main" val="17431964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786281"/>
              </p:ext>
            </p:extLst>
          </p:nvPr>
        </p:nvGraphicFramePr>
        <p:xfrm>
          <a:off x="533400" y="1752600"/>
          <a:ext cx="8710367" cy="41595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7968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35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41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Nicholas Ramfos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Transportation</a:t>
                      </a:r>
                      <a:r>
                        <a:rPr lang="en-US" sz="1400" b="0" baseline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 Operations Programs Director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Franklin Gothic Book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(202) 962-3313</a:t>
                      </a:r>
                      <a:endParaRPr lang="en-US" sz="1400" b="0" dirty="0">
                        <a:latin typeface="Franklin Gothic Book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nramfos@mwcog.org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mwcog.org/TPB</a:t>
                      </a:r>
                      <a:endParaRPr lang="en-US" sz="2800" dirty="0">
                        <a:solidFill>
                          <a:schemeClr val="accent3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5601">
                <a:tc gridSpan="2"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 Washington Council of Governments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rgbClr val="82B1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Picture 5" descr="ccrlogo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76200"/>
            <a:ext cx="4724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837078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3">
    <a:dk1>
      <a:srgbClr val="3F3F3F"/>
    </a:dk1>
    <a:lt1>
      <a:srgbClr val="FFFFFF"/>
    </a:lt1>
    <a:dk2>
      <a:srgbClr val="C73609"/>
    </a:dk2>
    <a:lt2>
      <a:srgbClr val="FFFF3F"/>
    </a:lt2>
    <a:accent1>
      <a:srgbClr val="FA6D04"/>
    </a:accent1>
    <a:accent2>
      <a:srgbClr val="5275AE"/>
    </a:accent2>
    <a:accent3>
      <a:srgbClr val="2DB544"/>
    </a:accent3>
    <a:accent4>
      <a:srgbClr val="E39303"/>
    </a:accent4>
    <a:accent5>
      <a:srgbClr val="569F31"/>
    </a:accent5>
    <a:accent6>
      <a:srgbClr val="26721C"/>
    </a:accent6>
    <a:hlink>
      <a:srgbClr val="2C745C"/>
    </a:hlink>
    <a:folHlink>
      <a:srgbClr val="5EB026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Custom 3">
    <a:dk1>
      <a:srgbClr val="3F3F3F"/>
    </a:dk1>
    <a:lt1>
      <a:srgbClr val="FFFFFF"/>
    </a:lt1>
    <a:dk2>
      <a:srgbClr val="C73609"/>
    </a:dk2>
    <a:lt2>
      <a:srgbClr val="FFFF3F"/>
    </a:lt2>
    <a:accent1>
      <a:srgbClr val="FA6D04"/>
    </a:accent1>
    <a:accent2>
      <a:srgbClr val="5275AE"/>
    </a:accent2>
    <a:accent3>
      <a:srgbClr val="2DB544"/>
    </a:accent3>
    <a:accent4>
      <a:srgbClr val="E39303"/>
    </a:accent4>
    <a:accent5>
      <a:srgbClr val="569F31"/>
    </a:accent5>
    <a:accent6>
      <a:srgbClr val="26721C"/>
    </a:accent6>
    <a:hlink>
      <a:srgbClr val="2C745C"/>
    </a:hlink>
    <a:folHlink>
      <a:srgbClr val="5EB026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4217</TotalTime>
  <Words>1629</Words>
  <Application>Microsoft Office PowerPoint</Application>
  <PresentationFormat>On-screen Show (4:3)</PresentationFormat>
  <Paragraphs>332</Paragraphs>
  <Slides>25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8" baseType="lpstr">
      <vt:lpstr>Arial</vt:lpstr>
      <vt:lpstr>Arial Narrow</vt:lpstr>
      <vt:lpstr>Calibri</vt:lpstr>
      <vt:lpstr>Century Gothic</vt:lpstr>
      <vt:lpstr>Courier New</vt:lpstr>
      <vt:lpstr>Ebrima</vt:lpstr>
      <vt:lpstr>Franklin Gothic Book</vt:lpstr>
      <vt:lpstr>Franklin Gothic Medium</vt:lpstr>
      <vt:lpstr>Monotype Sorts</vt:lpstr>
      <vt:lpstr>Palatino Linotype</vt:lpstr>
      <vt:lpstr>Times New Roman</vt:lpstr>
      <vt:lpstr>Wingdings</vt:lpstr>
      <vt:lpstr>Executive</vt:lpstr>
      <vt:lpstr>PowerPoint Presentation</vt:lpstr>
      <vt:lpstr>Background</vt:lpstr>
      <vt:lpstr> Survey Topics</vt:lpstr>
      <vt:lpstr>Key Findings </vt:lpstr>
      <vt:lpstr>Key Findings (con’t)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OTPS - Administrator</dc:creator>
  <cp:lastModifiedBy>Nicholas Ramfos</cp:lastModifiedBy>
  <cp:revision>205</cp:revision>
  <cp:lastPrinted>2013-06-22T02:59:41Z</cp:lastPrinted>
  <dcterms:created xsi:type="dcterms:W3CDTF">2010-07-01T19:55:01Z</dcterms:created>
  <dcterms:modified xsi:type="dcterms:W3CDTF">2017-11-09T15:16:26Z</dcterms:modified>
</cp:coreProperties>
</file>