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  <p:sldMasterId id="2147483701" r:id="rId2"/>
  </p:sldMasterIdLst>
  <p:notesMasterIdLst>
    <p:notesMasterId r:id="rId5"/>
  </p:notesMasterIdLst>
  <p:sldIdLst>
    <p:sldId id="303" r:id="rId3"/>
    <p:sldId id="305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FBFF"/>
    <a:srgbClr val="86DFFF"/>
    <a:srgbClr val="015B94"/>
    <a:srgbClr val="0E2F4F"/>
    <a:srgbClr val="0A2237"/>
    <a:srgbClr val="FFFC00"/>
    <a:srgbClr val="E5EEEF"/>
    <a:srgbClr val="335EAC"/>
    <a:srgbClr val="39C5F3"/>
    <a:srgbClr val="4FBA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854"/>
    <p:restoredTop sz="94040"/>
  </p:normalViewPr>
  <p:slideViewPr>
    <p:cSldViewPr snapToGrid="0" snapToObjects="1" showGuides="1">
      <p:cViewPr varScale="1">
        <p:scale>
          <a:sx n="70" d="100"/>
          <a:sy n="70" d="100"/>
        </p:scale>
        <p:origin x="120" y="2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notesMaster" Target="notesMasters/notesMaster1.xml"/><Relationship Id="rId10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2F41DA98-DD0A-1B4F-A599-A48A0F931A5C}" type="datetimeFigureOut">
              <a:rPr lang="en-US" smtClean="0"/>
              <a:pPr/>
              <a:t>12/6/2021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63E89008-A845-3542-9030-80EE4706E75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450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scooterreport.com/can-you-take-an-electric-scooter-on-a-bus/#:~:text=Yes%2C%20in%20most%20countries%20it%20is%20allowed%20to,exit%2C%20and%20that%20dirty%20wheels%20must%20be%20covered.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scooterreport.com/can-you-take-an-electric-scooter-on-a-bus/#:~:text=Yes%2C%20in%20most%20countries%20it%20is%20allowed%20to,exit%2C%20and%20that%20dirty%20wheels%20must%20be%20covered.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Creative Commons:</a:t>
            </a:r>
          </a:p>
          <a:p>
            <a:r>
              <a:rPr lang="en-US" dirty="0"/>
              <a:t>https://</a:t>
            </a:r>
            <a:r>
              <a:rPr lang="en-US" dirty="0" err="1"/>
              <a:t>th.bing.com</a:t>
            </a:r>
            <a:r>
              <a:rPr lang="en-US" dirty="0"/>
              <a:t>/</a:t>
            </a:r>
            <a:r>
              <a:rPr lang="en-US" dirty="0" err="1"/>
              <a:t>th</a:t>
            </a:r>
            <a:r>
              <a:rPr lang="en-US" dirty="0"/>
              <a:t>/id/R.a9026fd32574d9c4d3c9f2a313de5316?rik=3BCIE%2fveH7qEiQ&amp;riu=http%3a%2f%2fla.streetsblog.org%2fwp-content%2fuploads%2fsites%2f2%2f2014%2f09%2fCyclist-First-Street.jpg&amp;ehk=%2fd8ALUavPqjOAywCIpPCNevijelVbCYxwjV9%2bjyuZfI%3d&amp;risl=&amp;</a:t>
            </a:r>
            <a:r>
              <a:rPr lang="en-US" dirty="0" err="1"/>
              <a:t>pid</a:t>
            </a:r>
            <a:r>
              <a:rPr lang="en-US" dirty="0"/>
              <a:t>=</a:t>
            </a:r>
            <a:r>
              <a:rPr lang="en-US" dirty="0" err="1"/>
              <a:t>ImgRaw&amp;r</a:t>
            </a:r>
            <a:r>
              <a:rPr lang="en-US" dirty="0"/>
              <a:t>=0</a:t>
            </a:r>
          </a:p>
          <a:p>
            <a:endParaRPr lang="en-US" dirty="0"/>
          </a:p>
          <a:p>
            <a:r>
              <a:rPr lang="en-US" dirty="0"/>
              <a:t>https://</a:t>
            </a:r>
            <a:r>
              <a:rPr lang="en-US" dirty="0" err="1"/>
              <a:t>thecityfix.com</a:t>
            </a:r>
            <a:r>
              <a:rPr lang="en-US" dirty="0"/>
              <a:t>/wp-content/uploads/2018/12/</a:t>
            </a:r>
            <a:r>
              <a:rPr lang="en-US" dirty="0" err="1"/>
              <a:t>DDOT_IT.jpg</a:t>
            </a:r>
            <a:endParaRPr lang="en-US" dirty="0"/>
          </a:p>
          <a:p>
            <a:r>
              <a:rPr lang="en-US" dirty="0">
                <a:hlinkClick r:id="rId3"/>
              </a:rPr>
              <a:t>Can You Take An Electric Scooter On A Bus? – Electric Scooter Report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E89008-A845-3542-9030-80EE4706E754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852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Creative Commons:</a:t>
            </a:r>
          </a:p>
          <a:p>
            <a:r>
              <a:rPr lang="en-US" dirty="0"/>
              <a:t>https://</a:t>
            </a:r>
            <a:r>
              <a:rPr lang="en-US" dirty="0" err="1"/>
              <a:t>th.bing.com</a:t>
            </a:r>
            <a:r>
              <a:rPr lang="en-US" dirty="0"/>
              <a:t>/</a:t>
            </a:r>
            <a:r>
              <a:rPr lang="en-US" dirty="0" err="1"/>
              <a:t>th</a:t>
            </a:r>
            <a:r>
              <a:rPr lang="en-US" dirty="0"/>
              <a:t>/id/R.a9026fd32574d9c4d3c9f2a313de5316?rik=3BCIE%2fveH7qEiQ&amp;riu=http%3a%2f%2fla.streetsblog.org%2fwp-content%2fuploads%2fsites%2f2%2f2014%2f09%2fCyclist-First-Street.jpg&amp;ehk=%2fd8ALUavPqjOAywCIpPCNevijelVbCYxwjV9%2bjyuZfI%3d&amp;risl=&amp;</a:t>
            </a:r>
            <a:r>
              <a:rPr lang="en-US" dirty="0" err="1"/>
              <a:t>pid</a:t>
            </a:r>
            <a:r>
              <a:rPr lang="en-US" dirty="0"/>
              <a:t>=</a:t>
            </a:r>
            <a:r>
              <a:rPr lang="en-US" dirty="0" err="1"/>
              <a:t>ImgRaw&amp;r</a:t>
            </a:r>
            <a:r>
              <a:rPr lang="en-US" dirty="0"/>
              <a:t>=0</a:t>
            </a:r>
          </a:p>
          <a:p>
            <a:endParaRPr lang="en-US" dirty="0"/>
          </a:p>
          <a:p>
            <a:r>
              <a:rPr lang="en-US" dirty="0"/>
              <a:t>https://</a:t>
            </a:r>
            <a:r>
              <a:rPr lang="en-US" dirty="0" err="1"/>
              <a:t>thecityfix.com</a:t>
            </a:r>
            <a:r>
              <a:rPr lang="en-US" dirty="0"/>
              <a:t>/wp-content/uploads/2018/12/</a:t>
            </a:r>
            <a:r>
              <a:rPr lang="en-US" dirty="0" err="1"/>
              <a:t>DDOT_IT.jpg</a:t>
            </a:r>
            <a:endParaRPr lang="en-US" dirty="0"/>
          </a:p>
          <a:p>
            <a:r>
              <a:rPr lang="en-US" dirty="0">
                <a:hlinkClick r:id="rId3"/>
              </a:rPr>
              <a:t>Can You Take An Electric Scooter On A Bus? – Electric Scooter Report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E89008-A845-3542-9030-80EE4706E754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11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W169_Title-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9">
            <a:extLst>
              <a:ext uri="{FF2B5EF4-FFF2-40B4-BE49-F238E27FC236}">
                <a16:creationId xmlns:a16="http://schemas.microsoft.com/office/drawing/2014/main" id="{2325821A-DB9D-424B-B816-E83550502E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52401" y="183510"/>
            <a:ext cx="5702299" cy="5600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Disclaimer: Print Option Only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767F9F-3202-B443-A87A-BDA16F4A1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8440" y="1303655"/>
            <a:ext cx="9144000" cy="2009720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EFF059-95DD-D442-8A2F-BA0EC6593E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8440" y="3446671"/>
            <a:ext cx="9144000" cy="56005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9791879-EF0E-4A4B-8C65-7D96C9E4D68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8440" y="4090988"/>
            <a:ext cx="4687887" cy="628650"/>
          </a:xfrm>
        </p:spPr>
        <p:txBody>
          <a:bodyPr anchor="ctr" anchorCtr="0"/>
          <a:lstStyle/>
          <a:p>
            <a:pPr lvl="0"/>
            <a:r>
              <a:rPr lang="en-US" dirty="0"/>
              <a:t>Click to edit date</a:t>
            </a:r>
          </a:p>
        </p:txBody>
      </p:sp>
      <p:sp>
        <p:nvSpPr>
          <p:cNvPr id="67" name="Footer Placeholder 4">
            <a:extLst>
              <a:ext uri="{FF2B5EF4-FFF2-40B4-BE49-F238E27FC236}">
                <a16:creationId xmlns:a16="http://schemas.microsoft.com/office/drawing/2014/main" id="{E9E460F9-56F1-E546-BD12-3283FA51F4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25468" y="6523971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sp>
        <p:nvSpPr>
          <p:cNvPr id="7" name="L-Shape 7">
            <a:extLst>
              <a:ext uri="{FF2B5EF4-FFF2-40B4-BE49-F238E27FC236}">
                <a16:creationId xmlns:a16="http://schemas.microsoft.com/office/drawing/2014/main" id="{CFC0854C-57DE-9242-98F0-D8D2BC1DD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665169" y="-1"/>
            <a:ext cx="1550581" cy="1560820"/>
          </a:xfrm>
          <a:custGeom>
            <a:avLst/>
            <a:gdLst>
              <a:gd name="connsiteX0" fmla="*/ 0 w 1550581"/>
              <a:gd name="connsiteY0" fmla="*/ 0 h 1532133"/>
              <a:gd name="connsiteX1" fmla="*/ 305630 w 1550581"/>
              <a:gd name="connsiteY1" fmla="*/ 0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252266 w 1550581"/>
              <a:gd name="connsiteY3" fmla="*/ 1232988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60820"/>
              <a:gd name="connsiteX1" fmla="*/ 312115 w 1550581"/>
              <a:gd name="connsiteY1" fmla="*/ 314031 h 1560820"/>
              <a:gd name="connsiteX2" fmla="*/ 305630 w 1550581"/>
              <a:gd name="connsiteY2" fmla="*/ 1255190 h 1560820"/>
              <a:gd name="connsiteX3" fmla="*/ 1252266 w 1550581"/>
              <a:gd name="connsiteY3" fmla="*/ 1261675 h 1560820"/>
              <a:gd name="connsiteX4" fmla="*/ 1550581 w 1550581"/>
              <a:gd name="connsiteY4" fmla="*/ 1560820 h 1560820"/>
              <a:gd name="connsiteX5" fmla="*/ 0 w 1550581"/>
              <a:gd name="connsiteY5" fmla="*/ 1560820 h 1560820"/>
              <a:gd name="connsiteX6" fmla="*/ 0 w 1550581"/>
              <a:gd name="connsiteY6" fmla="*/ 0 h 15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50581" h="1560820">
                <a:moveTo>
                  <a:pt x="0" y="0"/>
                </a:moveTo>
                <a:lnTo>
                  <a:pt x="312115" y="314031"/>
                </a:lnTo>
                <a:cubicBezTo>
                  <a:pt x="309953" y="627751"/>
                  <a:pt x="307792" y="941470"/>
                  <a:pt x="305630" y="1255190"/>
                </a:cubicBezTo>
                <a:lnTo>
                  <a:pt x="1252266" y="1261675"/>
                </a:lnTo>
                <a:lnTo>
                  <a:pt x="1550581" y="1560820"/>
                </a:lnTo>
                <a:lnTo>
                  <a:pt x="0" y="1560820"/>
                </a:lnTo>
                <a:lnTo>
                  <a:pt x="0" y="0"/>
                </a:lnTo>
                <a:close/>
              </a:path>
            </a:pathLst>
          </a:custGeom>
          <a:solidFill>
            <a:srgbClr val="D4D3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-Shape 7">
            <a:extLst>
              <a:ext uri="{FF2B5EF4-FFF2-40B4-BE49-F238E27FC236}">
                <a16:creationId xmlns:a16="http://schemas.microsoft.com/office/drawing/2014/main" id="{6DEFB773-8237-A54F-B786-B5C19211F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315957"/>
            <a:ext cx="1550581" cy="1560820"/>
          </a:xfrm>
          <a:custGeom>
            <a:avLst/>
            <a:gdLst>
              <a:gd name="connsiteX0" fmla="*/ 0 w 1550581"/>
              <a:gd name="connsiteY0" fmla="*/ 0 h 1532133"/>
              <a:gd name="connsiteX1" fmla="*/ 305630 w 1550581"/>
              <a:gd name="connsiteY1" fmla="*/ 0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252266 w 1550581"/>
              <a:gd name="connsiteY3" fmla="*/ 1232988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60820"/>
              <a:gd name="connsiteX1" fmla="*/ 312115 w 1550581"/>
              <a:gd name="connsiteY1" fmla="*/ 314031 h 1560820"/>
              <a:gd name="connsiteX2" fmla="*/ 305630 w 1550581"/>
              <a:gd name="connsiteY2" fmla="*/ 1255190 h 1560820"/>
              <a:gd name="connsiteX3" fmla="*/ 1252266 w 1550581"/>
              <a:gd name="connsiteY3" fmla="*/ 1261675 h 1560820"/>
              <a:gd name="connsiteX4" fmla="*/ 1550581 w 1550581"/>
              <a:gd name="connsiteY4" fmla="*/ 1560820 h 1560820"/>
              <a:gd name="connsiteX5" fmla="*/ 0 w 1550581"/>
              <a:gd name="connsiteY5" fmla="*/ 1560820 h 1560820"/>
              <a:gd name="connsiteX6" fmla="*/ 0 w 1550581"/>
              <a:gd name="connsiteY6" fmla="*/ 0 h 15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50581" h="1560820">
                <a:moveTo>
                  <a:pt x="0" y="0"/>
                </a:moveTo>
                <a:lnTo>
                  <a:pt x="312115" y="314031"/>
                </a:lnTo>
                <a:cubicBezTo>
                  <a:pt x="309953" y="627751"/>
                  <a:pt x="307792" y="941470"/>
                  <a:pt x="305630" y="1255190"/>
                </a:cubicBezTo>
                <a:lnTo>
                  <a:pt x="1252266" y="1261675"/>
                </a:lnTo>
                <a:lnTo>
                  <a:pt x="1550581" y="1560820"/>
                </a:lnTo>
                <a:lnTo>
                  <a:pt x="0" y="1560820"/>
                </a:lnTo>
                <a:lnTo>
                  <a:pt x="0" y="0"/>
                </a:lnTo>
                <a:close/>
              </a:path>
            </a:pathLst>
          </a:custGeom>
          <a:solidFill>
            <a:srgbClr val="D4D3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Picture 9">
            <a:extLst>
              <a:ext uri="{FF2B5EF4-FFF2-40B4-BE49-F238E27FC236}">
                <a16:creationId xmlns:a16="http://schemas.microsoft.com/office/drawing/2014/main" id="{1CA5B1A7-52FD-0C4B-8EDC-29DDE1809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230293" y="5685414"/>
            <a:ext cx="3513010" cy="49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496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Title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6E9DB-266A-DC4C-81FD-63DDDAA34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30FE17-69E8-9440-A7AF-AC1659EDF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1062B75-9354-ED49-AB51-3344FB0C774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19100" y="1333500"/>
            <a:ext cx="11359318" cy="483552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buFontTx/>
              <a:buNone/>
              <a:defRPr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8D53F-9797-B141-B5E7-AB9CB133F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</p:spTree>
    <p:extLst>
      <p:ext uri="{BB962C8B-B14F-4D97-AF65-F5344CB8AC3E}">
        <p14:creationId xmlns:p14="http://schemas.microsoft.com/office/powerpoint/2010/main" val="989810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Section-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E4727B-F77C-0F4F-B8FC-A3CB54F7C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55680" y="6400800"/>
            <a:ext cx="622738" cy="365125"/>
          </a:xfrm>
        </p:spPr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07BA89-147B-D544-859D-FE28714734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488" y="2997309"/>
            <a:ext cx="10515600" cy="840230"/>
          </a:xfrm>
        </p:spPr>
        <p:txBody>
          <a:bodyPr anchor="ctr">
            <a:spAutoFit/>
          </a:bodyPr>
          <a:lstStyle>
            <a:lvl1pPr>
              <a:defRPr sz="5400"/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26" name="Footer Placeholder 4">
            <a:extLst>
              <a:ext uri="{FF2B5EF4-FFF2-40B4-BE49-F238E27FC236}">
                <a16:creationId xmlns:a16="http://schemas.microsoft.com/office/drawing/2014/main" id="{98673CA4-0124-D543-9D8C-F7757A8D45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25468" y="6523971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EBE5A2-9E4B-9041-8DC0-CDCD810D9A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23971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453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69:1W_Title-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6E9DB-266A-DC4C-81FD-63DDDAA34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30FE17-69E8-9440-A7AF-AC1659EDF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8D53F-9797-B141-B5E7-AB9CB133F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3164F8F-2BF9-7D49-8924-6537913F66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9100" y="1333500"/>
            <a:ext cx="11358563" cy="4838700"/>
          </a:xfrm>
        </p:spPr>
        <p:txBody>
          <a:bodyPr/>
          <a:lstStyle>
            <a:lvl1pPr marL="228600" indent="-219075">
              <a:buFont typeface="Wingdings" pitchFamily="2" charset="2"/>
              <a:buChar char="§"/>
              <a:tabLst/>
              <a:defRPr/>
            </a:lvl1pPr>
            <a:lvl2pPr marL="457200" indent="-228600">
              <a:buFont typeface="Wingdings" pitchFamily="2" charset="2"/>
              <a:buChar char="§"/>
              <a:tabLst/>
              <a:defRPr/>
            </a:lvl2pPr>
            <a:lvl3pPr marL="571500" indent="-228600">
              <a:tabLst/>
              <a:defRPr sz="2200"/>
            </a:lvl3pPr>
            <a:lvl4pPr marL="685800" indent="-228600">
              <a:tabLst/>
              <a:defRPr sz="20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67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Two-Text-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0487C46-8BF6-684D-8181-750047DE9B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60992" y="1411544"/>
            <a:ext cx="4572000" cy="4754880"/>
          </a:xfrm>
          <a:prstGeom prst="rect">
            <a:avLst/>
          </a:prstGeom>
        </p:spPr>
        <p:txBody>
          <a:bodyPr/>
          <a:lstStyle>
            <a:lvl1pPr marL="11113" indent="-11113">
              <a:buFontTx/>
              <a:buNone/>
              <a:tabLst/>
              <a:defRPr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ABD1CE02-B9C2-4549-BB4E-1AC962A324D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0035" y="1411544"/>
            <a:ext cx="4572000" cy="4754880"/>
          </a:xfrm>
          <a:prstGeom prst="rect">
            <a:avLst/>
          </a:prstGeom>
        </p:spPr>
        <p:txBody>
          <a:bodyPr/>
          <a:lstStyle>
            <a:lvl1pPr marL="11113" indent="-11113">
              <a:buFontTx/>
              <a:buNone/>
              <a:tabLst/>
              <a:defRPr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8E721-2065-8640-9E19-F292A2EEF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6D0251F-D733-4F49-9069-0AFF5FFEE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23971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Two-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B32D610-6CC1-0D41-A875-9109C09D6F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050" y="1312909"/>
            <a:ext cx="5257800" cy="59531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3C4A9-3E20-7D45-BF8B-EC3894B21E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4050" y="2051391"/>
            <a:ext cx="5257800" cy="41148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b="0"/>
            </a:lvl1pPr>
            <a:lvl2pPr>
              <a:buFontTx/>
              <a:buNone/>
              <a:defRPr b="0"/>
            </a:lvl2pPr>
            <a:lvl3pPr>
              <a:buFontTx/>
              <a:buNone/>
              <a:defRPr b="0"/>
            </a:lvl3pPr>
            <a:lvl4pPr>
              <a:buFontTx/>
              <a:buNone/>
              <a:defRPr b="0"/>
            </a:lvl4pPr>
            <a:lvl5pPr>
              <a:buFontTx/>
              <a:buNone/>
              <a:defRPr b="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3500344-123B-D742-921A-BF36609AD24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06496" y="1312909"/>
            <a:ext cx="5257800" cy="59531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BAA270-E4E8-924D-8ACD-021820B6AF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06496" y="2051391"/>
            <a:ext cx="5257800" cy="41148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b="0"/>
            </a:lvl1pPr>
            <a:lvl2pPr>
              <a:buFontTx/>
              <a:buNone/>
              <a:defRPr b="0"/>
            </a:lvl2pPr>
            <a:lvl3pPr>
              <a:buFontTx/>
              <a:buNone/>
              <a:defRPr b="0"/>
            </a:lvl3pPr>
            <a:lvl4pPr>
              <a:buFontTx/>
              <a:buNone/>
              <a:defRPr b="0"/>
            </a:lvl4pPr>
            <a:lvl5pPr>
              <a:buFontTx/>
              <a:buNone/>
              <a:defRPr b="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8E721-2065-8640-9E19-F292A2EEF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D321A04-00D6-6A4F-B43E-71A5253C2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23971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84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3-imagaes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5A1935-EBF2-EE49-BBE2-D24AFDB53F6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20655" y="1550206"/>
            <a:ext cx="3429000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934B615-5089-6946-81B9-FEB56484292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0655" y="4001580"/>
            <a:ext cx="3429000" cy="54864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9F16AD19-C929-F44A-BFE7-11AC7698C33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20655" y="4612675"/>
            <a:ext cx="3429000" cy="155448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6663AFA1-4018-124B-B57A-CD0B7B430A4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81500" y="1550206"/>
            <a:ext cx="3429000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67DA3E1-D040-1944-85D2-003542FF29B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81500" y="4001580"/>
            <a:ext cx="3429000" cy="54864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7F18B598-C082-C74A-9346-8C633AA97C5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375982" y="4612675"/>
            <a:ext cx="3429000" cy="155448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79A67101-E2AC-154F-B4BD-7A37C1BAD1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349418" y="1550206"/>
            <a:ext cx="3429000" cy="228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AA0E67A-35A8-1447-A809-38A53767F2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349418" y="4001580"/>
            <a:ext cx="3429000" cy="54864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C2053C98-4C01-2E4B-AF37-0560723F3D7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343900" y="4612675"/>
            <a:ext cx="3429000" cy="155448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8E721-2065-8640-9E19-F292A2EEF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8300" y="6398577"/>
            <a:ext cx="6474372" cy="365125"/>
          </a:xfrm>
        </p:spPr>
        <p:txBody>
          <a:bodyPr/>
          <a:lstStyle/>
          <a:p>
            <a:r>
              <a:rPr lang="en-US" dirty="0"/>
              <a:t>© 2021 THE MITRE CORPORATION. ALL RIGHTS RESERVED. FOR INTERNAL USE ONLY.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93938B8-F62B-0F45-82F8-F05529F656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23971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37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4-Images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5A1935-EBF2-EE49-BBE2-D24AFDB53F6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0189" y="1626764"/>
            <a:ext cx="2008234" cy="17981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934B615-5089-6946-81B9-FEB56484292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4146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9F16AD19-C929-F44A-BFE7-11AC7698C33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4146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6663AFA1-4018-124B-B57A-CD0B7B430A4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51897" y="1626764"/>
            <a:ext cx="2008234" cy="17981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6393C021-5AC6-A94D-9BD1-0FA03E26F9A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375854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D0720727-9B0D-5244-88F9-072619D7816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375854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79A67101-E2AC-154F-B4BD-7A37C1BAD1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573773" y="1626764"/>
            <a:ext cx="2008234" cy="17981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7D7C1A3A-3822-3442-AE4B-0662ED5193C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297730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2DF9D5B3-8D42-594B-AD95-232B5679517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297730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7">
            <a:extLst>
              <a:ext uri="{FF2B5EF4-FFF2-40B4-BE49-F238E27FC236}">
                <a16:creationId xmlns:a16="http://schemas.microsoft.com/office/drawing/2014/main" id="{FE320B82-A8A9-8D41-B8D1-EC5AA4D74221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9488889" y="1626764"/>
            <a:ext cx="2008234" cy="17981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3DE9EC15-6DC7-6846-B173-CAE4228B5DB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9212846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8D698B45-9A6E-DE4A-8222-D973B7A7D92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212846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8E721-2065-8640-9E19-F292A2EEF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3F410A52-5756-C447-844C-FC83DE772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044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24A46-05BF-A841-BC00-9302A006F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C26610-DBD4-D344-A666-CFB7A808B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C262862-06CB-F44F-8EE1-F0B31A2F62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5684" y="1294104"/>
            <a:ext cx="11342734" cy="4937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Media Placeholder 8">
            <a:extLst>
              <a:ext uri="{FF2B5EF4-FFF2-40B4-BE49-F238E27FC236}">
                <a16:creationId xmlns:a16="http://schemas.microsoft.com/office/drawing/2014/main" id="{D1145C70-EC3D-9545-85F7-85A6E0F5C2A9}"/>
              </a:ext>
            </a:extLst>
          </p:cNvPr>
          <p:cNvSpPr>
            <a:spLocks noGrp="1"/>
          </p:cNvSpPr>
          <p:nvPr>
            <p:ph type="media" sz="quarter" idx="14" hasCustomPrompt="1"/>
          </p:nvPr>
        </p:nvSpPr>
        <p:spPr>
          <a:xfrm>
            <a:off x="419100" y="2001282"/>
            <a:ext cx="11359318" cy="4140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dirty="0"/>
              <a:t>Click to add media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FC07AC-D491-464A-B738-B75BEA97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40C0CD2-BB70-824E-9FA4-B389A4299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515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24A46-05BF-A841-BC00-9302A006F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C26610-DBD4-D344-A666-CFB7A808B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C262862-06CB-F44F-8EE1-F0B31A2F62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050" y="1308537"/>
            <a:ext cx="11338560" cy="4937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AAAFC919-850D-0B4E-93A5-D28496D8B768}"/>
              </a:ext>
            </a:extLst>
          </p:cNvPr>
          <p:cNvSpPr>
            <a:spLocks noGrp="1"/>
          </p:cNvSpPr>
          <p:nvPr>
            <p:ph type="chart" sz="quarter" idx="14" hasCustomPrompt="1"/>
          </p:nvPr>
        </p:nvSpPr>
        <p:spPr>
          <a:xfrm>
            <a:off x="419100" y="1990993"/>
            <a:ext cx="11359318" cy="41780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r>
              <a:rPr lang="en-US" dirty="0"/>
              <a:t>Click to add chart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FC07AC-D491-464A-B738-B75BEA97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970A02B-78A2-6A44-AA18-A3AB9C54C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2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Content-side-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80999"/>
            <a:ext cx="5486400" cy="914401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469855"/>
            <a:ext cx="5486400" cy="11128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 baseline="0">
                <a:latin typeface="+mj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566A9E-3756-1344-8736-0BE04C4343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726228"/>
            <a:ext cx="5486400" cy="3433272"/>
          </a:xfrm>
          <a:prstGeom prst="rect">
            <a:avLst/>
          </a:prstGeom>
        </p:spPr>
        <p:txBody>
          <a:bodyPr/>
          <a:lstStyle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77710AE4-82D4-9044-8C2F-7615E482140D}"/>
              </a:ext>
            </a:extLst>
          </p:cNvPr>
          <p:cNvSpPr>
            <a:spLocks noGrp="1"/>
          </p:cNvSpPr>
          <p:nvPr>
            <p:ph type="chart" sz="quarter" idx="16" hasCustomPrompt="1"/>
          </p:nvPr>
        </p:nvSpPr>
        <p:spPr>
          <a:xfrm>
            <a:off x="6151353" y="381000"/>
            <a:ext cx="5600700" cy="5778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</a:lstStyle>
          <a:p>
            <a:r>
              <a:rPr lang="en-US" dirty="0"/>
              <a:t>Click to add chart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13893" y="6413826"/>
            <a:ext cx="8040413" cy="365125"/>
          </a:xfrm>
        </p:spPr>
        <p:txBody>
          <a:bodyPr/>
          <a:lstStyle/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8CD042B-5544-E449-B0FE-FF0BDAD14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181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Content-side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80999"/>
            <a:ext cx="5486400" cy="914401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469855"/>
            <a:ext cx="5486400" cy="11128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 baseline="0">
                <a:latin typeface="+mj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566A9E-3756-1344-8736-0BE04C4343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726228"/>
            <a:ext cx="5486400" cy="3433272"/>
          </a:xfrm>
          <a:prstGeom prst="rect">
            <a:avLst/>
          </a:prstGeom>
        </p:spPr>
        <p:txBody>
          <a:bodyPr/>
          <a:lstStyle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773CADB-1764-FA46-8171-2AD153ECA20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34100" y="0"/>
            <a:ext cx="60579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Drag photo to placeholder or click on icon to place photo from file. Ensure image is large enough in size and resolution.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30767" y="6413826"/>
            <a:ext cx="4474733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59025DA-6C85-6541-B4E2-78BF43662B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88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-Content-blank-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80999"/>
            <a:ext cx="5486400" cy="914401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469855"/>
            <a:ext cx="5486400" cy="11128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 baseline="0">
                <a:latin typeface="+mj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566A9E-3756-1344-8736-0BE04C4343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726228"/>
            <a:ext cx="5486400" cy="3433272"/>
          </a:xfrm>
          <a:prstGeom prst="rect">
            <a:avLst/>
          </a:prstGeom>
        </p:spPr>
        <p:txBody>
          <a:bodyPr/>
          <a:lstStyle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30767" y="6413826"/>
            <a:ext cx="4474733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594B232-05A8-0348-B243-D84FBFE11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7531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Content-Vertical-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409086"/>
            <a:ext cx="11330606" cy="73152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312433"/>
            <a:ext cx="5256213" cy="60505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DC3450F3-D895-D84E-A771-DB74374443A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129887"/>
            <a:ext cx="5256213" cy="40296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b="0"/>
            </a:lvl1pPr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8AD0C741-0B71-8646-86A6-3BD02C1D604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569200" y="1803748"/>
            <a:ext cx="723450" cy="229851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>
              <a:buNone/>
              <a:defRPr sz="1800" b="0" i="0">
                <a:solidFill>
                  <a:schemeClr val="tx1"/>
                </a:solidFill>
                <a:latin typeface="+mn-lt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2016</a:t>
            </a:r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216A9945-1253-AF44-A6F2-A1C81096C58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094635" y="1780163"/>
            <a:ext cx="2297266" cy="731520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0BF29CF1-E304-C540-8545-DD22C8709B0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738328" y="3257819"/>
            <a:ext cx="710472" cy="275858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2017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80618315-034D-AD42-8958-25F26E9DA6D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172200" y="3203490"/>
            <a:ext cx="1714927" cy="731520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 algn="r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B724B64B-F009-A641-AE83-E5BA1F27609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569200" y="4428942"/>
            <a:ext cx="723450" cy="212222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2018</a:t>
            </a:r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3ECAFD27-E0FF-5F45-B679-3AF710C2635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094634" y="4422905"/>
            <a:ext cx="2268913" cy="731520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53A899CC-FFE0-BB41-BBB5-47FF3919102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38328" y="5291009"/>
            <a:ext cx="710472" cy="22123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2019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B7AF339E-A1B6-C242-AEEC-F62553FE839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172200" y="5245538"/>
            <a:ext cx="1714927" cy="762068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 algn="r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9033D03A-B060-DE4C-A415-6803C8C06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487858" y="1907761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8" name="Content Placeholder 12">
            <a:extLst>
              <a:ext uri="{FF2B5EF4-FFF2-40B4-BE49-F238E27FC236}">
                <a16:creationId xmlns:a16="http://schemas.microsoft.com/office/drawing/2014/main" id="{4CBED77F-7C2C-A34E-9E7E-E5FB584B72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7986918" y="5402375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9" name="Content Placeholder 12">
            <a:extLst>
              <a:ext uri="{FF2B5EF4-FFF2-40B4-BE49-F238E27FC236}">
                <a16:creationId xmlns:a16="http://schemas.microsoft.com/office/drawing/2014/main" id="{5071E345-32EA-CE4B-9CB7-C93B698D1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7986918" y="3346405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0" name="Content Placeholder 12">
            <a:extLst>
              <a:ext uri="{FF2B5EF4-FFF2-40B4-BE49-F238E27FC236}">
                <a16:creationId xmlns:a16="http://schemas.microsoft.com/office/drawing/2014/main" id="{5122D9DB-E36F-F54C-8558-005493C74C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8487858" y="4545414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C6D03B-D4DC-804A-B481-352B0A84F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 flipH="1">
            <a:off x="8500772" y="1334807"/>
            <a:ext cx="15740" cy="4663440"/>
          </a:xfrm>
          <a:prstGeom prst="line">
            <a:avLst/>
          </a:prstGeom>
          <a:ln w="635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>
            <a:extLst>
              <a:ext uri="{FF2B5EF4-FFF2-40B4-BE49-F238E27FC236}">
                <a16:creationId xmlns:a16="http://schemas.microsoft.com/office/drawing/2014/main" id="{4495FB50-ED60-314A-80A9-1C71FE15A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03336" y="1828800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2976486-0697-9E4B-BB26-22C04AD8CD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03336" y="3239295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10B5502-F77E-5C4C-9747-06A18D542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390658" y="4445184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095D559-7174-EF4C-AB09-5A626E09B3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390636" y="5300914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4832" y="6400800"/>
            <a:ext cx="8123234" cy="365125"/>
          </a:xfrm>
        </p:spPr>
        <p:txBody>
          <a:bodyPr/>
          <a:lstStyle/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EC55CCAC-524F-3A4A-AA41-7117A3E78F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723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Timeline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B688AD-A397-E941-BE24-A56C3769EC6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A1248C-7835-6B42-A738-F68F2B712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4E5A6FA-A8AB-3142-97AC-D6CFD989F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-51955" y="3580648"/>
            <a:ext cx="12297875" cy="0"/>
          </a:xfrm>
          <a:prstGeom prst="line">
            <a:avLst/>
          </a:prstGeom>
          <a:ln w="635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92ADF57F-1208-044C-B19D-B266338645D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32867" y="3706344"/>
            <a:ext cx="787056" cy="23998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1" i="0">
                <a:solidFill>
                  <a:schemeClr val="tx1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2019</a:t>
            </a:r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613703FA-2A85-034F-8C26-851171AF1D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3157" y="1327170"/>
            <a:ext cx="3672840" cy="19191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91440" anchor="t">
            <a:normAutofit/>
          </a:bodyPr>
          <a:lstStyle>
            <a:lvl1pPr marL="0" indent="0" algn="ctr">
              <a:buNone/>
              <a:defRPr sz="1400" b="0" i="0" cap="none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8" name="Text Placeholder 11">
            <a:extLst>
              <a:ext uri="{FF2B5EF4-FFF2-40B4-BE49-F238E27FC236}">
                <a16:creationId xmlns:a16="http://schemas.microsoft.com/office/drawing/2014/main" id="{A9098E85-ED64-264B-8931-0D0142B0B50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83148" y="5131124"/>
            <a:ext cx="3502393" cy="10087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Arial 18 pt. </a:t>
            </a:r>
            <a:r>
              <a:rPr lang="en-US" dirty="0" err="1"/>
              <a:t>maecenas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non magna.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, </a:t>
            </a:r>
            <a:r>
              <a:rPr lang="en-US" dirty="0" err="1"/>
              <a:t>est</a:t>
            </a:r>
            <a:r>
              <a:rPr lang="en-US" dirty="0"/>
              <a:t> non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nisi </a:t>
            </a:r>
            <a:r>
              <a:rPr lang="en-US" dirty="0" err="1"/>
              <a:t>erat</a:t>
            </a:r>
            <a:r>
              <a:rPr lang="en-US" dirty="0"/>
              <a:t>.</a:t>
            </a:r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651AAE91-4722-A040-8BDA-0984681D447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24539" y="1340818"/>
            <a:ext cx="3502393" cy="83273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Arial 18 pt. </a:t>
            </a:r>
            <a:r>
              <a:rPr lang="en-US" dirty="0" err="1"/>
              <a:t>maecenas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non magna.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, </a:t>
            </a:r>
            <a:r>
              <a:rPr lang="en-US" dirty="0" err="1"/>
              <a:t>est</a:t>
            </a:r>
            <a:r>
              <a:rPr lang="en-US" dirty="0"/>
              <a:t> non.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0F791A76-5B42-964B-AB28-1AC62FFAAE2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371994" y="4140630"/>
            <a:ext cx="2063127" cy="542494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Secondary timeline event.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9D298AB1-BBC7-3944-815D-5D59C8AB02A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985343" y="3721509"/>
            <a:ext cx="1035470" cy="295904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1" i="0">
                <a:solidFill>
                  <a:schemeClr val="tx1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2020</a:t>
            </a:r>
          </a:p>
        </p:txBody>
      </p:sp>
      <p:sp>
        <p:nvSpPr>
          <p:cNvPr id="14" name="Picture Placeholder 8">
            <a:extLst>
              <a:ext uri="{FF2B5EF4-FFF2-40B4-BE49-F238E27FC236}">
                <a16:creationId xmlns:a16="http://schemas.microsoft.com/office/drawing/2014/main" id="{6B74574A-7476-B746-BA18-CCEF19CC6E17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6849773" y="2317488"/>
            <a:ext cx="1189328" cy="991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91440" anchor="t">
            <a:normAutofit/>
          </a:bodyPr>
          <a:lstStyle>
            <a:lvl1pPr marL="0" indent="0" algn="ctr">
              <a:buFont typeface="Arial" charset="0"/>
              <a:buNone/>
              <a:defRPr sz="1000" b="0" i="0" cap="none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r>
              <a:rPr lang="en-US" dirty="0"/>
              <a:t>Drag photo to placeholder or click on icon to place file from file.</a:t>
            </a:r>
          </a:p>
        </p:txBody>
      </p:sp>
      <p:sp>
        <p:nvSpPr>
          <p:cNvPr id="7" name="Text Placeholder 11">
            <a:extLst>
              <a:ext uri="{FF2B5EF4-FFF2-40B4-BE49-F238E27FC236}">
                <a16:creationId xmlns:a16="http://schemas.microsoft.com/office/drawing/2014/main" id="{CD3AC448-782E-EF43-BBBC-6621AF1E9E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07135" y="2314202"/>
            <a:ext cx="3169526" cy="785783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 baseline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Arial 18 pt. </a:t>
            </a:r>
            <a:r>
              <a:rPr lang="en-US" dirty="0" err="1"/>
              <a:t>maecenas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non magna non. 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FA0FCEBC-2816-B543-8E1F-ACE2DF77D42D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7772399" y="4233299"/>
            <a:ext cx="3624019" cy="19202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91440" anchor="t">
            <a:normAutofit/>
          </a:bodyPr>
          <a:lstStyle>
            <a:lvl1pPr marL="0" indent="0" algn="ctr">
              <a:buNone/>
              <a:defRPr sz="1400" b="0" i="0" cap="none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E2634A4-E6B7-3240-B374-D1B173C7E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242318" y="3494598"/>
            <a:ext cx="148090" cy="150176"/>
          </a:xfrm>
          <a:prstGeom prst="ellipse">
            <a:avLst/>
          </a:prstGeom>
          <a:solidFill>
            <a:schemeClr val="accent3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accent4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es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984ECAAF-CB6E-134E-96D6-491218268A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6749141" y="3475258"/>
            <a:ext cx="225425" cy="228600"/>
          </a:xfrm>
          <a:prstGeom prst="ellipse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63800716-FD4F-414F-BD5C-76A9842C31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8666117" y="3466348"/>
            <a:ext cx="225425" cy="228600"/>
          </a:xfrm>
          <a:prstGeom prst="ellipse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4E1E505-CF35-8544-9E79-7E5FAF95D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6997" y="3462107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7F5BB42-1ED2-CC4B-879B-C924BA7DF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47040" y="3466348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A6EF4567-C23A-9C40-BC57-74B6D961E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735687" y="3464197"/>
            <a:ext cx="225425" cy="228600"/>
          </a:xfrm>
          <a:prstGeom prst="ellipse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87FAB0-4575-6E4D-BA15-96C3808DF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747520" y="3584746"/>
            <a:ext cx="9144" cy="2800857"/>
          </a:xfrm>
          <a:prstGeom prst="rect">
            <a:avLst/>
          </a:prstGeom>
          <a:solidFill>
            <a:srgbClr val="0B2338"/>
          </a:solidFill>
          <a:ln>
            <a:solidFill>
              <a:srgbClr val="0B2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0C1CE38-2D34-E048-85EF-3EF09FA72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5702" y="3247111"/>
            <a:ext cx="9144" cy="274320"/>
          </a:xfrm>
          <a:prstGeom prst="rect">
            <a:avLst/>
          </a:prstGeom>
          <a:solidFill>
            <a:srgbClr val="0B2338"/>
          </a:solidFill>
          <a:ln>
            <a:solidFill>
              <a:srgbClr val="0B2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A47DE1-CF2E-A941-84DE-543F779CB9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771202" y="3556687"/>
            <a:ext cx="9144" cy="640080"/>
          </a:xfrm>
          <a:prstGeom prst="rect">
            <a:avLst/>
          </a:prstGeom>
          <a:solidFill>
            <a:srgbClr val="0B2338"/>
          </a:solidFill>
          <a:ln>
            <a:solidFill>
              <a:srgbClr val="0B2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58A7F0E-0639-934C-8DDC-0B1752AD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5399" y="3320181"/>
            <a:ext cx="9144" cy="274320"/>
          </a:xfrm>
          <a:prstGeom prst="rect">
            <a:avLst/>
          </a:prstGeom>
          <a:solidFill>
            <a:srgbClr val="0B2338"/>
          </a:solidFill>
          <a:ln>
            <a:solidFill>
              <a:srgbClr val="0B2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62C4969-8164-E947-B2BA-B7E7433F9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846984" y="1306664"/>
            <a:ext cx="9144" cy="2194560"/>
          </a:xfrm>
          <a:prstGeom prst="rect">
            <a:avLst/>
          </a:prstGeom>
          <a:solidFill>
            <a:srgbClr val="0B2338"/>
          </a:solidFill>
          <a:ln>
            <a:solidFill>
              <a:srgbClr val="0B2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5B10AA9-9A88-2D46-BEA6-48244852C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09023" y="3630666"/>
            <a:ext cx="9144" cy="1097280"/>
          </a:xfrm>
          <a:prstGeom prst="rect">
            <a:avLst/>
          </a:prstGeom>
          <a:solidFill>
            <a:srgbClr val="0B2338"/>
          </a:solidFill>
          <a:ln>
            <a:solidFill>
              <a:srgbClr val="0B23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6185A2-F02F-6F42-8BF0-939801280DC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430640B-1A2B-9D4F-BF88-17333AF1DB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6915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Caption-Side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11928"/>
            <a:ext cx="5302469" cy="2434144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CE7A8CB-7BD4-AD49-9B21-1BF8C66A18E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34100" y="0"/>
            <a:ext cx="60579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0"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Drag photo to placeholder or click on icon to place photo from file. Ensure image is large enough in size and resolution.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44752" y="6409944"/>
            <a:ext cx="4603531" cy="365125"/>
          </a:xfrm>
        </p:spPr>
        <p:txBody>
          <a:bodyPr/>
          <a:lstStyle/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0889E3F-EB40-5143-B4E0-3ECADB368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0701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TitleOnly_w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CB04C-CB07-B84C-9828-6F6DCCC54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B04FA2-454A-EE45-839D-3FDCDFD7B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050" y="388274"/>
            <a:ext cx="11344368" cy="90712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3D159-FA7E-7946-A2E3-C277F421E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E5EED17-7595-9E4F-AAC1-6234C574C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7700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Blank-w-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CB04C-CB07-B84C-9828-6F6DCCC54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 hidden="1">
            <a:extLst>
              <a:ext uri="{FF2B5EF4-FFF2-40B4-BE49-F238E27FC236}">
                <a16:creationId xmlns:a16="http://schemas.microsoft.com/office/drawing/2014/main" id="{8534D334-1679-C443-A260-4AE04FE85D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9100" y="365125"/>
            <a:ext cx="11353800" cy="84356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with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3D159-FA7E-7946-A2E3-C277F421E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BC88CB3-BF65-0B4D-81E9-E6EC41547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00" y="6519833"/>
            <a:ext cx="536748" cy="15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254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76A9C6-9ADF-264F-82C6-5FFD4300B0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9100" y="365125"/>
            <a:ext cx="11353800" cy="84356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with image</a:t>
            </a:r>
          </a:p>
        </p:txBody>
      </p:sp>
    </p:spTree>
    <p:extLst>
      <p:ext uri="{BB962C8B-B14F-4D97-AF65-F5344CB8AC3E}">
        <p14:creationId xmlns:p14="http://schemas.microsoft.com/office/powerpoint/2010/main" val="27903240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Closing-Slide-Project-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4C8FD434-0BC0-3F44-B92B-4573B8018E2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19101" y="567647"/>
            <a:ext cx="8961568" cy="72775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 sz="2000"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If needed, use this slide to add required contract or project information specific to your sponsor.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C93DD08-8331-E44E-9D32-7574B38AD51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6906" y="2295074"/>
            <a:ext cx="5649094" cy="48418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DD3441D4-0027-D84A-889B-7249B93CDDF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6906" y="2846238"/>
            <a:ext cx="5649094" cy="48418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12F51B0-4CA3-854C-9CC8-7D24EB8C9E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6906" y="3397402"/>
            <a:ext cx="5649094" cy="48418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B45E37C-649D-F343-ACBF-CE939366D02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46906" y="3948565"/>
            <a:ext cx="5649094" cy="152707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3D159-FA7E-7946-A2E3-C277F421E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38" name="Picture 9">
            <a:extLst>
              <a:ext uri="{FF2B5EF4-FFF2-40B4-BE49-F238E27FC236}">
                <a16:creationId xmlns:a16="http://schemas.microsoft.com/office/drawing/2014/main" id="{50ED104D-6AB0-A240-867C-65EB1F04D9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230293" y="5685414"/>
            <a:ext cx="3513010" cy="49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40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1W_Closing-Slide-Contact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A5583B77-0D77-A34E-8283-81275F3E941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4806" y="3262876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8CF98308-AFBC-E14C-A180-1231217F1E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4806" y="3884106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 err="1"/>
              <a:t>email@mitre.org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B03ABCE-57D0-D849-A0BF-DE80B527E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85690" y="4557066"/>
            <a:ext cx="457200" cy="457200"/>
          </a:xfrm>
          <a:prstGeom prst="rect">
            <a:avLst/>
          </a:prstGeom>
        </p:spPr>
      </p:pic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C2210306-A808-2E4A-B31D-FFC4F65B2E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4806" y="4505336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/>
              <a:t>@</a:t>
            </a:r>
            <a:r>
              <a:rPr lang="en-US" dirty="0" err="1"/>
              <a:t>TwitterHandle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D69A4FD-5642-6546-BCCD-6B3A3C1A7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35024" y="5212006"/>
            <a:ext cx="418831" cy="355455"/>
          </a:xfrm>
          <a:prstGeom prst="rect">
            <a:avLst/>
          </a:prstGeom>
        </p:spPr>
      </p:pic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17D3CB-D2D4-6A49-BA33-1E044F03521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4806" y="5126567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 err="1"/>
              <a:t>linkedin.com</a:t>
            </a:r>
            <a:r>
              <a:rPr lang="en-US" dirty="0"/>
              <a:t>/in/</a:t>
            </a:r>
            <a:r>
              <a:rPr lang="en-US" dirty="0" err="1"/>
              <a:t>firstnamelastname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3D159-FA7E-7946-A2E3-C277F421E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39" name="Picture 9">
            <a:extLst>
              <a:ext uri="{FF2B5EF4-FFF2-40B4-BE49-F238E27FC236}">
                <a16:creationId xmlns:a16="http://schemas.microsoft.com/office/drawing/2014/main" id="{0998B41D-797B-7A42-83D6-E73370210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8230293" y="5685414"/>
            <a:ext cx="3513010" cy="49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3373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Title-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9">
            <a:extLst>
              <a:ext uri="{FF2B5EF4-FFF2-40B4-BE49-F238E27FC236}">
                <a16:creationId xmlns:a16="http://schemas.microsoft.com/office/drawing/2014/main" id="{2325821A-DB9D-424B-B816-E83550502E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52401" y="183510"/>
            <a:ext cx="5702299" cy="5600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>
                <a:solidFill>
                  <a:srgbClr val="FFFC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Disclaimer: Presentation Option Only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767F9F-3202-B443-A87A-BDA16F4A1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8440" y="1303655"/>
            <a:ext cx="9144000" cy="2009720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EFF059-95DD-D442-8A2F-BA0EC6593E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8440" y="3446671"/>
            <a:ext cx="9144000" cy="56005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38" name="Text Placeholder 5">
            <a:extLst>
              <a:ext uri="{FF2B5EF4-FFF2-40B4-BE49-F238E27FC236}">
                <a16:creationId xmlns:a16="http://schemas.microsoft.com/office/drawing/2014/main" id="{7A3D1CCA-73DE-0941-8F45-344E5CC6057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8440" y="4090988"/>
            <a:ext cx="4687887" cy="628650"/>
          </a:xfrm>
          <a:prstGeom prst="rect">
            <a:avLst/>
          </a:prstGeom>
        </p:spPr>
        <p:txBody>
          <a:bodyPr anchor="ctr" anchorCtr="0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/>
              <a:t>Click to edit date</a:t>
            </a:r>
          </a:p>
        </p:txBody>
      </p:sp>
      <p:sp>
        <p:nvSpPr>
          <p:cNvPr id="37" name="Footer Placeholder 4">
            <a:extLst>
              <a:ext uri="{FF2B5EF4-FFF2-40B4-BE49-F238E27FC236}">
                <a16:creationId xmlns:a16="http://schemas.microsoft.com/office/drawing/2014/main" id="{C55AACF5-EF00-CB42-823A-B94F99F731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sp>
        <p:nvSpPr>
          <p:cNvPr id="7" name="L-Shape 7">
            <a:extLst>
              <a:ext uri="{FF2B5EF4-FFF2-40B4-BE49-F238E27FC236}">
                <a16:creationId xmlns:a16="http://schemas.microsoft.com/office/drawing/2014/main" id="{CFC0854C-57DE-9242-98F0-D8D2BC1DD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665169" y="-1"/>
            <a:ext cx="1550581" cy="1560820"/>
          </a:xfrm>
          <a:custGeom>
            <a:avLst/>
            <a:gdLst>
              <a:gd name="connsiteX0" fmla="*/ 0 w 1550581"/>
              <a:gd name="connsiteY0" fmla="*/ 0 h 1532133"/>
              <a:gd name="connsiteX1" fmla="*/ 305630 w 1550581"/>
              <a:gd name="connsiteY1" fmla="*/ 0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252266 w 1550581"/>
              <a:gd name="connsiteY3" fmla="*/ 1232988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60820"/>
              <a:gd name="connsiteX1" fmla="*/ 312115 w 1550581"/>
              <a:gd name="connsiteY1" fmla="*/ 314031 h 1560820"/>
              <a:gd name="connsiteX2" fmla="*/ 305630 w 1550581"/>
              <a:gd name="connsiteY2" fmla="*/ 1255190 h 1560820"/>
              <a:gd name="connsiteX3" fmla="*/ 1252266 w 1550581"/>
              <a:gd name="connsiteY3" fmla="*/ 1261675 h 1560820"/>
              <a:gd name="connsiteX4" fmla="*/ 1550581 w 1550581"/>
              <a:gd name="connsiteY4" fmla="*/ 1560820 h 1560820"/>
              <a:gd name="connsiteX5" fmla="*/ 0 w 1550581"/>
              <a:gd name="connsiteY5" fmla="*/ 1560820 h 1560820"/>
              <a:gd name="connsiteX6" fmla="*/ 0 w 1550581"/>
              <a:gd name="connsiteY6" fmla="*/ 0 h 15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50581" h="1560820">
                <a:moveTo>
                  <a:pt x="0" y="0"/>
                </a:moveTo>
                <a:lnTo>
                  <a:pt x="312115" y="314031"/>
                </a:lnTo>
                <a:cubicBezTo>
                  <a:pt x="309953" y="627751"/>
                  <a:pt x="307792" y="941470"/>
                  <a:pt x="305630" y="1255190"/>
                </a:cubicBezTo>
                <a:lnTo>
                  <a:pt x="1252266" y="1261675"/>
                </a:lnTo>
                <a:lnTo>
                  <a:pt x="1550581" y="1560820"/>
                </a:lnTo>
                <a:lnTo>
                  <a:pt x="0" y="1560820"/>
                </a:lnTo>
                <a:lnTo>
                  <a:pt x="0" y="0"/>
                </a:lnTo>
                <a:close/>
              </a:path>
            </a:pathLst>
          </a:custGeom>
          <a:solidFill>
            <a:srgbClr val="FFF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-Shape 7">
            <a:extLst>
              <a:ext uri="{FF2B5EF4-FFF2-40B4-BE49-F238E27FC236}">
                <a16:creationId xmlns:a16="http://schemas.microsoft.com/office/drawing/2014/main" id="{6DEFB773-8237-A54F-B786-B5C19211F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315957"/>
            <a:ext cx="1550581" cy="1560820"/>
          </a:xfrm>
          <a:custGeom>
            <a:avLst/>
            <a:gdLst>
              <a:gd name="connsiteX0" fmla="*/ 0 w 1550581"/>
              <a:gd name="connsiteY0" fmla="*/ 0 h 1532133"/>
              <a:gd name="connsiteX1" fmla="*/ 305630 w 1550581"/>
              <a:gd name="connsiteY1" fmla="*/ 0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550581 w 1550581"/>
              <a:gd name="connsiteY3" fmla="*/ 1226503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32133"/>
              <a:gd name="connsiteX1" fmla="*/ 312115 w 1550581"/>
              <a:gd name="connsiteY1" fmla="*/ 285344 h 1532133"/>
              <a:gd name="connsiteX2" fmla="*/ 305630 w 1550581"/>
              <a:gd name="connsiteY2" fmla="*/ 1226503 h 1532133"/>
              <a:gd name="connsiteX3" fmla="*/ 1252266 w 1550581"/>
              <a:gd name="connsiteY3" fmla="*/ 1232988 h 1532133"/>
              <a:gd name="connsiteX4" fmla="*/ 1550581 w 1550581"/>
              <a:gd name="connsiteY4" fmla="*/ 1532133 h 1532133"/>
              <a:gd name="connsiteX5" fmla="*/ 0 w 1550581"/>
              <a:gd name="connsiteY5" fmla="*/ 1532133 h 1532133"/>
              <a:gd name="connsiteX6" fmla="*/ 0 w 1550581"/>
              <a:gd name="connsiteY6" fmla="*/ 0 h 1532133"/>
              <a:gd name="connsiteX0" fmla="*/ 0 w 1550581"/>
              <a:gd name="connsiteY0" fmla="*/ 0 h 1560820"/>
              <a:gd name="connsiteX1" fmla="*/ 312115 w 1550581"/>
              <a:gd name="connsiteY1" fmla="*/ 314031 h 1560820"/>
              <a:gd name="connsiteX2" fmla="*/ 305630 w 1550581"/>
              <a:gd name="connsiteY2" fmla="*/ 1255190 h 1560820"/>
              <a:gd name="connsiteX3" fmla="*/ 1252266 w 1550581"/>
              <a:gd name="connsiteY3" fmla="*/ 1261675 h 1560820"/>
              <a:gd name="connsiteX4" fmla="*/ 1550581 w 1550581"/>
              <a:gd name="connsiteY4" fmla="*/ 1560820 h 1560820"/>
              <a:gd name="connsiteX5" fmla="*/ 0 w 1550581"/>
              <a:gd name="connsiteY5" fmla="*/ 1560820 h 1560820"/>
              <a:gd name="connsiteX6" fmla="*/ 0 w 1550581"/>
              <a:gd name="connsiteY6" fmla="*/ 0 h 15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50581" h="1560820">
                <a:moveTo>
                  <a:pt x="0" y="0"/>
                </a:moveTo>
                <a:lnTo>
                  <a:pt x="312115" y="314031"/>
                </a:lnTo>
                <a:cubicBezTo>
                  <a:pt x="309953" y="627751"/>
                  <a:pt x="307792" y="941470"/>
                  <a:pt x="305630" y="1255190"/>
                </a:cubicBezTo>
                <a:lnTo>
                  <a:pt x="1252266" y="1261675"/>
                </a:lnTo>
                <a:lnTo>
                  <a:pt x="1550581" y="1560820"/>
                </a:lnTo>
                <a:lnTo>
                  <a:pt x="0" y="1560820"/>
                </a:lnTo>
                <a:lnTo>
                  <a:pt x="0" y="0"/>
                </a:lnTo>
                <a:close/>
              </a:path>
            </a:pathLst>
          </a:custGeom>
          <a:solidFill>
            <a:srgbClr val="FFF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0D6670B-2380-714D-AD0A-1382FC43D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206740" y="5776720"/>
            <a:ext cx="3566160" cy="47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9732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Title Slide_Image-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B13466A1-2612-0C47-834B-0006755A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0" y="23648"/>
            <a:ext cx="12192000" cy="685800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>
                <a:solidFill>
                  <a:srgbClr val="FFFF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To add background image: </a:t>
            </a:r>
            <a:br>
              <a:rPr lang="en-US" dirty="0"/>
            </a:br>
            <a:r>
              <a:rPr lang="en-US" dirty="0"/>
              <a:t>1. Navigate to FJ: Images. </a:t>
            </a:r>
            <a:br>
              <a:rPr lang="en-US" dirty="0"/>
            </a:br>
            <a:r>
              <a:rPr lang="en-US" dirty="0"/>
              <a:t>2. Select a photo from the featured gallery, “Images for PPT Cover Slides” from the “16x9” folder. </a:t>
            </a:r>
            <a:br>
              <a:rPr lang="en-US" dirty="0"/>
            </a:br>
            <a:r>
              <a:rPr lang="en-US" dirty="0"/>
              <a:t>3. Save the desired image to your computer or desired location. </a:t>
            </a:r>
            <a:br>
              <a:rPr lang="en-US" dirty="0"/>
            </a:br>
            <a:r>
              <a:rPr lang="en-US" dirty="0"/>
              <a:t>4. Next, click on the icon &amp; choose image from the saved location. </a:t>
            </a:r>
            <a:br>
              <a:rPr lang="en-US" dirty="0"/>
            </a:br>
            <a:r>
              <a:rPr lang="en-US" dirty="0"/>
              <a:t>5. Insert image.</a:t>
            </a:r>
          </a:p>
        </p:txBody>
      </p:sp>
      <p:sp>
        <p:nvSpPr>
          <p:cNvPr id="37" name="Footer Placeholder 4">
            <a:extLst>
              <a:ext uri="{FF2B5EF4-FFF2-40B4-BE49-F238E27FC236}">
                <a16:creationId xmlns:a16="http://schemas.microsoft.com/office/drawing/2014/main" id="{83A900FC-E576-CE47-A6BE-5461B0852B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FEFAA72-9F35-7743-A59E-7C7F67C30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206740" y="5776720"/>
            <a:ext cx="3566160" cy="47463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816FD73-5BEB-453D-A5C8-30C7542CB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8562" y="1442526"/>
            <a:ext cx="9144000" cy="2009720"/>
          </a:xfrm>
        </p:spPr>
        <p:txBody>
          <a:bodyPr anchor="ctr" anchorCtr="0"/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0BD86567-888E-4090-BAAE-6D3A1E5573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562" y="3585542"/>
            <a:ext cx="9144000" cy="56005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A72108A6-F919-4E36-BF6B-3E19207CE02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8562" y="4229859"/>
            <a:ext cx="4687887" cy="628650"/>
          </a:xfrm>
        </p:spPr>
        <p:txBody>
          <a:bodyPr anchor="ctr" anchorCtr="0"/>
          <a:lstStyle/>
          <a:p>
            <a:pPr lvl="0"/>
            <a:r>
              <a:rPr lang="en-US" dirty="0"/>
              <a:t>Click to edit date</a:t>
            </a:r>
          </a:p>
        </p:txBody>
      </p:sp>
    </p:spTree>
    <p:extLst>
      <p:ext uri="{BB962C8B-B14F-4D97-AF65-F5344CB8AC3E}">
        <p14:creationId xmlns:p14="http://schemas.microsoft.com/office/powerpoint/2010/main" val="24297741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Bullet-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6E9DB-266A-DC4C-81FD-63DDDAA34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30FE17-69E8-9440-A7AF-AC1659EDF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A44DACC2-93A9-8B49-B474-85CD89E8D6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2778E7C-0D3D-4C4D-A654-01C6F5B05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74376E-4CA3-2542-B51D-A36CE9EA794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4338" y="1295400"/>
            <a:ext cx="11363325" cy="4876800"/>
          </a:xfrm>
        </p:spPr>
        <p:txBody>
          <a:bodyPr/>
          <a:lstStyle>
            <a:lvl1pPr marL="228600" indent="-228600">
              <a:buFont typeface="Wingdings" pitchFamily="2" charset="2"/>
              <a:buChar char="§"/>
              <a:tabLst/>
              <a:defRPr/>
            </a:lvl1pPr>
            <a:lvl2pPr marL="457200" indent="-228600">
              <a:buFont typeface="Wingdings" pitchFamily="2" charset="2"/>
              <a:buChar char="§"/>
              <a:tabLst/>
              <a:defRPr/>
            </a:lvl2pPr>
            <a:lvl3pPr marL="571500" indent="-228600">
              <a:tabLst/>
              <a:defRPr/>
            </a:lvl3pPr>
            <a:lvl4pPr marL="685800" indent="-228600">
              <a:tabLst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98747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Section-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E4727B-F77C-0F4F-B8FC-A3CB54F7C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55680" y="6400800"/>
            <a:ext cx="622738" cy="365125"/>
          </a:xfrm>
        </p:spPr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07BA89-147B-D544-859D-FE28714734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488" y="2997309"/>
            <a:ext cx="10515600" cy="840230"/>
          </a:xfrm>
        </p:spPr>
        <p:txBody>
          <a:bodyPr anchor="ctr">
            <a:spAutoFit/>
          </a:bodyPr>
          <a:lstStyle>
            <a:lvl1pPr>
              <a:defRPr sz="5400"/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F80D2814-8536-D34E-9A51-F250DEB4F8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873DA4-0303-2D45-9BCE-792A64D46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8643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Title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6E9DB-266A-DC4C-81FD-63DDDAA34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30FE17-69E8-9440-A7AF-AC1659EDF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3045F3-7F02-B748-858E-C187C9C40B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19100" y="1295400"/>
            <a:ext cx="11353800" cy="4876800"/>
          </a:xfrm>
        </p:spPr>
        <p:txBody>
          <a:bodyPr/>
          <a:lstStyle/>
          <a:p>
            <a:pPr lvl="2"/>
            <a:r>
              <a:rPr lang="en-US" dirty="0"/>
              <a:t>First level</a:t>
            </a:r>
          </a:p>
          <a:p>
            <a:pPr lvl="3"/>
            <a:r>
              <a:rPr lang="en-US" dirty="0"/>
              <a:t>Second level</a:t>
            </a:r>
          </a:p>
          <a:p>
            <a:pPr lvl="4"/>
            <a:r>
              <a:rPr lang="en-US" dirty="0"/>
              <a:t>Third level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34E3CA2-6739-474E-8D82-5BED10A03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EBF929B-B5C8-584A-B16C-79F28C7AD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091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Two-Text-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0487C46-8BF6-684D-8181-750047DE9B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60992" y="1411544"/>
            <a:ext cx="4572000" cy="4754880"/>
          </a:xfrm>
          <a:prstGeom prst="rect">
            <a:avLst/>
          </a:prstGeom>
        </p:spPr>
        <p:txBody>
          <a:bodyPr/>
          <a:lstStyle>
            <a:lvl1pPr marL="11113" indent="-11113">
              <a:buFontTx/>
              <a:buNone/>
              <a:tabLst/>
              <a:defRPr b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ABD1CE02-B9C2-4549-BB4E-1AC962A324D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0035" y="1411544"/>
            <a:ext cx="4572000" cy="4754880"/>
          </a:xfrm>
          <a:prstGeom prst="rect">
            <a:avLst/>
          </a:prstGeom>
        </p:spPr>
        <p:txBody>
          <a:bodyPr/>
          <a:lstStyle>
            <a:lvl1pPr marL="11113" indent="-11113">
              <a:buFontTx/>
              <a:buNone/>
              <a:tabLst/>
              <a:defRPr b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A36E811E-A77C-3A42-8845-C22E4BAD37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F793094-995D-044B-A075-55D4B6204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9935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Two-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B32D610-6CC1-0D41-A875-9109C09D6F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050" y="1312909"/>
            <a:ext cx="5257800" cy="59531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E61B017-E280-6E4C-A0F8-9DED8CB8C95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19100" y="2051050"/>
            <a:ext cx="5272088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3500344-123B-D742-921A-BF36609AD24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06496" y="1312909"/>
            <a:ext cx="5257800" cy="595312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A5AF6F93-2563-2348-88A7-ADB09E6B2B7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00814" y="2044700"/>
            <a:ext cx="5263482" cy="41211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9608F26D-E002-8C4D-BBFB-805BDE88AA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45856B1-6130-6042-B205-F74570E1A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4068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3-imagaes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5A1935-EBF2-EE49-BBE2-D24AFDB53F6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20655" y="1550206"/>
            <a:ext cx="3429000" cy="228600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934B615-5089-6946-81B9-FEB56484292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0655" y="4001580"/>
            <a:ext cx="3429000" cy="54864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9F16AD19-C929-F44A-BFE7-11AC7698C33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20655" y="4612675"/>
            <a:ext cx="3429000" cy="155448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6663AFA1-4018-124B-B57A-CD0B7B430A4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81500" y="1550206"/>
            <a:ext cx="3429000" cy="228600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67DA3E1-D040-1944-85D2-003542FF29B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81500" y="4001580"/>
            <a:ext cx="3429000" cy="54864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7F18B598-C082-C74A-9346-8C633AA97C5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375982" y="4612675"/>
            <a:ext cx="3429000" cy="155448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79A67101-E2AC-154F-B4BD-7A37C1BAD1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349418" y="1550206"/>
            <a:ext cx="3429000" cy="228600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AA0E67A-35A8-1447-A809-38A53767F2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349418" y="4001580"/>
            <a:ext cx="3429000" cy="54864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C2053C98-4C01-2E4B-AF37-0560723F3D7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343900" y="4612675"/>
            <a:ext cx="3429000" cy="155448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6" name="Footer Placeholder 4">
            <a:extLst>
              <a:ext uri="{FF2B5EF4-FFF2-40B4-BE49-F238E27FC236}">
                <a16:creationId xmlns:a16="http://schemas.microsoft.com/office/drawing/2014/main" id="{3051A866-DE6C-844B-BBB6-8FAE73A097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67807FE-2972-4D44-858F-8F347054C6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4184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4-Images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95A26-5C6D-EC41-9CCE-45E62FA8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06AFF-6AE6-2148-8EFD-0A0D7510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5A1935-EBF2-EE49-BBE2-D24AFDB53F6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0189" y="1626764"/>
            <a:ext cx="2008234" cy="1798173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934B615-5089-6946-81B9-FEB56484292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4146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9F16AD19-C929-F44A-BFE7-11AC7698C33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4146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6663AFA1-4018-124B-B57A-CD0B7B430A4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51897" y="1626764"/>
            <a:ext cx="2008234" cy="1798173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6393C021-5AC6-A94D-9BD1-0FA03E26F9A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375854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D0720727-9B0D-5244-88F9-072619D7816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375854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79A67101-E2AC-154F-B4BD-7A37C1BAD1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573773" y="1626764"/>
            <a:ext cx="2008234" cy="1798173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7D7C1A3A-3822-3442-AE4B-0662ED5193C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297730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2DF9D5B3-8D42-594B-AD95-232B5679517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297730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9" name="Picture Placeholder 7">
            <a:extLst>
              <a:ext uri="{FF2B5EF4-FFF2-40B4-BE49-F238E27FC236}">
                <a16:creationId xmlns:a16="http://schemas.microsoft.com/office/drawing/2014/main" id="{FE320B82-A8A9-8D41-B8D1-EC5AA4D74221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9488889" y="1626764"/>
            <a:ext cx="2008234" cy="1798173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1200" b="0"/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3DE9EC15-6DC7-6846-B173-CAE4228B5DB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9212846" y="3596482"/>
            <a:ext cx="2560320" cy="4572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8D698B45-9A6E-DE4A-8222-D973B7A7D92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212846" y="4192570"/>
            <a:ext cx="2560320" cy="1371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8E721-2065-8640-9E19-F292A2EEF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32000" y="6400801"/>
            <a:ext cx="8216900" cy="2667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D12AFAA-09C5-F94C-959D-7F1A3CA16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414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24A46-05BF-A841-BC00-9302A006F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C26610-DBD4-D344-A666-CFB7A808B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C262862-06CB-F44F-8EE1-F0B31A2F62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5684" y="1294104"/>
            <a:ext cx="11342734" cy="4937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Media Placeholder 8">
            <a:extLst>
              <a:ext uri="{FF2B5EF4-FFF2-40B4-BE49-F238E27FC236}">
                <a16:creationId xmlns:a16="http://schemas.microsoft.com/office/drawing/2014/main" id="{D1145C70-EC3D-9545-85F7-85A6E0F5C2A9}"/>
              </a:ext>
            </a:extLst>
          </p:cNvPr>
          <p:cNvSpPr>
            <a:spLocks noGrp="1"/>
          </p:cNvSpPr>
          <p:nvPr>
            <p:ph type="media" sz="quarter" idx="14" hasCustomPrompt="1"/>
          </p:nvPr>
        </p:nvSpPr>
        <p:spPr>
          <a:xfrm>
            <a:off x="419100" y="2001282"/>
            <a:ext cx="11359318" cy="414020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dirty="0"/>
              <a:t>Click to add media 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A87593FF-48B4-A049-84B0-C3D11BE77E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147826A-BD0C-494D-B37E-BFF2D62E5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6592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24A46-05BF-A841-BC00-9302A006F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C26610-DBD4-D344-A666-CFB7A808B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C262862-06CB-F44F-8EE1-F0B31A2F62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050" y="1308537"/>
            <a:ext cx="11338560" cy="4937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AAAFC919-850D-0B4E-93A5-D28496D8B768}"/>
              </a:ext>
            </a:extLst>
          </p:cNvPr>
          <p:cNvSpPr>
            <a:spLocks noGrp="1"/>
          </p:cNvSpPr>
          <p:nvPr>
            <p:ph type="chart" sz="quarter" idx="14" hasCustomPrompt="1"/>
          </p:nvPr>
        </p:nvSpPr>
        <p:spPr>
          <a:xfrm>
            <a:off x="419100" y="1990993"/>
            <a:ext cx="11359318" cy="4178032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1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chart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78914796-BB9F-294F-AF4E-88B112796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FF42187-FFF9-B046-AE0C-E0F21384E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168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Content-side-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80999"/>
            <a:ext cx="5486400" cy="914401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469855"/>
            <a:ext cx="5486400" cy="11128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 i="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566A9E-3756-1344-8736-0BE04C4343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726228"/>
            <a:ext cx="5486400" cy="3433272"/>
          </a:xfrm>
          <a:prstGeom prst="rect">
            <a:avLst/>
          </a:prstGeom>
        </p:spPr>
        <p:txBody>
          <a:bodyPr/>
          <a:lstStyle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77710AE4-82D4-9044-8C2F-7615E482140D}"/>
              </a:ext>
            </a:extLst>
          </p:cNvPr>
          <p:cNvSpPr>
            <a:spLocks noGrp="1"/>
          </p:cNvSpPr>
          <p:nvPr>
            <p:ph type="chart" sz="quarter" idx="16" hasCustomPrompt="1"/>
          </p:nvPr>
        </p:nvSpPr>
        <p:spPr>
          <a:xfrm>
            <a:off x="6151353" y="381000"/>
            <a:ext cx="5600700" cy="577850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</a:lstStyle>
          <a:p>
            <a:r>
              <a:rPr lang="en-US" dirty="0"/>
              <a:t>Click to add chart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DB0657D-345E-3146-973A-8A4B963C85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8E0E7A5-8984-8543-8952-9EF63B36FD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570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Content-side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80999"/>
            <a:ext cx="5486400" cy="914401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469855"/>
            <a:ext cx="5486400" cy="11128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566A9E-3756-1344-8736-0BE04C4343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726228"/>
            <a:ext cx="5486400" cy="3433272"/>
          </a:xfrm>
          <a:prstGeom prst="rect">
            <a:avLst/>
          </a:prstGeom>
        </p:spPr>
        <p:txBody>
          <a:bodyPr/>
          <a:lstStyle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773CADB-1764-FA46-8171-2AD153ECA20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34100" y="0"/>
            <a:ext cx="6057900" cy="685800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Drag photo to placeholder or click on icon to place photo from file. Ensure image is large enough in size and resolution.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30767" y="6413826"/>
            <a:ext cx="4474733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pPr algn="l"/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9659747-B2F7-3E4C-BDA1-E591D83D3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3059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-Content-blank-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380999"/>
            <a:ext cx="5486400" cy="914401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469855"/>
            <a:ext cx="5486400" cy="11128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566A9E-3756-1344-8736-0BE04C4343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726228"/>
            <a:ext cx="5486400" cy="3433272"/>
          </a:xfrm>
          <a:prstGeom prst="rect">
            <a:avLst/>
          </a:prstGeom>
        </p:spPr>
        <p:txBody>
          <a:bodyPr/>
          <a:lstStyle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30767" y="6413826"/>
            <a:ext cx="4474733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pPr algn="l"/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1ABF563-A106-2941-99AA-9ACBB4A8B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142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Content-Vertical-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409086"/>
            <a:ext cx="11330606" cy="73152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26D1765-314D-D44C-9CDF-CB6E787852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9100" y="1312433"/>
            <a:ext cx="5256213" cy="60505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1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DC3450F3-D895-D84E-A771-DB74374443A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9100" y="2129887"/>
            <a:ext cx="5256213" cy="402961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b="0"/>
            </a:lvl1pPr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8AD0C741-0B71-8646-86A6-3BD02C1D604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569200" y="1803748"/>
            <a:ext cx="723450" cy="229851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>
              <a:buNone/>
              <a:defRPr sz="1800" b="0" i="0">
                <a:solidFill>
                  <a:schemeClr val="tx1"/>
                </a:solidFill>
                <a:latin typeface="+mn-lt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2016</a:t>
            </a:r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216A9945-1253-AF44-A6F2-A1C81096C58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094635" y="1780163"/>
            <a:ext cx="2297266" cy="731520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0BF29CF1-E304-C540-8545-DD22C8709B0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738328" y="3257819"/>
            <a:ext cx="710472" cy="275858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2017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80618315-034D-AD42-8958-25F26E9DA6D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172200" y="3203490"/>
            <a:ext cx="1714927" cy="731520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 algn="r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B724B64B-F009-A641-AE83-E5BA1F27609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569200" y="4428942"/>
            <a:ext cx="723450" cy="212222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2018</a:t>
            </a:r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3ECAFD27-E0FF-5F45-B679-3AF710C2635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094634" y="4422905"/>
            <a:ext cx="2268913" cy="731520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53A899CC-FFE0-BB41-BBB5-47FF3919102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38328" y="5291009"/>
            <a:ext cx="710472" cy="22123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2019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B7AF339E-A1B6-C242-AEEC-F62553FE839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172200" y="5245538"/>
            <a:ext cx="1714927" cy="762068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 algn="r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Maecenas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C6D03B-D4DC-804A-B481-352B0A84F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 flipH="1">
            <a:off x="8500772" y="1334807"/>
            <a:ext cx="15740" cy="4663440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9033D03A-B060-DE4C-A415-6803C8C06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487858" y="1907761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8" name="Content Placeholder 12">
            <a:extLst>
              <a:ext uri="{FF2B5EF4-FFF2-40B4-BE49-F238E27FC236}">
                <a16:creationId xmlns:a16="http://schemas.microsoft.com/office/drawing/2014/main" id="{4CBED77F-7C2C-A34E-9E7E-E5FB584B72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7986918" y="5402375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9" name="Content Placeholder 12">
            <a:extLst>
              <a:ext uri="{FF2B5EF4-FFF2-40B4-BE49-F238E27FC236}">
                <a16:creationId xmlns:a16="http://schemas.microsoft.com/office/drawing/2014/main" id="{5071E345-32EA-CE4B-9CB7-C93B698D1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7986918" y="3346405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0" name="Content Placeholder 12">
            <a:extLst>
              <a:ext uri="{FF2B5EF4-FFF2-40B4-BE49-F238E27FC236}">
                <a16:creationId xmlns:a16="http://schemas.microsoft.com/office/drawing/2014/main" id="{5122D9DB-E36F-F54C-8558-005493C74C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8487858" y="4545414"/>
            <a:ext cx="500940" cy="9144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>
                <a:solidFill>
                  <a:schemeClr val="tx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495FB50-ED60-314A-80A9-1C71FE15A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03336" y="1828800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2976486-0697-9E4B-BB26-22C04AD8CD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03336" y="3239295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10B5502-F77E-5C4C-9747-06A18D542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390658" y="4445184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095D559-7174-EF4C-AB09-5A626E09B3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390636" y="5300914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ooter Placeholder 4">
            <a:extLst>
              <a:ext uri="{FF2B5EF4-FFF2-40B4-BE49-F238E27FC236}">
                <a16:creationId xmlns:a16="http://schemas.microsoft.com/office/drawing/2014/main" id="{AA167B85-83DB-B243-8DD4-8938813866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9D7B5582-28F6-BF4A-8C11-69C60A8EB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397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Timeline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B688AD-A397-E941-BE24-A56C3769EC6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A1248C-7835-6B42-A738-F68F2B712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4E5A6FA-A8AB-3142-97AC-D6CFD989F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-51955" y="3580648"/>
            <a:ext cx="12297875" cy="0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92ADF57F-1208-044C-B19D-B266338645D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32867" y="3706344"/>
            <a:ext cx="787056" cy="239981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1" i="0">
                <a:solidFill>
                  <a:schemeClr val="tx1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2019</a:t>
            </a:r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613703FA-2A85-034F-8C26-851171AF1D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3157" y="1327170"/>
            <a:ext cx="3672840" cy="1919124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tIns="91440" anchor="t">
            <a:normAutofit/>
          </a:bodyPr>
          <a:lstStyle>
            <a:lvl1pPr marL="0" indent="0" algn="ctr">
              <a:buNone/>
              <a:defRPr sz="1400" b="0" i="0" cap="none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8" name="Text Placeholder 11">
            <a:extLst>
              <a:ext uri="{FF2B5EF4-FFF2-40B4-BE49-F238E27FC236}">
                <a16:creationId xmlns:a16="http://schemas.microsoft.com/office/drawing/2014/main" id="{A9098E85-ED64-264B-8931-0D0142B0B50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83148" y="5131124"/>
            <a:ext cx="3502393" cy="10087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Arial 18 pt. </a:t>
            </a:r>
            <a:r>
              <a:rPr lang="en-US" dirty="0" err="1"/>
              <a:t>maecenas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non magna.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, </a:t>
            </a:r>
            <a:r>
              <a:rPr lang="en-US" dirty="0" err="1"/>
              <a:t>est</a:t>
            </a:r>
            <a:r>
              <a:rPr lang="en-US" dirty="0"/>
              <a:t> non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nisi </a:t>
            </a:r>
            <a:r>
              <a:rPr lang="en-US" dirty="0" err="1"/>
              <a:t>erat</a:t>
            </a:r>
            <a:r>
              <a:rPr lang="en-US" dirty="0"/>
              <a:t>.</a:t>
            </a:r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651AAE91-4722-A040-8BDA-0984681D447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24539" y="1340818"/>
            <a:ext cx="3502393" cy="83273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Arial 18 pt. </a:t>
            </a:r>
            <a:r>
              <a:rPr lang="en-US" dirty="0" err="1"/>
              <a:t>maecenas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non magna.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, </a:t>
            </a:r>
            <a:r>
              <a:rPr lang="en-US" dirty="0" err="1"/>
              <a:t>est</a:t>
            </a:r>
            <a:r>
              <a:rPr lang="en-US" dirty="0"/>
              <a:t> non.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0F791A76-5B42-964B-AB28-1AC62FFAAE2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371994" y="4140630"/>
            <a:ext cx="2063127" cy="542494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Secondary timeline event.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9D298AB1-BBC7-3944-815D-5D59C8AB02A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985343" y="3721509"/>
            <a:ext cx="1035470" cy="295904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1" i="0">
                <a:solidFill>
                  <a:schemeClr val="tx1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2020</a:t>
            </a:r>
          </a:p>
        </p:txBody>
      </p:sp>
      <p:sp>
        <p:nvSpPr>
          <p:cNvPr id="14" name="Picture Placeholder 8">
            <a:extLst>
              <a:ext uri="{FF2B5EF4-FFF2-40B4-BE49-F238E27FC236}">
                <a16:creationId xmlns:a16="http://schemas.microsoft.com/office/drawing/2014/main" id="{6B74574A-7476-B746-BA18-CCEF19CC6E17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6849773" y="2317488"/>
            <a:ext cx="1189328" cy="991352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tIns="91440" anchor="t">
            <a:normAutofit/>
          </a:bodyPr>
          <a:lstStyle>
            <a:lvl1pPr marL="0" indent="0" algn="ctr">
              <a:buFont typeface="Arial" charset="0"/>
              <a:buNone/>
              <a:defRPr sz="1000" b="0" i="0" cap="none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r>
              <a:rPr lang="en-US" dirty="0"/>
              <a:t>Drag photo to placeholder or click on icon to place file from file.</a:t>
            </a:r>
          </a:p>
        </p:txBody>
      </p:sp>
      <p:sp>
        <p:nvSpPr>
          <p:cNvPr id="7" name="Text Placeholder 11">
            <a:extLst>
              <a:ext uri="{FF2B5EF4-FFF2-40B4-BE49-F238E27FC236}">
                <a16:creationId xmlns:a16="http://schemas.microsoft.com/office/drawing/2014/main" id="{CD3AC448-782E-EF43-BBBC-6621AF1E9E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07135" y="2314202"/>
            <a:ext cx="3169526" cy="785783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10000"/>
              </a:lnSpc>
              <a:buNone/>
              <a:defRPr sz="1800" b="0" i="0" baseline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  <a:lvl2pPr marL="9525" indent="0">
              <a:buNone/>
              <a:tabLst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1"/>
            <a:r>
              <a:rPr lang="en-US" dirty="0"/>
              <a:t>Arial 18 pt. </a:t>
            </a:r>
            <a:r>
              <a:rPr lang="en-US" dirty="0" err="1"/>
              <a:t>maecenas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non magna non. 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FA0FCEBC-2816-B543-8E1F-ACE2DF77D42D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7772399" y="4233299"/>
            <a:ext cx="3624019" cy="192024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 tIns="91440" anchor="t">
            <a:normAutofit/>
          </a:bodyPr>
          <a:lstStyle>
            <a:lvl1pPr marL="0" indent="0" algn="ctr">
              <a:buNone/>
              <a:defRPr sz="1400" b="0" i="0" cap="none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r>
              <a:rPr lang="en-US" dirty="0"/>
              <a:t>Drag photo to placeholder or click on icon to place photo from file.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87FAB0-4575-6E4D-BA15-96C3808DF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747520" y="3584746"/>
            <a:ext cx="9144" cy="2800857"/>
          </a:xfrm>
          <a:prstGeom prst="rect">
            <a:avLst/>
          </a:prstGeom>
          <a:solidFill>
            <a:srgbClr val="0B2338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0C1CE38-2D34-E048-85EF-3EF09FA72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5702" y="3247111"/>
            <a:ext cx="9144" cy="274320"/>
          </a:xfrm>
          <a:prstGeom prst="rect">
            <a:avLst/>
          </a:prstGeom>
          <a:solidFill>
            <a:srgbClr val="0B2338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A47DE1-CF2E-A941-84DE-543F779CB9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771202" y="3556687"/>
            <a:ext cx="9144" cy="640080"/>
          </a:xfrm>
          <a:prstGeom prst="rect">
            <a:avLst/>
          </a:prstGeom>
          <a:solidFill>
            <a:srgbClr val="0B2338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E2634A4-E6B7-3240-B374-D1B173C7E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242318" y="3494598"/>
            <a:ext cx="148090" cy="150176"/>
          </a:xfrm>
          <a:prstGeom prst="ellipse">
            <a:avLst/>
          </a:prstGeom>
          <a:solidFill>
            <a:schemeClr val="accent2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accent4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58A7F0E-0639-934C-8DDC-0B1752AD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5399" y="3320181"/>
            <a:ext cx="9144" cy="274320"/>
          </a:xfrm>
          <a:prstGeom prst="rect">
            <a:avLst/>
          </a:prstGeom>
          <a:solidFill>
            <a:srgbClr val="0B2338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62C4969-8164-E947-B2BA-B7E7433F9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846984" y="1306664"/>
            <a:ext cx="9144" cy="2194560"/>
          </a:xfrm>
          <a:prstGeom prst="rect">
            <a:avLst/>
          </a:prstGeom>
          <a:solidFill>
            <a:srgbClr val="0B2338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5B10AA9-9A88-2D46-BEA6-48244852C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09023" y="3630666"/>
            <a:ext cx="9144" cy="109728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A6EF4567-C23A-9C40-BC57-74B6D961EC9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735687" y="3464197"/>
            <a:ext cx="225425" cy="228600"/>
          </a:xfrm>
          <a:prstGeom prst="ellipse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edit Master text styles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4E1E505-CF35-8544-9E79-7E5FAF95D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6997" y="3462107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7F5BB42-1ED2-CC4B-879B-C924BA7DF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47040" y="3466348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984ECAAF-CB6E-134E-96D6-491218268A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6749141" y="3475258"/>
            <a:ext cx="225425" cy="228600"/>
          </a:xfrm>
          <a:prstGeom prst="ellipse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63800716-FD4F-414F-BD5C-76A9842C31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8666117" y="3466348"/>
            <a:ext cx="225425" cy="228600"/>
          </a:xfrm>
          <a:prstGeom prst="ellipse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>
              <a:defRPr sz="100" b="0" i="0">
                <a:solidFill>
                  <a:schemeClr val="tx2"/>
                </a:solidFill>
                <a:latin typeface="Arial Regular" charset="0"/>
                <a:ea typeface="Arial Regular" charset="0"/>
                <a:cs typeface="Arial Regular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35" name="Footer Placeholder 4">
            <a:extLst>
              <a:ext uri="{FF2B5EF4-FFF2-40B4-BE49-F238E27FC236}">
                <a16:creationId xmlns:a16="http://schemas.microsoft.com/office/drawing/2014/main" id="{E9B5E7B2-C7CB-4744-A960-0F8279B65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CCF43862-E39A-6C41-B844-0724F35ECE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4756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Caption-Side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2C41C-34E8-584A-9E38-7D484F8D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EAD82A-7C42-3240-B76E-866CBD27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11928"/>
            <a:ext cx="5302469" cy="2434144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CE7A8CB-7BD4-AD49-9B21-1BF8C66A18E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34100" y="0"/>
            <a:ext cx="6057900" cy="6858000"/>
          </a:xfrm>
          <a:prstGeom prst="rect">
            <a:avLst/>
          </a:prstGeom>
          <a:solidFill>
            <a:schemeClr val="bg1">
              <a:lumMod val="90000"/>
              <a:lumOff val="10000"/>
            </a:schemeClr>
          </a:solidFill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0"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Drag photo to placeholder or click on icon to place photo from file. Ensure image is large enough in size and resolution.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E905-3A2F-7A47-B6B2-2C14131A1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44752" y="6409944"/>
            <a:ext cx="4603531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C5B9D50-D4A1-0347-89FE-8FF2D50C6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59279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TitleOnly_w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CB04C-CB07-B84C-9828-6F6DCCC54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B04FA2-454A-EE45-839D-3FDCDFD7B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050" y="388274"/>
            <a:ext cx="11344368" cy="90712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3D159-FA7E-7946-A2E3-C277F421E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32000" y="6400801"/>
            <a:ext cx="8216900" cy="2667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AC56AF3-9F11-B440-AC79-6B1CC838B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285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Blank-w-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CB04C-CB07-B84C-9828-6F6DCCC54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63ED-5365-0347-943C-46237B9951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 hidden="1">
            <a:extLst>
              <a:ext uri="{FF2B5EF4-FFF2-40B4-BE49-F238E27FC236}">
                <a16:creationId xmlns:a16="http://schemas.microsoft.com/office/drawing/2014/main" id="{8534D334-1679-C443-A260-4AE04FE85D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9100" y="365125"/>
            <a:ext cx="11353800" cy="84356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with image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98228BD-9CC7-B141-B403-52DC9748BB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3582" y="6506478"/>
            <a:ext cx="609600" cy="1778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3D159-FA7E-7946-A2E3-C277F421E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32000" y="6400801"/>
            <a:ext cx="8216900" cy="2667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2021 THE MITRE CORPORATION. ALL RIGHTS RESERVED. FOR INTERNAL USE ONLY.</a:t>
            </a:r>
          </a:p>
        </p:txBody>
      </p:sp>
    </p:spTree>
    <p:extLst>
      <p:ext uri="{BB962C8B-B14F-4D97-AF65-F5344CB8AC3E}">
        <p14:creationId xmlns:p14="http://schemas.microsoft.com/office/powerpoint/2010/main" val="28420157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76A9C6-9ADF-264F-82C6-5FFD4300B0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9100" y="365125"/>
            <a:ext cx="11353800" cy="84356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with image</a:t>
            </a:r>
          </a:p>
        </p:txBody>
      </p:sp>
    </p:spTree>
    <p:extLst>
      <p:ext uri="{BB962C8B-B14F-4D97-AF65-F5344CB8AC3E}">
        <p14:creationId xmlns:p14="http://schemas.microsoft.com/office/powerpoint/2010/main" val="2292043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Closing-Slide-Project-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4C8FD434-0BC0-3F44-B92B-4573B8018E2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19101" y="567647"/>
            <a:ext cx="8961568" cy="72775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 sz="2000">
                <a:solidFill>
                  <a:srgbClr val="FFFC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If needed, use this slide to add required contract or project information specific to your sponsor.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C93DD08-8331-E44E-9D32-7574B38AD51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6906" y="2295074"/>
            <a:ext cx="5649094" cy="48418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DD3441D4-0027-D84A-889B-7249B93CDDF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6906" y="2846238"/>
            <a:ext cx="5649094" cy="48418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12F51B0-4CA3-854C-9CC8-7D24EB8C9E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6906" y="3397402"/>
            <a:ext cx="5649094" cy="48418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B45E37C-649D-F343-ACBF-CE939366D02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46906" y="3948565"/>
            <a:ext cx="5649094" cy="1527077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7" name="Footer Placeholder 4">
            <a:extLst>
              <a:ext uri="{FF2B5EF4-FFF2-40B4-BE49-F238E27FC236}">
                <a16:creationId xmlns:a16="http://schemas.microsoft.com/office/drawing/2014/main" id="{B0C9A3AD-8935-A94A-B635-253D6F38E8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AA73896A-D56B-D44A-BB5C-550240815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206740" y="5776720"/>
            <a:ext cx="3566160" cy="47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4785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9:2B_Closing-Slide-Contact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A5583B77-0D77-A34E-8283-81275F3E941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4806" y="3262876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8CF98308-AFBC-E14C-A180-1231217F1E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4806" y="3884106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 err="1"/>
              <a:t>email@mitre.org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B03ABCE-57D0-D849-A0BF-DE80B527E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5855" y="4505336"/>
            <a:ext cx="508000" cy="508000"/>
          </a:xfrm>
          <a:prstGeom prst="rect">
            <a:avLst/>
          </a:prstGeom>
        </p:spPr>
      </p:pic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C2210306-A808-2E4A-B31D-FFC4F65B2E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4806" y="4505336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/>
              <a:t>@</a:t>
            </a:r>
            <a:r>
              <a:rPr lang="en-US" dirty="0" err="1"/>
              <a:t>TwitterHandle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D69A4FD-5642-6546-BCCD-6B3A3C1A7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biLevel thresh="25000"/>
          </a:blip>
          <a:srcRect/>
          <a:stretch/>
        </p:blipFill>
        <p:spPr>
          <a:xfrm>
            <a:off x="415975" y="5198405"/>
            <a:ext cx="418831" cy="355455"/>
          </a:xfrm>
          <a:prstGeom prst="rect">
            <a:avLst/>
          </a:prstGeom>
        </p:spPr>
      </p:pic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17D3CB-D2D4-6A49-BA33-1E044F03521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4806" y="5126567"/>
            <a:ext cx="6196663" cy="548640"/>
          </a:xfrm>
          <a:prstGeom prst="rect">
            <a:avLst/>
          </a:prstGeom>
        </p:spPr>
        <p:txBody>
          <a:bodyPr anchor="ctr"/>
          <a:lstStyle>
            <a:lvl1pPr>
              <a:buFontTx/>
              <a:buNone/>
              <a:defRPr/>
            </a:lvl1pPr>
          </a:lstStyle>
          <a:p>
            <a:pPr lvl="0"/>
            <a:r>
              <a:rPr lang="en-US" dirty="0" err="1"/>
              <a:t>linkedin.com</a:t>
            </a:r>
            <a:r>
              <a:rPr lang="en-US" dirty="0"/>
              <a:t>/in/</a:t>
            </a:r>
            <a:r>
              <a:rPr lang="en-US" dirty="0" err="1"/>
              <a:t>firstnamelastname</a:t>
            </a:r>
            <a:endParaRPr lang="en-US" dirty="0"/>
          </a:p>
        </p:txBody>
      </p:sp>
      <p:sp>
        <p:nvSpPr>
          <p:cNvPr id="38" name="Footer Placeholder 4">
            <a:extLst>
              <a:ext uri="{FF2B5EF4-FFF2-40B4-BE49-F238E27FC236}">
                <a16:creationId xmlns:a16="http://schemas.microsoft.com/office/drawing/2014/main" id="{B75CEDAF-9B35-B244-BDC3-8E25466DD8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9164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232669C8-D9F7-4C4A-83AF-067A99FF36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8206740" y="5776720"/>
            <a:ext cx="3566160" cy="47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137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D7E923-D905-8B4E-8992-45E91023F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7527" y="6529744"/>
            <a:ext cx="620891" cy="12311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BECF63ED-5365-0347-943C-46237B9951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B5A2CC-40DE-704F-AD8E-AE00A98F1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16" y="381000"/>
            <a:ext cx="11344368" cy="53553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E48C3-0F6C-DE42-BCD7-E58E059CAE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25468" y="6523971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C7A4B0-99F8-2B4A-9FCE-DFD4168F9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3816" y="1348798"/>
            <a:ext cx="11344368" cy="48234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19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2" r:id="rId2"/>
    <p:sldLayoutId id="2147483651" r:id="rId3"/>
    <p:sldLayoutId id="2147483730" r:id="rId4"/>
    <p:sldLayoutId id="2147483652" r:id="rId5"/>
    <p:sldLayoutId id="2147483680" r:id="rId6"/>
    <p:sldLayoutId id="2147483674" r:id="rId7"/>
    <p:sldLayoutId id="2147483681" r:id="rId8"/>
    <p:sldLayoutId id="2147483654" r:id="rId9"/>
    <p:sldLayoutId id="2147483675" r:id="rId10"/>
    <p:sldLayoutId id="2147483677" r:id="rId11"/>
    <p:sldLayoutId id="2147483699" r:id="rId12"/>
    <p:sldLayoutId id="2147483700" r:id="rId13"/>
    <p:sldLayoutId id="2147483678" r:id="rId14"/>
    <p:sldLayoutId id="2147483692" r:id="rId15"/>
    <p:sldLayoutId id="2147483676" r:id="rId16"/>
    <p:sldLayoutId id="2147483658" r:id="rId17"/>
    <p:sldLayoutId id="2147483695" r:id="rId18"/>
    <p:sldLayoutId id="2147483696" r:id="rId19"/>
    <p:sldLayoutId id="2147483691" r:id="rId20"/>
    <p:sldLayoutId id="2147483698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200" b="1" i="0" kern="1200" cap="none" baseline="0" dirty="0">
          <a:solidFill>
            <a:schemeClr val="tx2"/>
          </a:solidFill>
          <a:latin typeface="+mn-lt"/>
          <a:ea typeface="+mj-ea"/>
          <a:cs typeface="Arial Narrow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lang="en-US" sz="2400" b="1" i="0" kern="1200" cap="none" baseline="0" dirty="0">
          <a:solidFill>
            <a:schemeClr val="tx2"/>
          </a:solidFill>
          <a:latin typeface="+mn-lt"/>
          <a:ea typeface="+mn-ea"/>
          <a:cs typeface="Arial Narrow" charset="0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Tx/>
        <a:buNone/>
        <a:defRPr lang="en-US" sz="24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2pPr>
      <a:lvl3pPr marL="349250" indent="-230188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 typeface="Wingdings" pitchFamily="2" charset="2"/>
        <a:buChar char="§"/>
        <a:tabLst/>
        <a:defRPr lang="en-US" sz="24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3pPr>
      <a:lvl4pPr marL="579438" indent="-230188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 typeface="Wingdings" pitchFamily="2" charset="2"/>
        <a:buChar char="§"/>
        <a:tabLst/>
        <a:defRPr lang="en-US" sz="22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4pPr>
      <a:lvl5pPr marL="8001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 typeface="Wingdings" pitchFamily="2" charset="2"/>
        <a:buChar char="§"/>
        <a:tabLst/>
        <a:defRPr lang="en-US" sz="18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40" userDrawn="1">
          <p15:clr>
            <a:srgbClr val="F26B43"/>
          </p15:clr>
        </p15:guide>
        <p15:guide id="2" pos="3864" userDrawn="1">
          <p15:clr>
            <a:srgbClr val="F26B43"/>
          </p15:clr>
        </p15:guide>
        <p15:guide id="3" pos="7416" userDrawn="1">
          <p15:clr>
            <a:srgbClr val="F26B43"/>
          </p15:clr>
        </p15:guide>
        <p15:guide id="4" pos="264" userDrawn="1">
          <p15:clr>
            <a:srgbClr val="F26B43"/>
          </p15:clr>
        </p15:guide>
        <p15:guide id="5" orient="horz" pos="4104" userDrawn="1">
          <p15:clr>
            <a:srgbClr val="F26B43"/>
          </p15:clr>
        </p15:guide>
        <p15:guide id="6" orient="horz" pos="3888" userDrawn="1">
          <p15:clr>
            <a:srgbClr val="F26B43"/>
          </p15:clr>
        </p15:guide>
        <p15:guide id="7" orient="horz" pos="420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orient="horz" pos="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D7E923-D905-8B4E-8992-45E91023F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5680" y="6400800"/>
            <a:ext cx="62273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BECF63ED-5365-0347-943C-46237B9951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B5A2CC-40DE-704F-AD8E-AE00A98F1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050" y="388274"/>
            <a:ext cx="11344368" cy="7315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BD3792-0FB5-BC4E-8A86-9CB3EDA95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4050" y="1295400"/>
            <a:ext cx="1133885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3724A7B-1CCF-7447-B0FA-CDCAC098C9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89100" y="6492240"/>
            <a:ext cx="8817264" cy="18288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© 2021 THE MITRE CORPORATION. ALL RIGHTS RESERVED. FOR INTERNAL USE ONLY.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276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23" r:id="rId2"/>
    <p:sldLayoutId id="2147483704" r:id="rId3"/>
    <p:sldLayoutId id="2147483703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  <p:sldLayoutId id="2147483719" r:id="rId19"/>
    <p:sldLayoutId id="2147483720" r:id="rId20"/>
    <p:sldLayoutId id="2147483721" r:id="rId21"/>
    <p:sldLayoutId id="2147483722" r:id="rId2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200" b="1" i="0" kern="1200" cap="none" baseline="0" dirty="0">
          <a:solidFill>
            <a:schemeClr val="tx2"/>
          </a:solidFill>
          <a:latin typeface="+mn-lt"/>
          <a:ea typeface="+mj-ea"/>
          <a:cs typeface="Arial Narrow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Tx/>
        <a:buNone/>
        <a:defRPr lang="en-US" sz="2400" b="1" i="0" kern="1200" cap="none" baseline="0" dirty="0">
          <a:solidFill>
            <a:schemeClr val="tx2"/>
          </a:solidFill>
          <a:latin typeface="+mn-lt"/>
          <a:ea typeface="+mn-ea"/>
          <a:cs typeface="Arial Narrow" charset="0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Tx/>
        <a:buNone/>
        <a:defRPr lang="en-US" sz="24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2pPr>
      <a:lvl3pPr marL="347472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 typeface="Wingdings" pitchFamily="2" charset="2"/>
        <a:buChar char="§"/>
        <a:defRPr lang="en-US" sz="22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3pPr>
      <a:lvl4pPr marL="576072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 typeface="Wingdings" pitchFamily="2" charset="2"/>
        <a:buChar char="§"/>
        <a:defRPr lang="en-US" sz="20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4pPr>
      <a:lvl5pPr marL="804672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Font typeface="Wingdings" pitchFamily="2" charset="2"/>
        <a:buChar char="§"/>
        <a:defRPr lang="en-US" sz="1800" b="0" i="0" kern="1200" baseline="0" dirty="0">
          <a:solidFill>
            <a:schemeClr val="tx2"/>
          </a:solidFill>
          <a:latin typeface="+mn-lt"/>
          <a:ea typeface="+mn-ea"/>
          <a:cs typeface="Arial Narrow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4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7416" userDrawn="1">
          <p15:clr>
            <a:srgbClr val="F26B43"/>
          </p15:clr>
        </p15:guide>
        <p15:guide id="4" pos="264" userDrawn="1">
          <p15:clr>
            <a:srgbClr val="F26B43"/>
          </p15:clr>
        </p15:guide>
        <p15:guide id="5" orient="horz" pos="4104" userDrawn="1">
          <p15:clr>
            <a:srgbClr val="F26B43"/>
          </p15:clr>
        </p15:guide>
        <p15:guide id="6" orient="horz" pos="3888" userDrawn="1">
          <p15:clr>
            <a:srgbClr val="F26B43"/>
          </p15:clr>
        </p15:guide>
        <p15:guide id="7" orient="horz" pos="420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orient="horz" pos="81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11" Type="http://schemas.openxmlformats.org/officeDocument/2006/relationships/image" Target="../media/image14.png"/><Relationship Id="rId5" Type="http://schemas.openxmlformats.org/officeDocument/2006/relationships/hyperlink" Target="mailto:keithc@mitre.org" TargetMode="External"/><Relationship Id="rId10" Type="http://schemas.openxmlformats.org/officeDocument/2006/relationships/image" Target="../media/image13.sv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11" Type="http://schemas.openxmlformats.org/officeDocument/2006/relationships/image" Target="../media/image14.png"/><Relationship Id="rId5" Type="http://schemas.openxmlformats.org/officeDocument/2006/relationships/hyperlink" Target="mailto:keithc@mitre.org" TargetMode="External"/><Relationship Id="rId10" Type="http://schemas.openxmlformats.org/officeDocument/2006/relationships/image" Target="../media/image13.sv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2241A2D5-73AA-1C44-966D-22EF853DFD84}"/>
              </a:ext>
            </a:extLst>
          </p:cNvPr>
          <p:cNvSpPr/>
          <p:nvPr/>
        </p:nvSpPr>
        <p:spPr>
          <a:xfrm>
            <a:off x="0" y="6550212"/>
            <a:ext cx="12192000" cy="289625"/>
          </a:xfrm>
          <a:prstGeom prst="rect">
            <a:avLst/>
          </a:prstGeom>
          <a:solidFill>
            <a:srgbClr val="86DFFF">
              <a:alpha val="1568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888B98B-9B04-A144-B293-5D951C880F67}"/>
              </a:ext>
            </a:extLst>
          </p:cNvPr>
          <p:cNvSpPr/>
          <p:nvPr/>
        </p:nvSpPr>
        <p:spPr>
          <a:xfrm>
            <a:off x="0" y="-14094"/>
            <a:ext cx="12192000" cy="1323397"/>
          </a:xfrm>
          <a:prstGeom prst="rect">
            <a:avLst/>
          </a:prstGeom>
          <a:solidFill>
            <a:srgbClr val="86DFFF">
              <a:alpha val="1568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C7EAB6E-9997-4246-9701-73B53F730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974" y="242501"/>
            <a:ext cx="11054330" cy="812530"/>
          </a:xfrm>
        </p:spPr>
        <p:txBody>
          <a:bodyPr/>
          <a:lstStyle/>
          <a:p>
            <a:r>
              <a:rPr lang="en-US" sz="2800" dirty="0">
                <a:solidFill>
                  <a:srgbClr val="015B94"/>
                </a:solidFill>
                <a:latin typeface="Helvetica Neue"/>
              </a:rPr>
              <a:t>Seeking Workforce Development Partners: </a:t>
            </a:r>
            <a:br>
              <a:rPr lang="en-US" sz="2800" dirty="0">
                <a:solidFill>
                  <a:srgbClr val="015B94"/>
                </a:solidFill>
                <a:latin typeface="Helvetica Neue"/>
              </a:rPr>
            </a:br>
            <a:r>
              <a:rPr lang="en-US" sz="2400" b="0" dirty="0">
                <a:solidFill>
                  <a:srgbClr val="0E2F4F"/>
                </a:solidFill>
                <a:latin typeface="Helvetica Neue"/>
              </a:rPr>
              <a:t>Study of e-Scooters for Low-income Workers</a:t>
            </a:r>
            <a:endParaRPr lang="en-US" sz="2400" dirty="0">
              <a:solidFill>
                <a:srgbClr val="0E2F4F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AE9FD-24B1-874B-91B7-AD6803B83C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9100" y="1662335"/>
            <a:ext cx="11676484" cy="484567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/>
              <a:t>Offer an e-Scooter option in partnership with MITRE and:</a:t>
            </a:r>
            <a:endParaRPr lang="en-US" sz="1100" dirty="0">
              <a:solidFill>
                <a:srgbClr val="0E2F4F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603CEF6-2A20-7441-8271-77924263B9EA}"/>
              </a:ext>
            </a:extLst>
          </p:cNvPr>
          <p:cNvGrpSpPr/>
          <p:nvPr/>
        </p:nvGrpSpPr>
        <p:grpSpPr>
          <a:xfrm>
            <a:off x="9057523" y="3885787"/>
            <a:ext cx="2964781" cy="2860418"/>
            <a:chOff x="7852889" y="3930165"/>
            <a:chExt cx="2964781" cy="2860418"/>
          </a:xfrm>
        </p:grpSpPr>
        <p:pic>
          <p:nvPicPr>
            <p:cNvPr id="6" name="Picture 8" descr="See the source image">
              <a:extLst>
                <a:ext uri="{FF2B5EF4-FFF2-40B4-BE49-F238E27FC236}">
                  <a16:creationId xmlns:a16="http://schemas.microsoft.com/office/drawing/2014/main" id="{D02352A4-BB72-D54D-8931-FD6B5073AFB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52" r="26094"/>
            <a:stretch/>
          </p:blipFill>
          <p:spPr bwMode="auto">
            <a:xfrm>
              <a:off x="9300316" y="3930165"/>
              <a:ext cx="1480629" cy="1485277"/>
            </a:xfrm>
            <a:prstGeom prst="ellipse">
              <a:avLst/>
            </a:prstGeom>
            <a:ln w="190500" cap="rnd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8076E1-A5F3-9242-AC27-95D086531B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6598" t="5423" r="25281" b="6048"/>
            <a:stretch/>
          </p:blipFill>
          <p:spPr>
            <a:xfrm>
              <a:off x="7852889" y="4596023"/>
              <a:ext cx="2187742" cy="2194560"/>
            </a:xfrm>
            <a:prstGeom prst="ellipse">
              <a:avLst/>
            </a:prstGeom>
            <a:ln w="190500" cap="rnd">
              <a:noFill/>
              <a:prstDash val="solid"/>
            </a:ln>
            <a:effectLst/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D12CC83-9DB5-D445-900B-A39F0192B11A}"/>
                </a:ext>
              </a:extLst>
            </p:cNvPr>
            <p:cNvSpPr txBox="1"/>
            <p:nvPr/>
          </p:nvSpPr>
          <p:spPr>
            <a:xfrm>
              <a:off x="9217470" y="6111215"/>
              <a:ext cx="1600200" cy="2743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050" i="1" dirty="0">
                  <a:solidFill>
                    <a:srgbClr val="015B94"/>
                  </a:solidFill>
                </a:rPr>
                <a:t>Electric Scooter Report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92C903A-2227-1B4E-A2FD-F9F1D435BB0C}"/>
              </a:ext>
            </a:extLst>
          </p:cNvPr>
          <p:cNvSpPr txBox="1"/>
          <p:nvPr/>
        </p:nvSpPr>
        <p:spPr>
          <a:xfrm>
            <a:off x="419100" y="6532060"/>
            <a:ext cx="1207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E2F4F"/>
                </a:solidFill>
              </a:rPr>
              <a:t>For more information, please contact Keith Campbell at         </a:t>
            </a:r>
            <a:r>
              <a:rPr lang="en-US" sz="1400" b="1" u="sng" dirty="0">
                <a:solidFill>
                  <a:srgbClr val="015B94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keithc@mitre.org</a:t>
            </a:r>
            <a:r>
              <a:rPr lang="en-US" sz="1400" dirty="0">
                <a:solidFill>
                  <a:srgbClr val="0E2F4F"/>
                </a:solidFill>
              </a:rPr>
              <a:t>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D5F6034-4A79-574E-BC45-C08B5FF24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039238" y="459927"/>
            <a:ext cx="2704065" cy="37798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5DF0C724-ABA1-5C49-90C1-C171FD05FE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51421" y="6617360"/>
            <a:ext cx="274320" cy="17396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952668D3-6D68-6249-8408-BDA7CCC187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48697" y="103060"/>
            <a:ext cx="1339473" cy="133947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9D7FD27-0A47-C440-BA00-1F1F741CFA0D}"/>
              </a:ext>
            </a:extLst>
          </p:cNvPr>
          <p:cNvSpPr txBox="1"/>
          <p:nvPr/>
        </p:nvSpPr>
        <p:spPr>
          <a:xfrm>
            <a:off x="419100" y="1453563"/>
            <a:ext cx="8764089" cy="293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i="1" dirty="0"/>
              <a:t>Are your clients </a:t>
            </a:r>
            <a:r>
              <a:rPr lang="en-US" sz="1200" b="1" i="1" dirty="0"/>
              <a:t>looking for work</a:t>
            </a:r>
            <a:r>
              <a:rPr lang="en-US" sz="1200" i="1" dirty="0"/>
              <a:t> but challenged by </a:t>
            </a:r>
            <a:r>
              <a:rPr lang="en-US" sz="1200" b="1" i="1" dirty="0"/>
              <a:t>limited mobility</a:t>
            </a:r>
            <a:r>
              <a:rPr lang="en-US" sz="1200" i="1" dirty="0"/>
              <a:t>, </a:t>
            </a:r>
            <a:r>
              <a:rPr lang="en-US" sz="1200" b="1" i="1" dirty="0"/>
              <a:t>unaffordable cars</a:t>
            </a:r>
            <a:r>
              <a:rPr lang="en-US" sz="1200" i="1" dirty="0"/>
              <a:t>, and </a:t>
            </a:r>
            <a:r>
              <a:rPr lang="en-US" sz="1200" b="1" i="1" dirty="0"/>
              <a:t>slow or unreliable transit</a:t>
            </a:r>
            <a:r>
              <a:rPr lang="en-US" sz="1200" i="1" dirty="0"/>
              <a:t>?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C650364C-C183-6047-8A90-F53D345D467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48696" y="3571076"/>
            <a:ext cx="8208921" cy="3078345"/>
          </a:xfrm>
          <a:prstGeom prst="rect">
            <a:avLst/>
          </a:prstGeom>
        </p:spPr>
      </p:pic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9F8E9030-3439-A74C-9C7F-17FF21D299B4}"/>
              </a:ext>
            </a:extLst>
          </p:cNvPr>
          <p:cNvSpPr txBox="1">
            <a:spLocks/>
          </p:cNvSpPr>
          <p:nvPr/>
        </p:nvSpPr>
        <p:spPr>
          <a:xfrm>
            <a:off x="419100" y="2047394"/>
            <a:ext cx="11676484" cy="650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19075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tabLst/>
              <a:defRPr lang="en-US" sz="2400" b="1" i="0" kern="1200" cap="none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2400" b="0" i="0" kern="1200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2pPr>
            <a:lvl3pPr marL="5715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2200" b="0" i="0" kern="1200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2000" b="0" i="0" kern="1200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4pPr>
            <a:lvl5pPr marL="8001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1800" b="0" i="0" kern="1200" baseline="0" dirty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525" indent="0">
              <a:lnSpc>
                <a:spcPct val="100000"/>
              </a:lnSpc>
              <a:spcBef>
                <a:spcPts val="400"/>
              </a:spcBef>
              <a:buFont typeface="Wingdings" pitchFamily="2" charset="2"/>
              <a:buNone/>
            </a:pPr>
            <a:r>
              <a:rPr lang="en-US" sz="1400" dirty="0">
                <a:solidFill>
                  <a:srgbClr val="015B94"/>
                </a:solidFill>
              </a:rPr>
              <a:t>•</a:t>
            </a:r>
            <a:r>
              <a:rPr lang="en-US" sz="1400" dirty="0">
                <a:solidFill>
                  <a:srgbClr val="0E2F4F"/>
                </a:solidFill>
              </a:rPr>
              <a:t> </a:t>
            </a:r>
            <a:r>
              <a:rPr lang="en-US" sz="1400" b="0" dirty="0">
                <a:solidFill>
                  <a:srgbClr val="0E2F4F"/>
                </a:solidFill>
              </a:rPr>
              <a:t>Provide your clients with </a:t>
            </a:r>
            <a:r>
              <a:rPr lang="en-US" sz="1400" dirty="0">
                <a:solidFill>
                  <a:srgbClr val="0E2F4F"/>
                </a:solidFill>
              </a:rPr>
              <a:t>an exciting travel option</a:t>
            </a:r>
            <a:endParaRPr lang="en-US" sz="1400" b="0" dirty="0">
              <a:solidFill>
                <a:srgbClr val="0E2F4F"/>
              </a:solidFill>
            </a:endParaRPr>
          </a:p>
          <a:p>
            <a:pPr marL="9525" indent="0">
              <a:lnSpc>
                <a:spcPct val="100000"/>
              </a:lnSpc>
              <a:spcBef>
                <a:spcPts val="400"/>
              </a:spcBef>
              <a:buFont typeface="Wingdings" pitchFamily="2" charset="2"/>
              <a:buNone/>
            </a:pPr>
            <a:r>
              <a:rPr lang="en-US" sz="1400" dirty="0">
                <a:solidFill>
                  <a:srgbClr val="015B94"/>
                </a:solidFill>
              </a:rPr>
              <a:t>• </a:t>
            </a:r>
            <a:r>
              <a:rPr lang="en-US" sz="1400" b="0" dirty="0">
                <a:solidFill>
                  <a:srgbClr val="0E2F4F"/>
                </a:solidFill>
              </a:rPr>
              <a:t>Support research to </a:t>
            </a:r>
            <a:r>
              <a:rPr lang="en-US" sz="1400" dirty="0">
                <a:solidFill>
                  <a:srgbClr val="0E2F4F"/>
                </a:solidFill>
              </a:rPr>
              <a:t>improve employment success</a:t>
            </a:r>
            <a:r>
              <a:rPr lang="en-US" sz="1400" b="0" dirty="0">
                <a:solidFill>
                  <a:srgbClr val="0E2F4F"/>
                </a:solidFill>
              </a:rPr>
              <a:t> for low-income workers</a:t>
            </a:r>
            <a:endParaRPr lang="en-US" sz="1400" b="0" dirty="0"/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lang="en-US" sz="1400" dirty="0">
              <a:solidFill>
                <a:srgbClr val="0E2F4F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4D09683-2C67-AE46-8092-FBEE8434CFA4}"/>
              </a:ext>
            </a:extLst>
          </p:cNvPr>
          <p:cNvSpPr txBox="1"/>
          <p:nvPr/>
        </p:nvSpPr>
        <p:spPr>
          <a:xfrm>
            <a:off x="419100" y="2797877"/>
            <a:ext cx="11324203" cy="574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</a:pPr>
            <a:r>
              <a:rPr lang="en-US" sz="1400" dirty="0"/>
              <a:t>eScooters are a </a:t>
            </a:r>
            <a:r>
              <a:rPr lang="en-US" sz="1400" b="1" dirty="0"/>
              <a:t>flexible</a:t>
            </a:r>
            <a:r>
              <a:rPr lang="en-US" sz="1400" dirty="0"/>
              <a:t>, </a:t>
            </a:r>
            <a:r>
              <a:rPr lang="en-US" sz="1400" b="1" dirty="0"/>
              <a:t>easy-to-store</a:t>
            </a:r>
            <a:r>
              <a:rPr lang="en-US" sz="1400" dirty="0"/>
              <a:t>, and </a:t>
            </a:r>
            <a:r>
              <a:rPr lang="en-US" sz="1400" b="1" dirty="0"/>
              <a:t>low-cost travel solution</a:t>
            </a:r>
            <a:r>
              <a:rPr lang="en-US" sz="1400" dirty="0"/>
              <a:t> for short commutes or in combination with transit. </a:t>
            </a:r>
          </a:p>
          <a:p>
            <a:pPr>
              <a:spcBef>
                <a:spcPts val="400"/>
              </a:spcBef>
            </a:pPr>
            <a:r>
              <a:rPr lang="en-US" sz="1400" dirty="0"/>
              <a:t>Partner with MITRE to </a:t>
            </a:r>
            <a:r>
              <a:rPr lang="en-US" sz="1400" b="1" dirty="0"/>
              <a:t>offer your low-income staff their own eScooter</a:t>
            </a:r>
            <a:r>
              <a:rPr lang="en-US" sz="1400" dirty="0"/>
              <a:t> as we study the benefits and drawbacks of this new travel option.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DD56491-8072-7E44-A6F6-87490E0A21E2}"/>
              </a:ext>
            </a:extLst>
          </p:cNvPr>
          <p:cNvSpPr txBox="1"/>
          <p:nvPr/>
        </p:nvSpPr>
        <p:spPr>
          <a:xfrm>
            <a:off x="419100" y="3494776"/>
            <a:ext cx="11324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</a:pPr>
            <a:r>
              <a:rPr lang="en-US" sz="1400" dirty="0"/>
              <a:t>We’ll work with you to: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0DC124-6118-40CE-AEA1-8C646B640ABF}"/>
              </a:ext>
            </a:extLst>
          </p:cNvPr>
          <p:cNvSpPr txBox="1"/>
          <p:nvPr/>
        </p:nvSpPr>
        <p:spPr>
          <a:xfrm>
            <a:off x="9655228" y="801096"/>
            <a:ext cx="21067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>
                <a:solidFill>
                  <a:schemeClr val="bg1">
                    <a:lumMod val="50000"/>
                  </a:schemeClr>
                </a:solidFill>
              </a:rPr>
              <a:t>@ 2021 MITRE.  PRS 21-3606</a:t>
            </a:r>
          </a:p>
        </p:txBody>
      </p:sp>
    </p:spTree>
    <p:extLst>
      <p:ext uri="{BB962C8B-B14F-4D97-AF65-F5344CB8AC3E}">
        <p14:creationId xmlns:p14="http://schemas.microsoft.com/office/powerpoint/2010/main" val="4253356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2241A2D5-73AA-1C44-966D-22EF853DFD84}"/>
              </a:ext>
            </a:extLst>
          </p:cNvPr>
          <p:cNvSpPr/>
          <p:nvPr/>
        </p:nvSpPr>
        <p:spPr>
          <a:xfrm>
            <a:off x="0" y="6550212"/>
            <a:ext cx="12192000" cy="307788"/>
          </a:xfrm>
          <a:prstGeom prst="rect">
            <a:avLst/>
          </a:prstGeom>
          <a:solidFill>
            <a:srgbClr val="86DFFF">
              <a:alpha val="1568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888B98B-9B04-A144-B293-5D951C880F67}"/>
              </a:ext>
            </a:extLst>
          </p:cNvPr>
          <p:cNvSpPr/>
          <p:nvPr/>
        </p:nvSpPr>
        <p:spPr>
          <a:xfrm>
            <a:off x="0" y="-14094"/>
            <a:ext cx="12192000" cy="1323397"/>
          </a:xfrm>
          <a:prstGeom prst="rect">
            <a:avLst/>
          </a:prstGeom>
          <a:solidFill>
            <a:srgbClr val="86DFFF">
              <a:alpha val="1568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C7EAB6E-9997-4246-9701-73B53F730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974" y="242501"/>
            <a:ext cx="11054330" cy="812530"/>
          </a:xfrm>
        </p:spPr>
        <p:txBody>
          <a:bodyPr/>
          <a:lstStyle/>
          <a:p>
            <a:r>
              <a:rPr lang="en-US" sz="2800" dirty="0">
                <a:solidFill>
                  <a:srgbClr val="015B94"/>
                </a:solidFill>
                <a:latin typeface="Helvetica Neue"/>
              </a:rPr>
              <a:t>Seeking Employer Partners: </a:t>
            </a:r>
            <a:br>
              <a:rPr lang="en-US" sz="2800" dirty="0">
                <a:solidFill>
                  <a:srgbClr val="015B94"/>
                </a:solidFill>
                <a:latin typeface="Helvetica Neue"/>
              </a:rPr>
            </a:br>
            <a:r>
              <a:rPr lang="en-US" sz="2400" b="0" dirty="0">
                <a:solidFill>
                  <a:srgbClr val="0E2F4F"/>
                </a:solidFill>
                <a:latin typeface="Helvetica Neue"/>
              </a:rPr>
              <a:t>Study of e-Scooters for Low-income Employees</a:t>
            </a:r>
            <a:endParaRPr lang="en-US" sz="2400" dirty="0">
              <a:solidFill>
                <a:srgbClr val="0E2F4F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AE9FD-24B1-874B-91B7-AD6803B83C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9100" y="1662335"/>
            <a:ext cx="11676484" cy="484567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/>
              <a:t>Offer an e-Scooter option in partnership with MITRE and:</a:t>
            </a:r>
            <a:endParaRPr lang="en-US" sz="1100" dirty="0">
              <a:solidFill>
                <a:srgbClr val="0E2F4F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603CEF6-2A20-7441-8271-77924263B9EA}"/>
              </a:ext>
            </a:extLst>
          </p:cNvPr>
          <p:cNvGrpSpPr/>
          <p:nvPr/>
        </p:nvGrpSpPr>
        <p:grpSpPr>
          <a:xfrm>
            <a:off x="9057523" y="3885787"/>
            <a:ext cx="2964781" cy="2860418"/>
            <a:chOff x="7852889" y="3930165"/>
            <a:chExt cx="2964781" cy="2860418"/>
          </a:xfrm>
        </p:grpSpPr>
        <p:pic>
          <p:nvPicPr>
            <p:cNvPr id="6" name="Picture 8" descr="See the source image">
              <a:extLst>
                <a:ext uri="{FF2B5EF4-FFF2-40B4-BE49-F238E27FC236}">
                  <a16:creationId xmlns:a16="http://schemas.microsoft.com/office/drawing/2014/main" id="{D02352A4-BB72-D54D-8931-FD6B5073AFB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52" r="26094"/>
            <a:stretch/>
          </p:blipFill>
          <p:spPr bwMode="auto">
            <a:xfrm>
              <a:off x="9300316" y="3930165"/>
              <a:ext cx="1480629" cy="1485277"/>
            </a:xfrm>
            <a:prstGeom prst="ellipse">
              <a:avLst/>
            </a:prstGeom>
            <a:ln w="190500" cap="rnd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8076E1-A5F3-9242-AC27-95D086531B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6598" t="5423" r="25281" b="6048"/>
            <a:stretch/>
          </p:blipFill>
          <p:spPr>
            <a:xfrm>
              <a:off x="7852889" y="4596023"/>
              <a:ext cx="2187742" cy="2194560"/>
            </a:xfrm>
            <a:prstGeom prst="ellipse">
              <a:avLst/>
            </a:prstGeom>
            <a:ln w="190500" cap="rnd">
              <a:noFill/>
              <a:prstDash val="solid"/>
            </a:ln>
            <a:effectLst/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D12CC83-9DB5-D445-900B-A39F0192B11A}"/>
                </a:ext>
              </a:extLst>
            </p:cNvPr>
            <p:cNvSpPr txBox="1"/>
            <p:nvPr/>
          </p:nvSpPr>
          <p:spPr>
            <a:xfrm>
              <a:off x="9217470" y="6111215"/>
              <a:ext cx="1600200" cy="2743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050" i="1" dirty="0">
                  <a:solidFill>
                    <a:srgbClr val="015B94"/>
                  </a:solidFill>
                </a:rPr>
                <a:t>Electric Scooter Report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92C903A-2227-1B4E-A2FD-F9F1D435BB0C}"/>
              </a:ext>
            </a:extLst>
          </p:cNvPr>
          <p:cNvSpPr txBox="1"/>
          <p:nvPr/>
        </p:nvSpPr>
        <p:spPr>
          <a:xfrm>
            <a:off x="419100" y="6532060"/>
            <a:ext cx="1207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E2F4F"/>
                </a:solidFill>
              </a:rPr>
              <a:t>For more information, please contact Keith Campbell at         </a:t>
            </a:r>
            <a:r>
              <a:rPr lang="en-US" sz="1400" b="1" u="sng" dirty="0">
                <a:solidFill>
                  <a:srgbClr val="015B94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keithc@mitre.org</a:t>
            </a:r>
            <a:r>
              <a:rPr lang="en-US" sz="1400" dirty="0">
                <a:solidFill>
                  <a:srgbClr val="0E2F4F"/>
                </a:solidFill>
              </a:rPr>
              <a:t>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D5F6034-4A79-574E-BC45-C08B5FF24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039238" y="459927"/>
            <a:ext cx="2704065" cy="37798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5DF0C724-ABA1-5C49-90C1-C171FD05FE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51421" y="6617360"/>
            <a:ext cx="274320" cy="17396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952668D3-6D68-6249-8408-BDA7CCC187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48697" y="103060"/>
            <a:ext cx="1339473" cy="133947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9D7FD27-0A47-C440-BA00-1F1F741CFA0D}"/>
              </a:ext>
            </a:extLst>
          </p:cNvPr>
          <p:cNvSpPr txBox="1"/>
          <p:nvPr/>
        </p:nvSpPr>
        <p:spPr>
          <a:xfrm>
            <a:off x="419099" y="1453563"/>
            <a:ext cx="11566479" cy="293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i="1" dirty="0"/>
              <a:t>Are you </a:t>
            </a:r>
            <a:r>
              <a:rPr lang="en-US" sz="1200" i="1" dirty="0">
                <a:solidFill>
                  <a:srgbClr val="0E2F4F"/>
                </a:solidFill>
              </a:rPr>
              <a:t>having </a:t>
            </a:r>
            <a:r>
              <a:rPr lang="en-US" sz="1200" b="1" i="1" dirty="0">
                <a:solidFill>
                  <a:srgbClr val="0E2F4F"/>
                </a:solidFill>
              </a:rPr>
              <a:t>trouble hiring and keeping low-income staff</a:t>
            </a:r>
            <a:r>
              <a:rPr lang="en-US" sz="1200" i="1" dirty="0">
                <a:solidFill>
                  <a:srgbClr val="0E2F4F"/>
                </a:solidFill>
              </a:rPr>
              <a:t>? Employees put off by the </a:t>
            </a:r>
            <a:r>
              <a:rPr lang="en-US" sz="1200" b="1" i="1" dirty="0">
                <a:solidFill>
                  <a:srgbClr val="0E2F4F"/>
                </a:solidFill>
              </a:rPr>
              <a:t>challenges of commuting</a:t>
            </a:r>
            <a:r>
              <a:rPr lang="en-US" sz="1200" i="1" dirty="0">
                <a:solidFill>
                  <a:srgbClr val="0E2F4F"/>
                </a:solidFill>
              </a:rPr>
              <a:t>? Want to </a:t>
            </a:r>
            <a:r>
              <a:rPr lang="en-US" sz="1200" b="1" i="1" dirty="0">
                <a:solidFill>
                  <a:srgbClr val="0E2F4F"/>
                </a:solidFill>
              </a:rPr>
              <a:t>reduce late arrivals</a:t>
            </a:r>
            <a:r>
              <a:rPr lang="en-US" sz="1200" i="1" dirty="0">
                <a:solidFill>
                  <a:srgbClr val="0E2F4F"/>
                </a:solidFill>
              </a:rPr>
              <a:t> and </a:t>
            </a:r>
            <a:r>
              <a:rPr lang="en-US" sz="1200" b="1" i="1" dirty="0">
                <a:solidFill>
                  <a:srgbClr val="0E2F4F"/>
                </a:solidFill>
              </a:rPr>
              <a:t>save parking</a:t>
            </a:r>
            <a:r>
              <a:rPr lang="en-US" sz="1200" i="1" dirty="0">
                <a:solidFill>
                  <a:srgbClr val="0E2F4F"/>
                </a:solidFill>
              </a:rPr>
              <a:t>?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C650364C-C183-6047-8A90-F53D345D467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48696" y="3571076"/>
            <a:ext cx="8208921" cy="3078345"/>
          </a:xfrm>
          <a:prstGeom prst="rect">
            <a:avLst/>
          </a:prstGeom>
        </p:spPr>
      </p:pic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9F8E9030-3439-A74C-9C7F-17FF21D299B4}"/>
              </a:ext>
            </a:extLst>
          </p:cNvPr>
          <p:cNvSpPr txBox="1">
            <a:spLocks/>
          </p:cNvSpPr>
          <p:nvPr/>
        </p:nvSpPr>
        <p:spPr>
          <a:xfrm>
            <a:off x="419100" y="2047394"/>
            <a:ext cx="11676484" cy="650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19075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tabLst/>
              <a:defRPr lang="en-US" sz="2400" b="1" i="0" kern="1200" cap="none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2400" b="0" i="0" kern="1200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2pPr>
            <a:lvl3pPr marL="5715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2200" b="0" i="0" kern="1200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2000" b="0" i="0" kern="1200" baseline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4pPr>
            <a:lvl5pPr marL="8001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§"/>
              <a:tabLst/>
              <a:defRPr lang="en-US" sz="1800" b="0" i="0" kern="1200" baseline="0" dirty="0">
                <a:solidFill>
                  <a:schemeClr val="tx2"/>
                </a:solidFill>
                <a:latin typeface="+mn-lt"/>
                <a:ea typeface="+mn-ea"/>
                <a:cs typeface="Arial Narrow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525" indent="0">
              <a:lnSpc>
                <a:spcPct val="100000"/>
              </a:lnSpc>
              <a:spcBef>
                <a:spcPts val="400"/>
              </a:spcBef>
              <a:buFont typeface="Wingdings" pitchFamily="2" charset="2"/>
              <a:buNone/>
            </a:pPr>
            <a:r>
              <a:rPr lang="en-US" sz="1400" dirty="0">
                <a:solidFill>
                  <a:srgbClr val="015B94"/>
                </a:solidFill>
              </a:rPr>
              <a:t>•</a:t>
            </a:r>
            <a:r>
              <a:rPr lang="en-US" sz="1400" dirty="0">
                <a:solidFill>
                  <a:srgbClr val="0E2F4F"/>
                </a:solidFill>
              </a:rPr>
              <a:t> </a:t>
            </a:r>
            <a:r>
              <a:rPr lang="en-US" sz="1400" b="0" dirty="0">
                <a:solidFill>
                  <a:srgbClr val="0E2F4F"/>
                </a:solidFill>
              </a:rPr>
              <a:t>Provide your staff with </a:t>
            </a:r>
            <a:r>
              <a:rPr lang="en-US" sz="1400" dirty="0">
                <a:solidFill>
                  <a:srgbClr val="0E2F4F"/>
                </a:solidFill>
              </a:rPr>
              <a:t>an exciting travel option</a:t>
            </a:r>
            <a:endParaRPr lang="en-US" sz="1400" b="0" dirty="0">
              <a:solidFill>
                <a:srgbClr val="0E2F4F"/>
              </a:solidFill>
            </a:endParaRPr>
          </a:p>
          <a:p>
            <a:pPr marL="9525" indent="0">
              <a:lnSpc>
                <a:spcPct val="100000"/>
              </a:lnSpc>
              <a:spcBef>
                <a:spcPts val="400"/>
              </a:spcBef>
              <a:buFont typeface="Wingdings" pitchFamily="2" charset="2"/>
              <a:buNone/>
            </a:pPr>
            <a:r>
              <a:rPr lang="en-US" sz="1400" dirty="0">
                <a:solidFill>
                  <a:srgbClr val="015B94"/>
                </a:solidFill>
              </a:rPr>
              <a:t>• </a:t>
            </a:r>
            <a:r>
              <a:rPr lang="en-US" sz="1400" b="0" dirty="0">
                <a:solidFill>
                  <a:srgbClr val="0E2F4F"/>
                </a:solidFill>
              </a:rPr>
              <a:t>Support research to </a:t>
            </a:r>
            <a:r>
              <a:rPr lang="en-US" sz="1400" dirty="0">
                <a:solidFill>
                  <a:srgbClr val="0E2F4F"/>
                </a:solidFill>
              </a:rPr>
              <a:t>improve employment success</a:t>
            </a:r>
            <a:r>
              <a:rPr lang="en-US" sz="1400" b="0" dirty="0">
                <a:solidFill>
                  <a:srgbClr val="0E2F4F"/>
                </a:solidFill>
              </a:rPr>
              <a:t> for low-income workers</a:t>
            </a:r>
            <a:endParaRPr lang="en-US" sz="1400" b="0" dirty="0"/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lang="en-US" sz="1400" dirty="0">
              <a:solidFill>
                <a:srgbClr val="0E2F4F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4D09683-2C67-AE46-8092-FBEE8434CFA4}"/>
              </a:ext>
            </a:extLst>
          </p:cNvPr>
          <p:cNvSpPr txBox="1"/>
          <p:nvPr/>
        </p:nvSpPr>
        <p:spPr>
          <a:xfrm>
            <a:off x="419100" y="2797877"/>
            <a:ext cx="11324203" cy="574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</a:pPr>
            <a:r>
              <a:rPr lang="en-US" sz="1400" dirty="0"/>
              <a:t>eScooters are a </a:t>
            </a:r>
            <a:r>
              <a:rPr lang="en-US" sz="1400" b="1" dirty="0"/>
              <a:t>flexible</a:t>
            </a:r>
            <a:r>
              <a:rPr lang="en-US" sz="1400" dirty="0"/>
              <a:t>, </a:t>
            </a:r>
            <a:r>
              <a:rPr lang="en-US" sz="1400" b="1" dirty="0"/>
              <a:t>easy-to-store</a:t>
            </a:r>
            <a:r>
              <a:rPr lang="en-US" sz="1400" dirty="0"/>
              <a:t>, and </a:t>
            </a:r>
            <a:r>
              <a:rPr lang="en-US" sz="1400" b="1" dirty="0"/>
              <a:t>low-cost travel solution</a:t>
            </a:r>
            <a:r>
              <a:rPr lang="en-US" sz="1400" dirty="0"/>
              <a:t> for short commutes or in combination with transit. </a:t>
            </a:r>
          </a:p>
          <a:p>
            <a:pPr>
              <a:spcBef>
                <a:spcPts val="400"/>
              </a:spcBef>
            </a:pPr>
            <a:r>
              <a:rPr lang="en-US" sz="1400" dirty="0"/>
              <a:t>Partner with MITRE to </a:t>
            </a:r>
            <a:r>
              <a:rPr lang="en-US" sz="1400" b="1" dirty="0"/>
              <a:t>offer your low-income staff their own eScooter</a:t>
            </a:r>
            <a:r>
              <a:rPr lang="en-US" sz="1400" dirty="0"/>
              <a:t> as we study the benefits and drawbacks of this new travel option.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DD56491-8072-7E44-A6F6-87490E0A21E2}"/>
              </a:ext>
            </a:extLst>
          </p:cNvPr>
          <p:cNvSpPr txBox="1"/>
          <p:nvPr/>
        </p:nvSpPr>
        <p:spPr>
          <a:xfrm>
            <a:off x="419100" y="3494776"/>
            <a:ext cx="11324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</a:pPr>
            <a:r>
              <a:rPr lang="en-US" sz="1400" dirty="0"/>
              <a:t>We’ll work with you to: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F7D6118-65A7-4B0D-ACBE-9743ABE1406E}"/>
              </a:ext>
            </a:extLst>
          </p:cNvPr>
          <p:cNvSpPr txBox="1"/>
          <p:nvPr/>
        </p:nvSpPr>
        <p:spPr>
          <a:xfrm>
            <a:off x="9633465" y="801096"/>
            <a:ext cx="2112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>
                <a:solidFill>
                  <a:schemeClr val="bg1">
                    <a:lumMod val="50000"/>
                  </a:schemeClr>
                </a:solidFill>
              </a:rPr>
              <a:t>@ 2021 MITRE.  PRS 21-3606</a:t>
            </a:r>
          </a:p>
        </p:txBody>
      </p:sp>
    </p:spTree>
    <p:extLst>
      <p:ext uri="{BB962C8B-B14F-4D97-AF65-F5344CB8AC3E}">
        <p14:creationId xmlns:p14="http://schemas.microsoft.com/office/powerpoint/2010/main" val="2971675472"/>
      </p:ext>
    </p:extLst>
  </p:cSld>
  <p:clrMapOvr>
    <a:masterClrMapping/>
  </p:clrMapOvr>
</p:sld>
</file>

<file path=ppt/theme/theme1.xml><?xml version="1.0" encoding="utf-8"?>
<a:theme xmlns:a="http://schemas.openxmlformats.org/drawingml/2006/main" name="16:9_WhitePrint-MITRE">
  <a:themeElements>
    <a:clrScheme name="LB-1">
      <a:dk1>
        <a:srgbClr val="000000"/>
      </a:dk1>
      <a:lt1>
        <a:srgbClr val="FFFFFF"/>
      </a:lt1>
      <a:dk2>
        <a:srgbClr val="0E2641"/>
      </a:dk2>
      <a:lt2>
        <a:srgbClr val="E5EEEF"/>
      </a:lt2>
      <a:accent1>
        <a:srgbClr val="335EAC"/>
      </a:accent1>
      <a:accent2>
        <a:srgbClr val="167FAC"/>
      </a:accent2>
      <a:accent3>
        <a:srgbClr val="6E7881"/>
      </a:accent3>
      <a:accent4>
        <a:srgbClr val="238541"/>
      </a:accent4>
      <a:accent5>
        <a:srgbClr val="D3442E"/>
      </a:accent5>
      <a:accent6>
        <a:srgbClr val="5D499E"/>
      </a:accent6>
      <a:hlink>
        <a:srgbClr val="0068DA"/>
      </a:hlink>
      <a:folHlink>
        <a:srgbClr val="FF2D5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EDA5D221-2F87-7B45-AC35-4B8A769F4A4B}" vid="{93D4D1F7-A1F9-DC46-AC53-4EA5240238A2}"/>
    </a:ext>
  </a:extLst>
</a:theme>
</file>

<file path=ppt/theme/theme2.xml><?xml version="1.0" encoding="utf-8"?>
<a:theme xmlns:a="http://schemas.openxmlformats.org/drawingml/2006/main" name="16:9_NBlue_Presentation-MITRE">
  <a:themeElements>
    <a:clrScheme name="DB_theme">
      <a:dk1>
        <a:srgbClr val="E6E6E6"/>
      </a:dk1>
      <a:lt1>
        <a:srgbClr val="0D2541"/>
      </a:lt1>
      <a:dk2>
        <a:srgbClr val="FFFFFF"/>
      </a:dk2>
      <a:lt2>
        <a:srgbClr val="000000"/>
      </a:lt2>
      <a:accent1>
        <a:srgbClr val="8FD8F8"/>
      </a:accent1>
      <a:accent2>
        <a:srgbClr val="FEFB00"/>
      </a:accent2>
      <a:accent3>
        <a:srgbClr val="488DC9"/>
      </a:accent3>
      <a:accent4>
        <a:srgbClr val="4FB96E"/>
      </a:accent4>
      <a:accent5>
        <a:srgbClr val="FF6D2B"/>
      </a:accent5>
      <a:accent6>
        <a:srgbClr val="8E7FB9"/>
      </a:accent6>
      <a:hlink>
        <a:srgbClr val="0068DA"/>
      </a:hlink>
      <a:folHlink>
        <a:srgbClr val="FF2D5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4" id="{EDA5D221-2F87-7B45-AC35-4B8A769F4A4B}" vid="{22F4453F-DDAF-9E40-AF87-36293F10846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D7D448B9C2F14590DCD94398627E93" ma:contentTypeVersion="8" ma:contentTypeDescription="Create a new document." ma:contentTypeScope="" ma:versionID="0f866892fe2c541bdcf6034bb9c86d7e">
  <xsd:schema xmlns:xsd="http://www.w3.org/2001/XMLSchema" xmlns:xs="http://www.w3.org/2001/XMLSchema" xmlns:p="http://schemas.microsoft.com/office/2006/metadata/properties" xmlns:ns2="e82a3e0b-3ac8-4675-97dc-88ecdf7efe54" targetNamespace="http://schemas.microsoft.com/office/2006/metadata/properties" ma:root="true" ma:fieldsID="4f38a4cf1fad68b30320cc4ee4413772" ns2:_="">
    <xsd:import namespace="e82a3e0b-3ac8-4675-97dc-88ecdf7ef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2a3e0b-3ac8-4675-97dc-88ecdf7efe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07AC499-EFE6-43CB-B7E7-B433888434CD}"/>
</file>

<file path=customXml/itemProps2.xml><?xml version="1.0" encoding="utf-8"?>
<ds:datastoreItem xmlns:ds="http://schemas.openxmlformats.org/officeDocument/2006/customXml" ds:itemID="{C6559AFA-C0E9-4957-999E-B684240A2F1D}"/>
</file>

<file path=customXml/itemProps3.xml><?xml version="1.0" encoding="utf-8"?>
<ds:datastoreItem xmlns:ds="http://schemas.openxmlformats.org/officeDocument/2006/customXml" ds:itemID="{C4FF3A94-09F8-4841-B496-2FAB178D58FA}"/>
</file>

<file path=docProps/app.xml><?xml version="1.0" encoding="utf-8"?>
<Properties xmlns="http://schemas.openxmlformats.org/officeDocument/2006/extended-properties" xmlns:vt="http://schemas.openxmlformats.org/officeDocument/2006/docPropsVTypes">
  <Template>16:9_WhitePrint-MITRE</Template>
  <TotalTime>185</TotalTime>
  <Words>470</Words>
  <Application>Microsoft Office PowerPoint</Application>
  <PresentationFormat>Widescreen</PresentationFormat>
  <Paragraphs>34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Arial Regular</vt:lpstr>
      <vt:lpstr>Helvetica Neue</vt:lpstr>
      <vt:lpstr>Wingdings</vt:lpstr>
      <vt:lpstr>16:9_WhitePrint-MITRE</vt:lpstr>
      <vt:lpstr>16:9_NBlue_Presentation-MITRE</vt:lpstr>
      <vt:lpstr>Seeking Workforce Development Partners:  Study of e-Scooters for Low-income Workers</vt:lpstr>
      <vt:lpstr>Seeking Employer Partners:  Study of e-Scooters for Low-income Employees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Brittany A Tracy</dc:creator>
  <cp:lastModifiedBy>Dr. Keith C Campbell</cp:lastModifiedBy>
  <cp:revision>16</cp:revision>
  <cp:lastPrinted>2020-12-17T13:42:49Z</cp:lastPrinted>
  <dcterms:created xsi:type="dcterms:W3CDTF">2021-11-05T00:28:36Z</dcterms:created>
  <dcterms:modified xsi:type="dcterms:W3CDTF">2021-12-06T14:14:33Z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0x01010034D7D448B9C2F14590DCD94398627E93</vt:lpwstr>
  </property>
</Properties>
</file>