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10"/>
  </p:notesMasterIdLst>
  <p:handoutMasterIdLst>
    <p:handoutMasterId r:id="rId11"/>
  </p:handoutMasterIdLst>
  <p:sldIdLst>
    <p:sldId id="273" r:id="rId2"/>
    <p:sldId id="508" r:id="rId3"/>
    <p:sldId id="503" r:id="rId4"/>
    <p:sldId id="511" r:id="rId5"/>
    <p:sldId id="504" r:id="rId6"/>
    <p:sldId id="523" r:id="rId7"/>
    <p:sldId id="522" r:id="rId8"/>
    <p:sldId id="52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n Laredo" initials="DL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3035"/>
    <a:srgbClr val="DCE3ED"/>
    <a:srgbClr val="FFD5B0"/>
    <a:srgbClr val="863A20"/>
    <a:srgbClr val="E7A341"/>
    <a:srgbClr val="F78237"/>
    <a:srgbClr val="2122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97" autoAdjust="0"/>
    <p:restoredTop sz="99810" autoAdjust="0"/>
  </p:normalViewPr>
  <p:slideViewPr>
    <p:cSldViewPr snapToGrid="0" snapToObjects="1">
      <p:cViewPr>
        <p:scale>
          <a:sx n="70" d="100"/>
          <a:sy n="70" d="100"/>
        </p:scale>
        <p:origin x="-1110" y="-9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8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49493A-182D-6844-8B71-56181E82D1E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78694-4163-424F-881C-AC9C251B1D5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21425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C0389-975E-644E-870A-4D75AF2CA64B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83616-FDC6-EA41-8253-354AA204A9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0748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83616-FDC6-EA41-8253-354AA204A92B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588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38ECE-4361-4430-BDFE-550FC0BDAFB7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NCR log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71" y="2440508"/>
            <a:ext cx="2068168" cy="1985441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3217333" y="3496741"/>
            <a:ext cx="5240866" cy="0"/>
          </a:xfrm>
          <a:prstGeom prst="line">
            <a:avLst/>
          </a:prstGeom>
          <a:ln>
            <a:solidFill>
              <a:srgbClr val="21225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734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B5AC7-7FE3-4A20-A8FE-856F4DBE3391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00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8E54B-D9FE-4AB5-9DEE-8B54D203A954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828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AADF3-F68B-48F1-AE71-0418B84CD5AF}" type="datetime1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028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FED5-150C-4BA0-BEE6-BA3DB7349575}" type="datetime1">
              <a:rPr lang="en-US" smtClean="0"/>
              <a:t>2/11/2014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95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F75D-2DDE-468F-BFDF-A576E179F90C}" type="datetime1">
              <a:rPr lang="en-US" smtClean="0"/>
              <a:t>2/11/2014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77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C18F-E9AA-4D93-8590-9AFC2CF83717}" type="datetime1">
              <a:rPr lang="en-US" smtClean="0"/>
              <a:t>2/11/2014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574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84787-EFC8-4E63-B74B-9AF7669587C0}" type="datetime1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062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08C32-AF29-4FDB-B265-238E09EBF44C}" type="datetime1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3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057DB-BA89-431E-ABAD-66B9AC8670C9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40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84C2-EE5E-45AA-A052-15F656FB2687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Clearing logo.v1008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116" y="6430389"/>
            <a:ext cx="839718" cy="3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90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FB987-A85D-42B0-A8F0-89A8802B1FCF}" type="datetime1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40364-EC50-4EA1-978F-203339D7F96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51143" cy="6858000"/>
          </a:xfrm>
          <a:prstGeom prst="rect">
            <a:avLst/>
          </a:prstGeom>
          <a:solidFill>
            <a:srgbClr val="A33035"/>
          </a:solidFill>
          <a:ln>
            <a:solidFill>
              <a:srgbClr val="A330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3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3862" y="796545"/>
            <a:ext cx="6197601" cy="2431435"/>
          </a:xfrm>
        </p:spPr>
        <p:txBody>
          <a:bodyPr>
            <a:spAutoFit/>
          </a:bodyPr>
          <a:lstStyle/>
          <a:p>
            <a:pPr algn="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NCR PMO Update</a:t>
            </a:r>
            <a:br>
              <a:rPr lang="en-US" sz="32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000" dirty="0" smtClean="0"/>
              <a:t>Presentation for the Emergency Preparedness Council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17334" y="4129113"/>
            <a:ext cx="5240866" cy="1752600"/>
          </a:xfrm>
        </p:spPr>
        <p:txBody>
          <a:bodyPr>
            <a:normAutofit/>
          </a:bodyPr>
          <a:lstStyle/>
          <a:p>
            <a:pPr algn="r"/>
            <a:r>
              <a:rPr lang="en-US" sz="2800" dirty="0" smtClean="0">
                <a:solidFill>
                  <a:srgbClr val="595959"/>
                </a:solidFill>
              </a:rPr>
              <a:t>February 12, 2014</a:t>
            </a:r>
            <a:endParaRPr lang="en-US" sz="2800" dirty="0">
              <a:solidFill>
                <a:srgbClr val="59595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4" y="466725"/>
            <a:ext cx="2690677" cy="23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11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Origin of the NCR Homeland Security PMO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3" y="1541831"/>
            <a:ext cx="8229600" cy="470021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800" dirty="0"/>
              <a:t>For almost 12 years, </a:t>
            </a:r>
            <a:r>
              <a:rPr lang="en-US" sz="1800" dirty="0" smtClean="0"/>
              <a:t>in support of the EPC and in collaboration with subject matter experts, the </a:t>
            </a:r>
            <a:r>
              <a:rPr lang="en-US" sz="1800" dirty="0"/>
              <a:t>CAOs and SPG and their predecessors have worked to create a robust regional homeland security process.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In </a:t>
            </a:r>
            <a:r>
              <a:rPr lang="en-US" sz="1800" dirty="0"/>
              <a:t>2011, the SPG and CAOs implemented a </a:t>
            </a:r>
            <a:r>
              <a:rPr lang="en-US" sz="1800" b="1" dirty="0"/>
              <a:t>“Management Review” </a:t>
            </a:r>
            <a:r>
              <a:rPr lang="en-US" sz="1800" dirty="0"/>
              <a:t>to provide better accountability and oversight for UASI decision-making.</a:t>
            </a:r>
          </a:p>
          <a:p>
            <a:pPr lvl="1">
              <a:spcAft>
                <a:spcPts val="600"/>
              </a:spcAft>
            </a:pPr>
            <a:r>
              <a:rPr lang="en-US" sz="1400" dirty="0" smtClean="0"/>
              <a:t>While </a:t>
            </a:r>
            <a:r>
              <a:rPr lang="en-US" sz="1400" dirty="0"/>
              <a:t>a very positive step, it still required senior management officials to engage in time-consuming analysis, and did not take full advantage of staff and subject matter expert capability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In </a:t>
            </a:r>
            <a:r>
              <a:rPr lang="en-US" sz="1800" dirty="0"/>
              <a:t>early 2013, SPG and CAO HSEC leadership and several subject matter experts proposed piloting a significant change in governance and staffing</a:t>
            </a:r>
          </a:p>
          <a:p>
            <a:pPr lvl="1">
              <a:spcAft>
                <a:spcPts val="600"/>
              </a:spcAft>
            </a:pPr>
            <a:r>
              <a:rPr lang="en-US" sz="1400" dirty="0" smtClean="0"/>
              <a:t>The </a:t>
            </a:r>
            <a:r>
              <a:rPr lang="en-US" sz="1400" b="1" dirty="0"/>
              <a:t>“Advisory Board” </a:t>
            </a:r>
            <a:r>
              <a:rPr lang="en-US" sz="1400" dirty="0"/>
              <a:t>was established and a staff team jointly led by SPG and COG staff was created to support the FY 2013 UASI decision process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Building </a:t>
            </a:r>
            <a:r>
              <a:rPr lang="en-US" sz="1800" dirty="0"/>
              <a:t>on this experience, SPG and CAO HSEC agreed to formalize new governance model and staffing structure using a </a:t>
            </a:r>
            <a:r>
              <a:rPr lang="en-US" sz="1800" b="1" dirty="0" smtClean="0"/>
              <a:t>Program Management </a:t>
            </a:r>
            <a:r>
              <a:rPr lang="en-US" sz="1800" b="1" dirty="0"/>
              <a:t>Office (PMO) </a:t>
            </a:r>
            <a:r>
              <a:rPr lang="en-US" sz="1800" dirty="0"/>
              <a:t>with dedicated, full-time </a:t>
            </a:r>
            <a:r>
              <a:rPr lang="en-US" sz="1800" dirty="0" smtClean="0"/>
              <a:t>staff housed at COG.</a:t>
            </a:r>
            <a:endParaRPr lang="en-US" sz="1800" dirty="0"/>
          </a:p>
          <a:p>
            <a:endParaRPr lang="en-US" sz="1800" dirty="0"/>
          </a:p>
        </p:txBody>
      </p:sp>
      <p:sp>
        <p:nvSpPr>
          <p:cNvPr id="5" name="Slide Number Placeholder 3"/>
          <p:cNvSpPr txBox="1">
            <a:spLocks/>
          </p:cNvSpPr>
          <p:nvPr/>
        </p:nvSpPr>
        <p:spPr>
          <a:xfrm>
            <a:off x="75084" y="64768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172F1-C7FB-D74B-84C4-94D5542F43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71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Goals of the NCR </a:t>
            </a:r>
            <a:r>
              <a:rPr lang="en-US" dirty="0" smtClean="0"/>
              <a:t>PMO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Strategic</a:t>
            </a:r>
            <a:r>
              <a:rPr lang="en-US" sz="4500" dirty="0" smtClean="0"/>
              <a:t> – </a:t>
            </a:r>
            <a:r>
              <a:rPr lang="en-US" sz="4500" dirty="0"/>
              <a:t>Decisions will be based on NCR regional homeland security </a:t>
            </a:r>
            <a:r>
              <a:rPr lang="en-US" sz="4500" dirty="0" smtClean="0"/>
              <a:t>priorities</a:t>
            </a: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 smtClean="0"/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Accountable</a:t>
            </a:r>
            <a:r>
              <a:rPr lang="en-US" sz="4500" dirty="0" smtClean="0"/>
              <a:t> – A single group and leader will have accountability for managing the Strategic Plan</a:t>
            </a: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 smtClean="0"/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Efficient</a:t>
            </a:r>
            <a:r>
              <a:rPr lang="en-US" sz="4500" dirty="0" smtClean="0"/>
              <a:t> – Processes will be streamlined, repeatable, and effective</a:t>
            </a: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 smtClean="0"/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Focused</a:t>
            </a:r>
            <a:r>
              <a:rPr lang="en-US" sz="4500" dirty="0" smtClean="0"/>
              <a:t> – SPG</a:t>
            </a:r>
            <a:r>
              <a:rPr lang="en-US" sz="4500" dirty="0"/>
              <a:t>/CAO-HSEC members will have accurate, relevant, </a:t>
            </a:r>
            <a:r>
              <a:rPr lang="en-US" sz="4500" dirty="0" smtClean="0"/>
              <a:t>and concise information </a:t>
            </a:r>
            <a:r>
              <a:rPr lang="en-US" sz="4500" dirty="0"/>
              <a:t>to make timely and informed </a:t>
            </a:r>
            <a:r>
              <a:rPr lang="en-US" sz="4500" dirty="0" smtClean="0"/>
              <a:t>decisions</a:t>
            </a: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Coordinated</a:t>
            </a:r>
            <a:r>
              <a:rPr lang="en-US" sz="4500" dirty="0" smtClean="0"/>
              <a:t> – </a:t>
            </a:r>
            <a:r>
              <a:rPr lang="en-US" sz="4500" dirty="0"/>
              <a:t>Committees and working groups’ efforts will be integrated and </a:t>
            </a:r>
            <a:r>
              <a:rPr lang="en-US" sz="4500" dirty="0" smtClean="0"/>
              <a:t>coordinated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 smtClean="0"/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Results-Oriented </a:t>
            </a:r>
            <a:r>
              <a:rPr lang="en-US" sz="4500" dirty="0"/>
              <a:t>– Projects and programs will be evaluated based on results and </a:t>
            </a:r>
            <a:r>
              <a:rPr lang="en-US" sz="4500" dirty="0" smtClean="0"/>
              <a:t>outcomes</a:t>
            </a:r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endParaRPr lang="en-US" sz="4500" dirty="0" smtClean="0"/>
          </a:p>
          <a:p>
            <a:pPr lvl="0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4500" b="1" dirty="0" smtClean="0"/>
              <a:t>Industry Standards</a:t>
            </a:r>
            <a:r>
              <a:rPr lang="en-US" sz="4500" dirty="0" smtClean="0"/>
              <a:t> – Projects </a:t>
            </a:r>
            <a:r>
              <a:rPr lang="en-US" sz="4500" dirty="0"/>
              <a:t>will be executed using project management standards and processes.</a:t>
            </a:r>
          </a:p>
          <a:p>
            <a:endParaRPr lang="en-US" dirty="0"/>
          </a:p>
        </p:txBody>
      </p:sp>
      <p:sp>
        <p:nvSpPr>
          <p:cNvPr id="4" name="Slide Number Placeholder 3"/>
          <p:cNvSpPr txBox="1">
            <a:spLocks/>
          </p:cNvSpPr>
          <p:nvPr/>
        </p:nvSpPr>
        <p:spPr>
          <a:xfrm>
            <a:off x="75084" y="64768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172F1-C7FB-D74B-84C4-94D5542F43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5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315" y="228202"/>
            <a:ext cx="8465520" cy="941271"/>
          </a:xfrm>
        </p:spPr>
        <p:txBody>
          <a:bodyPr>
            <a:noAutofit/>
          </a:bodyPr>
          <a:lstStyle/>
          <a:p>
            <a:r>
              <a:rPr lang="en-US" sz="3400" dirty="0" smtClean="0"/>
              <a:t>PMO Mission </a:t>
            </a:r>
            <a:endParaRPr lang="en-US" sz="3400" dirty="0"/>
          </a:p>
        </p:txBody>
      </p:sp>
      <p:sp>
        <p:nvSpPr>
          <p:cNvPr id="91" name="Content Placeholder 6"/>
          <p:cNvSpPr>
            <a:spLocks noGrp="1"/>
          </p:cNvSpPr>
          <p:nvPr>
            <p:ph idx="1"/>
          </p:nvPr>
        </p:nvSpPr>
        <p:spPr>
          <a:xfrm>
            <a:off x="659234" y="1137944"/>
            <a:ext cx="8027566" cy="630257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Tahoma"/>
                <a:cs typeface="Tahoma"/>
              </a:rPr>
              <a:t>The PMO will focus on strategy, program management, and some project </a:t>
            </a:r>
            <a:r>
              <a:rPr lang="en-US" sz="2400" dirty="0" smtClean="0">
                <a:solidFill>
                  <a:schemeClr val="tx1"/>
                </a:solidFill>
                <a:latin typeface="Tahoma"/>
                <a:cs typeface="Tahoma"/>
              </a:rPr>
              <a:t>execution:</a:t>
            </a:r>
            <a:endParaRPr lang="en-US" sz="24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2914320" y="2634922"/>
            <a:ext cx="4804457" cy="1535742"/>
          </a:xfrm>
          <a:prstGeom prst="rect">
            <a:avLst/>
          </a:prstGeom>
          <a:noFill/>
          <a:ln w="254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595959"/>
              </a:solidFill>
            </a:endParaRPr>
          </a:p>
        </p:txBody>
      </p:sp>
      <p:grpSp>
        <p:nvGrpSpPr>
          <p:cNvPr id="169" name="Group 168"/>
          <p:cNvGrpSpPr/>
          <p:nvPr/>
        </p:nvGrpSpPr>
        <p:grpSpPr>
          <a:xfrm>
            <a:off x="1768343" y="2634922"/>
            <a:ext cx="1635871" cy="1576834"/>
            <a:chOff x="0" y="4705041"/>
            <a:chExt cx="1834028" cy="1767840"/>
          </a:xfrm>
          <a:solidFill>
            <a:srgbClr val="A33035"/>
          </a:solidFill>
        </p:grpSpPr>
        <p:sp>
          <p:nvSpPr>
            <p:cNvPr id="242" name="Rounded Rectangle 241"/>
            <p:cNvSpPr/>
            <p:nvPr/>
          </p:nvSpPr>
          <p:spPr>
            <a:xfrm>
              <a:off x="0" y="4705041"/>
              <a:ext cx="1778000" cy="1767840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43" name="TextBox 242"/>
            <p:cNvSpPr txBox="1"/>
            <p:nvPr/>
          </p:nvSpPr>
          <p:spPr>
            <a:xfrm>
              <a:off x="56027" y="5335528"/>
              <a:ext cx="1778001" cy="448576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  <a:latin typeface="Tahoma"/>
                  <a:cs typeface="Tahoma"/>
                </a:rPr>
                <a:t>STRATEGY</a:t>
              </a:r>
            </a:p>
          </p:txBody>
        </p:sp>
      </p:grpSp>
      <p:sp>
        <p:nvSpPr>
          <p:cNvPr id="170" name="Rectangle 169"/>
          <p:cNvSpPr/>
          <p:nvPr/>
        </p:nvSpPr>
        <p:spPr>
          <a:xfrm>
            <a:off x="2737066" y="4330497"/>
            <a:ext cx="4981712" cy="1447897"/>
          </a:xfrm>
          <a:prstGeom prst="rect">
            <a:avLst/>
          </a:prstGeom>
          <a:noFill/>
          <a:ln w="254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595959"/>
              </a:solidFill>
            </a:endParaRPr>
          </a:p>
        </p:txBody>
      </p:sp>
      <p:grpSp>
        <p:nvGrpSpPr>
          <p:cNvPr id="171" name="Group 170"/>
          <p:cNvGrpSpPr/>
          <p:nvPr/>
        </p:nvGrpSpPr>
        <p:grpSpPr>
          <a:xfrm>
            <a:off x="1793331" y="4302274"/>
            <a:ext cx="1658395" cy="1526500"/>
            <a:chOff x="162560" y="2682240"/>
            <a:chExt cx="1859280" cy="1767840"/>
          </a:xfrm>
          <a:solidFill>
            <a:srgbClr val="A33035"/>
          </a:solidFill>
        </p:grpSpPr>
        <p:sp>
          <p:nvSpPr>
            <p:cNvPr id="240" name="Rounded Rectangle 239"/>
            <p:cNvSpPr/>
            <p:nvPr/>
          </p:nvSpPr>
          <p:spPr>
            <a:xfrm>
              <a:off x="162560" y="2682240"/>
              <a:ext cx="1778000" cy="1767840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241" name="TextBox 240"/>
            <p:cNvSpPr txBox="1"/>
            <p:nvPr/>
          </p:nvSpPr>
          <p:spPr>
            <a:xfrm>
              <a:off x="162560" y="3241041"/>
              <a:ext cx="1859280" cy="739154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FFFFFF"/>
                  </a:solidFill>
                  <a:latin typeface="Tahoma"/>
                  <a:cs typeface="Tahoma"/>
                </a:rPr>
                <a:t>PROGRAM </a:t>
              </a:r>
            </a:p>
            <a:p>
              <a:r>
                <a:rPr lang="en-US" sz="1600" dirty="0" smtClean="0">
                  <a:solidFill>
                    <a:srgbClr val="FFFFFF"/>
                  </a:solidFill>
                  <a:latin typeface="Tahoma"/>
                  <a:cs typeface="Tahoma"/>
                </a:rPr>
                <a:t>MANAGEMENT</a:t>
              </a:r>
            </a:p>
          </p:txBody>
        </p:sp>
      </p:grpSp>
      <p:sp>
        <p:nvSpPr>
          <p:cNvPr id="172" name="Rectangle 171"/>
          <p:cNvSpPr/>
          <p:nvPr/>
        </p:nvSpPr>
        <p:spPr>
          <a:xfrm>
            <a:off x="2737067" y="5939524"/>
            <a:ext cx="4981711" cy="724524"/>
          </a:xfrm>
          <a:prstGeom prst="rect">
            <a:avLst/>
          </a:prstGeom>
          <a:noFill/>
          <a:ln w="254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rgbClr val="595959"/>
              </a:solidFill>
            </a:endParaRPr>
          </a:p>
        </p:txBody>
      </p:sp>
      <p:grpSp>
        <p:nvGrpSpPr>
          <p:cNvPr id="173" name="Group 172"/>
          <p:cNvGrpSpPr/>
          <p:nvPr/>
        </p:nvGrpSpPr>
        <p:grpSpPr>
          <a:xfrm>
            <a:off x="1799196" y="5887915"/>
            <a:ext cx="1652532" cy="827742"/>
            <a:chOff x="162560" y="626709"/>
            <a:chExt cx="1852707" cy="1767840"/>
          </a:xfrm>
          <a:solidFill>
            <a:srgbClr val="A33035"/>
          </a:solidFill>
        </p:grpSpPr>
        <p:sp>
          <p:nvSpPr>
            <p:cNvPr id="238" name="Rounded Rectangle 237"/>
            <p:cNvSpPr/>
            <p:nvPr/>
          </p:nvSpPr>
          <p:spPr>
            <a:xfrm>
              <a:off x="162560" y="626709"/>
              <a:ext cx="1778000" cy="1767840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239" name="TextBox 238"/>
            <p:cNvSpPr txBox="1"/>
            <p:nvPr/>
          </p:nvSpPr>
          <p:spPr>
            <a:xfrm>
              <a:off x="237266" y="798864"/>
              <a:ext cx="1778001" cy="124892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FFFFFF"/>
                  </a:solidFill>
                  <a:latin typeface="Tahoma"/>
                  <a:cs typeface="Tahoma"/>
                </a:rPr>
                <a:t>PROJECT </a:t>
              </a:r>
            </a:p>
            <a:p>
              <a:r>
                <a:rPr lang="en-US" sz="1600" dirty="0" smtClean="0">
                  <a:solidFill>
                    <a:srgbClr val="FFFFFF"/>
                  </a:solidFill>
                  <a:latin typeface="Tahoma"/>
                  <a:cs typeface="Tahoma"/>
                </a:rPr>
                <a:t>EXECUTION</a:t>
              </a:r>
            </a:p>
          </p:txBody>
        </p:sp>
      </p:grpSp>
      <p:sp>
        <p:nvSpPr>
          <p:cNvPr id="174" name="TextBox 173"/>
          <p:cNvSpPr txBox="1"/>
          <p:nvPr/>
        </p:nvSpPr>
        <p:spPr>
          <a:xfrm>
            <a:off x="3471535" y="2803614"/>
            <a:ext cx="39212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1400" b="1" dirty="0" smtClean="0">
                <a:cs typeface="Tahoma"/>
              </a:rPr>
              <a:t>Strategic Planning</a:t>
            </a:r>
          </a:p>
          <a:p>
            <a:endParaRPr lang="en-US" sz="1400" b="1" dirty="0" smtClean="0">
              <a:cs typeface="Tahoma"/>
            </a:endParaRPr>
          </a:p>
          <a:p>
            <a:r>
              <a:rPr lang="en-US" sz="1400" b="1" dirty="0" smtClean="0">
                <a:cs typeface="Tahoma"/>
              </a:rPr>
              <a:t>Performance Measurement</a:t>
            </a:r>
          </a:p>
          <a:p>
            <a:endParaRPr lang="en-US" sz="1400" b="1" dirty="0">
              <a:cs typeface="Tahoma"/>
            </a:endParaRPr>
          </a:p>
          <a:p>
            <a:r>
              <a:rPr lang="en-US" sz="1400" b="1" dirty="0" smtClean="0">
                <a:cs typeface="Tahoma"/>
              </a:rPr>
              <a:t>Governance</a:t>
            </a:r>
            <a:endParaRPr lang="en-US" sz="1400" b="1" dirty="0">
              <a:cs typeface="Tahoma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3479949" y="4393399"/>
            <a:ext cx="41541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cs typeface="Tahoma"/>
              </a:rPr>
              <a:t>Program Oversight and Coordination</a:t>
            </a:r>
          </a:p>
          <a:p>
            <a:endParaRPr lang="en-US" sz="1400" b="1" dirty="0">
              <a:cs typeface="Tahoma"/>
            </a:endParaRPr>
          </a:p>
          <a:p>
            <a:r>
              <a:rPr lang="en-US" sz="1400" b="1" dirty="0" smtClean="0">
                <a:cs typeface="Tahoma"/>
              </a:rPr>
              <a:t>Communications and Stakeholder Engagement</a:t>
            </a:r>
          </a:p>
          <a:p>
            <a:endParaRPr lang="en-US" sz="1400" b="1" dirty="0" smtClean="0">
              <a:cs typeface="Tahoma"/>
            </a:endParaRPr>
          </a:p>
          <a:p>
            <a:r>
              <a:rPr lang="en-US" sz="1400" b="1" dirty="0">
                <a:cs typeface="Tahoma"/>
              </a:rPr>
              <a:t>Staff Support to Committees (including </a:t>
            </a:r>
            <a:r>
              <a:rPr lang="en-US" sz="1400" b="1" dirty="0" smtClean="0">
                <a:cs typeface="Tahoma"/>
              </a:rPr>
              <a:t>all RESFs</a:t>
            </a:r>
            <a:r>
              <a:rPr lang="en-US" sz="1400" b="1" dirty="0">
                <a:cs typeface="Tahoma"/>
              </a:rPr>
              <a:t>/RPWGs)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3471706" y="6092097"/>
            <a:ext cx="3555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cs typeface="Tahoma"/>
              </a:rPr>
              <a:t>Day to day execution of selected projects</a:t>
            </a:r>
            <a:endParaRPr lang="en-US" sz="1400" b="1" dirty="0">
              <a:cs typeface="Tahom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842492" y="2073320"/>
            <a:ext cx="156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ahoma"/>
                <a:cs typeface="Tahoma"/>
              </a:rPr>
              <a:t>Mission</a:t>
            </a:r>
            <a:endParaRPr lang="en-US" sz="2400" dirty="0">
              <a:latin typeface="Tahoma"/>
              <a:cs typeface="Tahom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498522" y="2073320"/>
            <a:ext cx="156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Tahoma"/>
                <a:cs typeface="Tahoma"/>
              </a:rPr>
              <a:t>Functions</a:t>
            </a:r>
            <a:endParaRPr lang="en-US" sz="2400" dirty="0">
              <a:latin typeface="Tahoma"/>
              <a:cs typeface="Tahoma"/>
            </a:endParaRPr>
          </a:p>
        </p:txBody>
      </p:sp>
      <p:sp>
        <p:nvSpPr>
          <p:cNvPr id="22" name="Slide Number Placeholder 3"/>
          <p:cNvSpPr txBox="1">
            <a:spLocks/>
          </p:cNvSpPr>
          <p:nvPr/>
        </p:nvSpPr>
        <p:spPr>
          <a:xfrm>
            <a:off x="75084" y="64768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172F1-C7FB-D74B-84C4-94D5542F43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08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5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33400" y="273051"/>
            <a:ext cx="8229600" cy="1143000"/>
          </a:xfrm>
        </p:spPr>
        <p:txBody>
          <a:bodyPr>
            <a:noAutofit/>
          </a:bodyPr>
          <a:lstStyle/>
          <a:p>
            <a:r>
              <a:rPr lang="en-US" sz="3400" dirty="0" smtClean="0"/>
              <a:t>NCR Governance Structure</a:t>
            </a:r>
            <a:endParaRPr lang="en-US" sz="3400" dirty="0"/>
          </a:p>
        </p:txBody>
      </p:sp>
      <p:sp>
        <p:nvSpPr>
          <p:cNvPr id="32" name="Slide Number Placeholder 3"/>
          <p:cNvSpPr txBox="1">
            <a:spLocks/>
          </p:cNvSpPr>
          <p:nvPr/>
        </p:nvSpPr>
        <p:spPr>
          <a:xfrm>
            <a:off x="32751" y="647684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172F1-C7FB-D74B-84C4-94D5542F43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717" y="1577976"/>
            <a:ext cx="7420608" cy="452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59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PMO Managing Director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/>
              <a:t>The </a:t>
            </a:r>
            <a:r>
              <a:rPr lang="en-US" i="1" dirty="0"/>
              <a:t>PMO Managing Director </a:t>
            </a:r>
            <a:r>
              <a:rPr lang="en-US" dirty="0" smtClean="0"/>
              <a:t>will: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Manage the </a:t>
            </a:r>
            <a:r>
              <a:rPr lang="en-US" dirty="0"/>
              <a:t>achievement of the NCR Homeland Security </a:t>
            </a:r>
            <a:r>
              <a:rPr lang="en-US" dirty="0" smtClean="0"/>
              <a:t>Strategic Plan goals.</a:t>
            </a:r>
          </a:p>
          <a:p>
            <a:endParaRPr lang="en-US" dirty="0" smtClean="0"/>
          </a:p>
          <a:p>
            <a:r>
              <a:rPr lang="en-US" dirty="0" smtClean="0"/>
              <a:t>Ensure effective</a:t>
            </a:r>
            <a:r>
              <a:rPr lang="en-US" dirty="0"/>
              <a:t>, results-focused </a:t>
            </a:r>
            <a:r>
              <a:rPr lang="en-US" dirty="0" smtClean="0"/>
              <a:t>operations of </a:t>
            </a:r>
            <a:r>
              <a:rPr lang="en-US" dirty="0"/>
              <a:t>the </a:t>
            </a:r>
            <a:r>
              <a:rPr lang="en-US" i="1" dirty="0"/>
              <a:t>PMO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/>
              <a:t>O</a:t>
            </a:r>
            <a:r>
              <a:rPr lang="en-US" dirty="0" smtClean="0"/>
              <a:t>versee </a:t>
            </a:r>
            <a:r>
              <a:rPr lang="en-US" i="1" dirty="0"/>
              <a:t>PMO </a:t>
            </a:r>
            <a:r>
              <a:rPr lang="en-US" dirty="0"/>
              <a:t>staff and will manage </a:t>
            </a:r>
            <a:r>
              <a:rPr lang="en-US" dirty="0" smtClean="0"/>
              <a:t>NCR-wide stakeholder </a:t>
            </a:r>
            <a:r>
              <a:rPr lang="en-US" dirty="0"/>
              <a:t>coordination and engagement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C</a:t>
            </a:r>
            <a:r>
              <a:rPr lang="en-US" dirty="0" smtClean="0"/>
              <a:t>ollaborate </a:t>
            </a:r>
            <a:r>
              <a:rPr lang="en-US" dirty="0"/>
              <a:t>with </a:t>
            </a:r>
            <a:r>
              <a:rPr lang="en-US" dirty="0" smtClean="0"/>
              <a:t>members of </a:t>
            </a:r>
            <a:r>
              <a:rPr lang="en-US" dirty="0"/>
              <a:t>the SPG and </a:t>
            </a:r>
            <a:r>
              <a:rPr lang="en-US" dirty="0" smtClean="0"/>
              <a:t>CAOs and </a:t>
            </a:r>
            <a:r>
              <a:rPr lang="en-US" dirty="0"/>
              <a:t>their staffs to implement and </a:t>
            </a:r>
            <a:r>
              <a:rPr lang="en-US" dirty="0" smtClean="0"/>
              <a:t>support NCR homeland security initiatives.</a:t>
            </a:r>
          </a:p>
          <a:p>
            <a:endParaRPr lang="en-US" dirty="0" smtClean="0"/>
          </a:p>
          <a:p>
            <a:r>
              <a:rPr lang="en-US" dirty="0" smtClean="0"/>
              <a:t>Report </a:t>
            </a:r>
            <a:r>
              <a:rPr lang="en-US" dirty="0"/>
              <a:t>operationally the </a:t>
            </a:r>
            <a:r>
              <a:rPr lang="en-US" dirty="0" smtClean="0"/>
              <a:t>SPG/CAO-HSEC and administratively to COG.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PMO Managing Director Recruitment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Recruitment Firm is assisting in the recruitment of a PMO Managing Director.</a:t>
            </a:r>
          </a:p>
          <a:p>
            <a:endParaRPr lang="en-US" dirty="0" smtClean="0"/>
          </a:p>
          <a:p>
            <a:r>
              <a:rPr lang="en-US" dirty="0" smtClean="0"/>
              <a:t>Recruitment </a:t>
            </a:r>
            <a:r>
              <a:rPr lang="en-US" dirty="0"/>
              <a:t>p</a:t>
            </a:r>
            <a:r>
              <a:rPr lang="en-US" dirty="0" smtClean="0"/>
              <a:t>eriod open until February 18</a:t>
            </a:r>
          </a:p>
          <a:p>
            <a:pPr lvl="1"/>
            <a:r>
              <a:rPr lang="en-US" dirty="0" smtClean="0"/>
              <a:t>As </a:t>
            </a:r>
            <a:r>
              <a:rPr lang="en-US" dirty="0"/>
              <a:t>of </a:t>
            </a:r>
            <a:r>
              <a:rPr lang="en-US" dirty="0" smtClean="0"/>
              <a:t>February 3, </a:t>
            </a:r>
            <a:r>
              <a:rPr lang="en-US" dirty="0"/>
              <a:t>91 applications received; ~50% from NCR</a:t>
            </a:r>
          </a:p>
          <a:p>
            <a:pPr lvl="1"/>
            <a:r>
              <a:rPr lang="en-US" dirty="0"/>
              <a:t>Candidate Interviews in early March by Selection </a:t>
            </a:r>
            <a:r>
              <a:rPr lang="en-US" dirty="0" smtClean="0"/>
              <a:t>Panel</a:t>
            </a:r>
          </a:p>
          <a:p>
            <a:pPr lvl="1"/>
            <a:endParaRPr lang="en-US" dirty="0"/>
          </a:p>
          <a:p>
            <a:r>
              <a:rPr lang="en-US" dirty="0"/>
              <a:t>Recruitment Goal: PMO Managing Director selected and on board by April </a:t>
            </a:r>
            <a:r>
              <a:rPr lang="en-US" dirty="0" smtClean="0"/>
              <a:t>2014.</a:t>
            </a:r>
          </a:p>
          <a:p>
            <a:endParaRPr lang="en-US" dirty="0"/>
          </a:p>
          <a:p>
            <a:r>
              <a:rPr lang="en-US" dirty="0"/>
              <a:t>Managing Director will advise on staffing and final implementation of </a:t>
            </a:r>
            <a:r>
              <a:rPr lang="en-US" dirty="0" smtClean="0"/>
              <a:t>PMO.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2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40364-EC50-4EA1-978F-203339D7F966}" type="slidenum">
              <a:rPr lang="en-US" smtClean="0"/>
              <a:t>8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 idx="4294967295"/>
          </p:nvPr>
        </p:nvSpPr>
        <p:spPr>
          <a:xfrm>
            <a:off x="571500" y="2570163"/>
            <a:ext cx="8229600" cy="1143000"/>
          </a:xfrm>
        </p:spPr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43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10962</TotalTime>
  <Words>502</Words>
  <Application>Microsoft Office PowerPoint</Application>
  <PresentationFormat>On-screen Show (4:3)</PresentationFormat>
  <Paragraphs>80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  NCR PMO Update  Presentation for the Emergency Preparedness Council</vt:lpstr>
      <vt:lpstr>Origin of the NCR Homeland Security PMO</vt:lpstr>
      <vt:lpstr>Goals of the NCR PMO</vt:lpstr>
      <vt:lpstr>PMO Mission </vt:lpstr>
      <vt:lpstr>NCR Governance Structure</vt:lpstr>
      <vt:lpstr>PMO Managing Director</vt:lpstr>
      <vt:lpstr>PMO Managing Director Recruitment</vt:lpstr>
      <vt:lpstr>Questions?</vt:lpstr>
    </vt:vector>
  </TitlesOfParts>
  <Company>The Clearing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Problems Need to be Solved?</dc:title>
  <dc:creator>Dan Laredo</dc:creator>
  <cp:lastModifiedBy>Stuart Freudberg</cp:lastModifiedBy>
  <cp:revision>484</cp:revision>
  <cp:lastPrinted>2013-11-03T15:04:00Z</cp:lastPrinted>
  <dcterms:created xsi:type="dcterms:W3CDTF">2013-07-23T13:02:07Z</dcterms:created>
  <dcterms:modified xsi:type="dcterms:W3CDTF">2014-02-12T02:42:18Z</dcterms:modified>
</cp:coreProperties>
</file>