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7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1" r:id="rId17"/>
    <p:sldId id="271" r:id="rId18"/>
    <p:sldId id="272" r:id="rId19"/>
    <p:sldId id="273" r:id="rId20"/>
    <p:sldId id="274" r:id="rId21"/>
    <p:sldId id="275" r:id="rId22"/>
    <p:sldId id="28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06A6"/>
    <a:srgbClr val="8E07CB"/>
    <a:srgbClr val="058530"/>
    <a:srgbClr val="67F97F"/>
    <a:srgbClr val="B2DE82"/>
    <a:srgbClr val="C145F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2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9A9B30-CF78-4CE5-8E39-96C6C6347817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B25D88-F143-4D74-A8B4-B75D3CA0A2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F1EBC7-F5CF-4D75-AFC4-23A204AC9FF3}" type="slidenum">
              <a:rPr lang="en-US" smtClean="0"/>
              <a:pPr/>
              <a:t>1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957EDBF-598A-4D22-9DA9-25236FCEEDC5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69AF4D-C6C6-42E5-90D1-C37B2B9E8D44}" type="slidenum">
              <a:rPr lang="en-US" smtClean="0"/>
              <a:pPr/>
              <a:t>3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04A55E-F3B5-4871-A180-BFF87249020C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5AB06B6-8D9E-4C80-AC57-2322906CAB1E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7FFAD7B-1063-4F42-B292-72435BD78059}" type="slidenum">
              <a:rPr lang="en-US" smtClean="0"/>
              <a:pPr/>
              <a:t>6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BE0D1EF-D39F-4098-9EFC-D2730C1A1775}" type="slidenum">
              <a:rPr lang="en-US" smtClean="0"/>
              <a:pPr/>
              <a:t>7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A5B8C6-DF66-4C25-8B0C-F297F530AF8F}" type="slidenum">
              <a:rPr lang="en-US" smtClean="0"/>
              <a:pPr/>
              <a:t>8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D17EC19-AA33-4B05-8FB8-3E041B798744}" type="slidenum">
              <a:rPr lang="en-US" smtClean="0"/>
              <a:pPr/>
              <a:t>10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5F98B5-0F3E-485A-8CF8-701485E6EA45}" type="slidenum">
              <a:rPr lang="en-US" smtClean="0"/>
              <a:pPr/>
              <a:t>11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CEFF04-FE5B-4C0C-ABF0-C7094E6DCC3C}" type="slidenum">
              <a:rPr lang="en-US" smtClean="0"/>
              <a:pPr/>
              <a:t>14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5926D3-B2EE-4CCA-9592-174C8825729D}" type="slidenum">
              <a:rPr lang="en-US" smtClean="0"/>
              <a:pPr/>
              <a:t>15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AB41E86-3351-442C-8ADB-F8F068A01159}" type="slidenum">
              <a:rPr lang="en-US" smtClean="0"/>
              <a:pPr/>
              <a:t>16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5F352DD-E9A0-4217-BE85-E2283DCD77C2}" type="slidenum">
              <a:rPr lang="en-US" smtClean="0"/>
              <a:pPr/>
              <a:t>17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DB0576A-9338-4CB2-A35E-1F3F8806AB0D}" type="slidenum">
              <a:rPr lang="en-US" smtClean="0"/>
              <a:pPr/>
              <a:t>18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1DCCD1-92DC-4E42-8244-31706AD55706}" type="slidenum">
              <a:rPr lang="en-US" smtClean="0"/>
              <a:pPr/>
              <a:t>19</a:t>
            </a:fld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RB300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RB3004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42A3B-A1B6-402E-BCB0-5A4F6C4CBAF1}" type="datetimeFigureOut">
              <a:rPr lang="en-US" smtClean="0"/>
              <a:pPr/>
              <a:t>4/1/2011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BCCCE-E7B7-4D19-8938-43B2433F29C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1430"/>
          <a:gradFill>
            <a:gsLst>
              <a:gs pos="0">
                <a:schemeClr val="accent6">
                  <a:tint val="90000"/>
                  <a:satMod val="120000"/>
                </a:schemeClr>
              </a:gs>
              <a:gs pos="25000">
                <a:schemeClr val="accent6">
                  <a:tint val="93000"/>
                  <a:satMod val="120000"/>
                </a:schemeClr>
              </a:gs>
              <a:gs pos="50000">
                <a:schemeClr val="accent6">
                  <a:shade val="89000"/>
                  <a:satMod val="110000"/>
                </a:schemeClr>
              </a:gs>
              <a:gs pos="75000">
                <a:schemeClr val="accent6">
                  <a:tint val="93000"/>
                  <a:satMod val="120000"/>
                </a:schemeClr>
              </a:gs>
              <a:gs pos="100000">
                <a:schemeClr val="accent6">
                  <a:tint val="90000"/>
                  <a:satMod val="120000"/>
                </a:schemeClr>
              </a:gs>
            </a:gsLst>
            <a:lin ang="5400000"/>
          </a:gradFill>
          <a:effectLst>
            <a:outerShdw blurRad="80000" dist="40000" dir="5040000" algn="tl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ba.org/events/btwd/index.php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ba.org/events/btwd/index.ph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ba.org/events/btwd/index.php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ba.org/events/btwd/index.php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ba.org/events/btwd/index.php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twitter.com/biketoworkda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pages/Bike-to-Work-Day-2010/114250671942583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ba.org/events/btwd/index.php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ba.org/events/btwd/index.php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ba.org/events/btwd/index.php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www.waba.org/events/btwd/index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95800"/>
            <a:ext cx="7086600" cy="1371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2700">
                  <a:noFill/>
                  <a:prstDash val="solid"/>
                </a:ln>
                <a:solidFill>
                  <a:srgbClr val="7406A6"/>
                </a:solidFill>
                <a:effectLst>
                  <a:outerShdw blurRad="41275" dist="20320" dir="1800000" algn="tl" rotWithShape="0">
                    <a:srgbClr val="8E07CB">
                      <a:alpha val="40000"/>
                    </a:srgbClr>
                  </a:outerShdw>
                </a:effectLst>
                <a:latin typeface="+mn-lt"/>
              </a:rPr>
              <a:t>TPB</a:t>
            </a:r>
            <a:r>
              <a:rPr lang="en-US" dirty="0" smtClean="0">
                <a:ln w="12700">
                  <a:noFill/>
                  <a:prstDash val="solid"/>
                </a:ln>
                <a:solidFill>
                  <a:srgbClr val="7406A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</a:t>
            </a:r>
            <a:r>
              <a:rPr lang="en-US" dirty="0" smtClean="0">
                <a:ln w="12700">
                  <a:noFill/>
                  <a:prstDash val="solid"/>
                </a:ln>
                <a:solidFill>
                  <a:srgbClr val="7406A6"/>
                </a:solidFill>
                <a:effectLst/>
                <a:latin typeface="+mn-lt"/>
              </a:rPr>
              <a:t>Technical</a:t>
            </a:r>
            <a:r>
              <a:rPr lang="en-US" dirty="0" smtClean="0">
                <a:ln w="12700">
                  <a:noFill/>
                  <a:prstDash val="solid"/>
                </a:ln>
                <a:solidFill>
                  <a:srgbClr val="7406A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Committee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5867400"/>
            <a:ext cx="6705600" cy="609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April 1, 2011</a:t>
            </a:r>
          </a:p>
        </p:txBody>
      </p:sp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7696200" y="265391"/>
            <a:ext cx="1447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ITEM # 2</a:t>
            </a: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533400" y="609600"/>
            <a:ext cx="73152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5400" b="1" dirty="0" smtClean="0">
                <a:solidFill>
                  <a:srgbClr val="8E07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Bike to Work </a:t>
            </a:r>
            <a:r>
              <a:rPr lang="en-US" sz="5400" b="1" dirty="0">
                <a:solidFill>
                  <a:srgbClr val="8E07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Day 2011</a:t>
            </a:r>
          </a:p>
        </p:txBody>
      </p:sp>
      <p:pic>
        <p:nvPicPr>
          <p:cNvPr id="46082" name="Picture 2" descr="http://www.mwcog.org/commuter2/images/commuter/bicycling/CC-060-01-BTW2011-LogoPur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Bike to Work Day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447800"/>
            <a:ext cx="8382000" cy="4800600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Will be held on Friday, May 20</a:t>
            </a:r>
            <a:r>
              <a:rPr lang="en-US" sz="2800" b="1" baseline="30000" dirty="0" smtClean="0">
                <a:solidFill>
                  <a:schemeClr val="bg1"/>
                </a:solidFill>
              </a:rPr>
              <a:t>th</a:t>
            </a:r>
            <a:r>
              <a:rPr lang="en-US" sz="2800" b="1" dirty="0" smtClean="0">
                <a:solidFill>
                  <a:schemeClr val="bg1"/>
                </a:solidFill>
              </a:rPr>
              <a:t> to celebrate bicycling to work as a viable commute option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Rolled out regionally by Commuter Connections over a decade ago 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Participation has increased from several hundred participants in the beginning to over 9,000 last year</a:t>
            </a:r>
          </a:p>
          <a:p>
            <a:pPr eaLnBrk="1" hangingPunct="1">
              <a:buFontTx/>
              <a:buNone/>
            </a:pPr>
            <a:endParaRPr lang="en-US" sz="2800" b="1" dirty="0" smtClean="0"/>
          </a:p>
        </p:txBody>
      </p:sp>
      <p:pic>
        <p:nvPicPr>
          <p:cNvPr id="4" name="Picture 2" descr="http://www.mwcog.org/commuter2/images/commuter/bicycling/CC-060-01-BTW2011-LogoPur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8382000" cy="60960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Bike to Work Day Event Survey</a:t>
            </a:r>
            <a:r>
              <a:rPr lang="en-US" sz="4800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n-US" sz="4800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en-US" sz="4800" dirty="0" smtClean="0">
              <a:solidFill>
                <a:srgbClr val="05853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990600"/>
            <a:ext cx="8382000" cy="5410200"/>
          </a:xfrm>
        </p:spPr>
        <p:txBody>
          <a:bodyPr>
            <a:noAutofit/>
          </a:bodyPr>
          <a:lstStyle/>
          <a:p>
            <a:pPr eaLnBrk="1" hangingPunct="1"/>
            <a:r>
              <a:rPr lang="en-US" sz="2800" dirty="0" smtClean="0">
                <a:solidFill>
                  <a:schemeClr val="bg1"/>
                </a:solidFill>
              </a:rPr>
              <a:t>Conducted every three years </a:t>
            </a:r>
          </a:p>
          <a:p>
            <a:pPr eaLnBrk="1" hangingPunct="1"/>
            <a:r>
              <a:rPr lang="en-US" sz="2800" dirty="0" smtClean="0">
                <a:solidFill>
                  <a:schemeClr val="bg1"/>
                </a:solidFill>
              </a:rPr>
              <a:t>Purpose of survey</a:t>
            </a:r>
          </a:p>
          <a:p>
            <a:pPr lvl="1" eaLnBrk="1" hangingPunct="1"/>
            <a:r>
              <a:rPr lang="en-US" dirty="0" smtClean="0">
                <a:solidFill>
                  <a:schemeClr val="bg1"/>
                </a:solidFill>
              </a:rPr>
              <a:t>Measure impacts of event participation</a:t>
            </a:r>
          </a:p>
          <a:p>
            <a:pPr lvl="1" eaLnBrk="1" hangingPunct="1"/>
            <a:r>
              <a:rPr lang="en-US" dirty="0" smtClean="0">
                <a:solidFill>
                  <a:schemeClr val="bg1"/>
                </a:solidFill>
              </a:rPr>
              <a:t>Assess use of bicycles for commute travel before  and after event</a:t>
            </a:r>
          </a:p>
          <a:p>
            <a:pPr eaLnBrk="1" hangingPunct="1"/>
            <a:r>
              <a:rPr lang="en-US" sz="2800" dirty="0" smtClean="0">
                <a:solidFill>
                  <a:schemeClr val="bg1"/>
                </a:solidFill>
              </a:rPr>
              <a:t>Survey results are used in Transportation Emission Reduction Measure</a:t>
            </a:r>
          </a:p>
          <a:p>
            <a:pPr eaLnBrk="1" hangingPunct="1"/>
            <a:r>
              <a:rPr lang="en-US" sz="2800" dirty="0" smtClean="0">
                <a:solidFill>
                  <a:schemeClr val="bg1"/>
                </a:solidFill>
              </a:rPr>
              <a:t>Administered via e-mail to all event participants</a:t>
            </a:r>
          </a:p>
          <a:p>
            <a:pPr eaLnBrk="1" hangingPunct="1"/>
            <a:r>
              <a:rPr lang="en-US" sz="2800" dirty="0" smtClean="0">
                <a:solidFill>
                  <a:schemeClr val="bg1"/>
                </a:solidFill>
              </a:rPr>
              <a:t>COG/TPB received 3,038 completed questionnaires</a:t>
            </a:r>
          </a:p>
          <a:p>
            <a:pPr lvl="1" eaLnBrk="1" hangingPunct="1"/>
            <a:r>
              <a:rPr lang="en-US" dirty="0" smtClean="0">
                <a:solidFill>
                  <a:schemeClr val="bg1"/>
                </a:solidFill>
              </a:rPr>
              <a:t>34% response rate</a:t>
            </a:r>
          </a:p>
          <a:p>
            <a:pPr eaLnBrk="1" hangingPunct="1"/>
            <a:endParaRPr lang="en-US" sz="2800" dirty="0" smtClean="0">
              <a:solidFill>
                <a:schemeClr val="bg1"/>
              </a:solidFill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81000" y="6324600"/>
            <a:ext cx="6858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 dirty="0">
                <a:solidFill>
                  <a:schemeClr val="bg1"/>
                </a:solidFill>
              </a:rPr>
              <a:t>TERM EVALUATION PROJECT – Draft 2010 Survey</a:t>
            </a:r>
          </a:p>
          <a:p>
            <a:r>
              <a:rPr lang="en-US" b="1" dirty="0"/>
              <a:t> </a:t>
            </a:r>
          </a:p>
        </p:txBody>
      </p:sp>
      <p:pic>
        <p:nvPicPr>
          <p:cNvPr id="6" name="Picture 2" descr="http://www.mwcog.org/commuter2/images/commuter/bicycling/CC-060-01-BTW2011-LogoPur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763000" cy="12192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Bike to Work Day Event Survey Findings</a:t>
            </a:r>
            <a:r>
              <a:rPr lang="en-US" sz="4000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n-US" sz="4000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en-US" sz="4000" dirty="0" smtClean="0">
              <a:solidFill>
                <a:srgbClr val="05853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7848600" cy="4800600"/>
          </a:xfrm>
        </p:spPr>
        <p:txBody>
          <a:bodyPr>
            <a:normAutofit fontScale="92500" lnSpcReduction="10000"/>
          </a:bodyPr>
          <a:lstStyle/>
          <a:p>
            <a:pPr marL="365760" indent="-283464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b="1" dirty="0" smtClean="0">
                <a:solidFill>
                  <a:schemeClr val="bg1"/>
                </a:solidFill>
              </a:rPr>
              <a:t>2010 was the first Bike to Work Day event for 32% of respondents.</a:t>
            </a:r>
          </a:p>
          <a:p>
            <a:pPr marL="365760" indent="-283464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b="1" dirty="0" smtClean="0">
                <a:solidFill>
                  <a:schemeClr val="bg1"/>
                </a:solidFill>
              </a:rPr>
              <a:t>17% of respondents </a:t>
            </a:r>
            <a:r>
              <a:rPr lang="en-US" b="1" i="1" dirty="0" smtClean="0">
                <a:solidFill>
                  <a:schemeClr val="bg1"/>
                </a:solidFill>
              </a:rPr>
              <a:t>never</a:t>
            </a:r>
            <a:r>
              <a:rPr lang="en-US" b="1" dirty="0" smtClean="0">
                <a:solidFill>
                  <a:schemeClr val="bg1"/>
                </a:solidFill>
              </a:rPr>
              <a:t> commuted by bike before participating in Bike to Work Day. </a:t>
            </a:r>
          </a:p>
          <a:p>
            <a:pPr marL="365760" lvl="0" indent="-283464">
              <a:lnSpc>
                <a:spcPct val="150000"/>
              </a:lnSpc>
              <a:buFont typeface="Wingdings 2"/>
              <a:buChar char=""/>
              <a:defRPr/>
            </a:pPr>
            <a:r>
              <a:rPr lang="en-US" b="1" dirty="0" smtClean="0">
                <a:solidFill>
                  <a:schemeClr val="bg1"/>
                </a:solidFill>
              </a:rPr>
              <a:t>10% of participants started riding to work after the event and 22% started riding more often.</a:t>
            </a:r>
          </a:p>
          <a:p>
            <a:pPr marL="365760" indent="-283464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bg1"/>
              </a:solidFill>
            </a:endParaRPr>
          </a:p>
          <a:p>
            <a:pPr marL="365760" indent="-283464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>
              <a:solidFill>
                <a:schemeClr val="bg1"/>
              </a:solidFill>
            </a:endParaRPr>
          </a:p>
          <a:p>
            <a:pPr marL="640080" lvl="1" indent="-237744" eaLnBrk="1" fontAlgn="auto" hangingPunct="1">
              <a:lnSpc>
                <a:spcPct val="150000"/>
              </a:lnSpc>
              <a:spcAft>
                <a:spcPts val="0"/>
              </a:spcAft>
              <a:buFontTx/>
              <a:buNone/>
              <a:defRPr/>
            </a:pPr>
            <a:endParaRPr lang="en-US" sz="1000" dirty="0" smtClean="0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81000" y="6324600"/>
            <a:ext cx="6858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 dirty="0">
                <a:solidFill>
                  <a:schemeClr val="bg1"/>
                </a:solidFill>
              </a:rPr>
              <a:t>TERM EVALUATION PROJECT - Draft 2010 Survey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5" name="Picture 2" descr="http://www.mwcog.org/commuter2/images/commuter/bicycling/CC-060-01-BTW2011-LogoPur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"/>
            <a:ext cx="7772400" cy="9144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B2DE8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Elected Officials</a:t>
            </a:r>
          </a:p>
        </p:txBody>
      </p:sp>
      <p:pic>
        <p:nvPicPr>
          <p:cNvPr id="7172" name="Picture 32" descr="DSC0095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928" y="457200"/>
            <a:ext cx="1682221" cy="297180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15" name="Picture 10"/>
          <p:cNvPicPr>
            <a:picLocks noChangeAspect="1" noChangeArrowheads="1"/>
          </p:cNvPicPr>
          <p:nvPr/>
        </p:nvPicPr>
        <p:blipFill>
          <a:blip r:embed="rId5" cstate="print"/>
          <a:srcRect t="7234" r="38577" b="23251"/>
          <a:stretch>
            <a:fillRect/>
          </a:stretch>
        </p:blipFill>
        <p:spPr bwMode="auto">
          <a:xfrm>
            <a:off x="152400" y="990600"/>
            <a:ext cx="3048000" cy="228600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graphicFrame>
        <p:nvGraphicFramePr>
          <p:cNvPr id="1026" name="Object 11"/>
          <p:cNvGraphicFramePr>
            <a:graphicFrameLocks noChangeAspect="1"/>
          </p:cNvGraphicFramePr>
          <p:nvPr/>
        </p:nvGraphicFramePr>
        <p:xfrm>
          <a:off x="0" y="3657600"/>
          <a:ext cx="3962400" cy="2971800"/>
        </p:xfrm>
        <a:graphic>
          <a:graphicData uri="http://schemas.openxmlformats.org/presentationml/2006/ole">
            <p:oleObj spid="_x0000_s1026" name="Visio" r:id="rId6" imgW="6480000" imgH="6075000" progId="">
              <p:embed/>
            </p:oleObj>
          </a:graphicData>
        </a:graphic>
      </p:graphicFrame>
      <p:graphicFrame>
        <p:nvGraphicFramePr>
          <p:cNvPr id="1027" name="Object 12"/>
          <p:cNvGraphicFramePr>
            <a:graphicFrameLocks noChangeAspect="1"/>
          </p:cNvGraphicFramePr>
          <p:nvPr/>
        </p:nvGraphicFramePr>
        <p:xfrm>
          <a:off x="3581400" y="762000"/>
          <a:ext cx="2971800" cy="2362200"/>
        </p:xfrm>
        <a:graphic>
          <a:graphicData uri="http://schemas.openxmlformats.org/presentationml/2006/ole">
            <p:oleObj spid="_x0000_s1027" name="Acrobat Document" r:id="rId7" imgW="6480000" imgH="6075000" progId="AcroExch.Document.7">
              <p:embed/>
            </p:oleObj>
          </a:graphicData>
        </a:graphic>
      </p:graphicFrame>
      <p:graphicFrame>
        <p:nvGraphicFramePr>
          <p:cNvPr id="1028" name="Object 13"/>
          <p:cNvGraphicFramePr>
            <a:graphicFrameLocks noChangeAspect="1"/>
          </p:cNvGraphicFramePr>
          <p:nvPr/>
        </p:nvGraphicFramePr>
        <p:xfrm>
          <a:off x="6121400" y="4419600"/>
          <a:ext cx="2844800" cy="2133600"/>
        </p:xfrm>
        <a:graphic>
          <a:graphicData uri="http://schemas.openxmlformats.org/presentationml/2006/ole">
            <p:oleObj spid="_x0000_s1028" name="Acrobat Document" r:id="rId8" imgW="6480000" imgH="607500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Bike</a:t>
            </a:r>
            <a:r>
              <a:rPr lang="en-US" dirty="0" smtClean="0">
                <a:solidFill>
                  <a:srgbClr val="67F97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to Work Day 2011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914400"/>
            <a:ext cx="7497763" cy="4800600"/>
          </a:xfrm>
        </p:spPr>
        <p:txBody>
          <a:bodyPr>
            <a:normAutofit lnSpcReduction="10000"/>
          </a:bodyPr>
          <a:lstStyle/>
          <a:p>
            <a:pPr eaLnBrk="1" hangingPunct="1"/>
            <a:endParaRPr lang="en-US" dirty="0" smtClean="0"/>
          </a:p>
          <a:p>
            <a:pPr eaLnBrk="1" hangingPunct="1">
              <a:buNone/>
            </a:pPr>
            <a:endParaRPr lang="en-US" sz="2800" b="1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Coincides with National Bike to Work week</a:t>
            </a:r>
          </a:p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Goal for 2011 - 10% increase to 10,100</a:t>
            </a:r>
          </a:p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Proclamation at April 2011 TPB Meeting</a:t>
            </a:r>
          </a:p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Fifteen new “pit stop” celebrations for 2011</a:t>
            </a:r>
          </a:p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Total of 49 “pit stops” throughout region</a:t>
            </a:r>
          </a:p>
          <a:p>
            <a:pPr eaLnBrk="1" hangingPunct="1"/>
            <a:endParaRPr lang="en-US" b="1" dirty="0" smtClean="0">
              <a:solidFill>
                <a:schemeClr val="bg1"/>
              </a:solidFill>
            </a:endParaRPr>
          </a:p>
        </p:txBody>
      </p:sp>
      <p:pic>
        <p:nvPicPr>
          <p:cNvPr id="4" name="Picture 2" descr="http://www.mwcog.org/commuter2/images/commuter/bicycling/CC-060-01-BTW2011-LogoPur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8991600" cy="6096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Bike to Work Day 2011 Pit Stops Locations</a:t>
            </a:r>
          </a:p>
        </p:txBody>
      </p:sp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3" cstate="print"/>
          <a:srcRect b="1723"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3" cstate="print"/>
          <a:srcRect b="1785"/>
          <a:stretch>
            <a:fillRect/>
          </a:stretch>
        </p:blipFill>
        <p:spPr bwMode="auto">
          <a:xfrm>
            <a:off x="0" y="811213"/>
            <a:ext cx="9144000" cy="6046787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448800" cy="6858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Bike to Work Day 2011 Pit Stops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371600" y="-152400"/>
            <a:ext cx="749935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Event</a:t>
            </a:r>
            <a:r>
              <a:rPr lang="en-US" dirty="0" smtClean="0">
                <a:solidFill>
                  <a:schemeClr val="tx2">
                    <a:satMod val="13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Web Site</a:t>
            </a:r>
          </a:p>
        </p:txBody>
      </p:sp>
      <p:pic>
        <p:nvPicPr>
          <p:cNvPr id="1331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7500"/>
          <a:stretch>
            <a:fillRect/>
          </a:stretch>
        </p:blipFill>
        <p:spPr>
          <a:xfrm>
            <a:off x="1447800" y="914400"/>
            <a:ext cx="6845300" cy="50688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448800" cy="9906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Bike to Work Day Marketing Materials</a:t>
            </a:r>
          </a:p>
        </p:txBody>
      </p:sp>
      <p:pic>
        <p:nvPicPr>
          <p:cNvPr id="19459" name="Picture 6"/>
          <p:cNvPicPr>
            <a:picLocks noChangeAspect="1" noChangeArrowheads="1"/>
          </p:cNvPicPr>
          <p:nvPr/>
        </p:nvPicPr>
        <p:blipFill>
          <a:blip r:embed="rId3" cstate="print"/>
          <a:srcRect r="1910"/>
          <a:stretch>
            <a:fillRect/>
          </a:stretch>
        </p:blipFill>
        <p:spPr bwMode="auto">
          <a:xfrm>
            <a:off x="97155000" y="100431600"/>
            <a:ext cx="3292475" cy="422275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1268" name="Picture 7"/>
          <p:cNvPicPr>
            <a:picLocks noChangeAspect="1" noChangeArrowheads="1"/>
          </p:cNvPicPr>
          <p:nvPr/>
        </p:nvPicPr>
        <p:blipFill>
          <a:blip r:embed="rId4" cstate="print"/>
          <a:srcRect r="3101"/>
          <a:stretch>
            <a:fillRect/>
          </a:stretch>
        </p:blipFill>
        <p:spPr bwMode="auto">
          <a:xfrm>
            <a:off x="304800" y="1219200"/>
            <a:ext cx="3908425" cy="5103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9" name="Picture 10"/>
          <p:cNvPicPr>
            <a:picLocks noChangeAspect="1" noChangeArrowheads="1"/>
          </p:cNvPicPr>
          <p:nvPr/>
        </p:nvPicPr>
        <p:blipFill>
          <a:blip r:embed="rId5" cstate="print"/>
          <a:srcRect b="784"/>
          <a:stretch>
            <a:fillRect/>
          </a:stretch>
        </p:blipFill>
        <p:spPr bwMode="auto">
          <a:xfrm>
            <a:off x="6781800" y="1600200"/>
            <a:ext cx="2212975" cy="5086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70" name="Picture 11"/>
          <p:cNvPicPr>
            <a:picLocks noChangeAspect="1" noChangeArrowheads="1"/>
          </p:cNvPicPr>
          <p:nvPr/>
        </p:nvPicPr>
        <p:blipFill>
          <a:blip r:embed="rId6" cstate="print"/>
          <a:srcRect t="1096" b="1442"/>
          <a:stretch>
            <a:fillRect/>
          </a:stretch>
        </p:blipFill>
        <p:spPr bwMode="auto">
          <a:xfrm>
            <a:off x="5105400" y="914400"/>
            <a:ext cx="2244725" cy="5086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Bike to Work Day Banner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676400"/>
            <a:ext cx="8162925" cy="3886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http://waba.org/events/btwd/images/btwd_twitt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5425" y="85725"/>
            <a:ext cx="183038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6" descr="BTWD2010Logoat14%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4038600"/>
            <a:ext cx="731838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 cstate="print"/>
          <a:srcRect b="7422"/>
          <a:stretch>
            <a:fillRect/>
          </a:stretch>
        </p:blipFill>
        <p:spPr bwMode="auto">
          <a:xfrm>
            <a:off x="1600200" y="914400"/>
            <a:ext cx="6781800" cy="50227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7" name="Content Placeholder 6" descr="Pages from Bike to Work Day Facebook P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09800" y="990600"/>
            <a:ext cx="6019800" cy="4724400"/>
          </a:xfrm>
          <a:effectLst>
            <a:reflection blurRad="6350" stA="50000" endA="300" endPos="55000" dir="5400000" sy="-100000" algn="bl" rotWithShape="0"/>
          </a:effectLst>
        </p:spPr>
      </p:pic>
      <p:pic>
        <p:nvPicPr>
          <p:cNvPr id="59394" name="Picture 2" descr="http://www.mwcog.org/commuter2/images/facebook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609600"/>
            <a:ext cx="17907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Bike to Work Day 2011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752600"/>
            <a:ext cx="8382000" cy="4800600"/>
          </a:xfrm>
        </p:spPr>
        <p:txBody>
          <a:bodyPr/>
          <a:lstStyle/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Free and open to all commuters in the National Capital Region</a:t>
            </a:r>
          </a:p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Register at www.waba.org </a:t>
            </a:r>
          </a:p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Participants receive free T-shirts and refreshments at the pit stops</a:t>
            </a:r>
          </a:p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Sponsor donated giveaways and raffle prizes (bicycles and gear)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4" name="Picture 2" descr="http://www.mwcog.org/commuter2/images/commuter/bicycling/CC-060-01-BTW2011-LogoPur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Employer Focus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447800"/>
            <a:ext cx="8382000" cy="4800600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Event encourages business community to support bicycle-friendly culture (bike racks, showers and lockers) 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Bicyclists collectively work for over 1,000 different employers throughout region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Bicycling to work benefits employers through  reduced parking overhead and better employee  health and fitness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Employer Challenge luncheon 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Donated bicycle rack raffle</a:t>
            </a:r>
          </a:p>
          <a:p>
            <a:pPr eaLnBrk="1" hangingPunct="1"/>
            <a:endParaRPr lang="en-US" sz="2800" dirty="0" smtClean="0"/>
          </a:p>
        </p:txBody>
      </p:sp>
      <p:pic>
        <p:nvPicPr>
          <p:cNvPr id="4" name="Picture 2" descr="http://www.mwcog.org/commuter2/images/commuter/bicycling/CC-060-01-BTW2011-LogoPur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Support for Bicyclists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524000"/>
            <a:ext cx="8382000" cy="4800600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Commuter Convoys led by experienced bicyclists</a:t>
            </a:r>
          </a:p>
          <a:p>
            <a:pPr lvl="1" eaLnBrk="1" hangingPunct="1"/>
            <a:r>
              <a:rPr lang="en-US" sz="2400" b="1" dirty="0" smtClean="0">
                <a:solidFill>
                  <a:schemeClr val="bg1"/>
                </a:solidFill>
              </a:rPr>
              <a:t>helps empower commuters to try bicycling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Free Bike to Work guides available from       Commuter Connections 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Free Confident City Cycling classes offered by Washington Area Bicyclist Association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Bike Path Finder by Commuter Connections</a:t>
            </a:r>
          </a:p>
          <a:p>
            <a:pPr eaLnBrk="1" hangingPunct="1"/>
            <a:r>
              <a:rPr lang="en-US" sz="2800" b="1" dirty="0" smtClean="0">
                <a:solidFill>
                  <a:schemeClr val="bg1"/>
                </a:solidFill>
              </a:rPr>
              <a:t>Bicycling covered by Commuter Connections’ Guaranteed Ride Home program</a:t>
            </a:r>
          </a:p>
          <a:p>
            <a:pPr eaLnBrk="1" hangingPunct="1"/>
            <a:endParaRPr lang="en-US" sz="2800" b="1" dirty="0" smtClean="0">
              <a:solidFill>
                <a:schemeClr val="bg1"/>
              </a:solidFill>
            </a:endParaRPr>
          </a:p>
        </p:txBody>
      </p:sp>
      <p:pic>
        <p:nvPicPr>
          <p:cNvPr id="4" name="Picture 2" descr="http://www.mwcog.org/commuter2/images/commuter/bicycling/CC-060-01-BTW2011-LogoPur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Bike Path Finder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24580" name="Picture 5" descr="bike path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219200"/>
            <a:ext cx="6854826" cy="4724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26627" name="Picture 4" descr="bike path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9140825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5853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Questions?</a:t>
            </a:r>
          </a:p>
        </p:txBody>
      </p:sp>
      <p:pic>
        <p:nvPicPr>
          <p:cNvPr id="30723" name="Content Placeholder 3" descr="COG_Team_Penn Av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76400" y="1295400"/>
            <a:ext cx="6096000" cy="4572000"/>
          </a:xfrm>
          <a:effectLst>
            <a:softEdge rad="112500"/>
          </a:effectLst>
        </p:spPr>
      </p:pic>
      <p:pic>
        <p:nvPicPr>
          <p:cNvPr id="4" name="Picture 2" descr="http://www.mwcog.org/commuter2/images/commuter/bicycling/CC-060-01-BTW2011-LogoPurpl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3300" y="5943599"/>
            <a:ext cx="17907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33" ma:contentTypeDescription="Create a new document." ma:contentTypeScope="" ma:versionID="37d3ec2b48d53e45b233ad8f52fe1b11"/>
</file>

<file path=customXml/itemProps1.xml><?xml version="1.0" encoding="utf-8"?>
<ds:datastoreItem xmlns:ds="http://schemas.openxmlformats.org/officeDocument/2006/customXml" ds:itemID="{188B5FCC-28ED-4E7B-8229-0AA3C8256C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18547F5-8E53-446E-BC9A-321F39C6B34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3AC0554-650C-434C-8EFD-36B3F612D52F}">
  <ds:schemaRefs>
    <ds:schemaRef ds:uri="http://schemas.microsoft.com/office/2006/metadata/contentType"/>
    <ds:schemaRef ds:uri="http://schemas.microsoft.com/office/2006/metadata/properties/metaAttribut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Words>426</Words>
  <Application>Microsoft Office PowerPoint</Application>
  <PresentationFormat>On-screen Show (4:3)</PresentationFormat>
  <Paragraphs>75</Paragraphs>
  <Slides>19</Slides>
  <Notes>16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Office Theme</vt:lpstr>
      <vt:lpstr>Visio</vt:lpstr>
      <vt:lpstr>Acrobat Document</vt:lpstr>
      <vt:lpstr>TPB Technical Committee</vt:lpstr>
      <vt:lpstr>Bike to Work Day</vt:lpstr>
      <vt:lpstr>Bike to Work Day Event Survey </vt:lpstr>
      <vt:lpstr>Bike to Work Day Event Survey Findings </vt:lpstr>
      <vt:lpstr>Elected Officials</vt:lpstr>
      <vt:lpstr>Bike to Work Day 2011</vt:lpstr>
      <vt:lpstr>Bike to Work Day 2011 Pit Stops Locations</vt:lpstr>
      <vt:lpstr>Bike to Work Day 2011 Pit Stops</vt:lpstr>
      <vt:lpstr>Event Web Site</vt:lpstr>
      <vt:lpstr>Bike to Work Day Marketing Materials</vt:lpstr>
      <vt:lpstr>Bike to Work Day Banner</vt:lpstr>
      <vt:lpstr>Slide 12</vt:lpstr>
      <vt:lpstr>Slide 13</vt:lpstr>
      <vt:lpstr>Bike to Work Day 2011</vt:lpstr>
      <vt:lpstr>Employer Focus</vt:lpstr>
      <vt:lpstr>Support for Bicyclists</vt:lpstr>
      <vt:lpstr>Bike Path Finder </vt:lpstr>
      <vt:lpstr>Slide 18</vt:lpstr>
      <vt:lpstr>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TPB Technical Committee</dc:title>
  <dc:creator>Nicholas Ramfos</dc:creator>
  <cp:lastModifiedBy>detheridge</cp:lastModifiedBy>
  <cp:revision>21</cp:revision>
  <dcterms:modified xsi:type="dcterms:W3CDTF">2011-04-01T19:26:17Z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TC300014229990</vt:lpwstr>
  </property>
</Properties>
</file>