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6" r:id="rId3"/>
    <p:sldId id="263" r:id="rId4"/>
    <p:sldId id="258" r:id="rId5"/>
    <p:sldId id="268" r:id="rId6"/>
    <p:sldId id="262" r:id="rId7"/>
    <p:sldId id="270" r:id="rId8"/>
    <p:sldId id="271" r:id="rId9"/>
    <p:sldId id="276" r:id="rId10"/>
    <p:sldId id="273" r:id="rId11"/>
    <p:sldId id="274" r:id="rId1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CCE"/>
    <a:srgbClr val="FF0000"/>
    <a:srgbClr val="FF6600"/>
    <a:srgbClr val="C9E7E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6248" autoAdjust="0"/>
    <p:restoredTop sz="89866" autoAdjust="0"/>
  </p:normalViewPr>
  <p:slideViewPr>
    <p:cSldViewPr>
      <p:cViewPr>
        <p:scale>
          <a:sx n="75" d="100"/>
          <a:sy n="75" d="100"/>
        </p:scale>
        <p:origin x="-990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cogfs002\dep$\AIR\jdesimone\o3%20aqi%20breakdow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/>
              <a:t>Number of Ozone Exceedance Days</a:t>
            </a:r>
          </a:p>
          <a:p>
            <a:pPr>
              <a:defRPr/>
            </a:pPr>
            <a:r>
              <a:rPr lang="en-US" sz="1400"/>
              <a:t>Breakdown of</a:t>
            </a:r>
            <a:r>
              <a:rPr lang="en-US" sz="1400" baseline="0"/>
              <a:t> </a:t>
            </a:r>
            <a:r>
              <a:rPr lang="en-US" sz="1400"/>
              <a:t>Code Orange, Red, and Purple Days
1997 - 2009</a:t>
            </a:r>
          </a:p>
        </c:rich>
      </c:tx>
      <c:layout>
        <c:manualLayout>
          <c:xMode val="edge"/>
          <c:yMode val="edge"/>
          <c:x val="0.30920132240008474"/>
          <c:y val="1.8163000775622128E-2"/>
        </c:manualLayout>
      </c:layout>
    </c:title>
    <c:plotArea>
      <c:layout>
        <c:manualLayout>
          <c:layoutTarget val="inner"/>
          <c:xMode val="edge"/>
          <c:yMode val="edge"/>
          <c:x val="7.5898730531113581E-2"/>
          <c:y val="0.12926510719110257"/>
          <c:w val="0.92116064734438674"/>
          <c:h val="0.80518489315054664"/>
        </c:manualLayout>
      </c:layout>
      <c:barChart>
        <c:barDir val="col"/>
        <c:grouping val="stacked"/>
        <c:ser>
          <c:idx val="0"/>
          <c:order val="0"/>
          <c:tx>
            <c:strRef>
              <c:f>data!$A$10</c:f>
              <c:strCache>
                <c:ptCount val="1"/>
                <c:pt idx="0">
                  <c:v>orange</c:v>
                </c:pt>
              </c:strCache>
            </c:strRef>
          </c:tx>
          <c:spPr>
            <a:solidFill>
              <a:srgbClr val="F6A348"/>
            </a:solidFill>
            <a:ln>
              <a:solidFill>
                <a:prstClr val="white">
                  <a:lumMod val="65000"/>
                </a:prstClr>
              </a:solidFill>
            </a:ln>
          </c:spPr>
          <c:dLbls>
            <c:showVal val="1"/>
          </c:dLbls>
          <c:cat>
            <c:numRef>
              <c:f>data!$B$9:$N$9</c:f>
              <c:numCache>
                <c:formatCode>General</c:formatCode>
                <c:ptCount val="13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</c:numCache>
            </c:numRef>
          </c:cat>
          <c:val>
            <c:numRef>
              <c:f>data!$B$10:$N$10</c:f>
              <c:numCache>
                <c:formatCode>General</c:formatCode>
                <c:ptCount val="13"/>
                <c:pt idx="0">
                  <c:v>25</c:v>
                </c:pt>
                <c:pt idx="1">
                  <c:v>39</c:v>
                </c:pt>
                <c:pt idx="2">
                  <c:v>31</c:v>
                </c:pt>
                <c:pt idx="3">
                  <c:v>9</c:v>
                </c:pt>
                <c:pt idx="4">
                  <c:v>19</c:v>
                </c:pt>
                <c:pt idx="5">
                  <c:v>28</c:v>
                </c:pt>
                <c:pt idx="6">
                  <c:v>5</c:v>
                </c:pt>
                <c:pt idx="7">
                  <c:v>6</c:v>
                </c:pt>
                <c:pt idx="8">
                  <c:v>20</c:v>
                </c:pt>
                <c:pt idx="9">
                  <c:v>19</c:v>
                </c:pt>
                <c:pt idx="10">
                  <c:v>16</c:v>
                </c:pt>
                <c:pt idx="11">
                  <c:v>17</c:v>
                </c:pt>
                <c:pt idx="12">
                  <c:v>4</c:v>
                </c:pt>
              </c:numCache>
            </c:numRef>
          </c:val>
        </c:ser>
        <c:ser>
          <c:idx val="1"/>
          <c:order val="1"/>
          <c:tx>
            <c:strRef>
              <c:f>data!$A$11</c:f>
              <c:strCache>
                <c:ptCount val="1"/>
                <c:pt idx="0">
                  <c:v>red</c:v>
                </c:pt>
              </c:strCache>
            </c:strRef>
          </c:tx>
          <c:spPr>
            <a:solidFill>
              <a:srgbClr val="CC0000"/>
            </a:solidFill>
            <a:ln>
              <a:solidFill>
                <a:prstClr val="white">
                  <a:lumMod val="65000"/>
                </a:prstClr>
              </a:solidFill>
            </a:ln>
          </c:spPr>
          <c:dLbls>
            <c:dLbl>
              <c:idx val="8"/>
              <c:delete val="1"/>
            </c:dLbl>
            <c:dLbl>
              <c:idx val="12"/>
              <c:delete val="1"/>
            </c:dLbl>
            <c:dLblPos val="ctr"/>
            <c:showVal val="1"/>
          </c:dLbls>
          <c:cat>
            <c:numRef>
              <c:f>data!$B$9:$N$9</c:f>
              <c:numCache>
                <c:formatCode>General</c:formatCode>
                <c:ptCount val="13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</c:numCache>
            </c:numRef>
          </c:cat>
          <c:val>
            <c:numRef>
              <c:f>data!$B$11:$N$11</c:f>
              <c:numCache>
                <c:formatCode>General</c:formatCode>
                <c:ptCount val="13"/>
                <c:pt idx="0">
                  <c:v>4</c:v>
                </c:pt>
                <c:pt idx="1">
                  <c:v>9</c:v>
                </c:pt>
                <c:pt idx="2">
                  <c:v>9</c:v>
                </c:pt>
                <c:pt idx="3">
                  <c:v>2</c:v>
                </c:pt>
                <c:pt idx="4">
                  <c:v>3</c:v>
                </c:pt>
                <c:pt idx="5">
                  <c:v>8</c:v>
                </c:pt>
                <c:pt idx="6">
                  <c:v>2</c:v>
                </c:pt>
                <c:pt idx="7">
                  <c:v>2</c:v>
                </c:pt>
                <c:pt idx="8">
                  <c:v>0</c:v>
                </c:pt>
                <c:pt idx="9">
                  <c:v>1</c:v>
                </c:pt>
                <c:pt idx="10">
                  <c:v>1</c:v>
                </c:pt>
                <c:pt idx="11">
                  <c:v>3</c:v>
                </c:pt>
                <c:pt idx="12">
                  <c:v>0</c:v>
                </c:pt>
              </c:numCache>
            </c:numRef>
          </c:val>
        </c:ser>
        <c:ser>
          <c:idx val="2"/>
          <c:order val="2"/>
          <c:tx>
            <c:strRef>
              <c:f>data!$A$12</c:f>
              <c:strCache>
                <c:ptCount val="1"/>
                <c:pt idx="0">
                  <c:v>purple</c:v>
                </c:pt>
              </c:strCache>
            </c:strRef>
          </c:tx>
          <c:spPr>
            <a:solidFill>
              <a:srgbClr val="7A279F"/>
            </a:solidFill>
            <a:ln>
              <a:solidFill>
                <a:prstClr val="white">
                  <a:lumMod val="65000"/>
                </a:prstClr>
              </a:solidFill>
            </a:ln>
          </c:spPr>
          <c:dLbls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Pos val="ctr"/>
            <c:showVal val="1"/>
          </c:dLbls>
          <c:cat>
            <c:numRef>
              <c:f>data!$B$9:$N$9</c:f>
              <c:numCache>
                <c:formatCode>General</c:formatCode>
                <c:ptCount val="13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</c:numCache>
            </c:numRef>
          </c:cat>
          <c:val>
            <c:numRef>
              <c:f>data!$B$12:$N$12</c:f>
              <c:numCache>
                <c:formatCode>General</c:formatCode>
                <c:ptCount val="13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  <c:pt idx="6">
                  <c:v>1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</c:ser>
        <c:dLbls>
          <c:showVal val="1"/>
        </c:dLbls>
        <c:overlap val="100"/>
        <c:axId val="34153600"/>
        <c:axId val="34155136"/>
      </c:barChart>
      <c:catAx>
        <c:axId val="34153600"/>
        <c:scaling>
          <c:orientation val="minMax"/>
        </c:scaling>
        <c:axPos val="b"/>
        <c:numFmt formatCode="General" sourceLinked="1"/>
        <c:tickLblPos val="nextTo"/>
        <c:crossAx val="34155136"/>
        <c:crosses val="autoZero"/>
        <c:auto val="1"/>
        <c:lblAlgn val="ctr"/>
        <c:lblOffset val="100"/>
      </c:catAx>
      <c:valAx>
        <c:axId val="34155136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Number of Days</a:t>
                </a:r>
              </a:p>
            </c:rich>
          </c:tx>
        </c:title>
        <c:numFmt formatCode="General" sourceLinked="1"/>
        <c:tickLblPos val="nextTo"/>
        <c:crossAx val="34153600"/>
        <c:crosses val="autoZero"/>
        <c:crossBetween val="between"/>
      </c:valAx>
    </c:plotArea>
    <c:plotVisOnly val="1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0.08577</cdr:x>
      <cdr:y>0.17464</cdr:y>
    </cdr:from>
    <cdr:to>
      <cdr:x>0.23186</cdr:x>
      <cdr:y>0.24838</cdr:y>
    </cdr:to>
    <cdr:grpSp>
      <cdr:nvGrpSpPr>
        <cdr:cNvPr id="8" name="Group 7"/>
        <cdr:cNvGrpSpPr/>
      </cdr:nvGrpSpPr>
      <cdr:grpSpPr>
        <a:xfrm xmlns:a="http://schemas.openxmlformats.org/drawingml/2006/main">
          <a:off x="740849" y="1099012"/>
          <a:ext cx="1261871" cy="464047"/>
          <a:chOff x="3753013" y="1107179"/>
          <a:chExt cx="1294423" cy="464039"/>
        </a:xfrm>
      </cdr:grpSpPr>
      <cdr:sp macro="" textlink="">
        <cdr:nvSpPr>
          <cdr:cNvPr id="3" name="TextBox 2"/>
          <cdr:cNvSpPr txBox="1"/>
        </cdr:nvSpPr>
        <cdr:spPr>
          <a:xfrm xmlns:a="http://schemas.openxmlformats.org/drawingml/2006/main">
            <a:off x="3826281" y="1107179"/>
            <a:ext cx="1172309" cy="40705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pPr algn="ctr"/>
            <a:r>
              <a:rPr lang="en-US" sz="800"/>
              <a:t>8-hr</a:t>
            </a:r>
            <a:r>
              <a:rPr lang="en-US" sz="800" baseline="0"/>
              <a:t> standard 85 ppb</a:t>
            </a:r>
          </a:p>
          <a:p xmlns:a="http://schemas.openxmlformats.org/drawingml/2006/main">
            <a:pPr algn="ctr"/>
            <a:r>
              <a:rPr lang="en-US" sz="800" baseline="0"/>
              <a:t>set in 1997</a:t>
            </a:r>
            <a:endParaRPr lang="en-US" sz="800"/>
          </a:p>
        </cdr:txBody>
      </cdr:sp>
      <cdr:sp macro="" textlink="">
        <cdr:nvSpPr>
          <cdr:cNvPr id="7" name="Down Arrow Callout 6"/>
          <cdr:cNvSpPr/>
        </cdr:nvSpPr>
        <cdr:spPr>
          <a:xfrm xmlns:a="http://schemas.openxmlformats.org/drawingml/2006/main">
            <a:off x="3753013" y="1139744"/>
            <a:ext cx="1294423" cy="431474"/>
          </a:xfrm>
          <a:prstGeom xmlns:a="http://schemas.openxmlformats.org/drawingml/2006/main" prst="downArrowCallout">
            <a:avLst/>
          </a:prstGeom>
          <a:noFill xmlns:a="http://schemas.openxmlformats.org/drawingml/2006/main"/>
          <a:ln xmlns:a="http://schemas.openxmlformats.org/drawingml/2006/main">
            <a:solidFill>
              <a:schemeClr val="tx1">
                <a:lumMod val="50000"/>
                <a:lumOff val="50000"/>
              </a:schemeClr>
            </a:solidFill>
          </a:ln>
        </cdr:spPr>
        <cdr:style>
          <a:lnRef xmlns:a="http://schemas.openxmlformats.org/drawingml/2006/main" idx="2">
            <a:schemeClr val="accent1">
              <a:shade val="50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</cdr:grpSp>
  </cdr:relSizeAnchor>
  <cdr:relSizeAnchor xmlns:cdr="http://schemas.openxmlformats.org/drawingml/2006/chartDrawing">
    <cdr:from>
      <cdr:x>0.85014</cdr:x>
      <cdr:y>0.17723</cdr:y>
    </cdr:from>
    <cdr:to>
      <cdr:x>0.99623</cdr:x>
      <cdr:y>0.25097</cdr:y>
    </cdr:to>
    <cdr:grpSp>
      <cdr:nvGrpSpPr>
        <cdr:cNvPr id="9" name="Group 8"/>
        <cdr:cNvGrpSpPr/>
      </cdr:nvGrpSpPr>
      <cdr:grpSpPr>
        <a:xfrm xmlns:a="http://schemas.openxmlformats.org/drawingml/2006/main">
          <a:off x="7343193" y="1115311"/>
          <a:ext cx="1261871" cy="464046"/>
          <a:chOff x="0" y="0"/>
          <a:chExt cx="1294423" cy="464039"/>
        </a:xfrm>
      </cdr:grpSpPr>
      <cdr:sp macro="" textlink="">
        <cdr:nvSpPr>
          <cdr:cNvPr id="10" name="TextBox 2"/>
          <cdr:cNvSpPr txBox="1"/>
        </cdr:nvSpPr>
        <cdr:spPr>
          <a:xfrm xmlns:a="http://schemas.openxmlformats.org/drawingml/2006/main">
            <a:off x="73268" y="0"/>
            <a:ext cx="1172309" cy="407051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cdr:spPr>
        <cdr:txBody>
          <a:bodyPr xmlns:a="http://schemas.openxmlformats.org/drawingml/2006/main" wrap="square" rtlCol="0"/>
          <a:lstStyle xmlns:a="http://schemas.openxmlformats.org/drawingml/2006/main">
            <a:lvl1pPr marL="0" indent="0">
              <a:defRPr sz="1100">
                <a:latin typeface="Calibri"/>
              </a:defRPr>
            </a:lvl1pPr>
            <a:lvl2pPr marL="457200" indent="0">
              <a:defRPr sz="1100">
                <a:latin typeface="Calibri"/>
              </a:defRPr>
            </a:lvl2pPr>
            <a:lvl3pPr marL="914400" indent="0">
              <a:defRPr sz="1100">
                <a:latin typeface="Calibri"/>
              </a:defRPr>
            </a:lvl3pPr>
            <a:lvl4pPr marL="1371600" indent="0">
              <a:defRPr sz="1100">
                <a:latin typeface="Calibri"/>
              </a:defRPr>
            </a:lvl4pPr>
            <a:lvl5pPr marL="1828800" indent="0">
              <a:defRPr sz="1100">
                <a:latin typeface="Calibri"/>
              </a:defRPr>
            </a:lvl5pPr>
            <a:lvl6pPr marL="2286000" indent="0">
              <a:defRPr sz="1100">
                <a:latin typeface="Calibri"/>
              </a:defRPr>
            </a:lvl6pPr>
            <a:lvl7pPr marL="2743200" indent="0">
              <a:defRPr sz="1100">
                <a:latin typeface="Calibri"/>
              </a:defRPr>
            </a:lvl7pPr>
            <a:lvl8pPr marL="3200400" indent="0">
              <a:defRPr sz="1100">
                <a:latin typeface="Calibri"/>
              </a:defRPr>
            </a:lvl8pPr>
            <a:lvl9pPr marL="3657600" indent="0">
              <a:defRPr sz="1100">
                <a:latin typeface="Calibri"/>
              </a:defRPr>
            </a:lvl9pPr>
          </a:lstStyle>
          <a:p xmlns:a="http://schemas.openxmlformats.org/drawingml/2006/main">
            <a:pPr algn="ctr"/>
            <a:r>
              <a:rPr lang="en-US" sz="800"/>
              <a:t>8-hr</a:t>
            </a:r>
            <a:r>
              <a:rPr lang="en-US" sz="800" baseline="0"/>
              <a:t> standard 75 ppb</a:t>
            </a:r>
          </a:p>
          <a:p xmlns:a="http://schemas.openxmlformats.org/drawingml/2006/main">
            <a:pPr algn="ctr"/>
            <a:r>
              <a:rPr lang="en-US" sz="800" baseline="0"/>
              <a:t>revised in 2008</a:t>
            </a:r>
            <a:endParaRPr lang="en-US" sz="800"/>
          </a:p>
        </cdr:txBody>
      </cdr:sp>
      <cdr:sp macro="" textlink="">
        <cdr:nvSpPr>
          <cdr:cNvPr id="11" name="Down Arrow Callout 10"/>
          <cdr:cNvSpPr/>
        </cdr:nvSpPr>
        <cdr:spPr>
          <a:xfrm xmlns:a="http://schemas.openxmlformats.org/drawingml/2006/main">
            <a:off x="0" y="32565"/>
            <a:ext cx="1294423" cy="431474"/>
          </a:xfrm>
          <a:prstGeom xmlns:a="http://schemas.openxmlformats.org/drawingml/2006/main" prst="downArrowCallout">
            <a:avLst/>
          </a:prstGeom>
          <a:noFill xmlns:a="http://schemas.openxmlformats.org/drawingml/2006/main"/>
          <a:ln xmlns:a="http://schemas.openxmlformats.org/drawingml/2006/main" w="2540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 xmlns:a="http://schemas.openxmlformats.org/drawingml/2006/main"/>
        </cdr:spPr>
        <cdr:style>
          <a:lnRef xmlns:a="http://schemas.openxmlformats.org/drawingml/2006/main" idx="2">
            <a:schemeClr val="accent1">
              <a:shade val="50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cdr:style>
        <cdr:txBody>
          <a:bodyPr xmlns:a="http://schemas.openxmlformats.org/drawingml/2006/main"/>
          <a:lstStyle xmlns:a="http://schemas.openxmlformats.org/drawingml/2006/main">
            <a:lvl1pPr marL="0" indent="0">
              <a:defRPr sz="1100">
                <a:solidFill>
                  <a:sysClr val="window" lastClr="FFFFFF"/>
                </a:solidFill>
                <a:latin typeface="Calibri"/>
              </a:defRPr>
            </a:lvl1pPr>
            <a:lvl2pPr marL="457200" indent="0">
              <a:defRPr sz="1100">
                <a:solidFill>
                  <a:sysClr val="window" lastClr="FFFFFF"/>
                </a:solidFill>
                <a:latin typeface="Calibri"/>
              </a:defRPr>
            </a:lvl2pPr>
            <a:lvl3pPr marL="914400" indent="0">
              <a:defRPr sz="1100">
                <a:solidFill>
                  <a:sysClr val="window" lastClr="FFFFFF"/>
                </a:solidFill>
                <a:latin typeface="Calibri"/>
              </a:defRPr>
            </a:lvl3pPr>
            <a:lvl4pPr marL="1371600" indent="0">
              <a:defRPr sz="1100">
                <a:solidFill>
                  <a:sysClr val="window" lastClr="FFFFFF"/>
                </a:solidFill>
                <a:latin typeface="Calibri"/>
              </a:defRPr>
            </a:lvl4pPr>
            <a:lvl5pPr marL="1828800" indent="0">
              <a:defRPr sz="1100">
                <a:solidFill>
                  <a:sysClr val="window" lastClr="FFFFFF"/>
                </a:solidFill>
                <a:latin typeface="Calibri"/>
              </a:defRPr>
            </a:lvl5pPr>
            <a:lvl6pPr marL="2286000" indent="0">
              <a:defRPr sz="1100">
                <a:solidFill>
                  <a:sysClr val="window" lastClr="FFFFFF"/>
                </a:solidFill>
                <a:latin typeface="Calibri"/>
              </a:defRPr>
            </a:lvl6pPr>
            <a:lvl7pPr marL="2743200" indent="0">
              <a:defRPr sz="1100">
                <a:solidFill>
                  <a:sysClr val="window" lastClr="FFFFFF"/>
                </a:solidFill>
                <a:latin typeface="Calibri"/>
              </a:defRPr>
            </a:lvl7pPr>
            <a:lvl8pPr marL="3200400" indent="0">
              <a:defRPr sz="1100">
                <a:solidFill>
                  <a:sysClr val="window" lastClr="FFFFFF"/>
                </a:solidFill>
                <a:latin typeface="Calibri"/>
              </a:defRPr>
            </a:lvl8pPr>
            <a:lvl9pPr marL="3657600" indent="0">
              <a:defRPr sz="1100">
                <a:solidFill>
                  <a:sysClr val="window" lastClr="FFFFFF"/>
                </a:solidFill>
                <a:latin typeface="Calibri"/>
              </a:defRPr>
            </a:lvl9pPr>
          </a:lstStyle>
          <a:p xmlns:a="http://schemas.openxmlformats.org/drawingml/2006/main">
            <a:endParaRPr lang="en-US"/>
          </a:p>
        </cdr:txBody>
      </cdr:sp>
    </cdr:grp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fld id="{7ACAB48D-7F0E-4A8D-AE39-3D5CB2B6A4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defTabSz="931863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8" tIns="46585" rIns="93168" bIns="46585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pPr>
              <a:defRPr/>
            </a:pPr>
            <a:fld id="{A8A7EAD7-BEB0-46B4-A4A7-9244301C32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902829-6C48-4472-862E-C07F9DEC3A47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F40C55-0AB3-4F7A-9FDB-B45DD6D045BA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4B605C-9090-4A24-B603-3D3D6B10DA31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5CB3E4-6F08-4C82-82FB-D22F6D40DC44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44126F-805A-4312-B983-29B933C6BCBF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July was the 4</a:t>
            </a:r>
            <a:r>
              <a:rPr lang="en-US" baseline="30000" smtClean="0"/>
              <a:t>th</a:t>
            </a:r>
            <a:r>
              <a:rPr lang="en-US" smtClean="0"/>
              <a:t> coolest on record.</a:t>
            </a:r>
          </a:p>
          <a:p>
            <a:pPr eaLnBrk="1" hangingPunct="1"/>
            <a:r>
              <a:rPr lang="en-US" smtClean="0"/>
              <a:t>May and June had above normal precip amounts.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1F15C2-5F52-4A10-8428-6E57024CAFA7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F63FF-986B-478D-BF34-DEA3728FAD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E9E0F-436A-427F-80D9-3916D1EA15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3A08E-DFBF-49E3-A2A7-4FFD146FF0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C0A1B-D54C-4D86-B010-179393CF0B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CFE-6829-49F9-9BA5-7DE033C22D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03A4B-5FEB-4A21-A77D-E8DD74B245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17623-BD23-4F78-B0E8-5AA3C7AECA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C5B94-BE40-41E8-B662-C0C50FCF9F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19350-130C-424C-B95A-282AA918F1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3FDDC-F3C3-4C5F-B47D-4BE84E5DE8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376D9-C2EA-4801-A48E-B8382FD1F5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126E3-0B43-4028-AB9B-62D16B158E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D59BDC2-05DF-444C-98AE-836F7A8C54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Group 4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16388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pitchFamily="34" charset="0"/>
              </a:endParaRPr>
            </a:p>
          </p:txBody>
        </p:sp>
        <p:pic>
          <p:nvPicPr>
            <p:cNvPr id="16389" name="Picture 6" descr="COG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386" name="Text Box 7"/>
          <p:cNvSpPr txBox="1">
            <a:spLocks noChangeArrowheads="1"/>
          </p:cNvSpPr>
          <p:nvPr/>
        </p:nvSpPr>
        <p:spPr bwMode="auto">
          <a:xfrm>
            <a:off x="609600" y="2147888"/>
            <a:ext cx="8001000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/>
              <a:t>2009 Ozone Season Summary and Air Quality Trends</a:t>
            </a:r>
          </a:p>
        </p:txBody>
      </p:sp>
      <p:sp>
        <p:nvSpPr>
          <p:cNvPr id="16387" name="Text Box 9"/>
          <p:cNvSpPr txBox="1">
            <a:spLocks noChangeArrowheads="1"/>
          </p:cNvSpPr>
          <p:nvPr/>
        </p:nvSpPr>
        <p:spPr bwMode="auto">
          <a:xfrm>
            <a:off x="1981200" y="4862513"/>
            <a:ext cx="5029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Jen Desimone and Sunil Kumar</a:t>
            </a:r>
          </a:p>
          <a:p>
            <a:pPr algn="ctr">
              <a:spcBef>
                <a:spcPct val="50000"/>
              </a:spcBef>
            </a:pPr>
            <a:r>
              <a:rPr lang="en-US" sz="2400"/>
              <a:t>MWAQC Meeting, COG</a:t>
            </a:r>
          </a:p>
          <a:p>
            <a:pPr algn="ctr">
              <a:spcBef>
                <a:spcPct val="50000"/>
              </a:spcBef>
            </a:pPr>
            <a:r>
              <a:rPr lang="en-US" sz="2400"/>
              <a:t>September 23,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Group 11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18442" name="Rectangle 8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pitchFamily="34" charset="0"/>
              </a:endParaRPr>
            </a:p>
          </p:txBody>
        </p:sp>
        <p:pic>
          <p:nvPicPr>
            <p:cNvPr id="18443" name="Picture 10" descr="COG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434" name="Text Box 12"/>
          <p:cNvSpPr txBox="1">
            <a:spLocks noChangeArrowheads="1"/>
          </p:cNvSpPr>
          <p:nvPr/>
        </p:nvSpPr>
        <p:spPr bwMode="auto">
          <a:xfrm>
            <a:off x="3352800" y="381000"/>
            <a:ext cx="487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Ozone Season Summary (2009)</a:t>
            </a:r>
          </a:p>
        </p:txBody>
      </p:sp>
      <p:sp>
        <p:nvSpPr>
          <p:cNvPr id="18435" name="Text Box 528"/>
          <p:cNvSpPr txBox="1">
            <a:spLocks noChangeArrowheads="1"/>
          </p:cNvSpPr>
          <p:nvPr/>
        </p:nvSpPr>
        <p:spPr bwMode="auto">
          <a:xfrm>
            <a:off x="76200" y="1676400"/>
            <a:ext cx="3733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Peak 8-Hour Ozone Concentrations (ppb)</a:t>
            </a:r>
          </a:p>
        </p:txBody>
      </p:sp>
      <p:sp>
        <p:nvSpPr>
          <p:cNvPr id="18436" name="Text Box 4182"/>
          <p:cNvSpPr txBox="1">
            <a:spLocks noChangeArrowheads="1"/>
          </p:cNvSpPr>
          <p:nvPr/>
        </p:nvSpPr>
        <p:spPr bwMode="auto">
          <a:xfrm>
            <a:off x="152400" y="6319838"/>
            <a:ext cx="365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Analysis is based on draft data until September 15, 2009. Data is subject to change.</a:t>
            </a:r>
          </a:p>
        </p:txBody>
      </p:sp>
      <p:sp>
        <p:nvSpPr>
          <p:cNvPr id="18437" name="Rectangle 10"/>
          <p:cNvSpPr>
            <a:spLocks noChangeArrowheads="1"/>
          </p:cNvSpPr>
          <p:nvPr/>
        </p:nvSpPr>
        <p:spPr bwMode="auto">
          <a:xfrm>
            <a:off x="304800" y="3200400"/>
            <a:ext cx="32004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Data based on the 8-hour standard set at 75 ppb.</a:t>
            </a:r>
          </a:p>
          <a:p>
            <a:pPr>
              <a:spcBef>
                <a:spcPct val="50000"/>
              </a:spcBef>
            </a:pPr>
            <a:endParaRPr lang="en-US" sz="1400"/>
          </a:p>
          <a:p>
            <a:pPr>
              <a:spcBef>
                <a:spcPct val="50000"/>
              </a:spcBef>
            </a:pPr>
            <a:r>
              <a:rPr lang="en-US" sz="1400"/>
              <a:t>4 Code Orange Days</a:t>
            </a:r>
          </a:p>
          <a:p>
            <a:pPr>
              <a:spcBef>
                <a:spcPct val="50000"/>
              </a:spcBef>
            </a:pPr>
            <a:r>
              <a:rPr lang="en-US" sz="1400"/>
              <a:t>38 Code Yellow Days</a:t>
            </a:r>
          </a:p>
          <a:p>
            <a:pPr>
              <a:spcBef>
                <a:spcPct val="50000"/>
              </a:spcBef>
            </a:pPr>
            <a:r>
              <a:rPr lang="en-US" sz="1400"/>
              <a:t>96 Code Green Days</a:t>
            </a:r>
          </a:p>
        </p:txBody>
      </p:sp>
      <p:pic>
        <p:nvPicPr>
          <p:cNvPr id="18438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1047750"/>
            <a:ext cx="41910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67200" y="3198813"/>
            <a:ext cx="1981200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77000" y="3124200"/>
            <a:ext cx="1981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95888" y="5029200"/>
            <a:ext cx="2176462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Group 2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20516" name="Rectangle 3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pitchFamily="34" charset="0"/>
              </a:endParaRPr>
            </a:p>
          </p:txBody>
        </p:sp>
        <p:pic>
          <p:nvPicPr>
            <p:cNvPr id="20517" name="Picture 4" descr="COG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482" name="Text Box 5"/>
          <p:cNvSpPr txBox="1">
            <a:spLocks noChangeArrowheads="1"/>
          </p:cNvSpPr>
          <p:nvPr/>
        </p:nvSpPr>
        <p:spPr bwMode="auto">
          <a:xfrm>
            <a:off x="3352800" y="381000"/>
            <a:ext cx="487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2009 Ozone Exceedances</a:t>
            </a:r>
          </a:p>
        </p:txBody>
      </p:sp>
      <p:graphicFrame>
        <p:nvGraphicFramePr>
          <p:cNvPr id="81945" name="Group 1049"/>
          <p:cNvGraphicFramePr>
            <a:graphicFrameLocks noGrp="1"/>
          </p:cNvGraphicFramePr>
          <p:nvPr>
            <p:ph sz="half" idx="2"/>
          </p:nvPr>
        </p:nvGraphicFramePr>
        <p:xfrm>
          <a:off x="2438400" y="1825625"/>
          <a:ext cx="4191000" cy="1908175"/>
        </p:xfrm>
        <a:graphic>
          <a:graphicData uri="http://schemas.openxmlformats.org/drawingml/2006/table">
            <a:tbl>
              <a:tblPr/>
              <a:tblGrid>
                <a:gridCol w="685800"/>
                <a:gridCol w="1066800"/>
                <a:gridCol w="990600"/>
                <a:gridCol w="14478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7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 of Monitors Exceeding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7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Highest Monitor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7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Highest Concentration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(ppb)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7E9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6/8/09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McMillan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6/25/09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Calvert 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6/26/09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McMillan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8/27/09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Franconia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15" name="Text Box 982"/>
          <p:cNvSpPr txBox="1">
            <a:spLocks noChangeArrowheads="1"/>
          </p:cNvSpPr>
          <p:nvPr/>
        </p:nvSpPr>
        <p:spPr bwMode="auto">
          <a:xfrm>
            <a:off x="1447800" y="6477000"/>
            <a:ext cx="7543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Analysis is based on draft data until September 15, 2009. Data is subject to change.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29" name="Group 4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22542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pitchFamily="34" charset="0"/>
              </a:endParaRPr>
            </a:p>
          </p:txBody>
        </p:sp>
        <p:pic>
          <p:nvPicPr>
            <p:cNvPr id="22543" name="Picture 6" descr="COG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530" name="Text Box 7"/>
          <p:cNvSpPr txBox="1">
            <a:spLocks noChangeArrowheads="1"/>
          </p:cNvSpPr>
          <p:nvPr/>
        </p:nvSpPr>
        <p:spPr bwMode="auto">
          <a:xfrm>
            <a:off x="2514600" y="4572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Why So Few Code Orange Days?</a:t>
            </a:r>
          </a:p>
        </p:txBody>
      </p:sp>
      <p:sp>
        <p:nvSpPr>
          <p:cNvPr id="22531" name="Text Box 27"/>
          <p:cNvSpPr txBox="1">
            <a:spLocks noChangeArrowheads="1"/>
          </p:cNvSpPr>
          <p:nvPr/>
        </p:nvSpPr>
        <p:spPr bwMode="auto">
          <a:xfrm>
            <a:off x="1066800" y="1371600"/>
            <a:ext cx="7467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/>
              <a:t>Meteorology Played a Big Role in this Year’s Ozone Season.</a:t>
            </a:r>
          </a:p>
        </p:txBody>
      </p:sp>
      <p:sp>
        <p:nvSpPr>
          <p:cNvPr id="22532" name="Rectangle 17"/>
          <p:cNvSpPr>
            <a:spLocks noChangeArrowheads="1"/>
          </p:cNvSpPr>
          <p:nvPr/>
        </p:nvSpPr>
        <p:spPr bwMode="auto">
          <a:xfrm>
            <a:off x="2057400" y="2286000"/>
            <a:ext cx="5257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/>
              <a:t>Typical weather pattern for high ozone.</a:t>
            </a:r>
          </a:p>
        </p:txBody>
      </p:sp>
      <p:grpSp>
        <p:nvGrpSpPr>
          <p:cNvPr id="22533" name="Group 33"/>
          <p:cNvGrpSpPr>
            <a:grpSpLocks/>
          </p:cNvGrpSpPr>
          <p:nvPr/>
        </p:nvGrpSpPr>
        <p:grpSpPr bwMode="auto">
          <a:xfrm>
            <a:off x="2895600" y="2743200"/>
            <a:ext cx="5943600" cy="3657600"/>
            <a:chOff x="1704762" y="2743200"/>
            <a:chExt cx="6524838" cy="3810000"/>
          </a:xfrm>
        </p:grpSpPr>
        <p:pic>
          <p:nvPicPr>
            <p:cNvPr id="22535" name="Picture 31" descr="C:\Documents and Settings\jdesimone\Local Settings\Temporary Internet Files\Content.IE5\5MWFTBAR\MCMP00226_0000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04762" y="2743200"/>
              <a:ext cx="5759567" cy="381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2536" name="Group 30"/>
            <p:cNvGrpSpPr>
              <a:grpSpLocks/>
            </p:cNvGrpSpPr>
            <p:nvPr/>
          </p:nvGrpSpPr>
          <p:grpSpPr bwMode="auto">
            <a:xfrm>
              <a:off x="7239000" y="4038600"/>
              <a:ext cx="990600" cy="990600"/>
              <a:chOff x="7772400" y="3124200"/>
              <a:chExt cx="990600" cy="990600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7773121" y="3123605"/>
                <a:ext cx="989879" cy="990533"/>
              </a:xfrm>
              <a:prstGeom prst="ellipse">
                <a:avLst/>
              </a:prstGeom>
              <a:noFill/>
              <a:ln>
                <a:solidFill>
                  <a:srgbClr val="020CC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pic>
            <p:nvPicPr>
              <p:cNvPr id="22541" name="Picture 20" descr="high.png"/>
              <p:cNvPicPr>
                <a:picLocks noChangeAspect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8001000" y="3352800"/>
                <a:ext cx="457200" cy="5737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9" name="Right Arrow 28"/>
            <p:cNvSpPr/>
            <p:nvPr/>
          </p:nvSpPr>
          <p:spPr>
            <a:xfrm rot="19974776">
              <a:off x="5840297" y="4338969"/>
              <a:ext cx="662243" cy="46302"/>
            </a:xfrm>
            <a:prstGeom prst="rightArrow">
              <a:avLst/>
            </a:prstGeom>
            <a:solidFill>
              <a:srgbClr val="020CCE"/>
            </a:solidFill>
            <a:ln>
              <a:solidFill>
                <a:srgbClr val="020C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2" name="Right Arrow 31"/>
            <p:cNvSpPr/>
            <p:nvPr/>
          </p:nvSpPr>
          <p:spPr>
            <a:xfrm rot="19974776">
              <a:off x="5991915" y="4415036"/>
              <a:ext cx="663986" cy="46302"/>
            </a:xfrm>
            <a:prstGeom prst="rightArrow">
              <a:avLst/>
            </a:prstGeom>
            <a:solidFill>
              <a:srgbClr val="020CCE"/>
            </a:solidFill>
            <a:ln>
              <a:solidFill>
                <a:srgbClr val="020C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ight Arrow 32"/>
            <p:cNvSpPr/>
            <p:nvPr/>
          </p:nvSpPr>
          <p:spPr>
            <a:xfrm rot="19974776">
              <a:off x="6143535" y="4492757"/>
              <a:ext cx="663985" cy="44649"/>
            </a:xfrm>
            <a:prstGeom prst="rightArrow">
              <a:avLst/>
            </a:prstGeom>
            <a:solidFill>
              <a:srgbClr val="020CCE"/>
            </a:solidFill>
            <a:ln>
              <a:solidFill>
                <a:srgbClr val="020C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2534" name="TextBox 34"/>
          <p:cNvSpPr txBox="1">
            <a:spLocks noChangeArrowheads="1"/>
          </p:cNvSpPr>
          <p:nvPr/>
        </p:nvSpPr>
        <p:spPr bwMode="auto">
          <a:xfrm>
            <a:off x="76200" y="3597275"/>
            <a:ext cx="32004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1400"/>
              <a:t>Warm Temperatures</a:t>
            </a:r>
          </a:p>
          <a:p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Lots of Sun</a:t>
            </a:r>
          </a:p>
          <a:p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West Winds</a:t>
            </a:r>
          </a:p>
          <a:p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No Rain</a:t>
            </a:r>
          </a:p>
          <a:p>
            <a:pPr>
              <a:buFont typeface="Arial" charset="0"/>
              <a:buChar char="•"/>
            </a:pPr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Elevated Background Concentrations</a:t>
            </a:r>
          </a:p>
          <a:p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Group 4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24589" name="Rectangle 5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pitchFamily="34" charset="0"/>
              </a:endParaRPr>
            </a:p>
          </p:txBody>
        </p:sp>
        <p:pic>
          <p:nvPicPr>
            <p:cNvPr id="24590" name="Picture 6" descr="COG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4578" name="Text Box 7"/>
          <p:cNvSpPr txBox="1">
            <a:spLocks noChangeArrowheads="1"/>
          </p:cNvSpPr>
          <p:nvPr/>
        </p:nvSpPr>
        <p:spPr bwMode="auto">
          <a:xfrm>
            <a:off x="2514600" y="4572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Why So Few Code Orange Days?</a:t>
            </a:r>
          </a:p>
        </p:txBody>
      </p:sp>
      <p:sp>
        <p:nvSpPr>
          <p:cNvPr id="24579" name="Text Box 27"/>
          <p:cNvSpPr txBox="1">
            <a:spLocks noChangeArrowheads="1"/>
          </p:cNvSpPr>
          <p:nvPr/>
        </p:nvSpPr>
        <p:spPr bwMode="auto">
          <a:xfrm>
            <a:off x="1066800" y="1371600"/>
            <a:ext cx="7467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/>
              <a:t>Meteorology Played a Big Role in this Year’s Ozone Season.</a:t>
            </a:r>
          </a:p>
        </p:txBody>
      </p:sp>
      <p:sp>
        <p:nvSpPr>
          <p:cNvPr id="24580" name="Rectangle 17"/>
          <p:cNvSpPr>
            <a:spLocks noChangeArrowheads="1"/>
          </p:cNvSpPr>
          <p:nvPr/>
        </p:nvSpPr>
        <p:spPr bwMode="auto">
          <a:xfrm>
            <a:off x="2286000" y="2286000"/>
            <a:ext cx="487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/>
              <a:t>Weather pattern for the summer of ‘09.</a:t>
            </a:r>
          </a:p>
        </p:txBody>
      </p:sp>
      <p:sp>
        <p:nvSpPr>
          <p:cNvPr id="24581" name="TextBox 34"/>
          <p:cNvSpPr txBox="1">
            <a:spLocks noChangeArrowheads="1"/>
          </p:cNvSpPr>
          <p:nvPr/>
        </p:nvSpPr>
        <p:spPr bwMode="auto">
          <a:xfrm>
            <a:off x="76200" y="3597275"/>
            <a:ext cx="3200400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1400"/>
              <a:t>Cooler Temperatures</a:t>
            </a:r>
          </a:p>
          <a:p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Too Many Clouds</a:t>
            </a:r>
          </a:p>
          <a:p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Northerly or Southerly Winds</a:t>
            </a:r>
          </a:p>
          <a:p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Showers and Storms</a:t>
            </a:r>
          </a:p>
          <a:p>
            <a:pPr>
              <a:buFont typeface="Arial" charset="0"/>
              <a:buChar char="•"/>
            </a:pPr>
            <a:endParaRPr lang="en-US" sz="900"/>
          </a:p>
          <a:p>
            <a:pPr>
              <a:buFont typeface="Arial" charset="0"/>
              <a:buChar char="•"/>
            </a:pPr>
            <a:r>
              <a:rPr lang="en-US" sz="1400"/>
              <a:t>Low Background Concentrations</a:t>
            </a:r>
          </a:p>
        </p:txBody>
      </p:sp>
      <p:grpSp>
        <p:nvGrpSpPr>
          <p:cNvPr id="24582" name="Group 24"/>
          <p:cNvGrpSpPr>
            <a:grpSpLocks/>
          </p:cNvGrpSpPr>
          <p:nvPr/>
        </p:nvGrpSpPr>
        <p:grpSpPr bwMode="auto">
          <a:xfrm>
            <a:off x="2895600" y="2743200"/>
            <a:ext cx="5246688" cy="3657600"/>
            <a:chOff x="2895600" y="2743200"/>
            <a:chExt cx="5246500" cy="3657600"/>
          </a:xfrm>
        </p:grpSpPr>
        <p:pic>
          <p:nvPicPr>
            <p:cNvPr id="24583" name="Picture 31" descr="C:\Documents and Settings\jdesimone\Local Settings\Temporary Internet Files\Content.IE5\5MWFTBAR\MCMP00226_0000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95600" y="2743200"/>
              <a:ext cx="5246500" cy="3657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Right Arrow 18"/>
            <p:cNvSpPr/>
            <p:nvPr/>
          </p:nvSpPr>
          <p:spPr>
            <a:xfrm rot="5400000" flipV="1">
              <a:off x="7226138" y="3975101"/>
              <a:ext cx="376238" cy="46036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24585" name="Group 21"/>
            <p:cNvGrpSpPr>
              <a:grpSpLocks/>
            </p:cNvGrpSpPr>
            <p:nvPr/>
          </p:nvGrpSpPr>
          <p:grpSpPr bwMode="auto">
            <a:xfrm>
              <a:off x="6400800" y="3352800"/>
              <a:ext cx="902357" cy="950976"/>
              <a:chOff x="7936843" y="3986784"/>
              <a:chExt cx="902357" cy="950976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7936717" y="3986784"/>
                <a:ext cx="903256" cy="950913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pic>
            <p:nvPicPr>
              <p:cNvPr id="24588" name="Picture 19" descr="low.png"/>
              <p:cNvPicPr>
                <a:picLocks noChangeAspect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8140346" y="4114800"/>
                <a:ext cx="546454" cy="685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3" name="Right Arrow 22"/>
            <p:cNvSpPr/>
            <p:nvPr/>
          </p:nvSpPr>
          <p:spPr>
            <a:xfrm rot="5400000" flipV="1">
              <a:off x="7332497" y="4051301"/>
              <a:ext cx="376238" cy="46035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Group 2"/>
          <p:cNvGrpSpPr>
            <a:grpSpLocks/>
          </p:cNvGrpSpPr>
          <p:nvPr/>
        </p:nvGrpSpPr>
        <p:grpSpPr bwMode="auto">
          <a:xfrm>
            <a:off x="533400" y="304800"/>
            <a:ext cx="8153400" cy="685800"/>
            <a:chOff x="336" y="192"/>
            <a:chExt cx="5136" cy="432"/>
          </a:xfrm>
        </p:grpSpPr>
        <p:sp>
          <p:nvSpPr>
            <p:cNvPr id="26698" name="Rectangle 3"/>
            <p:cNvSpPr>
              <a:spLocks noChangeArrowheads="1"/>
            </p:cNvSpPr>
            <p:nvPr/>
          </p:nvSpPr>
          <p:spPr bwMode="auto">
            <a:xfrm>
              <a:off x="336" y="192"/>
              <a:ext cx="5136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CB679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endParaRPr lang="en-US" sz="3800">
                <a:latin typeface="Tahoma" pitchFamily="34" charset="0"/>
              </a:endParaRPr>
            </a:p>
          </p:txBody>
        </p:sp>
        <p:pic>
          <p:nvPicPr>
            <p:cNvPr id="26699" name="Picture 4" descr="COG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92"/>
              <a:ext cx="6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6626" name="Text Box 109"/>
          <p:cNvSpPr txBox="1">
            <a:spLocks noChangeArrowheads="1"/>
          </p:cNvSpPr>
          <p:nvPr/>
        </p:nvSpPr>
        <p:spPr bwMode="auto">
          <a:xfrm>
            <a:off x="304800" y="1524000"/>
            <a:ext cx="320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24-Hour PM2.5 Concentrations (ug/m3)</a:t>
            </a:r>
          </a:p>
        </p:txBody>
      </p:sp>
      <p:sp>
        <p:nvSpPr>
          <p:cNvPr id="26627" name="Text Box 3278"/>
          <p:cNvSpPr txBox="1">
            <a:spLocks noChangeArrowheads="1"/>
          </p:cNvSpPr>
          <p:nvPr/>
        </p:nvSpPr>
        <p:spPr bwMode="auto">
          <a:xfrm>
            <a:off x="142875" y="976313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8" name="Text Box 3277"/>
          <p:cNvSpPr txBox="1">
            <a:spLocks noChangeArrowheads="1"/>
          </p:cNvSpPr>
          <p:nvPr/>
        </p:nvSpPr>
        <p:spPr bwMode="auto">
          <a:xfrm>
            <a:off x="142875" y="938213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Text Box 3276"/>
          <p:cNvSpPr txBox="1">
            <a:spLocks noChangeArrowheads="1"/>
          </p:cNvSpPr>
          <p:nvPr/>
        </p:nvSpPr>
        <p:spPr bwMode="auto">
          <a:xfrm>
            <a:off x="142875" y="938213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0" name="Text Box 3270"/>
          <p:cNvSpPr txBox="1">
            <a:spLocks noChangeArrowheads="1"/>
          </p:cNvSpPr>
          <p:nvPr/>
        </p:nvSpPr>
        <p:spPr bwMode="auto">
          <a:xfrm>
            <a:off x="811213" y="938213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1" name="Text Box 3269"/>
          <p:cNvSpPr txBox="1">
            <a:spLocks noChangeArrowheads="1"/>
          </p:cNvSpPr>
          <p:nvPr/>
        </p:nvSpPr>
        <p:spPr bwMode="auto">
          <a:xfrm>
            <a:off x="811213" y="938213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2" name="Text Box 3266"/>
          <p:cNvSpPr txBox="1">
            <a:spLocks noChangeArrowheads="1"/>
          </p:cNvSpPr>
          <p:nvPr/>
        </p:nvSpPr>
        <p:spPr bwMode="auto">
          <a:xfrm>
            <a:off x="1458913" y="938213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3" name="Text Box 3265"/>
          <p:cNvSpPr txBox="1">
            <a:spLocks noChangeArrowheads="1"/>
          </p:cNvSpPr>
          <p:nvPr/>
        </p:nvSpPr>
        <p:spPr bwMode="auto">
          <a:xfrm>
            <a:off x="1458913" y="938213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4" name="Text Box 3263"/>
          <p:cNvSpPr txBox="1">
            <a:spLocks noChangeArrowheads="1"/>
          </p:cNvSpPr>
          <p:nvPr/>
        </p:nvSpPr>
        <p:spPr bwMode="auto">
          <a:xfrm>
            <a:off x="2119313" y="2865438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5" name="Text Box 3262"/>
          <p:cNvSpPr txBox="1">
            <a:spLocks noChangeArrowheads="1"/>
          </p:cNvSpPr>
          <p:nvPr/>
        </p:nvSpPr>
        <p:spPr bwMode="auto">
          <a:xfrm>
            <a:off x="2119313" y="2865438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6" name="Text Box 3261"/>
          <p:cNvSpPr txBox="1">
            <a:spLocks noChangeArrowheads="1"/>
          </p:cNvSpPr>
          <p:nvPr/>
        </p:nvSpPr>
        <p:spPr bwMode="auto">
          <a:xfrm>
            <a:off x="2119313" y="2865438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7" name="Text Box 3260"/>
          <p:cNvSpPr txBox="1">
            <a:spLocks noChangeArrowheads="1"/>
          </p:cNvSpPr>
          <p:nvPr/>
        </p:nvSpPr>
        <p:spPr bwMode="auto">
          <a:xfrm>
            <a:off x="2119313" y="2865438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8" name="Text Box 3259"/>
          <p:cNvSpPr txBox="1">
            <a:spLocks noChangeArrowheads="1"/>
          </p:cNvSpPr>
          <p:nvPr/>
        </p:nvSpPr>
        <p:spPr bwMode="auto">
          <a:xfrm>
            <a:off x="2119313" y="2865438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9" name="Text Box 3258"/>
          <p:cNvSpPr txBox="1">
            <a:spLocks noChangeArrowheads="1"/>
          </p:cNvSpPr>
          <p:nvPr/>
        </p:nvSpPr>
        <p:spPr bwMode="auto">
          <a:xfrm>
            <a:off x="2119313" y="2865438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0" name="Text Box 3257"/>
          <p:cNvSpPr txBox="1">
            <a:spLocks noChangeArrowheads="1"/>
          </p:cNvSpPr>
          <p:nvPr/>
        </p:nvSpPr>
        <p:spPr bwMode="auto">
          <a:xfrm>
            <a:off x="2119313" y="2865438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1" name="Text Box 3256"/>
          <p:cNvSpPr txBox="1">
            <a:spLocks noChangeArrowheads="1"/>
          </p:cNvSpPr>
          <p:nvPr/>
        </p:nvSpPr>
        <p:spPr bwMode="auto">
          <a:xfrm>
            <a:off x="2119313" y="2865438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2" name="Text Box 3255"/>
          <p:cNvSpPr txBox="1">
            <a:spLocks noChangeArrowheads="1"/>
          </p:cNvSpPr>
          <p:nvPr/>
        </p:nvSpPr>
        <p:spPr bwMode="auto">
          <a:xfrm>
            <a:off x="2754313" y="5451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3" name="Text Box 3254"/>
          <p:cNvSpPr txBox="1">
            <a:spLocks noChangeArrowheads="1"/>
          </p:cNvSpPr>
          <p:nvPr/>
        </p:nvSpPr>
        <p:spPr bwMode="auto">
          <a:xfrm>
            <a:off x="2754313" y="5451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4" name="Text Box 3275"/>
          <p:cNvSpPr txBox="1">
            <a:spLocks noChangeArrowheads="1"/>
          </p:cNvSpPr>
          <p:nvPr/>
        </p:nvSpPr>
        <p:spPr bwMode="auto">
          <a:xfrm>
            <a:off x="142875" y="938213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5" name="Text Box 3274"/>
          <p:cNvSpPr txBox="1">
            <a:spLocks noChangeArrowheads="1"/>
          </p:cNvSpPr>
          <p:nvPr/>
        </p:nvSpPr>
        <p:spPr bwMode="auto">
          <a:xfrm>
            <a:off x="142875" y="938213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6" name="Text Box 3253"/>
          <p:cNvSpPr txBox="1">
            <a:spLocks noChangeArrowheads="1"/>
          </p:cNvSpPr>
          <p:nvPr/>
        </p:nvSpPr>
        <p:spPr bwMode="auto">
          <a:xfrm>
            <a:off x="2754313" y="5451475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7" name="Text Box 3252"/>
          <p:cNvSpPr txBox="1">
            <a:spLocks noChangeArrowheads="1"/>
          </p:cNvSpPr>
          <p:nvPr/>
        </p:nvSpPr>
        <p:spPr bwMode="auto">
          <a:xfrm>
            <a:off x="2754313" y="5451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8" name="Text Box 3251"/>
          <p:cNvSpPr txBox="1">
            <a:spLocks noChangeArrowheads="1"/>
          </p:cNvSpPr>
          <p:nvPr/>
        </p:nvSpPr>
        <p:spPr bwMode="auto">
          <a:xfrm>
            <a:off x="2754313" y="545147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9" name="Text Box 3268"/>
          <p:cNvSpPr txBox="1">
            <a:spLocks noChangeArrowheads="1"/>
          </p:cNvSpPr>
          <p:nvPr/>
        </p:nvSpPr>
        <p:spPr bwMode="auto">
          <a:xfrm>
            <a:off x="811213" y="938213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50" name="Text Box 3267"/>
          <p:cNvSpPr txBox="1">
            <a:spLocks noChangeArrowheads="1"/>
          </p:cNvSpPr>
          <p:nvPr/>
        </p:nvSpPr>
        <p:spPr bwMode="auto">
          <a:xfrm>
            <a:off x="811213" y="938213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51" name="Text Box 3264"/>
          <p:cNvSpPr txBox="1">
            <a:spLocks noChangeArrowheads="1"/>
          </p:cNvSpPr>
          <p:nvPr/>
        </p:nvSpPr>
        <p:spPr bwMode="auto">
          <a:xfrm>
            <a:off x="1458913" y="938213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52" name="Text Box 3273"/>
          <p:cNvSpPr txBox="1">
            <a:spLocks noChangeArrowheads="1"/>
          </p:cNvSpPr>
          <p:nvPr/>
        </p:nvSpPr>
        <p:spPr bwMode="auto">
          <a:xfrm>
            <a:off x="142875" y="976313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53" name="Text Box 3272"/>
          <p:cNvSpPr txBox="1">
            <a:spLocks noChangeArrowheads="1"/>
          </p:cNvSpPr>
          <p:nvPr/>
        </p:nvSpPr>
        <p:spPr bwMode="auto">
          <a:xfrm>
            <a:off x="142875" y="938213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54" name="Text Box 3271"/>
          <p:cNvSpPr txBox="1">
            <a:spLocks noChangeArrowheads="1"/>
          </p:cNvSpPr>
          <p:nvPr/>
        </p:nvSpPr>
        <p:spPr bwMode="auto">
          <a:xfrm>
            <a:off x="142875" y="938213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55" name="Rectangle 3287"/>
          <p:cNvSpPr>
            <a:spLocks noChangeArrowheads="1"/>
          </p:cNvSpPr>
          <p:nvPr/>
        </p:nvSpPr>
        <p:spPr bwMode="auto">
          <a:xfrm>
            <a:off x="0" y="928688"/>
            <a:ext cx="6477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6656" name="Rectangle 3293"/>
          <p:cNvSpPr>
            <a:spLocks noChangeArrowheads="1"/>
          </p:cNvSpPr>
          <p:nvPr/>
        </p:nvSpPr>
        <p:spPr bwMode="auto">
          <a:xfrm>
            <a:off x="0" y="928688"/>
            <a:ext cx="6477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6657" name="Rectangle 3298"/>
          <p:cNvSpPr>
            <a:spLocks noChangeArrowheads="1"/>
          </p:cNvSpPr>
          <p:nvPr/>
        </p:nvSpPr>
        <p:spPr bwMode="auto">
          <a:xfrm>
            <a:off x="0" y="928688"/>
            <a:ext cx="6477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6658" name="Rectangle 3336"/>
          <p:cNvSpPr>
            <a:spLocks noChangeArrowheads="1"/>
          </p:cNvSpPr>
          <p:nvPr/>
        </p:nvSpPr>
        <p:spPr bwMode="auto">
          <a:xfrm>
            <a:off x="0" y="928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73455" name="Group 3823"/>
          <p:cNvGraphicFramePr>
            <a:graphicFrameLocks noGrp="1"/>
          </p:cNvGraphicFramePr>
          <p:nvPr/>
        </p:nvGraphicFramePr>
        <p:xfrm>
          <a:off x="9525" y="938213"/>
          <a:ext cx="638175" cy="517525"/>
        </p:xfrm>
        <a:graphic>
          <a:graphicData uri="http://schemas.openxmlformats.org/drawingml/2006/table">
            <a:tbl>
              <a:tblPr/>
              <a:tblGrid>
                <a:gridCol w="638175"/>
              </a:tblGrid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3454" name="Group 3822"/>
          <p:cNvGraphicFramePr>
            <a:graphicFrameLocks noGrp="1"/>
          </p:cNvGraphicFramePr>
          <p:nvPr/>
        </p:nvGraphicFramePr>
        <p:xfrm>
          <a:off x="677863" y="938213"/>
          <a:ext cx="647700" cy="427037"/>
        </p:xfrm>
        <a:graphic>
          <a:graphicData uri="http://schemas.openxmlformats.org/drawingml/2006/table">
            <a:tbl>
              <a:tblPr/>
              <a:tblGrid>
                <a:gridCol w="647700"/>
              </a:tblGrid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3453" name="Group 3821"/>
          <p:cNvGraphicFramePr>
            <a:graphicFrameLocks noGrp="1"/>
          </p:cNvGraphicFramePr>
          <p:nvPr/>
        </p:nvGraphicFramePr>
        <p:xfrm>
          <a:off x="1325563" y="938213"/>
          <a:ext cx="647700" cy="517525"/>
        </p:xfrm>
        <a:graphic>
          <a:graphicData uri="http://schemas.openxmlformats.org/drawingml/2006/table">
            <a:tbl>
              <a:tblPr/>
              <a:tblGrid>
                <a:gridCol w="647700"/>
              </a:tblGrid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65" name="Text Box 4995"/>
          <p:cNvSpPr txBox="1">
            <a:spLocks noChangeArrowheads="1"/>
          </p:cNvSpPr>
          <p:nvPr/>
        </p:nvSpPr>
        <p:spPr bwMode="auto">
          <a:xfrm>
            <a:off x="152400" y="6319838"/>
            <a:ext cx="3581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Analysis is based on draft data until September 15, 2009. Data is subject to change.</a:t>
            </a:r>
          </a:p>
        </p:txBody>
      </p:sp>
      <p:sp>
        <p:nvSpPr>
          <p:cNvPr id="26666" name="Text Box 5000"/>
          <p:cNvSpPr txBox="1">
            <a:spLocks noChangeArrowheads="1"/>
          </p:cNvSpPr>
          <p:nvPr/>
        </p:nvSpPr>
        <p:spPr bwMode="auto">
          <a:xfrm>
            <a:off x="228600" y="3200400"/>
            <a:ext cx="3429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Data based on the 24-hour standard set at 35.5 ug/m3.</a:t>
            </a:r>
          </a:p>
          <a:p>
            <a:pPr>
              <a:spcBef>
                <a:spcPct val="50000"/>
              </a:spcBef>
            </a:pPr>
            <a:endParaRPr lang="en-US" sz="1400"/>
          </a:p>
          <a:p>
            <a:pPr>
              <a:spcBef>
                <a:spcPct val="50000"/>
              </a:spcBef>
            </a:pPr>
            <a:r>
              <a:rPr lang="en-US" sz="1400"/>
              <a:t>37 Code Yellow Days</a:t>
            </a:r>
          </a:p>
          <a:p>
            <a:pPr>
              <a:spcBef>
                <a:spcPct val="50000"/>
              </a:spcBef>
            </a:pPr>
            <a:r>
              <a:rPr lang="en-US" sz="1400"/>
              <a:t>101 Code Green Days</a:t>
            </a:r>
          </a:p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26667" name="Text Box 12"/>
          <p:cNvSpPr txBox="1">
            <a:spLocks noChangeArrowheads="1"/>
          </p:cNvSpPr>
          <p:nvPr/>
        </p:nvSpPr>
        <p:spPr bwMode="auto">
          <a:xfrm>
            <a:off x="3352800" y="381000"/>
            <a:ext cx="487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Fine Particle Summary (2009)</a:t>
            </a:r>
          </a:p>
        </p:txBody>
      </p:sp>
      <p:pic>
        <p:nvPicPr>
          <p:cNvPr id="26668" name="Picture 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19550" y="990600"/>
            <a:ext cx="43624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69" name="Text Box 4"/>
          <p:cNvSpPr txBox="1">
            <a:spLocks noChangeArrowheads="1"/>
          </p:cNvSpPr>
          <p:nvPr/>
        </p:nvSpPr>
        <p:spPr bwMode="auto">
          <a:xfrm>
            <a:off x="3371850" y="5495925"/>
            <a:ext cx="12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0" name="Text Box 20"/>
          <p:cNvSpPr txBox="1">
            <a:spLocks noChangeArrowheads="1"/>
          </p:cNvSpPr>
          <p:nvPr/>
        </p:nvSpPr>
        <p:spPr bwMode="auto">
          <a:xfrm>
            <a:off x="3371850" y="5457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1" name="Text Box 27"/>
          <p:cNvSpPr txBox="1">
            <a:spLocks noChangeArrowheads="1"/>
          </p:cNvSpPr>
          <p:nvPr/>
        </p:nvSpPr>
        <p:spPr bwMode="auto">
          <a:xfrm>
            <a:off x="3371850" y="54578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2" name="Text Box 34"/>
          <p:cNvSpPr txBox="1">
            <a:spLocks noChangeArrowheads="1"/>
          </p:cNvSpPr>
          <p:nvPr/>
        </p:nvSpPr>
        <p:spPr bwMode="auto">
          <a:xfrm>
            <a:off x="4019550" y="5457825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3" name="Text Box 35"/>
          <p:cNvSpPr txBox="1">
            <a:spLocks noChangeArrowheads="1"/>
          </p:cNvSpPr>
          <p:nvPr/>
        </p:nvSpPr>
        <p:spPr bwMode="auto">
          <a:xfrm>
            <a:off x="4019550" y="5457825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4" name="Text Box 36"/>
          <p:cNvSpPr txBox="1">
            <a:spLocks noChangeArrowheads="1"/>
          </p:cNvSpPr>
          <p:nvPr/>
        </p:nvSpPr>
        <p:spPr bwMode="auto">
          <a:xfrm>
            <a:off x="4667250" y="5457825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5" name="Text Box 37"/>
          <p:cNvSpPr txBox="1">
            <a:spLocks noChangeArrowheads="1"/>
          </p:cNvSpPr>
          <p:nvPr/>
        </p:nvSpPr>
        <p:spPr bwMode="auto">
          <a:xfrm>
            <a:off x="4667250" y="5457825"/>
            <a:ext cx="1238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6" name="Text Box 38"/>
          <p:cNvSpPr txBox="1">
            <a:spLocks noChangeArrowheads="1"/>
          </p:cNvSpPr>
          <p:nvPr/>
        </p:nvSpPr>
        <p:spPr bwMode="auto">
          <a:xfrm>
            <a:off x="5962650" y="69056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7" name="Text Box 39"/>
          <p:cNvSpPr txBox="1">
            <a:spLocks noChangeArrowheads="1"/>
          </p:cNvSpPr>
          <p:nvPr/>
        </p:nvSpPr>
        <p:spPr bwMode="auto">
          <a:xfrm>
            <a:off x="5962650" y="69056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8" name="Text Box 40"/>
          <p:cNvSpPr txBox="1">
            <a:spLocks noChangeArrowheads="1"/>
          </p:cNvSpPr>
          <p:nvPr/>
        </p:nvSpPr>
        <p:spPr bwMode="auto">
          <a:xfrm>
            <a:off x="5962650" y="69056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9" name="Text Box 41"/>
          <p:cNvSpPr txBox="1">
            <a:spLocks noChangeArrowheads="1"/>
          </p:cNvSpPr>
          <p:nvPr/>
        </p:nvSpPr>
        <p:spPr bwMode="auto">
          <a:xfrm>
            <a:off x="5962650" y="69056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0" name="Text Box 42"/>
          <p:cNvSpPr txBox="1">
            <a:spLocks noChangeArrowheads="1"/>
          </p:cNvSpPr>
          <p:nvPr/>
        </p:nvSpPr>
        <p:spPr bwMode="auto">
          <a:xfrm>
            <a:off x="5962650" y="69056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1" name="Text Box 43"/>
          <p:cNvSpPr txBox="1">
            <a:spLocks noChangeArrowheads="1"/>
          </p:cNvSpPr>
          <p:nvPr/>
        </p:nvSpPr>
        <p:spPr bwMode="auto">
          <a:xfrm>
            <a:off x="5962650" y="6905625"/>
            <a:ext cx="1238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2" name="Text Box 44"/>
          <p:cNvSpPr txBox="1">
            <a:spLocks noChangeArrowheads="1"/>
          </p:cNvSpPr>
          <p:nvPr/>
        </p:nvSpPr>
        <p:spPr bwMode="auto">
          <a:xfrm>
            <a:off x="5962650" y="6905625"/>
            <a:ext cx="1238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3" name="Text Box 45"/>
          <p:cNvSpPr txBox="1">
            <a:spLocks noChangeArrowheads="1"/>
          </p:cNvSpPr>
          <p:nvPr/>
        </p:nvSpPr>
        <p:spPr bwMode="auto">
          <a:xfrm>
            <a:off x="5962650" y="6905625"/>
            <a:ext cx="1238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4" name="Text Box 102"/>
          <p:cNvSpPr txBox="1">
            <a:spLocks noChangeArrowheads="1"/>
          </p:cNvSpPr>
          <p:nvPr/>
        </p:nvSpPr>
        <p:spPr bwMode="auto">
          <a:xfrm>
            <a:off x="6610350" y="88773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5" name="Text Box 103"/>
          <p:cNvSpPr txBox="1">
            <a:spLocks noChangeArrowheads="1"/>
          </p:cNvSpPr>
          <p:nvPr/>
        </p:nvSpPr>
        <p:spPr bwMode="auto">
          <a:xfrm>
            <a:off x="6610350" y="88773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6" name="Text Box 111"/>
          <p:cNvSpPr txBox="1">
            <a:spLocks noChangeArrowheads="1"/>
          </p:cNvSpPr>
          <p:nvPr/>
        </p:nvSpPr>
        <p:spPr bwMode="auto">
          <a:xfrm>
            <a:off x="3371850" y="545782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7" name="Text Box 119"/>
          <p:cNvSpPr txBox="1">
            <a:spLocks noChangeArrowheads="1"/>
          </p:cNvSpPr>
          <p:nvPr/>
        </p:nvSpPr>
        <p:spPr bwMode="auto">
          <a:xfrm>
            <a:off x="3371850" y="5457825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8" name="Text Box 121"/>
          <p:cNvSpPr txBox="1">
            <a:spLocks noChangeArrowheads="1"/>
          </p:cNvSpPr>
          <p:nvPr/>
        </p:nvSpPr>
        <p:spPr bwMode="auto">
          <a:xfrm>
            <a:off x="6610350" y="88773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9" name="Text Box 123"/>
          <p:cNvSpPr txBox="1">
            <a:spLocks noChangeArrowheads="1"/>
          </p:cNvSpPr>
          <p:nvPr/>
        </p:nvSpPr>
        <p:spPr bwMode="auto">
          <a:xfrm>
            <a:off x="6610350" y="88773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90" name="Text Box 124"/>
          <p:cNvSpPr txBox="1">
            <a:spLocks noChangeArrowheads="1"/>
          </p:cNvSpPr>
          <p:nvPr/>
        </p:nvSpPr>
        <p:spPr bwMode="auto">
          <a:xfrm>
            <a:off x="6610350" y="8877300"/>
            <a:ext cx="1333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91" name="Text Box 125"/>
          <p:cNvSpPr txBox="1">
            <a:spLocks noChangeArrowheads="1"/>
          </p:cNvSpPr>
          <p:nvPr/>
        </p:nvSpPr>
        <p:spPr bwMode="auto">
          <a:xfrm>
            <a:off x="6610350" y="8877300"/>
            <a:ext cx="133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92" name="Text Box 131"/>
          <p:cNvSpPr txBox="1">
            <a:spLocks noChangeArrowheads="1"/>
          </p:cNvSpPr>
          <p:nvPr/>
        </p:nvSpPr>
        <p:spPr bwMode="auto">
          <a:xfrm>
            <a:off x="4019550" y="545782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93" name="Text Box 132"/>
          <p:cNvSpPr txBox="1">
            <a:spLocks noChangeArrowheads="1"/>
          </p:cNvSpPr>
          <p:nvPr/>
        </p:nvSpPr>
        <p:spPr bwMode="auto">
          <a:xfrm>
            <a:off x="4019550" y="545782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94" name="Text Box 133"/>
          <p:cNvSpPr txBox="1">
            <a:spLocks noChangeArrowheads="1"/>
          </p:cNvSpPr>
          <p:nvPr/>
        </p:nvSpPr>
        <p:spPr bwMode="auto">
          <a:xfrm>
            <a:off x="4667250" y="5457825"/>
            <a:ext cx="133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6695" name="Picture 7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8600" y="3200400"/>
            <a:ext cx="2133600" cy="17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96" name="Picture 7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0800" y="3200400"/>
            <a:ext cx="1981200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97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81600" y="5081588"/>
            <a:ext cx="213360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088" y="539750"/>
            <a:ext cx="8759825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Text Box 4182"/>
          <p:cNvSpPr txBox="1">
            <a:spLocks noChangeArrowheads="1"/>
          </p:cNvSpPr>
          <p:nvPr/>
        </p:nvSpPr>
        <p:spPr bwMode="auto">
          <a:xfrm>
            <a:off x="152400" y="6477000"/>
            <a:ext cx="6400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Analysis is based on draft data until September 15, 2009. Data is subject to change.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228600"/>
            <a:ext cx="552450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81200" y="3476625"/>
            <a:ext cx="5514975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4182"/>
          <p:cNvSpPr txBox="1">
            <a:spLocks noChangeArrowheads="1"/>
          </p:cNvSpPr>
          <p:nvPr/>
        </p:nvSpPr>
        <p:spPr bwMode="auto">
          <a:xfrm>
            <a:off x="152400" y="6477000"/>
            <a:ext cx="6400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Analysis is based on draft data until September 15, 2009. Data is subject to change.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253186" y="282493"/>
          <a:ext cx="8637628" cy="6293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4182"/>
          <p:cNvSpPr txBox="1">
            <a:spLocks noChangeArrowheads="1"/>
          </p:cNvSpPr>
          <p:nvPr/>
        </p:nvSpPr>
        <p:spPr bwMode="auto">
          <a:xfrm>
            <a:off x="152400" y="6477000"/>
            <a:ext cx="6400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Analysis is based on draft data until September 15, 2009. Data is subject to change.</a:t>
            </a:r>
          </a:p>
        </p:txBody>
      </p:sp>
      <p:pic>
        <p:nvPicPr>
          <p:cNvPr id="3277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33400"/>
            <a:ext cx="8266113" cy="545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5105400"/>
            <a:ext cx="8458200" cy="1524000"/>
          </a:xfrm>
        </p:spPr>
        <p:txBody>
          <a:bodyPr/>
          <a:lstStyle/>
          <a:p>
            <a:pPr>
              <a:buFontTx/>
              <a:buNone/>
            </a:pPr>
            <a:r>
              <a:rPr lang="en-US" sz="2000" b="1" smtClean="0"/>
              <a:t>* </a:t>
            </a:r>
            <a:r>
              <a:rPr lang="en-US" sz="1800" b="1" smtClean="0"/>
              <a:t>ARP = Acid Rain Program </a:t>
            </a:r>
          </a:p>
          <a:p>
            <a:pPr lvl="1"/>
            <a:r>
              <a:rPr lang="en-US" sz="1800" smtClean="0"/>
              <a:t>Phase 1 : 1996</a:t>
            </a:r>
          </a:p>
          <a:p>
            <a:pPr lvl="1"/>
            <a:r>
              <a:rPr lang="en-US" sz="1800" smtClean="0"/>
              <a:t>Phase 2 : 2000</a:t>
            </a:r>
          </a:p>
        </p:txBody>
      </p:sp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469900" y="6481763"/>
            <a:ext cx="5095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/>
              <a:t>* 2009 data is valid as of September 15, 2009 and subject to change.</a:t>
            </a:r>
          </a:p>
        </p:txBody>
      </p:sp>
      <p:sp>
        <p:nvSpPr>
          <p:cNvPr id="34824" name="Oval 8"/>
          <p:cNvSpPr>
            <a:spLocks noChangeArrowheads="1"/>
          </p:cNvSpPr>
          <p:nvPr/>
        </p:nvSpPr>
        <p:spPr bwMode="auto">
          <a:xfrm>
            <a:off x="1371600" y="1981200"/>
            <a:ext cx="2819400" cy="169545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5" name="Oval 9"/>
          <p:cNvSpPr>
            <a:spLocks noChangeArrowheads="1"/>
          </p:cNvSpPr>
          <p:nvPr/>
        </p:nvSpPr>
        <p:spPr bwMode="auto">
          <a:xfrm>
            <a:off x="4495800" y="1752600"/>
            <a:ext cx="4267200" cy="1924050"/>
          </a:xfrm>
          <a:prstGeom prst="ellipse">
            <a:avLst/>
          </a:prstGeom>
          <a:noFill/>
          <a:ln w="25400" algn="ctr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3797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457200"/>
            <a:ext cx="8562975" cy="404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 animBg="1"/>
      <p:bldP spid="34824" grpId="1" animBg="1"/>
      <p:bldP spid="34825" grpId="0" animBg="1"/>
      <p:bldP spid="34825" grpId="1" animBg="1"/>
      <p:bldP spid="34825" grpId="2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2284</TotalTime>
  <Words>311</Words>
  <Application>Microsoft Office PowerPoint</Application>
  <PresentationFormat>On-screen Show (4:3)</PresentationFormat>
  <Paragraphs>82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Tahoma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MWCOG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Ozone Exceedances</dc:title>
  <dc:creator>User</dc:creator>
  <cp:lastModifiedBy>jrohlfs</cp:lastModifiedBy>
  <cp:revision>343</cp:revision>
  <dcterms:created xsi:type="dcterms:W3CDTF">2006-04-18T18:29:46Z</dcterms:created>
  <dcterms:modified xsi:type="dcterms:W3CDTF">2009-09-21T17:26:16Z</dcterms:modified>
</cp:coreProperties>
</file>