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1" autoAdjust="0"/>
    <p:restoredTop sz="94660"/>
  </p:normalViewPr>
  <p:slideViewPr>
    <p:cSldViewPr snapToGrid="0">
      <p:cViewPr varScale="1">
        <p:scale>
          <a:sx n="50" d="100"/>
          <a:sy n="50" d="100"/>
        </p:scale>
        <p:origin x="-72" y="-4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0ECFF-89A4-4A28-BAD3-5669D03F94D2}" type="datetimeFigureOut">
              <a:rPr lang="en-US" smtClean="0"/>
              <a:t>9/16/2013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7251A-B3E1-4D94-9F4A-6EBDF87D50E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9244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0ECFF-89A4-4A28-BAD3-5669D03F94D2}" type="datetimeFigureOut">
              <a:rPr lang="en-US" smtClean="0"/>
              <a:t>9/16/2013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7251A-B3E1-4D94-9F4A-6EBDF87D5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623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0ECFF-89A4-4A28-BAD3-5669D03F94D2}" type="datetimeFigureOut">
              <a:rPr lang="en-US" smtClean="0"/>
              <a:t>9/16/2013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7251A-B3E1-4D94-9F4A-6EBDF87D50E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1441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0ECFF-89A4-4A28-BAD3-5669D03F94D2}" type="datetimeFigureOut">
              <a:rPr lang="en-US" smtClean="0"/>
              <a:t>9/16/2013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7251A-B3E1-4D94-9F4A-6EBDF87D5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60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0ECFF-89A4-4A28-BAD3-5669D03F94D2}" type="datetimeFigureOut">
              <a:rPr lang="en-US" smtClean="0"/>
              <a:t>9/16/2013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7251A-B3E1-4D94-9F4A-6EBDF87D5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157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0ECFF-89A4-4A28-BAD3-5669D03F94D2}" type="datetimeFigureOut">
              <a:rPr lang="en-US" smtClean="0"/>
              <a:t>9/16/2013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7251A-B3E1-4D94-9F4A-6EBDF87D5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589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0ECFF-89A4-4A28-BAD3-5669D03F94D2}" type="datetimeFigureOut">
              <a:rPr lang="en-US" smtClean="0"/>
              <a:t>9/16/2013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7251A-B3E1-4D94-9F4A-6EBDF87D5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860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93D0ECFF-89A4-4A28-BAD3-5669D03F94D2}" type="datetimeFigureOut">
              <a:rPr lang="en-US" smtClean="0"/>
              <a:t>9/16/2013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C7251A-B3E1-4D94-9F4A-6EBDF87D5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438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0ECFF-89A4-4A28-BAD3-5669D03F94D2}" type="datetimeFigureOut">
              <a:rPr lang="en-US" smtClean="0"/>
              <a:t>9/16/2013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7251A-B3E1-4D94-9F4A-6EBDF87D5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953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0ECFF-89A4-4A28-BAD3-5669D03F94D2}" type="datetimeFigureOut">
              <a:rPr lang="en-US" smtClean="0"/>
              <a:t>9/16/2013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7251A-B3E1-4D94-9F4A-6EBDF87D5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707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0ECFF-89A4-4A28-BAD3-5669D03F94D2}" type="datetimeFigureOut">
              <a:rPr lang="en-US" smtClean="0"/>
              <a:t>9/16/2013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7251A-B3E1-4D94-9F4A-6EBDF87D50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239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3D0ECFF-89A4-4A28-BAD3-5669D03F94D2}" type="datetimeFigureOut">
              <a:rPr lang="en-US" smtClean="0"/>
              <a:t>9/16/2013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DC7251A-B3E1-4D94-9F4A-6EBDF87D50EE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4459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arc.org/environment/energy/solar_ready_kc.html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mia@narc.org" TargetMode="External"/><Relationship Id="rId2" Type="http://schemas.openxmlformats.org/officeDocument/2006/relationships/hyperlink" Target="mailto:gnessel@marc.or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Solar Ready II Initiative </a:t>
            </a:r>
            <a:endParaRPr lang="en-US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360371" y="3998419"/>
            <a:ext cx="17413883" cy="502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371" y="4455620"/>
            <a:ext cx="9795309" cy="131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7872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500" b="1" dirty="0" smtClean="0">
                <a:solidFill>
                  <a:srgbClr val="FBB034"/>
                </a:solidFill>
              </a:rPr>
              <a:t>Solar Ready KC Initiative </a:t>
            </a:r>
            <a:endParaRPr lang="en-US" sz="4500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10180321" cy="4490898"/>
          </a:xfrm>
        </p:spPr>
        <p:txBody>
          <a:bodyPr>
            <a:normAutofit/>
          </a:bodyPr>
          <a:lstStyle/>
          <a:p>
            <a:pPr lvl="2">
              <a:buFont typeface="Wingdings" panose="05000000000000000000" pitchFamily="2" charset="2"/>
              <a:buChar char="§"/>
            </a:pPr>
            <a:endParaRPr lang="en-US" sz="2400" dirty="0" smtClean="0"/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2400" dirty="0" smtClean="0"/>
              <a:t> Reduced market barriers and soft costs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2400" dirty="0"/>
              <a:t> </a:t>
            </a:r>
            <a:r>
              <a:rPr lang="en-US" sz="2400" dirty="0" smtClean="0"/>
              <a:t>Trained over 750 regional stakeholders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2400" dirty="0"/>
              <a:t> </a:t>
            </a:r>
            <a:r>
              <a:rPr lang="en-US" sz="2400" dirty="0" smtClean="0"/>
              <a:t>Conducted a financing inventory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2400" dirty="0" smtClean="0"/>
              <a:t> Established </a:t>
            </a:r>
            <a:r>
              <a:rPr lang="en-US" sz="2400" dirty="0"/>
              <a:t>16 best management </a:t>
            </a:r>
            <a:r>
              <a:rPr lang="en-US" sz="2400" dirty="0" smtClean="0"/>
              <a:t>practices</a:t>
            </a:r>
          </a:p>
          <a:p>
            <a:pPr lvl="4">
              <a:buFont typeface="Wingdings" panose="05000000000000000000" pitchFamily="2" charset="2"/>
              <a:buChar char="§"/>
            </a:pPr>
            <a:r>
              <a:rPr lang="en-US" sz="2400" dirty="0"/>
              <a:t> Streamline Permitting</a:t>
            </a:r>
          </a:p>
          <a:p>
            <a:pPr lvl="4">
              <a:buFont typeface="Wingdings" panose="05000000000000000000" pitchFamily="2" charset="2"/>
              <a:buChar char="§"/>
            </a:pPr>
            <a:r>
              <a:rPr lang="en-US" sz="2400" dirty="0"/>
              <a:t> Standardization of Permit Fees</a:t>
            </a:r>
          </a:p>
          <a:p>
            <a:pPr lvl="4">
              <a:buFont typeface="Wingdings" panose="05000000000000000000" pitchFamily="2" charset="2"/>
              <a:buChar char="§"/>
            </a:pPr>
            <a:r>
              <a:rPr lang="en-US" sz="2400" dirty="0"/>
              <a:t> Notification of Utility </a:t>
            </a:r>
          </a:p>
          <a:p>
            <a:pPr lvl="4">
              <a:buFont typeface="Wingdings" panose="05000000000000000000" pitchFamily="2" charset="2"/>
              <a:buChar char="§"/>
            </a:pPr>
            <a:r>
              <a:rPr lang="en-US" sz="2400" dirty="0"/>
              <a:t> Pre-Qualify Plans and Installers </a:t>
            </a:r>
          </a:p>
          <a:p>
            <a:pPr lvl="4">
              <a:buFont typeface="Wingdings" panose="05000000000000000000" pitchFamily="2" charset="2"/>
              <a:buChar char="§"/>
            </a:pPr>
            <a:endParaRPr lang="en-US" sz="2400" dirty="0"/>
          </a:p>
          <a:p>
            <a:pPr lvl="2"/>
            <a:r>
              <a:rPr lang="en-US" sz="1600" dirty="0">
                <a:hlinkClick r:id="rId2"/>
              </a:rPr>
              <a:t>http://www.marc.org/environment/energy/solar_ready_kc.html</a:t>
            </a:r>
            <a:endParaRPr lang="en-US" sz="1600" dirty="0" smtClean="0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5977289" y="3782016"/>
            <a:ext cx="4937760" cy="2131284"/>
          </a:xfrm>
        </p:spPr>
        <p:txBody>
          <a:bodyPr>
            <a:normAutofit/>
          </a:bodyPr>
          <a:lstStyle/>
          <a:p>
            <a:pPr lvl="4">
              <a:buFont typeface="Wingdings" panose="05000000000000000000" pitchFamily="2" charset="2"/>
              <a:buChar char="§"/>
            </a:pPr>
            <a:r>
              <a:rPr lang="en-US" sz="2400" dirty="0"/>
              <a:t> </a:t>
            </a:r>
            <a:r>
              <a:rPr lang="en-US" sz="2400" dirty="0" smtClean="0"/>
              <a:t>Improvement of Solar Access</a:t>
            </a:r>
          </a:p>
          <a:p>
            <a:pPr lvl="4">
              <a:buFont typeface="Wingdings" panose="05000000000000000000" pitchFamily="2" charset="2"/>
              <a:buChar char="§"/>
            </a:pPr>
            <a:r>
              <a:rPr lang="en-US" sz="2400" dirty="0"/>
              <a:t> </a:t>
            </a:r>
            <a:r>
              <a:rPr lang="en-US" sz="2400" dirty="0" smtClean="0"/>
              <a:t>Improvement of Solar Readiness</a:t>
            </a:r>
          </a:p>
          <a:p>
            <a:pPr lvl="4">
              <a:buFont typeface="Wingdings" panose="05000000000000000000" pitchFamily="2" charset="2"/>
              <a:buChar char="§"/>
            </a:pPr>
            <a:r>
              <a:rPr lang="en-US" sz="2400" dirty="0"/>
              <a:t> </a:t>
            </a:r>
            <a:r>
              <a:rPr lang="en-US" sz="2400" dirty="0" smtClean="0"/>
              <a:t>Engage Developers and Homeowner Associations </a:t>
            </a:r>
            <a:endParaRPr lang="en-US" sz="2400" dirty="0"/>
          </a:p>
          <a:p>
            <a:endParaRPr lang="en-US" dirty="0"/>
          </a:p>
        </p:txBody>
      </p:sp>
      <p:sp>
        <p:nvSpPr>
          <p:cNvPr id="8" name="AutoShape 2" descr="data:image/jpeg;base64,/9j/4AAQSkZJRgABAQAAAQABAAD/2wCEAAkGBhQSDxUUEBQUFBUUGBIYFRYYFRQZHBgXFxcYFhwWGBkXHSYeFx4mGhgYHy8gLycqLS44Fh4xNTAqOCYrLCsBCQoKDQwOGQ4NGS0gGyQpNSkzNTU1KzIvLikwLjU1LCk1KSo1NSkpKSkpMjUqKSkyMSkpKSkpKSkpKikpKSkpKf/AABEIAHsA4wMBIgACEQEDEQH/xAAcAAEAAgMBAQEAAAAAAAAAAAAABgcEBQgBAwL/xABNEAACAQIDAwcIBgUJBwUAAAABAgMAEQQFEgYhMQcTFyJBUZMUMlNUYXHR0ggjQoGCkWJykqGxFRZSc6KjsrPCJDM0NTbB00NEVWOE/8QAGgEBAAMBAQEAAAAAAAAAAAAAAAMEBQIGAf/EACYRAQABAgUFAAIDAAAAAAAAAAABAgMSUZGh0RETFBVSBDEFIeH/2gAMAwEAAhEDEQA/ALxpSlApWqz/AGlhwYhM5IE8yQqRawZwbFrncu7j7a2tApSlApSlApWng2phfMJMEtzLFEsrndpAZgoXjfVvU8ODCtxQKUpQKVqsy2mggxOHw8rWkxRcRD9QXN+7sA7ya2tApStRtHtXh8BGsmLZkRjYMEdgD3EqDp9l+NBt6VBemzKfWf7qX5a96a8p9Z/upfloJzSo3k3KLl+KYJBiomc2shJRie4BwNR9gvUjvQe0pSgUrT55thg8H/xWIiiP9Et1iO8ILsfyqHY3l+y1DZDPKf0Irf4ytBZNKrCP6QmX3tJHio/1o1/gHJrbYTlqyqT/ANzo/XjlH+mgnNK0OUbd4HFSiLDYmKWQgkKpN7AXJ3it9QKUpQKUpQVD9JDEWwOGT+lOW/ZjYf6qlfJPtf5fliM7XmitFNv3llAs5/WWxv33qAfSSlLSYGJQS3+0GwFySxiVQAOJ3H86hvI/tWcvzRUlJWKciGUHdpa9kYg8Crbj3BmoOpKUpQK1+f50mEwsuIl8yJWY+23BR7SbAe+thVIfSE2sLGLLobliVkmA3kk7o493E8Wt+pQaPkX2gkn2hkllN3xUc5b33D2HsGmw91dF1ydyR4rm88whO67sh/GjL/EiusaBXl69qE8r21XkOVyFDaWb6qLvBcHUw9y6jfvtQUTykbatic5bEQv1cOyrh2HYImuHHve7feK6Y2Yz1cZg4cSnCVFYj+i3Bl+5gR91c/4rkx07MpjdP+0a+ebjfydrIF+4Wk+81J/o6bVXSbAud6/XQ+42Eij3HS34moLtrHzDApNE8cqhkkVlZTwIIsRWRXjcKDk7kqy6OXO8NHMiyJqkurAEHTG5Fwdx3gG1dOS7JYNvOwmGb3wRH/TXNnJB/wBQYb9af/KkrqmgpflR5FYBh3xOXJzbxgu8IuVdFF2KA+awG+3A24XrE5D+UyV5hgMW5kDA+TuxuwKi5jJO8gqCR3Wt2i15ML8a5JyjCmHaCKOLdzeORE9y4gKB+W6g63qjuU3lnkMxweVE3B0POouzPfTohHv3auJPC3Ezrlg2lbBZTK0baZJiIYyDYjXfUw9oQNY9m6qv+j3sus2Lkxci3GGCiO/pXv1vwqD+0KCUbE8hkdhiM3LTzv1jEWJVSd/1jXvI3fvt7+NWll2TQYddOHijiHciKv56RvrMtXtB8psMrizqGHcwBH5Gorn3JRluKU68MkbHg8IEbD29Xqn7wal9KCkdieTmbKtoowx5yCSPEc1La17LvRx9lh+/iO0C7qWpQKUpQKUpQUpyl/W7U5ZGPs+TMffz7v8AwUVFOXbY/wAlzDyiNbRYu7buAlHnj77hvbdu6pRmx5zbiEcebEf9mBn/AImrI5Q9kxmOXSwWHOW1wk9kqg6d/YDvU+xjQa/kj2v8vy1C7XmhtFNc7yVHVc/rLY37w1TauWOSXao5dmqrMSkUx5mYHdpN7Kxvw0vx7gWrqa9Bh5zmqYbDyTymyRIzt7lF7D2ngPfVHckWVSZpnE2Z4kXWNyy93Ot5ij2Im/8AY763PL9tOzCHLcPdpJmV5FXiQW0xR+9n32/RXvqxdhNlly/L4sOLFlGqRh9qRt7H3X3D2AUHMiMMLno7BBjf3JiPgK66FclcqmH5vO8YOF5Sw/Gob/vXVmVYznYIpB/6iRv+2ob/AL0GVVA8oE7ZztFFgIyeZgOhiOzg0z+8ABR7VHfVv7d7TDAZfNiN2pVtGD2yN1UHt3m59gNUTye7CZtKBmGBmjiaQygPI3WcE2YkFSCCwO/2UHRkmXxmEwlRzRQxlOzQV06bd2ndXK2GlfJM833Pk01m73hbcfzjN/fVr/zf2m9ew/8AZ/8AFVccp2xWYwEYzMpI5jIyxl0PAheqGAUAbgRf2UHT2HnV0V0IZWAZSOBBFwR91ftuFVxyFbU+VZWIXN5MIRGe8xm5jP5Bl/BVjtwoOV+SD/qDDfrT/wCVJXVNcgbGYvExZnHJgYhNOrSFIyCQ3VYG4BB80k8RVvfz42j/APi4v2Jf/PQWXtVtFHgcHLiZTujUkC/nPwVB7S1h+/sqiORLZaTGZmcdMPq4HZyxG552uQB7tWo93V76jO2m2+MxuJCZnqVYXs2HQc2FINmsDfrWuATe166c2Uhwy4GAYEAYcopiA/otvue83Jvffe9BVn0lcSRFg4/ss87H3qqAfuY1uvo8wBcodhxfESk/ckagfkP31q/pJYInC4WUDckkiE92tQR/gr9/RvzQNg8TB2xyrJ90iBf4x/2qC4aUpQKUpQKUpQKUpQKGlDQUjkH1m2+IbjzYl/sxKn8TV21RvJNKJtpcxmBBFsSVPeDiFAI/CP31edBzdy87G+TY4YqMfVYq5Nh5swHWH4h1v2u6rP5MeUBJ8mM2Jez4NSuIJO/Si3V/bqUfeQa3+32yozDL5cPu1kaoifsyrvU+wHzT7GNcn4XyhHfDR84rTMsUkQJGtg9gjL2kP2d9BbnJRlz5pnGIzTEL1I3JjB3jnGFkUd+iO33lavetDsNswuX4CLDrbUovIR9qRt7H89w9gFb6g5g5eMLozuQ+kjgb+zp/itX1yb4zncnwbf8A0xr+wNH+mqe+kfhbZhh3/pQaf2JHP+sflU45KNokg2aE8p6uG8p1d/VYsFHtOoAe8UET5eM/fFY6DLcP1ipQsB9qaXqov3Kf7z2VdWz+TrhcJDh082FEQHvsN7febn76ojkXy98wzqbHT9bmtUp/rZSwUD2AB7fqiuh6BWg262bGPy6fD7tTqTGT2SL1kPs6wAPsJrf14aDlvkc2jOBzdFkOlJ/qJAd1mJ6pN+FnAB7rmupDwrmHlt2Z8jzVpIxaPEjnlt2Pe0g/a634xV7bB7WLjMpixLsAVQick+a8Ys5Pde2r8VBQ3Iv/AM/h/wD0f5bV1DauXORR759Ae8T/AL42NdSUFKcvXJ7rX+UMMvWUAYlQOKjcsv3cG9lj2GsDkC2+0OcvxDdVyWwxJ4NxaL3Hzh7dX9Kr3ljDAhgCCCCCLgg7iCO0VzPyqcm75XiBiMLqGGdgY2BN4ZL3CE8Rwurey3EbwvblD2X/AJQy2aBfPK6ov6xOsvuv5v4q5+5HtpPIM3QSnQk14Jb7tJYjST3WcAHuuauDkq5VEzCJYMQwXFoN4NgJgB56fpd6/eN3CGctPJW6yPj8EpZGu2IjUb1btlUDip4t3G54E2C+BXtVDyWcs0U0SYbMHEc6gKkrmyygcNTHzX7N+499zardBoPaUr8SyhVLMQoAJJJAAA7STwFB+jXtVbnPKYmNzLDZdlzlleZDiJ1JAMcZ5xo42G83CEFuHYL3q0RQe0pSgVpNr8Bip8K0WBljgd7q0jqxKoQQdGng3Df2b+21bo1B+VDaafBRQthnCl3cNdVa4Cgjzhur5VPSOspLVqbtcUU/uUT2O5HMfluKGIw+Lw5NiroyS6XQ2uptv7AQewgVcgqhelXMPSp4Ufwp0q5h6VPCj+FQ96loeqv5xvwvqoGvJegz7+Ubro0aub7fKPN191tPW99QHpVzD0qeFH8KdKuYelTwo/hTvUnqr+cb8L6r2qE6Vcw9KnhR/CnSrmHpU8KP4U71J6q/nG/CVbdcj82aYrnpsaiBRojRcObKmosASZes2/ed3uHCtVHyC4hcM2GXM2EDsHaIQHSWFhcjnPYPyHdWq6Vcw9KnhR/CnSrmHpU8KP4U71J6q/nG/Cccm/JhLlMshGKWaOZVDpzJU6kvpYNrNramFrb71YVUL0q5h6VPCj+FOlXMPSp4Ufwp3qT1V/ON+F915VC9KuYelTwo/hTpVzD0qeFH8Kd6k9VfzjfhMOU/k0xWbTRlZ4I4oQwjBSQsS+nWWI3cUW1R7LuRbMoMNNh4cwiSHEWEqBH61t242utxuNuI3GsDpVzD0qeFH8KdKuYelTwo/hTvUnqr+cb8PcD9HrGQyrJFjYkdCGVlWQEEdoq6cgixC4dVxrxyTC4Z41Kqw7DpPA2423d1Ur0q5h6VPCj+FOlXMPSp4Ufwp3qT1V/ON+F91jY/ARzRtFMivG4IZWAIIPYRVG9KuYelTwo/hTpVzD0qeFH8Kd6k9VfzjfhnZ/8AR5YTc5lmJEQvqVJC4MZBuNEiXO7suLi3E1YOxuCzSECPMZcNOgG6RDIJfxXUK/v3H31WHSrmHpU8KP4U6Vcw9KnhR/CnepPVX8434TTarkMwOLZpItWFka5JjClCe8xnd+RWtFl/JrneBsuBzGNoxuCSa7AfqOrKB7Aa1HSrmHpU8KP4U6Vcw9KnhR/CnepPVX8434TWHL9omWzYnL0/S5tify02/dXyxXJRicZ/zTM55k7YoUWJL+7eD+zUP6Vcw9KnhR/CnSrmHpU8KP4U71J6q/nG/C09l+TfA5e2vDQ/WWI5x2LvYixsT5v3AVKKozLeU/HvPGrSqQzxqfqo+BYA9ndV5CpKK4q/Sp+R+NX+PMRX0/t7SlK7Vg1WXLf/ALnDf1kn+EVZtQTlU2cnxcUC4aPnCjuWGpRYFQB5xFcXI60z0W/wqopv0zVPSP8AFI0qU9GOY+rnxIvmp0Y5j6ufEi+aqWCrJ6bybP3GsItSpT0Y5j6ufEi+anRjmPq58SL5qYKsjybP3GsItSpT0Y5j6ufEi+anRjmPq58SL5qYKsjybP3GsItSpT0Y5j6ufEi+anRjmPq58SL5qYKsjybP3GsItSpT0Y5j6ufEi+anRjmPq58SL5qYKsjybP3GsItSpT0Y5j6ufEi+anRjmPq58SL5qYKsjybP3GsItSpT0Y5j6ufEi+anRjmPq58SL5qYKsjybP3GsItSpT0Y5j6ufEi+anRjmPq58SL5qYKsjybP3GsItSpT0Y5j6ufEi+anRjmPq58SL5qYKsjybP3GsItSpT0Y5j6ufEi+anRjmPq58SL5qYKsjybP3GsItSpT0Y5j6ufEi+anRjmPq58SL5qYKsjybP3GsItSpT0Y5j6ufEi+anRjmPq58SL5qYKsjybP3GsNFk3/ABMP9bF/jFdOiqIy3k3x6TxM0BAV4yTrj3AMCftVewqzZiY69WL/AClyiuqnBMS9pSlTsgqJ8oud4nCYZJcHpL85YxsmrWulnIBvdTpRre+pZWm2hyuWY4fmjGBFMkra9W8KGXSNIPHUd/sFBHs721kbF5fFgiojxXNvLIyaiqSo7xKBewZhFLfu0itjFthHGMS8skjiPEiFIxh2Vw7RxkQovnTE31BrDiewXrU4Dk4kw4gEMiNzOLM93135lUeKKBbA2CxyNv7+zfuyMRsXiGeWVXhWTyxMZD55W6wjDmOTcDYxi+ocC3DdQZuyGfS4jFY1ZC+iGSERo8QjZA8esowHGxPG5v2Vk7bZxNBhgMIFbEysUhDcLqrSMSO3qI33kVh5bsnK0+KfH8xKmKMD6U51dDRJoC7/ADhb7VxfuF92Q2yKtioy6QthYYpEiiYMxEkjKzSEMCDuXSO0XPfag8/n3AuDw2JcSacVzYQJE8hDuPMOgGx1dW3bbdX4j5RMOTYpiV0yLFLqw8gELuVVRK1rLqLLaxPnAm161cGxGJSJIVbDiOLGjFRL9Z1I9bPzG4cLtuPttbdWRjNkcSyYxVaAeU4qHEKTznVEfNdUgDeTzCb/ANNu4XDZY3bzCxYgwu7XV0jdwpKRyPbSjt2E6l3gEC4uRWNiNvoW55I1xWqIzI7jBzusTomq77u6xA7fYCDXwi2JdMVLIq4N1nlWZnlh1yxMdOtIzazqdPVJK6dRNjwrKwGzk8cWPUmEti5ZJEsXsnORrEQ265sEBuONyN3Gg9i21iSCHUZcRI+HjnbmoDfmiP8AfOgJEYJv1bk7iADav1iuUHCpcgyPGqQySSJGzJFHMNSO54gFd+4EgcQK1+V7JYvCtFJA+HZxhoMNKriTSeYuI5UKjUDZjdOB7xxrD2g5PsViTiA88LiaNVV3WUGIiMKVSJGEYBcatRJIvbrWFBM88mdcLK0TBXVHZSV1AFQW3g8eFvvqC5PtvM5wRTFYbFviWgE2GjjXXCsiankLRyNo5vt1DfvHGpvjMNNJg3QiMSvG6nrOUDMCLg6QxABvw+NR7L9jJoPJZYZI1mhijw+IHX5vEwxrpUsOKuvFW321MN4oNhhNvMLJiBCrt1mkRJCto3kjuXRW7SNLb7WOk2Jr4JygwOUEaYn65JHgbyeRhIiC5lQDeyjq7txOtd1jetdlexj4JSFTCvHFz7pKMOHxLKQzLFvFiwJtrudVgLC5NRrYgyRNhVQQYp2iMSWkxWrCKU1NrjfUka6lVWsVPAAWFqCbYLbSNcPh9TS4qWWBZvqoDrMe68zRKTzYJNgLkk3AvavrLt/hg0ax89MZojNFzUEr84gt5pAtcXF+7gbGtXlOxuKwvMPC8DSx4RMI4fnAhWNi0cqkAtfrG6cDfiLXr75JsVLhZsKY3jePDYaWA6tSs7SMsjPuBCjWo3dzHfuFBsv56wGGGSMSyeUa+ajSNjISl9YKm2nTYg3ItwrCxO0xkmy58LJ9RipZ0kUoATohlex1DUhV47Ee+tZDsLi1hw8ZkgdYWxReMmdUfnnEiudFmJQlxpJsQb3Br65VsViofI0L4dkwc88oYc4DIsolW2mxCECU/abzRv30G82qzuSEwQ4cIZ8VLzcZe5VAqmR5GAILaUU2W4uSN9fGObFYWUti5o5cIsMrvLzaxtE6aT1rMQyFddrC4tvvurJ2p2ebErE0MnNT4eQSwSFdQDAFSrrcXRlJU7776wMfs5isbBLFjZYo0kieMJArEa2AtK7SWJ0kXCC3E3J3WD6jb6DS5ZJ0KRc/oaFgzQ9sqKfOUdo4jdcVnttJEJYY7SXnjaSMhCVIVdZW4+1psdPtrTvslPiXZ8ZJEpGFmwsYhDEXmAEkzawN/VWybwLHeb188Fs7jhLg3lfCkYQMhVRKNYaMRmTUb2O7zNNt563cGXguUPDStGFE4WWUwrI0EqoJgxURszDcxK2H5Gx3VkNtth+e5sc4V50QGURsYhOTYRax9q5AvawJsTWlj2LxIwcEOuDVDjPKr/WWYc80+i2m46zlb9wB9lbHKtn8VhmaKKSHydp3mBZWMqiSQyvEB5puxaz3uA3mkgUGvXaOZvInjnLJNjcRDIGw4iJQc9ZCGJZChjtfcT224VORUIw+yGKAw4ZsP9TjJ8WbGTfzrSNzY6u63Otv/RG7eam9ApSlApSlApSlApSlApSlApSlApSlApSlB5alq9pQKUpQKUpQKUpQKUpQKUpQKUpQKUpQf//Z"/>
          <p:cNvSpPr>
            <a:spLocks noChangeAspect="1" noChangeArrowheads="1"/>
          </p:cNvSpPr>
          <p:nvPr/>
        </p:nvSpPr>
        <p:spPr bwMode="auto">
          <a:xfrm>
            <a:off x="245728" y="-30480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data:image/jpeg;base64,/9j/4AAQSkZJRgABAQAAAQABAAD/2wCEAAkGBhQSDxUUEBQUFBUUGBIYFRYYFRQZHBgXFxcYFhwWGBkXHSYeFx4mGhgYHy8gLycqLS44Fh4xNTAqOCYrLCsBCQoKDQwOGQ4NGS0gGyQpNSkzNTU1KzIvLikwLjU1LCk1KSo1NSkpKSkpMjUqKSkyMSkpKSkpKSkpKikpKSkpKf/AABEIAHsA4wMBIgACEQEDEQH/xAAcAAEAAgMBAQEAAAAAAAAAAAAABgcEBQgBAwL/xABNEAACAQIDAwcIBgUJBwUAAAABAgMAEQQFEgYhMQcTFyJBUZMUMlNUYXHR0ggjQoGCkWJykqGxFRZSc6KjsrPCJDM0NTbB00NEVWOE/8QAGgEBAAMBAQEAAAAAAAAAAAAAAAMEBQIGAf/EACYRAQABAgUFAAIDAAAAAAAAAAABAgMSUZGh0RETFBVSBDEFIeH/2gAMAwEAAhEDEQA/ALxpSlApWqz/AGlhwYhM5IE8yQqRawZwbFrncu7j7a2tApSlApSlApWng2phfMJMEtzLFEsrndpAZgoXjfVvU8ODCtxQKUpQKVqsy2mggxOHw8rWkxRcRD9QXN+7sA7ya2tApStRtHtXh8BGsmLZkRjYMEdgD3EqDp9l+NBt6VBemzKfWf7qX5a96a8p9Z/upfloJzSo3k3KLl+KYJBiomc2shJRie4BwNR9gvUjvQe0pSgUrT55thg8H/xWIiiP9Et1iO8ILsfyqHY3l+y1DZDPKf0Irf4ytBZNKrCP6QmX3tJHio/1o1/gHJrbYTlqyqT/ANzo/XjlH+mgnNK0OUbd4HFSiLDYmKWQgkKpN7AXJ3it9QKUpQKUpQVD9JDEWwOGT+lOW/ZjYf6qlfJPtf5fliM7XmitFNv3llAs5/WWxv33qAfSSlLSYGJQS3+0GwFySxiVQAOJ3H86hvI/tWcvzRUlJWKciGUHdpa9kYg8Crbj3BmoOpKUpQK1+f50mEwsuIl8yJWY+23BR7SbAe+thVIfSE2sLGLLobliVkmA3kk7o493E8Wt+pQaPkX2gkn2hkllN3xUc5b33D2HsGmw91dF1ydyR4rm88whO67sh/GjL/EiusaBXl69qE8r21XkOVyFDaWb6qLvBcHUw9y6jfvtQUTykbatic5bEQv1cOyrh2HYImuHHve7feK6Y2Yz1cZg4cSnCVFYj+i3Bl+5gR91c/4rkx07MpjdP+0a+ebjfydrIF+4Wk+81J/o6bVXSbAud6/XQ+42Eij3HS34moLtrHzDApNE8cqhkkVlZTwIIsRWRXjcKDk7kqy6OXO8NHMiyJqkurAEHTG5Fwdx3gG1dOS7JYNvOwmGb3wRH/TXNnJB/wBQYb9af/KkrqmgpflR5FYBh3xOXJzbxgu8IuVdFF2KA+awG+3A24XrE5D+UyV5hgMW5kDA+TuxuwKi5jJO8gqCR3Wt2i15ML8a5JyjCmHaCKOLdzeORE9y4gKB+W6g63qjuU3lnkMxweVE3B0POouzPfTohHv3auJPC3Ezrlg2lbBZTK0baZJiIYyDYjXfUw9oQNY9m6qv+j3sus2Lkxci3GGCiO/pXv1vwqD+0KCUbE8hkdhiM3LTzv1jEWJVSd/1jXvI3fvt7+NWll2TQYddOHijiHciKv56RvrMtXtB8psMrizqGHcwBH5Gorn3JRluKU68MkbHg8IEbD29Xqn7wal9KCkdieTmbKtoowx5yCSPEc1La17LvRx9lh+/iO0C7qWpQKUpQKUpQUpyl/W7U5ZGPs+TMffz7v8AwUVFOXbY/wAlzDyiNbRYu7buAlHnj77hvbdu6pRmx5zbiEcebEf9mBn/AImrI5Q9kxmOXSwWHOW1wk9kqg6d/YDvU+xjQa/kj2v8vy1C7XmhtFNc7yVHVc/rLY37w1TauWOSXao5dmqrMSkUx5mYHdpN7Kxvw0vx7gWrqa9Bh5zmqYbDyTymyRIzt7lF7D2ngPfVHckWVSZpnE2Z4kXWNyy93Ot5ij2Im/8AY763PL9tOzCHLcPdpJmV5FXiQW0xR+9n32/RXvqxdhNlly/L4sOLFlGqRh9qRt7H3X3D2AUHMiMMLno7BBjf3JiPgK66FclcqmH5vO8YOF5Sw/Gob/vXVmVYznYIpB/6iRv+2ob/AL0GVVA8oE7ZztFFgIyeZgOhiOzg0z+8ABR7VHfVv7d7TDAZfNiN2pVtGD2yN1UHt3m59gNUTye7CZtKBmGBmjiaQygPI3WcE2YkFSCCwO/2UHRkmXxmEwlRzRQxlOzQV06bd2ndXK2GlfJM833Pk01m73hbcfzjN/fVr/zf2m9ew/8AZ/8AFVccp2xWYwEYzMpI5jIyxl0PAheqGAUAbgRf2UHT2HnV0V0IZWAZSOBBFwR91ftuFVxyFbU+VZWIXN5MIRGe8xm5jP5Bl/BVjtwoOV+SD/qDDfrT/wCVJXVNcgbGYvExZnHJgYhNOrSFIyCQ3VYG4BB80k8RVvfz42j/APi4v2Jf/PQWXtVtFHgcHLiZTujUkC/nPwVB7S1h+/sqiORLZaTGZmcdMPq4HZyxG552uQB7tWo93V76jO2m2+MxuJCZnqVYXs2HQc2FINmsDfrWuATe166c2Uhwy4GAYEAYcopiA/otvue83Jvffe9BVn0lcSRFg4/ss87H3qqAfuY1uvo8wBcodhxfESk/ckagfkP31q/pJYInC4WUDckkiE92tQR/gr9/RvzQNg8TB2xyrJ90iBf4x/2qC4aUpQKUpQKUpQKUpQKGlDQUjkH1m2+IbjzYl/sxKn8TV21RvJNKJtpcxmBBFsSVPeDiFAI/CP31edBzdy87G+TY4YqMfVYq5Nh5swHWH4h1v2u6rP5MeUBJ8mM2Jez4NSuIJO/Si3V/bqUfeQa3+32yozDL5cPu1kaoifsyrvU+wHzT7GNcn4XyhHfDR84rTMsUkQJGtg9gjL2kP2d9BbnJRlz5pnGIzTEL1I3JjB3jnGFkUd+iO33lavetDsNswuX4CLDrbUovIR9qRt7H89w9gFb6g5g5eMLozuQ+kjgb+zp/itX1yb4zncnwbf8A0xr+wNH+mqe+kfhbZhh3/pQaf2JHP+sflU45KNokg2aE8p6uG8p1d/VYsFHtOoAe8UET5eM/fFY6DLcP1ipQsB9qaXqov3Kf7z2VdWz+TrhcJDh082FEQHvsN7febn76ojkXy98wzqbHT9bmtUp/rZSwUD2AB7fqiuh6BWg262bGPy6fD7tTqTGT2SL1kPs6wAPsJrf14aDlvkc2jOBzdFkOlJ/qJAd1mJ6pN+FnAB7rmupDwrmHlt2Z8jzVpIxaPEjnlt2Pe0g/a634xV7bB7WLjMpixLsAVQick+a8Ys5Pde2r8VBQ3Iv/AM/h/wD0f5bV1DauXORR759Ae8T/AL42NdSUFKcvXJ7rX+UMMvWUAYlQOKjcsv3cG9lj2GsDkC2+0OcvxDdVyWwxJ4NxaL3Hzh7dX9Kr3ljDAhgCCCCCLgg7iCO0VzPyqcm75XiBiMLqGGdgY2BN4ZL3CE8Rwurey3EbwvblD2X/AJQy2aBfPK6ov6xOsvuv5v4q5+5HtpPIM3QSnQk14Jb7tJYjST3WcAHuuauDkq5VEzCJYMQwXFoN4NgJgB56fpd6/eN3CGctPJW6yPj8EpZGu2IjUb1btlUDip4t3G54E2C+BXtVDyWcs0U0SYbMHEc6gKkrmyygcNTHzX7N+499zardBoPaUr8SyhVLMQoAJJJAAA7STwFB+jXtVbnPKYmNzLDZdlzlleZDiJ1JAMcZ5xo42G83CEFuHYL3q0RQe0pSgVpNr8Bip8K0WBljgd7q0jqxKoQQdGng3Df2b+21bo1B+VDaafBRQthnCl3cNdVa4Cgjzhur5VPSOspLVqbtcUU/uUT2O5HMfluKGIw+Lw5NiroyS6XQ2uptv7AQewgVcgqhelXMPSp4Ufwp0q5h6VPCj+FQ96loeqv5xvwvqoGvJegz7+Ubro0aub7fKPN191tPW99QHpVzD0qeFH8KdKuYelTwo/hTvUnqr+cb8L6r2qE6Vcw9KnhR/CnSrmHpU8KP4U71J6q/nG/CVbdcj82aYrnpsaiBRojRcObKmosASZes2/ed3uHCtVHyC4hcM2GXM2EDsHaIQHSWFhcjnPYPyHdWq6Vcw9KnhR/CnSrmHpU8KP4U71J6q/nG/Cccm/JhLlMshGKWaOZVDpzJU6kvpYNrNramFrb71YVUL0q5h6VPCj+FOlXMPSp4Ufwp3qT1V/ON+F915VC9KuYelTwo/hTpVzD0qeFH8Kd6k9VfzjfhMOU/k0xWbTRlZ4I4oQwjBSQsS+nWWI3cUW1R7LuRbMoMNNh4cwiSHEWEqBH61t242utxuNuI3GsDpVzD0qeFH8KdKuYelTwo/hTvUnqr+cb8PcD9HrGQyrJFjYkdCGVlWQEEdoq6cgixC4dVxrxyTC4Z41Kqw7DpPA2423d1Ur0q5h6VPCj+FOlXMPSp4Ufwp3qT1V/ON+F91jY/ARzRtFMivG4IZWAIIPYRVG9KuYelTwo/hTpVzD0qeFH8Kd6k9VfzjfhnZ/8AR5YTc5lmJEQvqVJC4MZBuNEiXO7suLi3E1YOxuCzSECPMZcNOgG6RDIJfxXUK/v3H31WHSrmHpU8KP4U6Vcw9KnhR/CnepPVX8434TTarkMwOLZpItWFka5JjClCe8xnd+RWtFl/JrneBsuBzGNoxuCSa7AfqOrKB7Aa1HSrmHpU8KP4U6Vcw9KnhR/CnepPVX8434TWHL9omWzYnL0/S5tify02/dXyxXJRicZ/zTM55k7YoUWJL+7eD+zUP6Vcw9KnhR/CnSrmHpU8KP4U71J6q/nG/C09l+TfA5e2vDQ/WWI5x2LvYixsT5v3AVKKozLeU/HvPGrSqQzxqfqo+BYA9ndV5CpKK4q/Sp+R+NX+PMRX0/t7SlK7Vg1WXLf/ALnDf1kn+EVZtQTlU2cnxcUC4aPnCjuWGpRYFQB5xFcXI60z0W/wqopv0zVPSP8AFI0qU9GOY+rnxIvmp0Y5j6ufEi+aqWCrJ6bybP3GsItSpT0Y5j6ufEi+anRjmPq58SL5qYKsjybP3GsItSpT0Y5j6ufEi+anRjmPq58SL5qYKsjybP3GsItSpT0Y5j6ufEi+anRjmPq58SL5qYKsjybP3GsItSpT0Y5j6ufEi+anRjmPq58SL5qYKsjybP3GsItSpT0Y5j6ufEi+anRjmPq58SL5qYKsjybP3GsItSpT0Y5j6ufEi+anRjmPq58SL5qYKsjybP3GsItSpT0Y5j6ufEi+anRjmPq58SL5qYKsjybP3GsItSpT0Y5j6ufEi+anRjmPq58SL5qYKsjybP3GsItSpT0Y5j6ufEi+anRjmPq58SL5qYKsjybP3GsItSpT0Y5j6ufEi+anRjmPq58SL5qYKsjybP3GsItSpT0Y5j6ufEi+anRjmPq58SL5qYKsjybP3GsNFk3/ABMP9bF/jFdOiqIy3k3x6TxM0BAV4yTrj3AMCftVewqzZiY69WL/AClyiuqnBMS9pSlTsgqJ8oud4nCYZJcHpL85YxsmrWulnIBvdTpRre+pZWm2hyuWY4fmjGBFMkra9W8KGXSNIPHUd/sFBHs721kbF5fFgiojxXNvLIyaiqSo7xKBewZhFLfu0itjFthHGMS8skjiPEiFIxh2Vw7RxkQovnTE31BrDiewXrU4Dk4kw4gEMiNzOLM93135lUeKKBbA2CxyNv7+zfuyMRsXiGeWVXhWTyxMZD55W6wjDmOTcDYxi+ocC3DdQZuyGfS4jFY1ZC+iGSERo8QjZA8esowHGxPG5v2Vk7bZxNBhgMIFbEysUhDcLqrSMSO3qI33kVh5bsnK0+KfH8xKmKMD6U51dDRJoC7/ADhb7VxfuF92Q2yKtioy6QthYYpEiiYMxEkjKzSEMCDuXSO0XPfag8/n3AuDw2JcSacVzYQJE8hDuPMOgGx1dW3bbdX4j5RMOTYpiV0yLFLqw8gELuVVRK1rLqLLaxPnAm161cGxGJSJIVbDiOLGjFRL9Z1I9bPzG4cLtuPttbdWRjNkcSyYxVaAeU4qHEKTznVEfNdUgDeTzCb/ANNu4XDZY3bzCxYgwu7XV0jdwpKRyPbSjt2E6l3gEC4uRWNiNvoW55I1xWqIzI7jBzusTomq77u6xA7fYCDXwi2JdMVLIq4N1nlWZnlh1yxMdOtIzazqdPVJK6dRNjwrKwGzk8cWPUmEti5ZJEsXsnORrEQ265sEBuONyN3Gg9i21iSCHUZcRI+HjnbmoDfmiP8AfOgJEYJv1bk7iADav1iuUHCpcgyPGqQySSJGzJFHMNSO54gFd+4EgcQK1+V7JYvCtFJA+HZxhoMNKriTSeYuI5UKjUDZjdOB7xxrD2g5PsViTiA88LiaNVV3WUGIiMKVSJGEYBcatRJIvbrWFBM88mdcLK0TBXVHZSV1AFQW3g8eFvvqC5PtvM5wRTFYbFviWgE2GjjXXCsiankLRyNo5vt1DfvHGpvjMNNJg3QiMSvG6nrOUDMCLg6QxABvw+NR7L9jJoPJZYZI1mhijw+IHX5vEwxrpUsOKuvFW321MN4oNhhNvMLJiBCrt1mkRJCto3kjuXRW7SNLb7WOk2Jr4JygwOUEaYn65JHgbyeRhIiC5lQDeyjq7txOtd1jetdlexj4JSFTCvHFz7pKMOHxLKQzLFvFiwJtrudVgLC5NRrYgyRNhVQQYp2iMSWkxWrCKU1NrjfUka6lVWsVPAAWFqCbYLbSNcPh9TS4qWWBZvqoDrMe68zRKTzYJNgLkk3AvavrLt/hg0ax89MZojNFzUEr84gt5pAtcXF+7gbGtXlOxuKwvMPC8DSx4RMI4fnAhWNi0cqkAtfrG6cDfiLXr75JsVLhZsKY3jePDYaWA6tSs7SMsjPuBCjWo3dzHfuFBsv56wGGGSMSyeUa+ajSNjISl9YKm2nTYg3ItwrCxO0xkmy58LJ9RipZ0kUoATohlex1DUhV47Ee+tZDsLi1hw8ZkgdYWxReMmdUfnnEiudFmJQlxpJsQb3Br65VsViofI0L4dkwc88oYc4DIsolW2mxCECU/abzRv30G82qzuSEwQ4cIZ8VLzcZe5VAqmR5GAILaUU2W4uSN9fGObFYWUti5o5cIsMrvLzaxtE6aT1rMQyFddrC4tvvurJ2p2ebErE0MnNT4eQSwSFdQDAFSrrcXRlJU7776wMfs5isbBLFjZYo0kieMJArEa2AtK7SWJ0kXCC3E3J3WD6jb6DS5ZJ0KRc/oaFgzQ9sqKfOUdo4jdcVnttJEJYY7SXnjaSMhCVIVdZW4+1psdPtrTvslPiXZ8ZJEpGFmwsYhDEXmAEkzawN/VWybwLHeb188Fs7jhLg3lfCkYQMhVRKNYaMRmTUb2O7zNNt563cGXguUPDStGFE4WWUwrI0EqoJgxURszDcxK2H5Gx3VkNtth+e5sc4V50QGURsYhOTYRax9q5AvawJsTWlj2LxIwcEOuDVDjPKr/WWYc80+i2m46zlb9wB9lbHKtn8VhmaKKSHydp3mBZWMqiSQyvEB5puxaz3uA3mkgUGvXaOZvInjnLJNjcRDIGw4iJQc9ZCGJZChjtfcT224VORUIw+yGKAw4ZsP9TjJ8WbGTfzrSNzY6u63Otv/RG7eam9ApSlApSlApSlApSlApSlApSlApSlApSlB5alq9pQKUpQKUpQKUpQKUpQKUpQKUpQKUpQf//Z"/>
          <p:cNvSpPr>
            <a:spLocks noChangeAspect="1" noChangeArrowheads="1"/>
          </p:cNvSpPr>
          <p:nvPr/>
        </p:nvSpPr>
        <p:spPr bwMode="auto">
          <a:xfrm>
            <a:off x="6467308" y="439011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15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BB034"/>
                </a:solidFill>
              </a:rPr>
              <a:t>Solar Ready II Initiative Objectives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023360"/>
          </a:xfrm>
        </p:spPr>
        <p:txBody>
          <a:bodyPr/>
          <a:lstStyle/>
          <a:p>
            <a:pPr lvl="2">
              <a:buFont typeface="Wingdings" panose="05000000000000000000" pitchFamily="2" charset="2"/>
              <a:buChar char="§"/>
            </a:pPr>
            <a:r>
              <a:rPr lang="en-US" sz="2400" dirty="0" smtClean="0"/>
              <a:t> Expand the Solar Ready KC Initiative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2400" dirty="0"/>
              <a:t> </a:t>
            </a:r>
            <a:r>
              <a:rPr lang="en-US" sz="2400" dirty="0" smtClean="0"/>
              <a:t>Achieve widespread process standardization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2400" dirty="0"/>
              <a:t> </a:t>
            </a:r>
            <a:r>
              <a:rPr lang="en-US" sz="2400" dirty="0" smtClean="0"/>
              <a:t>Impact on reduction of market barriers and soft costs nationwide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2400" dirty="0" smtClean="0"/>
              <a:t> Coordinate 9 regional campaigns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2400" dirty="0"/>
              <a:t> </a:t>
            </a:r>
            <a:r>
              <a:rPr lang="en-US" sz="2400" dirty="0" smtClean="0"/>
              <a:t>Conduct comprehensive review of regional solar resources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2400" dirty="0"/>
              <a:t> </a:t>
            </a:r>
            <a:r>
              <a:rPr lang="en-US" sz="2400" dirty="0" smtClean="0"/>
              <a:t>Engage local governments and stakeholders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2400" dirty="0" smtClean="0"/>
              <a:t> Provide BMP, technical training and assistance</a:t>
            </a:r>
            <a:endParaRPr lang="en-US" sz="2400" dirty="0"/>
          </a:p>
          <a:p>
            <a:pPr lvl="2">
              <a:buFont typeface="Wingdings" panose="05000000000000000000" pitchFamily="2" charset="2"/>
              <a:buChar char="§"/>
            </a:pPr>
            <a:endParaRPr lang="en-US" sz="2400" dirty="0"/>
          </a:p>
          <a:p>
            <a:pPr lvl="1">
              <a:buFont typeface="Wingdings" panose="05000000000000000000" pitchFamily="2" charset="2"/>
              <a:buChar char="§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61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BB034"/>
                </a:solidFill>
              </a:rPr>
              <a:t>Solar Ready II Initiative Partners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384048" lvl="2" indent="0">
              <a:buNone/>
            </a:pPr>
            <a:r>
              <a:rPr lang="en-US" sz="3000" dirty="0" smtClean="0"/>
              <a:t>National Partners</a:t>
            </a:r>
          </a:p>
          <a:p>
            <a:pPr lvl="4">
              <a:buFont typeface="Wingdings" panose="05000000000000000000" pitchFamily="2" charset="2"/>
              <a:buChar char="§"/>
            </a:pPr>
            <a:r>
              <a:rPr lang="en-US" sz="2600" dirty="0" smtClean="0"/>
              <a:t>Mid-America Regional Council</a:t>
            </a:r>
          </a:p>
          <a:p>
            <a:pPr lvl="4">
              <a:buFont typeface="Wingdings" panose="05000000000000000000" pitchFamily="2" charset="2"/>
              <a:buChar char="§"/>
            </a:pPr>
            <a:r>
              <a:rPr lang="en-US" sz="2600" dirty="0" smtClean="0"/>
              <a:t>National Association of Regional Councils </a:t>
            </a:r>
          </a:p>
          <a:p>
            <a:pPr lvl="4">
              <a:buFont typeface="Wingdings" panose="05000000000000000000" pitchFamily="2" charset="2"/>
              <a:buChar char="§"/>
            </a:pPr>
            <a:r>
              <a:rPr lang="en-US" sz="2600" dirty="0" smtClean="0"/>
              <a:t>Meister Consultants Group</a:t>
            </a:r>
          </a:p>
          <a:p>
            <a:pPr lvl="4">
              <a:buFont typeface="Wingdings" panose="05000000000000000000" pitchFamily="2" charset="2"/>
              <a:buChar char="§"/>
            </a:pPr>
            <a:r>
              <a:rPr lang="en-US" sz="2600" dirty="0" smtClean="0"/>
              <a:t>Council of State Governments</a:t>
            </a:r>
          </a:p>
          <a:p>
            <a:pPr lvl="4">
              <a:buFont typeface="Wingdings" panose="05000000000000000000" pitchFamily="2" charset="2"/>
              <a:buChar char="§"/>
            </a:pPr>
            <a:endParaRPr lang="en-US" sz="2400" dirty="0"/>
          </a:p>
          <a:p>
            <a:pPr lvl="2">
              <a:buFont typeface="Wingdings" panose="05000000000000000000" pitchFamily="2" charset="2"/>
              <a:buChar char="§"/>
            </a:pPr>
            <a:endParaRPr lang="en-US" sz="2400" dirty="0"/>
          </a:p>
          <a:p>
            <a:pPr lvl="1"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201168" lvl="1" indent="0">
              <a:buNone/>
            </a:pPr>
            <a:r>
              <a:rPr lang="en-US" sz="3000" dirty="0" smtClean="0"/>
              <a:t>Regional Partners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en-US" sz="2600" dirty="0" smtClean="0"/>
              <a:t>CNYRPDB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en-US" sz="2600" dirty="0" smtClean="0"/>
              <a:t>DVRPC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en-US" sz="2600" dirty="0" smtClean="0"/>
              <a:t>MWCOG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en-US" sz="2600" dirty="0" smtClean="0"/>
              <a:t>NCTCOG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en-US" sz="2600" dirty="0" smtClean="0"/>
              <a:t>NIRPC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en-US" sz="2600" dirty="0" smtClean="0"/>
              <a:t>OKI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en-US" sz="2600" dirty="0" smtClean="0"/>
              <a:t>SWFRPC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en-US" sz="2600" dirty="0" smtClean="0"/>
              <a:t>TBPRC</a:t>
            </a:r>
          </a:p>
          <a:p>
            <a:pPr lvl="2">
              <a:buFont typeface="Wingdings" panose="05000000000000000000" pitchFamily="2" charset="2"/>
              <a:buChar char="§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146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FBB034"/>
                </a:solidFill>
              </a:rPr>
              <a:t>Contact Information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023360"/>
          </a:xfrm>
        </p:spPr>
        <p:txBody>
          <a:bodyPr/>
          <a:lstStyle/>
          <a:p>
            <a:pPr marL="384048" lvl="2" indent="0" algn="ctr">
              <a:buNone/>
            </a:pPr>
            <a:r>
              <a:rPr lang="en-US" sz="2800" dirty="0" smtClean="0"/>
              <a:t>Georgia </a:t>
            </a:r>
            <a:r>
              <a:rPr lang="en-US" sz="2800" dirty="0" err="1" smtClean="0"/>
              <a:t>Nesselrode</a:t>
            </a:r>
            <a:endParaRPr lang="en-US" sz="2800" dirty="0" smtClean="0"/>
          </a:p>
          <a:p>
            <a:pPr marL="384048" lvl="2" indent="0" algn="ctr">
              <a:buNone/>
            </a:pPr>
            <a:r>
              <a:rPr lang="en-US" sz="2800" dirty="0" smtClean="0"/>
              <a:t>Mid-America Regional Council</a:t>
            </a:r>
          </a:p>
          <a:p>
            <a:pPr marL="384048" lvl="2" indent="0" algn="ctr">
              <a:buNone/>
            </a:pPr>
            <a:r>
              <a:rPr lang="en-US" sz="2800" dirty="0" smtClean="0">
                <a:hlinkClick r:id="rId2"/>
              </a:rPr>
              <a:t>gnessel@marc.org</a:t>
            </a:r>
            <a:endParaRPr lang="en-US" sz="2800" dirty="0" smtClean="0"/>
          </a:p>
          <a:p>
            <a:pPr marL="384048" lvl="2" indent="0" algn="ctr">
              <a:buNone/>
            </a:pPr>
            <a:endParaRPr lang="en-US" sz="2800" dirty="0" smtClean="0"/>
          </a:p>
          <a:p>
            <a:pPr marL="384048" lvl="2" indent="0" algn="ctr">
              <a:buNone/>
            </a:pPr>
            <a:r>
              <a:rPr lang="en-US" sz="2800" dirty="0" smtClean="0"/>
              <a:t>Mia Colson</a:t>
            </a:r>
          </a:p>
          <a:p>
            <a:pPr marL="384048" lvl="2" indent="0" algn="ctr">
              <a:buNone/>
            </a:pPr>
            <a:r>
              <a:rPr lang="en-US" sz="2800" dirty="0" smtClean="0"/>
              <a:t>National Association of Regional Councils</a:t>
            </a:r>
          </a:p>
          <a:p>
            <a:pPr marL="384048" lvl="2" indent="0" algn="ctr">
              <a:buNone/>
            </a:pPr>
            <a:r>
              <a:rPr lang="en-US" sz="2800" dirty="0" smtClean="0">
                <a:hlinkClick r:id="rId3"/>
              </a:rPr>
              <a:t>mia@narc.org</a:t>
            </a:r>
            <a:r>
              <a:rPr lang="en-US" sz="2800" dirty="0" smtClean="0"/>
              <a:t> </a:t>
            </a:r>
            <a:endParaRPr lang="en-US" sz="2800" dirty="0"/>
          </a:p>
          <a:p>
            <a:pPr lvl="1">
              <a:buFont typeface="Wingdings" panose="05000000000000000000" pitchFamily="2" charset="2"/>
              <a:buChar char="§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7310604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47</TotalTime>
  <Words>171</Words>
  <Application>Microsoft Office PowerPoint</Application>
  <PresentationFormat>Custom</PresentationFormat>
  <Paragraphs>48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Retrospect</vt:lpstr>
      <vt:lpstr>Solar Ready II Initiative </vt:lpstr>
      <vt:lpstr>Solar Ready KC Initiative </vt:lpstr>
      <vt:lpstr>Solar Ready II Initiative Objectives</vt:lpstr>
      <vt:lpstr>Solar Ready II Initiative Partners</vt:lpstr>
      <vt:lpstr>Contact Information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Mia</dc:creator>
  <cp:lastModifiedBy>acampbell</cp:lastModifiedBy>
  <cp:revision>7</cp:revision>
  <dcterms:created xsi:type="dcterms:W3CDTF">2013-09-16T16:01:57Z</dcterms:created>
  <dcterms:modified xsi:type="dcterms:W3CDTF">2013-09-16T19:46:49Z</dcterms:modified>
</cp:coreProperties>
</file>