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804" r:id="rId1"/>
  </p:sldMasterIdLst>
  <p:notesMasterIdLst>
    <p:notesMasterId r:id="rId16"/>
  </p:notesMasterIdLst>
  <p:handoutMasterIdLst>
    <p:handoutMasterId r:id="rId17"/>
  </p:handoutMasterIdLst>
  <p:sldIdLst>
    <p:sldId id="263" r:id="rId2"/>
    <p:sldId id="273" r:id="rId3"/>
    <p:sldId id="264" r:id="rId4"/>
    <p:sldId id="265" r:id="rId5"/>
    <p:sldId id="267" r:id="rId6"/>
    <p:sldId id="290" r:id="rId7"/>
    <p:sldId id="295" r:id="rId8"/>
    <p:sldId id="270" r:id="rId9"/>
    <p:sldId id="277" r:id="rId10"/>
    <p:sldId id="280" r:id="rId11"/>
    <p:sldId id="281" r:id="rId12"/>
    <p:sldId id="282" r:id="rId13"/>
    <p:sldId id="286" r:id="rId14"/>
    <p:sldId id="298" r:id="rId15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28">
          <p15:clr>
            <a:srgbClr val="A4A3A4"/>
          </p15:clr>
        </p15:guide>
        <p15:guide id="2" pos="220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83272" autoAdjust="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93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1998" y="-96"/>
      </p:cViewPr>
      <p:guideLst>
        <p:guide orient="horz" pos="2928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Book4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/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Sheet1!$C$2:$C$7</c:f>
              <c:strCache>
                <c:ptCount val="6"/>
                <c:pt idx="0">
                  <c:v>Federal</c:v>
                </c:pt>
                <c:pt idx="1">
                  <c:v>Fees</c:v>
                </c:pt>
                <c:pt idx="2">
                  <c:v>Local</c:v>
                </c:pt>
                <c:pt idx="3">
                  <c:v>Medicaid</c:v>
                </c:pt>
                <c:pt idx="4">
                  <c:v>Miscellaneous Revenue</c:v>
                </c:pt>
                <c:pt idx="5">
                  <c:v>State</c:v>
                </c:pt>
              </c:strCache>
            </c:strRef>
          </c:cat>
          <c:val>
            <c:numRef>
              <c:f>Sheet1!$D$2:$D$7</c:f>
              <c:numCache>
                <c:formatCode>_("$"* #,##0_);_("$"* \(#,##0\);_("$"* "-"_);_(@_)</c:formatCode>
                <c:ptCount val="6"/>
                <c:pt idx="0">
                  <c:v>2734439</c:v>
                </c:pt>
                <c:pt idx="1">
                  <c:v>740071</c:v>
                </c:pt>
                <c:pt idx="2">
                  <c:v>20630116</c:v>
                </c:pt>
                <c:pt idx="3">
                  <c:v>4597470</c:v>
                </c:pt>
                <c:pt idx="4">
                  <c:v>160883</c:v>
                </c:pt>
                <c:pt idx="5">
                  <c:v>10894231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gap"/>
    <c:showDLblsOverMax val="0"/>
  </c:chart>
  <c:externalData r:id="rId1">
    <c:autoUpdate val="0"/>
  </c:externalData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0D254EA5-9AD7-4BFB-8CBD-C6AE5FEA2429}" type="datetimeFigureOut">
              <a:rPr lang="en-US" smtClean="0"/>
              <a:t>11/19/2015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2893647-5988-4532-B679-B88AC2AF512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3456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402168D8-A30B-42F3-9BAD-A85E444C664A}" type="datetimeFigureOut">
              <a:rPr lang="en-US" smtClean="0"/>
              <a:t>11/19/2015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614FE0B2-EF02-458D-B7DC-30C294E37C4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6229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PWC one</a:t>
            </a:r>
            <a:r>
              <a:rPr lang="en-US" baseline="0" dirty="0" smtClean="0"/>
              <a:t> of fastest growing; 2</a:t>
            </a:r>
            <a:r>
              <a:rPr lang="en-US" baseline="30000" dirty="0" smtClean="0"/>
              <a:t>nd</a:t>
            </a:r>
            <a:r>
              <a:rPr lang="en-US" baseline="0" dirty="0" smtClean="0"/>
              <a:t> largest in state and 3</a:t>
            </a:r>
            <a:r>
              <a:rPr lang="en-US" baseline="30000" dirty="0" smtClean="0"/>
              <a:t>rd</a:t>
            </a:r>
            <a:r>
              <a:rPr lang="en-US" baseline="0" dirty="0" smtClean="0"/>
              <a:t> largest CSB in state</a:t>
            </a:r>
            <a:endParaRPr lang="en-US" dirty="0" smtClean="0"/>
          </a:p>
          <a:p>
            <a:r>
              <a:rPr lang="en-US" dirty="0" smtClean="0"/>
              <a:t>PWC has a high median household income ($95,268), but there is a wide disparity</a:t>
            </a:r>
            <a:r>
              <a:rPr lang="en-US" baseline="0" dirty="0" smtClean="0"/>
              <a:t> in incomes: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 smtClean="0"/>
              <a:t>7.7% of households had income less than $25,000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 smtClean="0"/>
              <a:t>Poverty rate for PWC is 7%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 smtClean="0"/>
              <a:t>High uninsured and underinsured</a:t>
            </a:r>
            <a:r>
              <a:rPr lang="en-US" baseline="0" dirty="0"/>
              <a:t> </a:t>
            </a:r>
            <a:r>
              <a:rPr lang="en-US" baseline="0" dirty="0" smtClean="0"/>
              <a:t> GAP</a:t>
            </a:r>
          </a:p>
          <a:p>
            <a:pPr marL="174708" indent="-174708">
              <a:buFont typeface="Arial" panose="020B0604020202020204" pitchFamily="34" charset="0"/>
              <a:buChar char="•"/>
            </a:pPr>
            <a:r>
              <a:rPr lang="en-US" baseline="0" dirty="0" smtClean="0"/>
              <a:t>Geography and transportation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FE0B2-EF02-458D-B7DC-30C294E37C48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73884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MH In Home Support Services – Only includes Supportive</a:t>
            </a:r>
            <a:r>
              <a:rPr lang="en-US" baseline="0" dirty="0" smtClean="0"/>
              <a:t> Residential and Intensive Residential (excludes Crisis Stab. And ICT)</a:t>
            </a:r>
          </a:p>
          <a:p>
            <a:r>
              <a:rPr lang="en-US" baseline="0" dirty="0" smtClean="0"/>
              <a:t>Served  roughly 50 persons in ICT, converting to PACT</a:t>
            </a:r>
          </a:p>
          <a:p>
            <a:endParaRPr lang="en-US" baseline="0" dirty="0" smtClean="0"/>
          </a:p>
          <a:p>
            <a:pPr marL="0" lvl="1" defTabSz="931774">
              <a:defRPr/>
            </a:pPr>
            <a:r>
              <a:rPr lang="en-US" dirty="0" smtClean="0"/>
              <a:t>Total Clients Served:  8,949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FE0B2-EF02-458D-B7DC-30C294E37C48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73007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52% County, 34%</a:t>
            </a:r>
            <a:r>
              <a:rPr lang="en-US" baseline="0" dirty="0" smtClean="0"/>
              <a:t> Federal and State and 12% Medicaid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FE0B2-EF02-458D-B7DC-30C294E37C48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90025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FE0B2-EF02-458D-B7DC-30C294E37C48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56612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4FE0B2-EF02-458D-B7DC-30C294E37C48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2660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79E60A-F9FA-4E82-A610-E0E75D05BACF}" type="datetime1">
              <a:rPr lang="en-US" smtClean="0"/>
              <a:t>11/19/2015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42CAE-8575-411D-B7D1-5E1F0E29F341}" type="datetime1">
              <a:rPr lang="en-US" smtClean="0"/>
              <a:t>11/19/2015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61D1-093C-465C-B0EF-4AC92B03A211}" type="datetime1">
              <a:rPr lang="en-US" smtClean="0"/>
              <a:t>11/19/2015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AE4167-95B8-4CA2-98BD-6FD705FC7755}" type="datetime1">
              <a:rPr lang="en-US" smtClean="0"/>
              <a:t>11/19/2015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80414-5966-493F-A2AF-E1D8C1D665BE}" type="datetime1">
              <a:rPr lang="en-US" smtClean="0"/>
              <a:t>11/19/2015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47BA1E-E6CC-4965-A19C-2389AD73D8CF}" type="datetime1">
              <a:rPr lang="en-US" smtClean="0"/>
              <a:t>11/19/2015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B9349-3CC7-4D7B-B080-FDDBB4430F03}" type="datetime1">
              <a:rPr lang="en-US" smtClean="0"/>
              <a:t>11/19/2015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BB494-4D99-4671-A074-C6B5490BD50F}" type="datetime1">
              <a:rPr lang="en-US" smtClean="0"/>
              <a:t>11/19/2015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E78E86-301B-4122-B283-16ED976ACE2D}" type="datetime1">
              <a:rPr lang="en-US" smtClean="0"/>
              <a:t>11/19/2015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71412-F6AA-47B5-8F4A-6270ADBEEE84}" type="datetime1">
              <a:rPr lang="en-US" smtClean="0"/>
              <a:t>11/19/2015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80717-2A65-4282-919E-89D992582D10}" type="datetime1">
              <a:rPr lang="en-US" smtClean="0"/>
              <a:t>11/19/2015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DDAD5E75-4F6D-466C-97D0-277EEB318D0D}" type="datetime1">
              <a:rPr lang="en-US" smtClean="0"/>
              <a:t>11/19/2015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680B1D6A-3881-45BD-8353-73424AEA4E58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Prince William County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The CSB serves residents of these localities: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sz="2800" dirty="0" smtClean="0"/>
              <a:t>Total population has increased by 7.3% since 2010 Census (454,096).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9533238"/>
              </p:ext>
            </p:extLst>
          </p:nvPr>
        </p:nvGraphicFramePr>
        <p:xfrm>
          <a:off x="762000" y="2286000"/>
          <a:ext cx="6858000" cy="24221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64844"/>
                <a:gridCol w="2393156"/>
              </a:tblGrid>
              <a:tr h="533400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none" strike="noStrike" dirty="0">
                          <a:effectLst/>
                        </a:rPr>
                        <a:t>Locality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Total Population Estimate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50761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Prince William County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        430,289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450761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City of Manassas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          41,705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450761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City of </a:t>
                      </a:r>
                      <a:r>
                        <a:rPr lang="en-US" sz="2000" u="none" strike="noStrike" dirty="0" smtClean="0">
                          <a:effectLst/>
                        </a:rPr>
                        <a:t>Manassas </a:t>
                      </a:r>
                      <a:r>
                        <a:rPr lang="en-US" sz="2000" u="none" strike="noStrike" dirty="0">
                          <a:effectLst/>
                        </a:rPr>
                        <a:t>Park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          15,427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  <a:tr h="450760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none" strike="noStrike" dirty="0">
                          <a:effectLst/>
                        </a:rPr>
                        <a:t>Total Population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none" strike="noStrike" dirty="0">
                          <a:effectLst/>
                        </a:rPr>
                        <a:t>        487,421 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0775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Community Services By the Numbers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sz="2800" b="1" dirty="0"/>
              <a:t>Citizens Served: (FY </a:t>
            </a:r>
            <a:r>
              <a:rPr lang="en-US" sz="2800" b="1" dirty="0" smtClean="0"/>
              <a:t>15 </a:t>
            </a:r>
            <a:r>
              <a:rPr lang="en-US" sz="2800" b="1" dirty="0"/>
              <a:t>actuals)</a:t>
            </a:r>
          </a:p>
          <a:p>
            <a:r>
              <a:rPr lang="en-US" u="sng" dirty="0"/>
              <a:t>Emergency/Crisis Intervention </a:t>
            </a:r>
            <a:r>
              <a:rPr lang="en-US" dirty="0" smtClean="0"/>
              <a:t>– 2,903</a:t>
            </a:r>
            <a:endParaRPr lang="en-US" dirty="0"/>
          </a:p>
          <a:p>
            <a:r>
              <a:rPr lang="en-US" u="sng" dirty="0"/>
              <a:t>Intellectual Disability </a:t>
            </a:r>
            <a:r>
              <a:rPr lang="en-US" dirty="0"/>
              <a:t>– </a:t>
            </a:r>
            <a:r>
              <a:rPr lang="en-US" dirty="0" smtClean="0"/>
              <a:t>762 </a:t>
            </a:r>
            <a:r>
              <a:rPr lang="en-US" dirty="0"/>
              <a:t>in case </a:t>
            </a:r>
            <a:r>
              <a:rPr lang="en-US" dirty="0" smtClean="0"/>
              <a:t>management, 37 </a:t>
            </a:r>
            <a:r>
              <a:rPr lang="en-US" dirty="0"/>
              <a:t>in home support services and </a:t>
            </a:r>
            <a:r>
              <a:rPr lang="en-US" dirty="0" smtClean="0"/>
              <a:t>260 in </a:t>
            </a:r>
            <a:r>
              <a:rPr lang="en-US" dirty="0"/>
              <a:t>day services</a:t>
            </a:r>
          </a:p>
          <a:p>
            <a:r>
              <a:rPr lang="en-US" u="sng" dirty="0"/>
              <a:t>Mental Health </a:t>
            </a:r>
            <a:r>
              <a:rPr lang="en-US" dirty="0"/>
              <a:t>- </a:t>
            </a:r>
            <a:r>
              <a:rPr lang="en-US" dirty="0" smtClean="0"/>
              <a:t>1,300 </a:t>
            </a:r>
            <a:r>
              <a:rPr lang="en-US" dirty="0"/>
              <a:t>in outpatient services, </a:t>
            </a:r>
            <a:r>
              <a:rPr lang="en-US" dirty="0" smtClean="0"/>
              <a:t>264 </a:t>
            </a:r>
            <a:r>
              <a:rPr lang="en-US" dirty="0"/>
              <a:t>in day services, and </a:t>
            </a:r>
            <a:r>
              <a:rPr lang="en-US" dirty="0" smtClean="0"/>
              <a:t>171 </a:t>
            </a:r>
            <a:r>
              <a:rPr lang="en-US" dirty="0"/>
              <a:t>in home support services</a:t>
            </a:r>
          </a:p>
          <a:p>
            <a:r>
              <a:rPr lang="en-US" u="sng" dirty="0"/>
              <a:t>Substance Abuse </a:t>
            </a:r>
            <a:r>
              <a:rPr lang="en-US" dirty="0"/>
              <a:t>- </a:t>
            </a:r>
            <a:r>
              <a:rPr lang="en-US" dirty="0" smtClean="0"/>
              <a:t>1,193 </a:t>
            </a:r>
            <a:r>
              <a:rPr lang="en-US" dirty="0"/>
              <a:t>in outpatient services &amp; </a:t>
            </a:r>
            <a:r>
              <a:rPr lang="en-US" dirty="0" smtClean="0"/>
              <a:t>308 </a:t>
            </a:r>
            <a:r>
              <a:rPr lang="en-US" dirty="0"/>
              <a:t>in Drug Offender Recovery Services</a:t>
            </a:r>
          </a:p>
          <a:p>
            <a:r>
              <a:rPr lang="en-US" u="sng" dirty="0"/>
              <a:t>Youth Mental Health &amp; Substance Abuse </a:t>
            </a:r>
            <a:r>
              <a:rPr lang="en-US" dirty="0"/>
              <a:t>- </a:t>
            </a:r>
            <a:r>
              <a:rPr lang="en-US" dirty="0" smtClean="0"/>
              <a:t>963 </a:t>
            </a:r>
            <a:r>
              <a:rPr lang="en-US" dirty="0"/>
              <a:t>in schools, </a:t>
            </a:r>
            <a:r>
              <a:rPr lang="en-US" dirty="0" smtClean="0"/>
              <a:t>465 outpatient </a:t>
            </a:r>
            <a:r>
              <a:rPr lang="en-US" dirty="0"/>
              <a:t>and </a:t>
            </a:r>
            <a:r>
              <a:rPr lang="en-US" dirty="0" smtClean="0"/>
              <a:t>88 </a:t>
            </a:r>
            <a:r>
              <a:rPr lang="en-US" dirty="0"/>
              <a:t>in-home</a:t>
            </a:r>
          </a:p>
          <a:p>
            <a:r>
              <a:rPr lang="en-US" u="sng" dirty="0"/>
              <a:t>Medical / Psychiatric Services </a:t>
            </a:r>
            <a:r>
              <a:rPr lang="en-US" dirty="0" smtClean="0"/>
              <a:t>– 2,235</a:t>
            </a:r>
            <a:endParaRPr lang="en-US" dirty="0"/>
          </a:p>
          <a:p>
            <a:r>
              <a:rPr lang="en-US" u="sng" dirty="0"/>
              <a:t>Early Intervention for Infants / Toddlers with Developmental Delays </a:t>
            </a:r>
            <a:r>
              <a:rPr lang="en-US" dirty="0" smtClean="0"/>
              <a:t>– 1,256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207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</a:t>
            </a:r>
            <a:r>
              <a:rPr lang="en-US" dirty="0" smtClean="0"/>
              <a:t>Community Services is Funded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69683962"/>
              </p:ext>
            </p:extLst>
          </p:nvPr>
        </p:nvGraphicFramePr>
        <p:xfrm>
          <a:off x="457200" y="1828802"/>
          <a:ext cx="3581400" cy="373379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76400"/>
                <a:gridCol w="1905000"/>
              </a:tblGrid>
              <a:tr h="439267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none" strike="noStrike" dirty="0">
                          <a:effectLst/>
                        </a:rPr>
                        <a:t>Source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none" strike="noStrike" dirty="0">
                          <a:effectLst/>
                        </a:rPr>
                        <a:t>FY16 Budget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31710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Federal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 $    2,734,439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71237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Fees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 $        740,071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71237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Local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 $  20,630,116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71237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Medicaid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 $    4,597,470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73122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Miscellaneous Revenue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 $        160,883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40290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State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 $  10,894,231 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614979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none" strike="noStrike" dirty="0" smtClean="0">
                          <a:effectLst/>
                        </a:rPr>
                        <a:t>Revenues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none" strike="noStrike" dirty="0">
                          <a:effectLst/>
                        </a:rPr>
                        <a:t> $  39,757,210 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graphicFrame>
        <p:nvGraphicFramePr>
          <p:cNvPr id="5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04769379"/>
              </p:ext>
            </p:extLst>
          </p:nvPr>
        </p:nvGraphicFramePr>
        <p:xfrm>
          <a:off x="4114800" y="1828800"/>
          <a:ext cx="48006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9132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Funds are Distributed</a:t>
            </a:r>
            <a:r>
              <a:rPr lang="en-US" dirty="0"/>
              <a:t>*</a:t>
            </a:r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09048307"/>
              </p:ext>
            </p:extLst>
          </p:nvPr>
        </p:nvGraphicFramePr>
        <p:xfrm>
          <a:off x="228600" y="2286000"/>
          <a:ext cx="8504238" cy="25002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84053"/>
                <a:gridCol w="2164715"/>
                <a:gridCol w="1855470"/>
              </a:tblGrid>
              <a:tr h="17661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none" strike="noStrike" dirty="0">
                          <a:effectLst/>
                        </a:rPr>
                        <a:t>Division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7920" marR="17920" marT="883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FY16 </a:t>
                      </a:r>
                      <a:r>
                        <a:rPr lang="en-US" sz="2000" b="1" u="none" strike="noStrike" dirty="0" smtClean="0">
                          <a:effectLst/>
                        </a:rPr>
                        <a:t>Budget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7920" marR="17920" marT="8831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>
                          <a:effectLst/>
                        </a:rPr>
                        <a:t>% of Total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7920" marR="17920" marT="8831" marB="0" anchor="b"/>
                </a:tc>
              </a:tr>
              <a:tr h="17661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Emergency Services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7920" marR="17920" marT="883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dirty="0">
                          <a:effectLst/>
                        </a:rPr>
                        <a:t>$4.1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7920" marR="17920" marT="883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dirty="0">
                          <a:effectLst/>
                        </a:rPr>
                        <a:t>10%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7920" marR="17920" marT="8831" marB="0" anchor="b"/>
                </a:tc>
              </a:tr>
              <a:tr h="17661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Community </a:t>
                      </a:r>
                      <a:r>
                        <a:rPr lang="en-US" sz="2000" u="none" strike="noStrike" dirty="0" smtClean="0">
                          <a:effectLst/>
                        </a:rPr>
                        <a:t>Support</a:t>
                      </a:r>
                      <a:r>
                        <a:rPr lang="en-US" sz="2000" u="none" strike="noStrike" baseline="0" dirty="0" smtClean="0">
                          <a:effectLst/>
                        </a:rPr>
                        <a:t> Services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7920" marR="17920" marT="883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dirty="0">
                          <a:effectLst/>
                        </a:rPr>
                        <a:t>$18.1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7920" marR="17920" marT="883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dirty="0">
                          <a:effectLst/>
                        </a:rPr>
                        <a:t>45%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7920" marR="17920" marT="8831" marB="0" anchor="b"/>
                </a:tc>
              </a:tr>
              <a:tr h="17661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Youth, </a:t>
                      </a:r>
                      <a:r>
                        <a:rPr lang="en-US" sz="2000" u="none" strike="noStrike" dirty="0" smtClean="0">
                          <a:effectLst/>
                        </a:rPr>
                        <a:t> Adult &amp; Family Services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7920" marR="17920" marT="883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dirty="0">
                          <a:effectLst/>
                        </a:rPr>
                        <a:t>$9.6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7920" marR="17920" marT="883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dirty="0">
                          <a:effectLst/>
                        </a:rPr>
                        <a:t>24%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7920" marR="17920" marT="8831" marB="0" anchor="b"/>
                </a:tc>
              </a:tr>
              <a:tr h="17661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Medical Services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7920" marR="17920" marT="883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dirty="0">
                          <a:effectLst/>
                        </a:rPr>
                        <a:t>$2.8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7920" marR="17920" marT="883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dirty="0">
                          <a:effectLst/>
                        </a:rPr>
                        <a:t>7%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7920" marR="17920" marT="8831" marB="0" anchor="b"/>
                </a:tc>
              </a:tr>
              <a:tr h="17661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u="none" strike="noStrike" dirty="0">
                          <a:effectLst/>
                        </a:rPr>
                        <a:t>Office of Executive Director</a:t>
                      </a:r>
                      <a:r>
                        <a:rPr lang="en-US" sz="2000" u="none" strike="noStrike" dirty="0" smtClean="0">
                          <a:effectLst/>
                        </a:rPr>
                        <a:t>/</a:t>
                      </a:r>
                    </a:p>
                    <a:p>
                      <a:pPr algn="l" fontAlgn="b"/>
                      <a:r>
                        <a:rPr lang="en-US" sz="2000" u="none" strike="noStrike" dirty="0" smtClean="0">
                          <a:effectLst/>
                        </a:rPr>
                        <a:t>Administration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7920" marR="17920" marT="883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dirty="0">
                          <a:effectLst/>
                        </a:rPr>
                        <a:t>$5.4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7920" marR="17920" marT="883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u="none" strike="noStrike" dirty="0">
                          <a:effectLst/>
                        </a:rPr>
                        <a:t>14%</a:t>
                      </a:r>
                      <a:endParaRPr lang="en-US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7920" marR="17920" marT="8831" marB="0" anchor="b"/>
                </a:tc>
              </a:tr>
              <a:tr h="176615">
                <a:tc>
                  <a:txBody>
                    <a:bodyPr/>
                    <a:lstStyle/>
                    <a:p>
                      <a:pPr algn="l" fontAlgn="b"/>
                      <a:r>
                        <a:rPr lang="en-US" sz="2000" b="1" u="none" strike="noStrike" dirty="0">
                          <a:effectLst/>
                        </a:rPr>
                        <a:t>FY16 Budget by Division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7920" marR="17920" marT="883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1" u="none" strike="noStrike" dirty="0">
                          <a:effectLst/>
                        </a:rPr>
                        <a:t>$40.1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7920" marR="17920" marT="8831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2000" b="1" u="none" strike="noStrike" dirty="0">
                          <a:effectLst/>
                        </a:rPr>
                        <a:t>100%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7920" marR="17920" marT="8831" marB="0" anchor="b"/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381000" y="6019800"/>
            <a:ext cx="3886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* In Millions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8163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Community Partners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52578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sz="3600" dirty="0" smtClean="0"/>
              <a:t>Strong, successful history of partnering with local community non-profits and stakeholders	</a:t>
            </a:r>
            <a:endParaRPr lang="en-US" sz="3600" dirty="0"/>
          </a:p>
          <a:p>
            <a:pPr marL="0" indent="0">
              <a:buNone/>
            </a:pPr>
            <a:endParaRPr lang="en-US" sz="3600" dirty="0" smtClean="0"/>
          </a:p>
          <a:p>
            <a:pPr lvl="1"/>
            <a:r>
              <a:rPr lang="en-US" sz="2900" dirty="0" smtClean="0"/>
              <a:t>Action in Community Through Service (ACTS)</a:t>
            </a:r>
          </a:p>
          <a:p>
            <a:pPr lvl="1"/>
            <a:r>
              <a:rPr lang="en-US" sz="2900" dirty="0" smtClean="0"/>
              <a:t>SERVE – Northern Virginia Family Service</a:t>
            </a:r>
          </a:p>
          <a:p>
            <a:pPr lvl="1"/>
            <a:r>
              <a:rPr lang="en-US" sz="2900" dirty="0" smtClean="0"/>
              <a:t>The Arc of Greater Prince William</a:t>
            </a:r>
          </a:p>
          <a:p>
            <a:pPr lvl="1"/>
            <a:r>
              <a:rPr lang="en-US" sz="2900" dirty="0" smtClean="0"/>
              <a:t>Good Shepard Housing Foundation</a:t>
            </a:r>
          </a:p>
          <a:p>
            <a:pPr lvl="1"/>
            <a:r>
              <a:rPr lang="en-US" sz="2900" dirty="0" smtClean="0"/>
              <a:t>Pathway Homes</a:t>
            </a:r>
          </a:p>
          <a:p>
            <a:pPr lvl="1"/>
            <a:r>
              <a:rPr lang="en-US" sz="2900" dirty="0" smtClean="0"/>
              <a:t>Trillium Drop-In Center  (Peer Recovery Services)</a:t>
            </a:r>
          </a:p>
          <a:p>
            <a:pPr lvl="1"/>
            <a:r>
              <a:rPr lang="en-US" sz="2900" dirty="0" smtClean="0"/>
              <a:t>Community Residences </a:t>
            </a:r>
          </a:p>
          <a:p>
            <a:pPr lvl="1"/>
            <a:r>
              <a:rPr lang="en-US" sz="2900" dirty="0" smtClean="0"/>
              <a:t>Fellowship Health Resources (Crisis Stabilization Services)</a:t>
            </a:r>
          </a:p>
          <a:p>
            <a:pPr lvl="1"/>
            <a:r>
              <a:rPr lang="en-US" sz="2900" dirty="0" smtClean="0"/>
              <a:t>Didlake, Inc. </a:t>
            </a:r>
          </a:p>
          <a:p>
            <a:pPr lvl="1"/>
            <a:r>
              <a:rPr lang="en-US" sz="2900" dirty="0" smtClean="0"/>
              <a:t>NAMI Prince William and NAMI Northern Virginia</a:t>
            </a:r>
          </a:p>
          <a:p>
            <a:pPr marL="274320" lvl="1" indent="0">
              <a:buNone/>
            </a:pPr>
            <a:endParaRPr lang="en-US" sz="2600" dirty="0" smtClean="0"/>
          </a:p>
          <a:p>
            <a:pPr marL="274320" lvl="1" indent="0">
              <a:buNone/>
            </a:pPr>
            <a:endParaRPr lang="en-US" sz="2600" dirty="0" smtClean="0"/>
          </a:p>
          <a:p>
            <a:pPr marL="274320" lvl="1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	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8910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Partnerships with Public Safety and Criminal Justice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800" dirty="0" smtClean="0"/>
              <a:t>Well-established, positive collaboration with :</a:t>
            </a:r>
          </a:p>
          <a:p>
            <a:pPr lvl="1"/>
            <a:r>
              <a:rPr lang="en-US" dirty="0" smtClean="0"/>
              <a:t>Prince William County Police Department</a:t>
            </a:r>
          </a:p>
          <a:p>
            <a:pPr lvl="1"/>
            <a:r>
              <a:rPr lang="en-US" dirty="0" smtClean="0"/>
              <a:t>Prince William County Fire and Rescue Department</a:t>
            </a:r>
          </a:p>
          <a:p>
            <a:pPr lvl="1"/>
            <a:r>
              <a:rPr lang="en-US" dirty="0" smtClean="0"/>
              <a:t>Prince William County Sheriff’s Office</a:t>
            </a:r>
          </a:p>
          <a:p>
            <a:pPr lvl="1"/>
            <a:r>
              <a:rPr lang="en-US" dirty="0" smtClean="0"/>
              <a:t>Prince William – Manassas Regional Adult Detention Center</a:t>
            </a:r>
          </a:p>
          <a:p>
            <a:pPr lvl="1"/>
            <a:r>
              <a:rPr lang="en-US" dirty="0" smtClean="0"/>
              <a:t>Prince William County Juvenile Detention Center</a:t>
            </a:r>
          </a:p>
          <a:p>
            <a:pPr lvl="1"/>
            <a:r>
              <a:rPr lang="en-US" dirty="0" smtClean="0"/>
              <a:t>Manassas City Police Department</a:t>
            </a:r>
          </a:p>
          <a:p>
            <a:pPr lvl="1"/>
            <a:r>
              <a:rPr lang="en-US" dirty="0" smtClean="0"/>
              <a:t>Manassas Park City Police Department</a:t>
            </a:r>
          </a:p>
          <a:p>
            <a:pPr lvl="1"/>
            <a:r>
              <a:rPr lang="en-US" dirty="0" smtClean="0"/>
              <a:t>Prince William County Office of Criminal Justice Services</a:t>
            </a:r>
          </a:p>
          <a:p>
            <a:pPr lvl="1"/>
            <a:r>
              <a:rPr lang="en-US" dirty="0" smtClean="0"/>
              <a:t>Prince William County General District Court</a:t>
            </a:r>
          </a:p>
          <a:p>
            <a:pPr lvl="1"/>
            <a:r>
              <a:rPr lang="en-US" dirty="0" smtClean="0"/>
              <a:t>The Office of the Commonwealth’s Attorney</a:t>
            </a:r>
          </a:p>
          <a:p>
            <a:pPr lvl="1"/>
            <a:r>
              <a:rPr lang="en-US" dirty="0" smtClean="0"/>
              <a:t>The Prince William County Bar Association</a:t>
            </a:r>
          </a:p>
          <a:p>
            <a:pPr lvl="1"/>
            <a:r>
              <a:rPr lang="en-US" dirty="0" smtClean="0"/>
              <a:t>Prince William County Magistrate’s Office</a:t>
            </a:r>
          </a:p>
          <a:p>
            <a:pPr lvl="1"/>
            <a:r>
              <a:rPr lang="en-US" dirty="0" smtClean="0"/>
              <a:t>Towns of Haymarket, Dumfries, Occoquan and Quantico</a:t>
            </a:r>
            <a:endParaRPr lang="en-US" sz="2800" dirty="0">
              <a:solidFill>
                <a:srgbClr val="292934"/>
              </a:solidFill>
            </a:endParaRPr>
          </a:p>
          <a:p>
            <a:pPr marL="274320" lvl="1" indent="0">
              <a:buNone/>
            </a:pPr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96162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DIVERT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2800" dirty="0" smtClean="0"/>
              <a:t>DIVERT is a collaborative, outcomes-focused stakeholder coalition dedicated to addressing the behavioral health needs and systemic gaps of persons within the criminal justice system</a:t>
            </a:r>
          </a:p>
          <a:p>
            <a:pPr marL="0" indent="0">
              <a:buNone/>
            </a:pPr>
            <a:endParaRPr lang="en-US" sz="2800" dirty="0" smtClean="0"/>
          </a:p>
          <a:p>
            <a:r>
              <a:rPr lang="en-US" sz="2800" dirty="0" smtClean="0"/>
              <a:t>Bi-monthly meetings with representatives from Community Services, County and Cities public safety and criminal justice agencies, the Prince William County Bar Association, NAMI, faith-based representations, Veteran's Administration and consumer advocates</a:t>
            </a:r>
          </a:p>
          <a:p>
            <a:pPr marL="0" indent="0">
              <a:buNone/>
            </a:pPr>
            <a:endParaRPr lang="en-US" sz="2800" dirty="0" smtClean="0"/>
          </a:p>
          <a:p>
            <a:r>
              <a:rPr lang="en-US" sz="2800" dirty="0" smtClean="0"/>
              <a:t>The DIVERT Docket, a special docket for persons with mental illness, was created in 2014 in collaboration with the General District Court and the Office of the Commonwealth Attorney.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93231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Future Outlook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Ability to retain and attract qualified employees</a:t>
            </a:r>
          </a:p>
          <a:p>
            <a:r>
              <a:rPr lang="en-US" sz="2800" dirty="0" smtClean="0"/>
              <a:t>Continuous changes in Medicaid/reimbursement processes</a:t>
            </a:r>
          </a:p>
          <a:p>
            <a:r>
              <a:rPr lang="en-US" sz="2800" dirty="0" smtClean="0"/>
              <a:t>Increasing focus by stakeholders on outcomes </a:t>
            </a:r>
          </a:p>
          <a:p>
            <a:r>
              <a:rPr lang="en-US" sz="2800" dirty="0" smtClean="0"/>
              <a:t>Limited inpatient psychiatric services in our community</a:t>
            </a:r>
          </a:p>
          <a:p>
            <a:r>
              <a:rPr lang="en-US" sz="2800" dirty="0" smtClean="0"/>
              <a:t>Increase in opioid dependencies and need for more medication assisted treatment </a:t>
            </a:r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8277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en-US" dirty="0" smtClean="0"/>
              <a:t>Where do persons in crisis go?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endParaRPr lang="en-US" altLang="en-US" sz="2800" dirty="0" smtClean="0"/>
          </a:p>
          <a:p>
            <a:pPr>
              <a:defRPr/>
            </a:pPr>
            <a:r>
              <a:rPr lang="en-US" altLang="en-US" sz="2800" dirty="0" smtClean="0"/>
              <a:t>While Emergency Services does not have a mobile crisis unit, its staff are very mobile</a:t>
            </a:r>
          </a:p>
          <a:p>
            <a:pPr>
              <a:defRPr/>
            </a:pPr>
            <a:endParaRPr lang="en-US" altLang="en-US" sz="2800" dirty="0"/>
          </a:p>
          <a:p>
            <a:pPr>
              <a:defRPr/>
            </a:pPr>
            <a:r>
              <a:rPr lang="en-US" altLang="en-US" sz="2800" dirty="0" smtClean="0"/>
              <a:t>Often </a:t>
            </a:r>
            <a:r>
              <a:rPr lang="en-US" altLang="en-US" sz="2800" dirty="0"/>
              <a:t>travel to other locations to provide </a:t>
            </a:r>
            <a:r>
              <a:rPr lang="en-US" altLang="en-US" sz="2800" dirty="0" smtClean="0"/>
              <a:t>services:</a:t>
            </a:r>
          </a:p>
          <a:p>
            <a:pPr lvl="2">
              <a:defRPr/>
            </a:pPr>
            <a:r>
              <a:rPr lang="en-US" altLang="en-US" sz="2400" dirty="0" smtClean="0"/>
              <a:t>Sentara </a:t>
            </a:r>
            <a:r>
              <a:rPr lang="en-US" altLang="en-US" sz="2400" dirty="0"/>
              <a:t>Hospital ED in Woodbridge</a:t>
            </a:r>
          </a:p>
          <a:p>
            <a:pPr lvl="2">
              <a:defRPr/>
            </a:pPr>
            <a:r>
              <a:rPr lang="en-US" altLang="en-US" sz="2400" dirty="0"/>
              <a:t>Novant Hospital ED and psychiatric hospital in Manassas</a:t>
            </a:r>
          </a:p>
          <a:p>
            <a:pPr lvl="2">
              <a:defRPr/>
            </a:pPr>
            <a:r>
              <a:rPr lang="en-US" altLang="en-US" sz="2400" dirty="0"/>
              <a:t>Novant Hospital </a:t>
            </a:r>
            <a:r>
              <a:rPr lang="en-US" altLang="en-US" sz="2400" dirty="0" smtClean="0"/>
              <a:t>ED in </a:t>
            </a:r>
            <a:r>
              <a:rPr lang="en-US" altLang="en-US" sz="2400" dirty="0"/>
              <a:t>Haymarket</a:t>
            </a:r>
          </a:p>
          <a:p>
            <a:pPr lvl="2">
              <a:defRPr/>
            </a:pPr>
            <a:r>
              <a:rPr lang="en-US" altLang="en-US" sz="2400" dirty="0"/>
              <a:t>Police station in Woodbridge</a:t>
            </a:r>
          </a:p>
          <a:p>
            <a:pPr lvl="2">
              <a:defRPr/>
            </a:pPr>
            <a:r>
              <a:rPr lang="en-US" altLang="en-US" sz="2400" dirty="0"/>
              <a:t>Adult Detention Center in Manassas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endParaRPr lang="en-US" altLang="en-US" dirty="0" smtClean="0"/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9993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914400"/>
          </a:xfrm>
        </p:spPr>
        <p:txBody>
          <a:bodyPr>
            <a:noAutofit/>
          </a:bodyPr>
          <a:lstStyle/>
          <a:p>
            <a:r>
              <a:rPr lang="en-US" sz="3200" dirty="0" smtClean="0"/>
              <a:t>What is the Utilization of Regional Crises Services by Prince William CSB?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29600" cy="487680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  <a:defRPr/>
            </a:pPr>
            <a:r>
              <a:rPr lang="en-US" sz="2600" dirty="0" smtClean="0"/>
              <a:t>Per </a:t>
            </a:r>
            <a:r>
              <a:rPr lang="en-US" sz="2600" dirty="0"/>
              <a:t>100,000 </a:t>
            </a:r>
            <a:r>
              <a:rPr lang="en-US" sz="2600" dirty="0" smtClean="0"/>
              <a:t>population fall </a:t>
            </a:r>
            <a:r>
              <a:rPr lang="en-US" sz="2600" dirty="0"/>
              <a:t>in the middle in terms of admissions to NVMHI </a:t>
            </a:r>
            <a:r>
              <a:rPr lang="en-US" sz="2600" dirty="0" smtClean="0"/>
              <a:t>and admissions to private hospitals via LIPOS funds</a:t>
            </a:r>
            <a:endParaRPr lang="en-US" sz="2600" dirty="0"/>
          </a:p>
          <a:p>
            <a:pPr lvl="1">
              <a:buFont typeface="Arial" panose="020B0604020202020204" pitchFamily="34" charset="0"/>
              <a:buChar char="–"/>
              <a:defRPr/>
            </a:pPr>
            <a:endParaRPr lang="en-US" dirty="0" smtClean="0"/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US" sz="2200" u="sng" dirty="0" smtClean="0"/>
              <a:t>NVMHI admissions</a:t>
            </a:r>
            <a:r>
              <a:rPr lang="en-US" sz="2200" dirty="0" smtClean="0"/>
              <a:t>      </a:t>
            </a:r>
            <a:r>
              <a:rPr lang="en-US" sz="2200" u="sng" dirty="0" smtClean="0"/>
              <a:t>per 100,000</a:t>
            </a:r>
            <a:r>
              <a:rPr lang="en-US" sz="2200" dirty="0" smtClean="0"/>
              <a:t>		</a:t>
            </a:r>
            <a:r>
              <a:rPr lang="en-US" sz="2200" u="sng" dirty="0" smtClean="0"/>
              <a:t>Actual admissions</a:t>
            </a:r>
            <a:endParaRPr lang="en-US" sz="2200" u="sng" dirty="0"/>
          </a:p>
          <a:p>
            <a:pPr lvl="2">
              <a:defRPr/>
            </a:pPr>
            <a:r>
              <a:rPr lang="en-US" sz="1900" dirty="0" smtClean="0"/>
              <a:t>Loudoun (lowest)</a:t>
            </a:r>
            <a:r>
              <a:rPr lang="en-US" sz="1900" dirty="0"/>
              <a:t>	</a:t>
            </a:r>
            <a:r>
              <a:rPr lang="en-US" sz="1900" dirty="0" smtClean="0"/>
              <a:t>	21			 72</a:t>
            </a:r>
            <a:endParaRPr lang="en-US" sz="1900" dirty="0"/>
          </a:p>
          <a:p>
            <a:pPr lvl="2">
              <a:defRPr/>
            </a:pPr>
            <a:r>
              <a:rPr lang="en-US" sz="1900" b="1" dirty="0"/>
              <a:t>Prince William	</a:t>
            </a:r>
            <a:r>
              <a:rPr lang="en-US" sz="1900" b="1" dirty="0" smtClean="0"/>
              <a:t>	46			225</a:t>
            </a:r>
            <a:endParaRPr lang="en-US" sz="1900" b="1" dirty="0"/>
          </a:p>
          <a:p>
            <a:pPr lvl="2">
              <a:defRPr/>
            </a:pPr>
            <a:r>
              <a:rPr lang="en-US" sz="1900" dirty="0" smtClean="0"/>
              <a:t>Arlington (highest)</a:t>
            </a:r>
            <a:r>
              <a:rPr lang="en-US" sz="1900" dirty="0"/>
              <a:t>	</a:t>
            </a:r>
            <a:r>
              <a:rPr lang="en-US" sz="1900" dirty="0" smtClean="0"/>
              <a:t>	66			 84</a:t>
            </a:r>
            <a:endParaRPr lang="en-US" sz="1900" dirty="0"/>
          </a:p>
          <a:p>
            <a:pPr lvl="2">
              <a:buFont typeface="Arial" panose="020B0604020202020204" pitchFamily="34" charset="0"/>
              <a:buChar char="–"/>
              <a:defRPr/>
            </a:pPr>
            <a:r>
              <a:rPr lang="en-US" sz="1900" dirty="0" smtClean="0"/>
              <a:t>Fairfax			25			288</a:t>
            </a:r>
          </a:p>
          <a:p>
            <a:pPr marL="548640" lvl="2" indent="0">
              <a:buNone/>
              <a:defRPr/>
            </a:pPr>
            <a:endParaRPr lang="en-US" dirty="0" smtClean="0"/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US" sz="2200" u="sng" dirty="0" smtClean="0"/>
              <a:t>LIPOS </a:t>
            </a:r>
            <a:r>
              <a:rPr lang="en-US" sz="2200" u="sng" dirty="0"/>
              <a:t>for adults</a:t>
            </a:r>
          </a:p>
          <a:p>
            <a:pPr lvl="2">
              <a:defRPr/>
            </a:pPr>
            <a:r>
              <a:rPr lang="en-US" sz="1900" dirty="0" smtClean="0"/>
              <a:t>Loudoun (lowest)</a:t>
            </a:r>
            <a:r>
              <a:rPr lang="en-US" sz="1900" dirty="0"/>
              <a:t>	</a:t>
            </a:r>
            <a:r>
              <a:rPr lang="en-US" sz="1900" dirty="0" smtClean="0"/>
              <a:t>	16			 54</a:t>
            </a:r>
            <a:endParaRPr lang="en-US" sz="1900" dirty="0"/>
          </a:p>
          <a:p>
            <a:pPr lvl="2">
              <a:defRPr/>
            </a:pPr>
            <a:r>
              <a:rPr lang="en-US" sz="1900" b="1" dirty="0"/>
              <a:t>Prince William	</a:t>
            </a:r>
            <a:r>
              <a:rPr lang="en-US" sz="1900" b="1" dirty="0" smtClean="0"/>
              <a:t>	36			177</a:t>
            </a:r>
            <a:endParaRPr lang="en-US" sz="1900" b="1" dirty="0"/>
          </a:p>
          <a:p>
            <a:pPr lvl="2">
              <a:defRPr/>
            </a:pPr>
            <a:r>
              <a:rPr lang="en-US" sz="1900" dirty="0"/>
              <a:t>Alexandria	</a:t>
            </a:r>
            <a:r>
              <a:rPr lang="en-US" sz="1900" dirty="0" smtClean="0"/>
              <a:t>(highest)	</a:t>
            </a:r>
            <a:r>
              <a:rPr lang="en-US" sz="1900" dirty="0"/>
              <a:t>	</a:t>
            </a:r>
            <a:r>
              <a:rPr lang="en-US" sz="1900" dirty="0" smtClean="0"/>
              <a:t>52			 78</a:t>
            </a:r>
            <a:endParaRPr lang="en-US" sz="1900" dirty="0"/>
          </a:p>
          <a:p>
            <a:pPr lvl="2"/>
            <a:r>
              <a:rPr lang="en-US" sz="1900" dirty="0" smtClean="0"/>
              <a:t>Fairfax			19			223</a:t>
            </a:r>
            <a:endParaRPr lang="en-US" sz="19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7259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What is the Utilization of Regional Crises Services by Prince William CSB?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5029200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  <a:defRPr/>
            </a:pPr>
            <a:r>
              <a:rPr lang="en-US" sz="2800" dirty="0" smtClean="0"/>
              <a:t>For </a:t>
            </a:r>
            <a:r>
              <a:rPr lang="en-US" sz="2800" dirty="0"/>
              <a:t>youth </a:t>
            </a:r>
            <a:r>
              <a:rPr lang="en-US" sz="2800" dirty="0" smtClean="0"/>
              <a:t>Prince William was the </a:t>
            </a:r>
            <a:r>
              <a:rPr lang="en-US" sz="2800" dirty="0"/>
              <a:t>largest utilizer of Commonwealth Center for Children and youth LIPOS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US" sz="2400" u="sng" dirty="0"/>
              <a:t>Admissions to CCCA</a:t>
            </a:r>
            <a:r>
              <a:rPr lang="en-US" sz="2400" dirty="0"/>
              <a:t>		</a:t>
            </a:r>
          </a:p>
          <a:p>
            <a:pPr lvl="2">
              <a:defRPr/>
            </a:pPr>
            <a:r>
              <a:rPr lang="en-US" sz="2100" b="1" dirty="0"/>
              <a:t>Prince William	38</a:t>
            </a:r>
          </a:p>
          <a:p>
            <a:pPr lvl="2">
              <a:defRPr/>
            </a:pPr>
            <a:r>
              <a:rPr lang="en-US" sz="2100" dirty="0"/>
              <a:t>Fairfax		23</a:t>
            </a:r>
          </a:p>
          <a:p>
            <a:pPr lvl="2">
              <a:defRPr/>
            </a:pPr>
            <a:r>
              <a:rPr lang="en-US" sz="2100" dirty="0"/>
              <a:t>Loudoun		15</a:t>
            </a:r>
          </a:p>
          <a:p>
            <a:pPr lvl="2">
              <a:defRPr/>
            </a:pPr>
            <a:r>
              <a:rPr lang="en-US" sz="2100" dirty="0" smtClean="0"/>
              <a:t>Alexandria		11</a:t>
            </a:r>
            <a:endParaRPr lang="en-US" sz="2100" dirty="0"/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US" sz="2400" u="sng" dirty="0"/>
              <a:t>Youth LIPOS</a:t>
            </a:r>
          </a:p>
          <a:p>
            <a:pPr lvl="2">
              <a:defRPr/>
            </a:pPr>
            <a:r>
              <a:rPr lang="en-US" sz="2100" b="1" dirty="0"/>
              <a:t>Prince William	25</a:t>
            </a:r>
          </a:p>
          <a:p>
            <a:pPr lvl="2">
              <a:defRPr/>
            </a:pPr>
            <a:r>
              <a:rPr lang="en-US" sz="2100" dirty="0"/>
              <a:t>Fairfax		30</a:t>
            </a:r>
          </a:p>
          <a:p>
            <a:pPr lvl="2">
              <a:defRPr/>
            </a:pPr>
            <a:r>
              <a:rPr lang="en-US" sz="2100" dirty="0" smtClean="0"/>
              <a:t>Alexandria	</a:t>
            </a:r>
            <a:r>
              <a:rPr lang="en-US" sz="2100" dirty="0"/>
              <a:t>	</a:t>
            </a:r>
            <a:r>
              <a:rPr lang="en-US" sz="2100" dirty="0" smtClean="0"/>
              <a:t> 6</a:t>
            </a:r>
            <a:endParaRPr lang="en-US" sz="2100" dirty="0"/>
          </a:p>
          <a:p>
            <a:pPr lvl="2">
              <a:defRPr/>
            </a:pPr>
            <a:r>
              <a:rPr lang="en-US" sz="2100" dirty="0"/>
              <a:t>Loudoun		</a:t>
            </a:r>
            <a:r>
              <a:rPr lang="en-US" sz="2100" dirty="0" smtClean="0"/>
              <a:t> 4</a:t>
            </a:r>
            <a:endParaRPr lang="en-US" sz="2100" dirty="0"/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US" sz="2400" u="sng" dirty="0"/>
              <a:t>Children’s Regional Crisis Response</a:t>
            </a:r>
          </a:p>
          <a:p>
            <a:pPr lvl="2">
              <a:defRPr/>
            </a:pPr>
            <a:r>
              <a:rPr lang="en-US" sz="2100" b="1" dirty="0"/>
              <a:t>Prince William 	101</a:t>
            </a:r>
          </a:p>
          <a:p>
            <a:pPr lvl="2">
              <a:defRPr/>
            </a:pPr>
            <a:r>
              <a:rPr lang="en-US" sz="2100" dirty="0"/>
              <a:t>Fairfax		123</a:t>
            </a:r>
          </a:p>
          <a:p>
            <a:pPr lvl="2">
              <a:defRPr/>
            </a:pPr>
            <a:r>
              <a:rPr lang="en-US" sz="2100" dirty="0"/>
              <a:t>Arlington	</a:t>
            </a:r>
            <a:r>
              <a:rPr lang="en-US" sz="2100" dirty="0" smtClean="0"/>
              <a:t>	  34</a:t>
            </a:r>
            <a:endParaRPr lang="en-US" sz="2100" dirty="0"/>
          </a:p>
          <a:p>
            <a:pPr lvl="2">
              <a:defRPr/>
            </a:pPr>
            <a:r>
              <a:rPr lang="en-US" sz="2100" dirty="0"/>
              <a:t>Loudoun		</a:t>
            </a:r>
            <a:r>
              <a:rPr lang="en-US" sz="2100" dirty="0" smtClean="0"/>
              <a:t>  22</a:t>
            </a:r>
            <a:endParaRPr lang="en-US" sz="21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3766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Temporary Detention Orders (TDOs)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  <a:defRPr/>
            </a:pPr>
            <a:r>
              <a:rPr lang="en-US" dirty="0"/>
              <a:t>As a region, TDO rates increased significantly (32%) in </a:t>
            </a:r>
            <a:r>
              <a:rPr lang="en-US" dirty="0" smtClean="0"/>
              <a:t>FY15 after </a:t>
            </a:r>
            <a:r>
              <a:rPr lang="en-US" dirty="0"/>
              <a:t>being fairly stable for many years. Total - 3,041 </a:t>
            </a:r>
            <a:endParaRPr lang="en-US" dirty="0" smtClean="0"/>
          </a:p>
          <a:p>
            <a:pPr marL="0" indent="0">
              <a:buNone/>
              <a:defRPr/>
            </a:pPr>
            <a:endParaRPr lang="en-US" dirty="0"/>
          </a:p>
          <a:p>
            <a:pPr marL="0" indent="0">
              <a:buNone/>
              <a:defRPr/>
            </a:pPr>
            <a:r>
              <a:rPr lang="en-US" dirty="0" smtClean="0"/>
              <a:t>Prince William’s rate </a:t>
            </a:r>
            <a:r>
              <a:rPr lang="en-US" dirty="0"/>
              <a:t>increased only 11% for a total of 796 </a:t>
            </a:r>
            <a:r>
              <a:rPr lang="en-US" dirty="0" smtClean="0"/>
              <a:t>TDOs</a:t>
            </a:r>
            <a:endParaRPr lang="en-US" dirty="0"/>
          </a:p>
          <a:p>
            <a:pPr marL="0" indent="0">
              <a:buNone/>
              <a:defRPr/>
            </a:pPr>
            <a:endParaRPr lang="en-US" dirty="0" smtClean="0"/>
          </a:p>
          <a:p>
            <a:pPr marL="0" indent="0">
              <a:buNone/>
              <a:defRPr/>
            </a:pPr>
            <a:r>
              <a:rPr lang="en-US" dirty="0" smtClean="0"/>
              <a:t>By comparison, Prince William has </a:t>
            </a:r>
            <a:r>
              <a:rPr lang="en-US" dirty="0"/>
              <a:t>a relatively high rate of TDOs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US" dirty="0"/>
              <a:t>Overall, 163.4 per 100,000 </a:t>
            </a:r>
            <a:r>
              <a:rPr lang="en-US" dirty="0" smtClean="0"/>
              <a:t>population</a:t>
            </a:r>
            <a:endParaRPr lang="en-US" dirty="0"/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US" dirty="0" smtClean="0"/>
              <a:t>Alexandria </a:t>
            </a:r>
            <a:r>
              <a:rPr lang="en-US" dirty="0"/>
              <a:t>is higher at </a:t>
            </a:r>
            <a:r>
              <a:rPr lang="en-US" dirty="0" smtClean="0"/>
              <a:t>218.9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US" dirty="0" smtClean="0"/>
              <a:t>Arlington’s is 156.3</a:t>
            </a:r>
          </a:p>
          <a:p>
            <a:pPr lvl="2">
              <a:defRPr/>
            </a:pPr>
            <a:endParaRPr lang="en-US" dirty="0"/>
          </a:p>
          <a:p>
            <a:pPr marL="0" indent="0">
              <a:buNone/>
              <a:defRPr/>
            </a:pPr>
            <a:r>
              <a:rPr lang="en-US" dirty="0" smtClean="0"/>
              <a:t>Default state facilities have been extremely helpful</a:t>
            </a:r>
            <a:endParaRPr lang="en-US" dirty="0"/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US" dirty="0"/>
              <a:t>However, </a:t>
            </a:r>
            <a:r>
              <a:rPr lang="en-US" dirty="0" smtClean="0"/>
              <a:t>free standing facilities experience real limitations in treating co-occurring </a:t>
            </a:r>
            <a:r>
              <a:rPr lang="en-US" dirty="0"/>
              <a:t>medical conditions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US" dirty="0" smtClean="0"/>
              <a:t>For a number of individuals it is taking </a:t>
            </a:r>
            <a:r>
              <a:rPr lang="en-US" dirty="0"/>
              <a:t>longer than the 8 </a:t>
            </a:r>
            <a:r>
              <a:rPr lang="en-US" dirty="0" smtClean="0"/>
              <a:t>hour </a:t>
            </a:r>
            <a:r>
              <a:rPr lang="en-US" dirty="0"/>
              <a:t>period of time for TDOs to be executed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4761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Use of Hospitals Outside of the Region </a:t>
            </a:r>
            <a:br>
              <a:rPr lang="en-US" dirty="0" smtClean="0"/>
            </a:br>
            <a:r>
              <a:rPr lang="en-US" dirty="0" smtClean="0"/>
              <a:t>for TDO Care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r>
              <a:rPr lang="en-US" sz="2800" dirty="0"/>
              <a:t>As a region, placement to out of region hospitals rose sharply (19%) from </a:t>
            </a:r>
            <a:r>
              <a:rPr lang="en-US" sz="2800" dirty="0" smtClean="0"/>
              <a:t>FY14 </a:t>
            </a:r>
            <a:r>
              <a:rPr lang="en-US" sz="2800" dirty="0"/>
              <a:t>to </a:t>
            </a:r>
            <a:r>
              <a:rPr lang="en-US" sz="2800" dirty="0" smtClean="0"/>
              <a:t>FY15  </a:t>
            </a:r>
            <a:endParaRPr lang="en-US" sz="2800" dirty="0"/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US" sz="2400" dirty="0"/>
              <a:t>A total of 395 clients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US" sz="2400" dirty="0"/>
              <a:t>54% (213) came from PWC. This represents 27% of </a:t>
            </a:r>
            <a:r>
              <a:rPr lang="en-US" sz="2400" dirty="0" smtClean="0"/>
              <a:t>the  </a:t>
            </a:r>
            <a:r>
              <a:rPr lang="en-US" sz="2400" dirty="0"/>
              <a:t>total </a:t>
            </a:r>
            <a:r>
              <a:rPr lang="en-US" sz="2400" dirty="0" smtClean="0"/>
              <a:t>number of </a:t>
            </a:r>
            <a:r>
              <a:rPr lang="en-US" sz="2400" dirty="0"/>
              <a:t>TDOs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US" sz="2400" dirty="0" smtClean="0"/>
              <a:t>Creates a strain on </a:t>
            </a:r>
            <a:r>
              <a:rPr lang="en-US" sz="2400" dirty="0"/>
              <a:t>everyone from client and family members to ES staff and law enforcement</a:t>
            </a:r>
          </a:p>
          <a:p>
            <a:pPr lvl="1">
              <a:buFont typeface="Arial" panose="020B0604020202020204" pitchFamily="34" charset="0"/>
              <a:buChar char="–"/>
              <a:defRPr/>
            </a:pPr>
            <a:r>
              <a:rPr lang="en-US" sz="2400" dirty="0"/>
              <a:t>Speaks to desperate need for additional psychiatric inpatient resources </a:t>
            </a:r>
            <a:r>
              <a:rPr lang="en-US" sz="2400" dirty="0" smtClean="0"/>
              <a:t>within our county. Only a 32 bed unit for adults at Novant /Prince William Hospital in Manassas. A psychiatric </a:t>
            </a:r>
            <a:r>
              <a:rPr lang="en-US" sz="2400" dirty="0"/>
              <a:t>unit at </a:t>
            </a:r>
            <a:r>
              <a:rPr lang="en-US" sz="2400" dirty="0" smtClean="0"/>
              <a:t>Sentara Northern Virginia Medical Hospital in Woodbridge is needed</a:t>
            </a:r>
            <a:endParaRPr lang="en-US" sz="2400" dirty="0"/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6035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Challenges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dirty="0" smtClean="0"/>
              <a:t>Need additional inpatient psychiatric services within PWC</a:t>
            </a:r>
          </a:p>
          <a:p>
            <a:r>
              <a:rPr lang="en-US" dirty="0" smtClean="0"/>
              <a:t>Inpatient psychiatric services, both public and private, are not always prepared to treat serious medical conditions along with psychiatric condition</a:t>
            </a:r>
          </a:p>
          <a:p>
            <a:r>
              <a:rPr lang="en-US" dirty="0" smtClean="0"/>
              <a:t>Lengthy bed searches at times</a:t>
            </a:r>
          </a:p>
          <a:p>
            <a:r>
              <a:rPr lang="en-US" dirty="0" smtClean="0"/>
              <a:t>Competition among other CSBs to attract qualified and experienced staff </a:t>
            </a:r>
          </a:p>
          <a:p>
            <a:r>
              <a:rPr lang="en-US" dirty="0" smtClean="0"/>
              <a:t>43% </a:t>
            </a:r>
            <a:r>
              <a:rPr lang="en-US" dirty="0"/>
              <a:t>Increase in demand for emergency </a:t>
            </a:r>
            <a:r>
              <a:rPr lang="en-US" dirty="0" smtClean="0"/>
              <a:t>services:</a:t>
            </a:r>
          </a:p>
          <a:p>
            <a:pPr lvl="1"/>
            <a:r>
              <a:rPr lang="en-US" dirty="0" smtClean="0"/>
              <a:t>First quarter emergency evaluations FY15 = 655</a:t>
            </a:r>
          </a:p>
          <a:p>
            <a:pPr lvl="1"/>
            <a:r>
              <a:rPr lang="en-US" dirty="0" smtClean="0"/>
              <a:t>First quarter emergency evaluations FY16 = 937</a:t>
            </a: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0B1D6A-3881-45BD-8353-73424AEA4E58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94130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larity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810</TotalTime>
  <Words>1029</Words>
  <Application>Microsoft Office PowerPoint</Application>
  <PresentationFormat>On-screen Show (4:3)</PresentationFormat>
  <Paragraphs>219</Paragraphs>
  <Slides>14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Clarity</vt:lpstr>
      <vt:lpstr>Prince William County </vt:lpstr>
      <vt:lpstr>Community Services By the Numbers</vt:lpstr>
      <vt:lpstr>How Community Services is Funded</vt:lpstr>
      <vt:lpstr>How Funds are Distributed*</vt:lpstr>
      <vt:lpstr>Community Partners</vt:lpstr>
      <vt:lpstr>Partnerships with Public Safety and Criminal Justice </vt:lpstr>
      <vt:lpstr>DIVERT </vt:lpstr>
      <vt:lpstr>Future Outlook</vt:lpstr>
      <vt:lpstr>Where do persons in crisis go?</vt:lpstr>
      <vt:lpstr>What is the Utilization of Regional Crises Services by Prince William CSB?</vt:lpstr>
      <vt:lpstr>What is the Utilization of Regional Crises Services by Prince William CSB?</vt:lpstr>
      <vt:lpstr>Temporary Detention Orders (TDOs) </vt:lpstr>
      <vt:lpstr>Use of Hospitals Outside of the Region  for TDO Care</vt:lpstr>
      <vt:lpstr>Challenges</vt:lpstr>
    </vt:vector>
  </TitlesOfParts>
  <Company>Prince William County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to the Prince William Community Services Board</dc:title>
  <dc:creator>Fleming, Jim</dc:creator>
  <cp:lastModifiedBy>Rita Greene</cp:lastModifiedBy>
  <cp:revision>76</cp:revision>
  <cp:lastPrinted>2015-11-09T23:26:53Z</cp:lastPrinted>
  <dcterms:created xsi:type="dcterms:W3CDTF">2015-10-16T16:34:22Z</dcterms:created>
  <dcterms:modified xsi:type="dcterms:W3CDTF">2015-11-19T18:24:04Z</dcterms:modified>
</cp:coreProperties>
</file>