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4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10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charts/chart11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notesSlides/notesSlide9.xml" ContentType="application/vnd.openxmlformats-officedocument.presentationml.notesSlide+xml"/>
  <Override PartName="/ppt/charts/chart12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4"/>
    <p:sldMasterId id="2147483691" r:id="rId5"/>
  </p:sldMasterIdLst>
  <p:notesMasterIdLst>
    <p:notesMasterId r:id="rId23"/>
  </p:notesMasterIdLst>
  <p:handoutMasterIdLst>
    <p:handoutMasterId r:id="rId24"/>
  </p:handoutMasterIdLst>
  <p:sldIdLst>
    <p:sldId id="665" r:id="rId6"/>
    <p:sldId id="705" r:id="rId7"/>
    <p:sldId id="688" r:id="rId8"/>
    <p:sldId id="703" r:id="rId9"/>
    <p:sldId id="670" r:id="rId10"/>
    <p:sldId id="702" r:id="rId11"/>
    <p:sldId id="672" r:id="rId12"/>
    <p:sldId id="717" r:id="rId13"/>
    <p:sldId id="673" r:id="rId14"/>
    <p:sldId id="718" r:id="rId15"/>
    <p:sldId id="692" r:id="rId16"/>
    <p:sldId id="708" r:id="rId17"/>
    <p:sldId id="686" r:id="rId18"/>
    <p:sldId id="700" r:id="rId19"/>
    <p:sldId id="674" r:id="rId20"/>
    <p:sldId id="711" r:id="rId21"/>
    <p:sldId id="706" r:id="rId22"/>
  </p:sldIdLst>
  <p:sldSz cx="12192000" cy="6858000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Hershorn, Julie G." initials="HJG" lastIdx="5" clrIdx="0"/>
  <p:cmAuthor id="2" name="Davis, Allison" initials="DA" lastIdx="8" clrIdx="1">
    <p:extLst>
      <p:ext uri="{19B8F6BF-5375-455C-9EA6-DF929625EA0E}">
        <p15:presenceInfo xmlns:p15="http://schemas.microsoft.com/office/powerpoint/2012/main" userId="S-1-5-21-306237106-3398772634-3020874576-27776" providerId="AD"/>
      </p:ext>
    </p:extLst>
  </p:cmAuthor>
  <p:cmAuthor id="3" name="Lane, Barrett S." initials="LBS" lastIdx="13" clrIdx="2">
    <p:extLst>
      <p:ext uri="{19B8F6BF-5375-455C-9EA6-DF929625EA0E}">
        <p15:presenceInfo xmlns:p15="http://schemas.microsoft.com/office/powerpoint/2012/main" userId="S-1-5-21-306237106-3398772634-3020874576-113396" providerId="AD"/>
      </p:ext>
    </p:extLst>
  </p:cmAuthor>
  <p:cmAuthor id="4" name="Kim, Melissa L." initials="KML" lastIdx="2" clrIdx="3">
    <p:extLst>
      <p:ext uri="{19B8F6BF-5375-455C-9EA6-DF929625EA0E}">
        <p15:presenceInfo xmlns:p15="http://schemas.microsoft.com/office/powerpoint/2012/main" userId="S-1-5-21-306237106-3398772634-3020874576-116338" providerId="AD"/>
      </p:ext>
    </p:extLst>
  </p:cmAuthor>
  <p:cmAuthor id="5" name="Antos, Justin" initials="AJ" lastIdx="5" clrIdx="4">
    <p:extLst>
      <p:ext uri="{19B8F6BF-5375-455C-9EA6-DF929625EA0E}">
        <p15:presenceInfo xmlns:p15="http://schemas.microsoft.com/office/powerpoint/2012/main" userId="S::jantos@wmata.com::a4786a34-5372-45af-ac6c-0ec9f91440a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A3838"/>
    <a:srgbClr val="5F5F5F"/>
    <a:srgbClr val="00498C"/>
    <a:srgbClr val="009BDA"/>
    <a:srgbClr val="333F50"/>
    <a:srgbClr val="573193"/>
    <a:srgbClr val="21191B"/>
    <a:srgbClr val="F4D415"/>
    <a:srgbClr val="12BAB0"/>
    <a:srgbClr val="00359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E8034E78-7F5D-4C2E-B375-FC64B27BC917}" styleName="Dark Style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0" d="100"/>
          <a:sy n="100" d="100"/>
        </p:scale>
        <p:origin x="27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handoutMaster" Target="handoutMasters/handout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notesMaster" Target="notesMasters/notesMaster1.xml"/><Relationship Id="rId28" Type="http://schemas.openxmlformats.org/officeDocument/2006/relationships/theme" Target="theme/theme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Vanderwaart, Catherine E." userId="944a2771-5ebb-4bec-9636-b02818e37436" providerId="ADAL" clId="{37B04A1E-9820-49E4-95F1-ED71E6E290FA}"/>
    <pc:docChg chg="custSel delSld modSld">
      <pc:chgData name="Vanderwaart, Catherine E." userId="944a2771-5ebb-4bec-9636-b02818e37436" providerId="ADAL" clId="{37B04A1E-9820-49E4-95F1-ED71E6E290FA}" dt="2021-10-19T18:06:17.439" v="493" actId="20577"/>
      <pc:docMkLst>
        <pc:docMk/>
      </pc:docMkLst>
      <pc:sldChg chg="modSp mod">
        <pc:chgData name="Vanderwaart, Catherine E." userId="944a2771-5ebb-4bec-9636-b02818e37436" providerId="ADAL" clId="{37B04A1E-9820-49E4-95F1-ED71E6E290FA}" dt="2021-10-19T18:06:17.439" v="493" actId="20577"/>
        <pc:sldMkLst>
          <pc:docMk/>
          <pc:sldMk cId="3615978758" sldId="665"/>
        </pc:sldMkLst>
        <pc:spChg chg="mod">
          <ac:chgData name="Vanderwaart, Catherine E." userId="944a2771-5ebb-4bec-9636-b02818e37436" providerId="ADAL" clId="{37B04A1E-9820-49E4-95F1-ED71E6E290FA}" dt="2021-09-14T12:17:31.614" v="2" actId="14100"/>
          <ac:spMkLst>
            <pc:docMk/>
            <pc:sldMk cId="3615978758" sldId="665"/>
            <ac:spMk id="2" creationId="{2B00BCE8-B83D-4B1E-B689-908A84D5F40A}"/>
          </ac:spMkLst>
        </pc:spChg>
        <pc:spChg chg="mod">
          <ac:chgData name="Vanderwaart, Catherine E." userId="944a2771-5ebb-4bec-9636-b02818e37436" providerId="ADAL" clId="{37B04A1E-9820-49E4-95F1-ED71E6E290FA}" dt="2021-10-19T18:06:17.439" v="493" actId="20577"/>
          <ac:spMkLst>
            <pc:docMk/>
            <pc:sldMk cId="3615978758" sldId="665"/>
            <ac:spMk id="3" creationId="{35267B3A-E3EB-49A1-A264-58BD4091887B}"/>
          </ac:spMkLst>
        </pc:spChg>
      </pc:sldChg>
      <pc:sldChg chg="modSp mod">
        <pc:chgData name="Vanderwaart, Catherine E." userId="944a2771-5ebb-4bec-9636-b02818e37436" providerId="ADAL" clId="{37B04A1E-9820-49E4-95F1-ED71E6E290FA}" dt="2021-09-14T16:12:21.060" v="365" actId="14734"/>
        <pc:sldMkLst>
          <pc:docMk/>
          <pc:sldMk cId="2181985102" sldId="670"/>
        </pc:sldMkLst>
        <pc:spChg chg="mod">
          <ac:chgData name="Vanderwaart, Catherine E." userId="944a2771-5ebb-4bec-9636-b02818e37436" providerId="ADAL" clId="{37B04A1E-9820-49E4-95F1-ED71E6E290FA}" dt="2021-09-14T12:48:36.250" v="71" actId="1076"/>
          <ac:spMkLst>
            <pc:docMk/>
            <pc:sldMk cId="2181985102" sldId="670"/>
            <ac:spMk id="8" creationId="{201BBE38-8A7E-497C-AF19-855224A530C8}"/>
          </ac:spMkLst>
        </pc:spChg>
        <pc:graphicFrameChg chg="mod modGraphic">
          <ac:chgData name="Vanderwaart, Catherine E." userId="944a2771-5ebb-4bec-9636-b02818e37436" providerId="ADAL" clId="{37B04A1E-9820-49E4-95F1-ED71E6E290FA}" dt="2021-09-14T16:12:21.060" v="365" actId="14734"/>
          <ac:graphicFrameMkLst>
            <pc:docMk/>
            <pc:sldMk cId="2181985102" sldId="670"/>
            <ac:graphicFrameMk id="6" creationId="{C65CF053-816D-46FE-8DFC-08124DEF93B4}"/>
          </ac:graphicFrameMkLst>
        </pc:graphicFrameChg>
        <pc:graphicFrameChg chg="mod">
          <ac:chgData name="Vanderwaart, Catherine E." userId="944a2771-5ebb-4bec-9636-b02818e37436" providerId="ADAL" clId="{37B04A1E-9820-49E4-95F1-ED71E6E290FA}" dt="2021-09-14T12:48:30.423" v="70" actId="1076"/>
          <ac:graphicFrameMkLst>
            <pc:docMk/>
            <pc:sldMk cId="2181985102" sldId="670"/>
            <ac:graphicFrameMk id="7" creationId="{8BC6FF83-E704-4A90-BEEC-C2092CBF7245}"/>
          </ac:graphicFrameMkLst>
        </pc:graphicFrameChg>
      </pc:sldChg>
      <pc:sldChg chg="modSp mod">
        <pc:chgData name="Vanderwaart, Catherine E." userId="944a2771-5ebb-4bec-9636-b02818e37436" providerId="ADAL" clId="{37B04A1E-9820-49E4-95F1-ED71E6E290FA}" dt="2021-09-14T12:52:29.550" v="124" actId="1076"/>
        <pc:sldMkLst>
          <pc:docMk/>
          <pc:sldMk cId="3949781672" sldId="672"/>
        </pc:sldMkLst>
        <pc:spChg chg="mod">
          <ac:chgData name="Vanderwaart, Catherine E." userId="944a2771-5ebb-4bec-9636-b02818e37436" providerId="ADAL" clId="{37B04A1E-9820-49E4-95F1-ED71E6E290FA}" dt="2021-09-14T12:51:19.304" v="104" actId="20577"/>
          <ac:spMkLst>
            <pc:docMk/>
            <pc:sldMk cId="3949781672" sldId="672"/>
            <ac:spMk id="2" creationId="{FE41B98F-365B-486F-A0F7-6AAC670B3427}"/>
          </ac:spMkLst>
        </pc:spChg>
        <pc:spChg chg="mod">
          <ac:chgData name="Vanderwaart, Catherine E." userId="944a2771-5ebb-4bec-9636-b02818e37436" providerId="ADAL" clId="{37B04A1E-9820-49E4-95F1-ED71E6E290FA}" dt="2021-09-14T12:52:29.550" v="124" actId="1076"/>
          <ac:spMkLst>
            <pc:docMk/>
            <pc:sldMk cId="3949781672" sldId="672"/>
            <ac:spMk id="13" creationId="{52549563-11B2-46EB-B57E-74884137EDE6}"/>
          </ac:spMkLst>
        </pc:spChg>
        <pc:graphicFrameChg chg="mod modGraphic">
          <ac:chgData name="Vanderwaart, Catherine E." userId="944a2771-5ebb-4bec-9636-b02818e37436" providerId="ADAL" clId="{37B04A1E-9820-49E4-95F1-ED71E6E290FA}" dt="2021-09-14T12:52:04.416" v="123" actId="20577"/>
          <ac:graphicFrameMkLst>
            <pc:docMk/>
            <pc:sldMk cId="3949781672" sldId="672"/>
            <ac:graphicFrameMk id="6" creationId="{EB6DDBB4-B591-4A8F-B2FE-A69058A9C0BA}"/>
          </ac:graphicFrameMkLst>
        </pc:graphicFrameChg>
      </pc:sldChg>
      <pc:sldChg chg="modSp mod">
        <pc:chgData name="Vanderwaart, Catherine E." userId="944a2771-5ebb-4bec-9636-b02818e37436" providerId="ADAL" clId="{37B04A1E-9820-49E4-95F1-ED71E6E290FA}" dt="2021-09-14T16:15:25.952" v="425" actId="20577"/>
        <pc:sldMkLst>
          <pc:docMk/>
          <pc:sldMk cId="3553311385" sldId="673"/>
        </pc:sldMkLst>
        <pc:spChg chg="mod">
          <ac:chgData name="Vanderwaart, Catherine E." userId="944a2771-5ebb-4bec-9636-b02818e37436" providerId="ADAL" clId="{37B04A1E-9820-49E4-95F1-ED71E6E290FA}" dt="2021-09-14T16:15:25.952" v="425" actId="20577"/>
          <ac:spMkLst>
            <pc:docMk/>
            <pc:sldMk cId="3553311385" sldId="673"/>
            <ac:spMk id="5" creationId="{3BD38A9D-F64B-4196-B028-4FD169368384}"/>
          </ac:spMkLst>
        </pc:spChg>
        <pc:spChg chg="mod">
          <ac:chgData name="Vanderwaart, Catherine E." userId="944a2771-5ebb-4bec-9636-b02818e37436" providerId="ADAL" clId="{37B04A1E-9820-49E4-95F1-ED71E6E290FA}" dt="2021-09-14T12:55:10.416" v="236" actId="1076"/>
          <ac:spMkLst>
            <pc:docMk/>
            <pc:sldMk cId="3553311385" sldId="673"/>
            <ac:spMk id="6" creationId="{087BB654-7FDB-453B-B545-FC54BCA3D5BF}"/>
          </ac:spMkLst>
        </pc:spChg>
        <pc:graphicFrameChg chg="modGraphic">
          <ac:chgData name="Vanderwaart, Catherine E." userId="944a2771-5ebb-4bec-9636-b02818e37436" providerId="ADAL" clId="{37B04A1E-9820-49E4-95F1-ED71E6E290FA}" dt="2021-09-14T16:14:25.335" v="383" actId="20577"/>
          <ac:graphicFrameMkLst>
            <pc:docMk/>
            <pc:sldMk cId="3553311385" sldId="673"/>
            <ac:graphicFrameMk id="9" creationId="{56938345-9923-4A3C-98DC-F915167F96ED}"/>
          </ac:graphicFrameMkLst>
        </pc:graphicFrameChg>
      </pc:sldChg>
      <pc:sldChg chg="modSp mod">
        <pc:chgData name="Vanderwaart, Catherine E." userId="944a2771-5ebb-4bec-9636-b02818e37436" providerId="ADAL" clId="{37B04A1E-9820-49E4-95F1-ED71E6E290FA}" dt="2021-09-14T12:48:03.702" v="48" actId="20577"/>
        <pc:sldMkLst>
          <pc:docMk/>
          <pc:sldMk cId="1705071001" sldId="688"/>
        </pc:sldMkLst>
        <pc:spChg chg="mod">
          <ac:chgData name="Vanderwaart, Catherine E." userId="944a2771-5ebb-4bec-9636-b02818e37436" providerId="ADAL" clId="{37B04A1E-9820-49E4-95F1-ED71E6E290FA}" dt="2021-09-14T12:48:03.702" v="48" actId="20577"/>
          <ac:spMkLst>
            <pc:docMk/>
            <pc:sldMk cId="1705071001" sldId="688"/>
            <ac:spMk id="4" creationId="{CAB716B5-BFBB-4EE9-A87A-1C61036C4F41}"/>
          </ac:spMkLst>
        </pc:spChg>
      </pc:sldChg>
      <pc:sldChg chg="addSp delSp modSp mod">
        <pc:chgData name="Vanderwaart, Catherine E." userId="944a2771-5ebb-4bec-9636-b02818e37436" providerId="ADAL" clId="{37B04A1E-9820-49E4-95F1-ED71E6E290FA}" dt="2021-09-14T12:51:01.846" v="93" actId="1076"/>
        <pc:sldMkLst>
          <pc:docMk/>
          <pc:sldMk cId="1365690200" sldId="702"/>
        </pc:sldMkLst>
        <pc:spChg chg="del">
          <ac:chgData name="Vanderwaart, Catherine E." userId="944a2771-5ebb-4bec-9636-b02818e37436" providerId="ADAL" clId="{37B04A1E-9820-49E4-95F1-ED71E6E290FA}" dt="2021-09-14T12:50:56.080" v="92" actId="478"/>
          <ac:spMkLst>
            <pc:docMk/>
            <pc:sldMk cId="1365690200" sldId="702"/>
            <ac:spMk id="3" creationId="{D6CBDC22-7F8F-40B5-A187-B88BDA72115B}"/>
          </ac:spMkLst>
        </pc:spChg>
        <pc:spChg chg="del mod">
          <ac:chgData name="Vanderwaart, Catherine E." userId="944a2771-5ebb-4bec-9636-b02818e37436" providerId="ADAL" clId="{37B04A1E-9820-49E4-95F1-ED71E6E290FA}" dt="2021-09-14T12:50:39.130" v="88" actId="478"/>
          <ac:spMkLst>
            <pc:docMk/>
            <pc:sldMk cId="1365690200" sldId="702"/>
            <ac:spMk id="16" creationId="{FA82ED0F-9A11-4290-A76F-6EA9ECA5C3D4}"/>
          </ac:spMkLst>
        </pc:spChg>
        <pc:spChg chg="del">
          <ac:chgData name="Vanderwaart, Catherine E." userId="944a2771-5ebb-4bec-9636-b02818e37436" providerId="ADAL" clId="{37B04A1E-9820-49E4-95F1-ED71E6E290FA}" dt="2021-09-14T12:50:41.848" v="89" actId="478"/>
          <ac:spMkLst>
            <pc:docMk/>
            <pc:sldMk cId="1365690200" sldId="702"/>
            <ac:spMk id="17" creationId="{30839418-BBEF-4D7A-BA9E-E0550493F23C}"/>
          </ac:spMkLst>
        </pc:spChg>
        <pc:spChg chg="add mod">
          <ac:chgData name="Vanderwaart, Catherine E." userId="944a2771-5ebb-4bec-9636-b02818e37436" providerId="ADAL" clId="{37B04A1E-9820-49E4-95F1-ED71E6E290FA}" dt="2021-09-14T12:50:42.781" v="90"/>
          <ac:spMkLst>
            <pc:docMk/>
            <pc:sldMk cId="1365690200" sldId="702"/>
            <ac:spMk id="18" creationId="{78473A9C-7ED3-4573-B149-0C7373F342A4}"/>
          </ac:spMkLst>
        </pc:spChg>
        <pc:spChg chg="add mod">
          <ac:chgData name="Vanderwaart, Catherine E." userId="944a2771-5ebb-4bec-9636-b02818e37436" providerId="ADAL" clId="{37B04A1E-9820-49E4-95F1-ED71E6E290FA}" dt="2021-09-14T12:50:42.781" v="90"/>
          <ac:spMkLst>
            <pc:docMk/>
            <pc:sldMk cId="1365690200" sldId="702"/>
            <ac:spMk id="19" creationId="{47A640F2-8194-4E0B-857A-6CF0D05AB376}"/>
          </ac:spMkLst>
        </pc:spChg>
        <pc:spChg chg="add mod">
          <ac:chgData name="Vanderwaart, Catherine E." userId="944a2771-5ebb-4bec-9636-b02818e37436" providerId="ADAL" clId="{37B04A1E-9820-49E4-95F1-ED71E6E290FA}" dt="2021-09-14T12:50:42.781" v="90"/>
          <ac:spMkLst>
            <pc:docMk/>
            <pc:sldMk cId="1365690200" sldId="702"/>
            <ac:spMk id="21" creationId="{B13F5AA5-E6CF-4E2B-8039-9FF415B7D94F}"/>
          </ac:spMkLst>
        </pc:spChg>
        <pc:spChg chg="add mod">
          <ac:chgData name="Vanderwaart, Catherine E." userId="944a2771-5ebb-4bec-9636-b02818e37436" providerId="ADAL" clId="{37B04A1E-9820-49E4-95F1-ED71E6E290FA}" dt="2021-09-14T12:50:42.781" v="90"/>
          <ac:spMkLst>
            <pc:docMk/>
            <pc:sldMk cId="1365690200" sldId="702"/>
            <ac:spMk id="25" creationId="{8CB4FB71-71D4-475F-8F7F-581DFCDADB2C}"/>
          </ac:spMkLst>
        </pc:spChg>
        <pc:spChg chg="add mod">
          <ac:chgData name="Vanderwaart, Catherine E." userId="944a2771-5ebb-4bec-9636-b02818e37436" providerId="ADAL" clId="{37B04A1E-9820-49E4-95F1-ED71E6E290FA}" dt="2021-09-14T12:50:42.781" v="90"/>
          <ac:spMkLst>
            <pc:docMk/>
            <pc:sldMk cId="1365690200" sldId="702"/>
            <ac:spMk id="26" creationId="{AD7BDEC1-EA2F-4F31-B933-78D2CB21D2CF}"/>
          </ac:spMkLst>
        </pc:spChg>
        <pc:spChg chg="add mod">
          <ac:chgData name="Vanderwaart, Catherine E." userId="944a2771-5ebb-4bec-9636-b02818e37436" providerId="ADAL" clId="{37B04A1E-9820-49E4-95F1-ED71E6E290FA}" dt="2021-09-14T12:50:42.781" v="90"/>
          <ac:spMkLst>
            <pc:docMk/>
            <pc:sldMk cId="1365690200" sldId="702"/>
            <ac:spMk id="27" creationId="{FB014CA0-C078-489D-99F8-E0860AFCEE91}"/>
          </ac:spMkLst>
        </pc:spChg>
        <pc:graphicFrameChg chg="mod">
          <ac:chgData name="Vanderwaart, Catherine E." userId="944a2771-5ebb-4bec-9636-b02818e37436" providerId="ADAL" clId="{37B04A1E-9820-49E4-95F1-ED71E6E290FA}" dt="2021-09-14T12:51:01.846" v="93" actId="1076"/>
          <ac:graphicFrameMkLst>
            <pc:docMk/>
            <pc:sldMk cId="1365690200" sldId="702"/>
            <ac:graphicFrameMk id="11" creationId="{37BF9D6D-7F2A-41E5-BDA4-9B7D43FFB822}"/>
          </ac:graphicFrameMkLst>
        </pc:graphicFrameChg>
        <pc:graphicFrameChg chg="del">
          <ac:chgData name="Vanderwaart, Catherine E." userId="944a2771-5ebb-4bec-9636-b02818e37436" providerId="ADAL" clId="{37B04A1E-9820-49E4-95F1-ED71E6E290FA}" dt="2021-09-14T12:50:45.386" v="91" actId="478"/>
          <ac:graphicFrameMkLst>
            <pc:docMk/>
            <pc:sldMk cId="1365690200" sldId="702"/>
            <ac:graphicFrameMk id="12" creationId="{4476ACDC-EB32-4898-A5BE-96E739FBC883}"/>
          </ac:graphicFrameMkLst>
        </pc:graphicFrameChg>
        <pc:graphicFrameChg chg="add mod">
          <ac:chgData name="Vanderwaart, Catherine E." userId="944a2771-5ebb-4bec-9636-b02818e37436" providerId="ADAL" clId="{37B04A1E-9820-49E4-95F1-ED71E6E290FA}" dt="2021-09-14T12:50:42.781" v="90"/>
          <ac:graphicFrameMkLst>
            <pc:docMk/>
            <pc:sldMk cId="1365690200" sldId="702"/>
            <ac:graphicFrameMk id="13" creationId="{E2C644FB-5ADF-4583-A4A6-F48275A0E5D5}"/>
          </ac:graphicFrameMkLst>
        </pc:graphicFrameChg>
        <pc:graphicFrameChg chg="add mod">
          <ac:chgData name="Vanderwaart, Catherine E." userId="944a2771-5ebb-4bec-9636-b02818e37436" providerId="ADAL" clId="{37B04A1E-9820-49E4-95F1-ED71E6E290FA}" dt="2021-09-14T12:50:42.781" v="90"/>
          <ac:graphicFrameMkLst>
            <pc:docMk/>
            <pc:sldMk cId="1365690200" sldId="702"/>
            <ac:graphicFrameMk id="14" creationId="{D2974119-F688-4C44-9255-0433F2A4B589}"/>
          </ac:graphicFrameMkLst>
        </pc:graphicFrameChg>
        <pc:graphicFrameChg chg="add mod">
          <ac:chgData name="Vanderwaart, Catherine E." userId="944a2771-5ebb-4bec-9636-b02818e37436" providerId="ADAL" clId="{37B04A1E-9820-49E4-95F1-ED71E6E290FA}" dt="2021-09-14T12:50:42.781" v="90"/>
          <ac:graphicFrameMkLst>
            <pc:docMk/>
            <pc:sldMk cId="1365690200" sldId="702"/>
            <ac:graphicFrameMk id="15" creationId="{5E7A96EE-D041-4B9F-8BD9-9CBC11922879}"/>
          </ac:graphicFrameMkLst>
        </pc:graphicFrameChg>
        <pc:graphicFrameChg chg="add mod">
          <ac:chgData name="Vanderwaart, Catherine E." userId="944a2771-5ebb-4bec-9636-b02818e37436" providerId="ADAL" clId="{37B04A1E-9820-49E4-95F1-ED71E6E290FA}" dt="2021-09-14T12:50:42.781" v="90"/>
          <ac:graphicFrameMkLst>
            <pc:docMk/>
            <pc:sldMk cId="1365690200" sldId="702"/>
            <ac:graphicFrameMk id="22" creationId="{59B3514A-2063-445A-A96E-D5C180E3E3B9}"/>
          </ac:graphicFrameMkLst>
        </pc:graphicFrameChg>
        <pc:graphicFrameChg chg="add mod">
          <ac:chgData name="Vanderwaart, Catherine E." userId="944a2771-5ebb-4bec-9636-b02818e37436" providerId="ADAL" clId="{37B04A1E-9820-49E4-95F1-ED71E6E290FA}" dt="2021-09-14T12:50:42.781" v="90"/>
          <ac:graphicFrameMkLst>
            <pc:docMk/>
            <pc:sldMk cId="1365690200" sldId="702"/>
            <ac:graphicFrameMk id="23" creationId="{5DBC1A1A-0CD8-433D-BAE8-38E058B10A96}"/>
          </ac:graphicFrameMkLst>
        </pc:graphicFrameChg>
        <pc:graphicFrameChg chg="add mod">
          <ac:chgData name="Vanderwaart, Catherine E." userId="944a2771-5ebb-4bec-9636-b02818e37436" providerId="ADAL" clId="{37B04A1E-9820-49E4-95F1-ED71E6E290FA}" dt="2021-09-14T12:50:42.781" v="90"/>
          <ac:graphicFrameMkLst>
            <pc:docMk/>
            <pc:sldMk cId="1365690200" sldId="702"/>
            <ac:graphicFrameMk id="24" creationId="{F9C2B9D9-BD1B-4E21-9E6C-09662BD9CCF9}"/>
          </ac:graphicFrameMkLst>
        </pc:graphicFrameChg>
      </pc:sldChg>
      <pc:sldChg chg="modSp mod">
        <pc:chgData name="Vanderwaart, Catherine E." userId="944a2771-5ebb-4bec-9636-b02818e37436" providerId="ADAL" clId="{37B04A1E-9820-49E4-95F1-ED71E6E290FA}" dt="2021-10-12T19:45:37.128" v="486" actId="1037"/>
        <pc:sldMkLst>
          <pc:docMk/>
          <pc:sldMk cId="1509250713" sldId="703"/>
        </pc:sldMkLst>
        <pc:picChg chg="mod">
          <ac:chgData name="Vanderwaart, Catherine E." userId="944a2771-5ebb-4bec-9636-b02818e37436" providerId="ADAL" clId="{37B04A1E-9820-49E4-95F1-ED71E6E290FA}" dt="2021-10-12T19:45:34.600" v="483" actId="1037"/>
          <ac:picMkLst>
            <pc:docMk/>
            <pc:sldMk cId="1509250713" sldId="703"/>
            <ac:picMk id="22" creationId="{E806BBBB-5D5F-48F1-8F91-717F4E5607A1}"/>
          </ac:picMkLst>
        </pc:picChg>
        <pc:picChg chg="mod">
          <ac:chgData name="Vanderwaart, Catherine E." userId="944a2771-5ebb-4bec-9636-b02818e37436" providerId="ADAL" clId="{37B04A1E-9820-49E4-95F1-ED71E6E290FA}" dt="2021-10-12T19:45:37.128" v="486" actId="1037"/>
          <ac:picMkLst>
            <pc:docMk/>
            <pc:sldMk cId="1509250713" sldId="703"/>
            <ac:picMk id="99" creationId="{11E0B185-6B92-4547-B172-B141E22A044B}"/>
          </ac:picMkLst>
        </pc:picChg>
        <pc:picChg chg="mod">
          <ac:chgData name="Vanderwaart, Catherine E." userId="944a2771-5ebb-4bec-9636-b02818e37436" providerId="ADAL" clId="{37B04A1E-9820-49E4-95F1-ED71E6E290FA}" dt="2021-10-12T19:45:31.088" v="480" actId="1037"/>
          <ac:picMkLst>
            <pc:docMk/>
            <pc:sldMk cId="1509250713" sldId="703"/>
            <ac:picMk id="101" creationId="{4A29E1D6-C41A-4742-BBE6-37D0D22F332D}"/>
          </ac:picMkLst>
        </pc:picChg>
      </pc:sldChg>
      <pc:sldChg chg="modSp mod">
        <pc:chgData name="Vanderwaart, Catherine E." userId="944a2771-5ebb-4bec-9636-b02818e37436" providerId="ADAL" clId="{37B04A1E-9820-49E4-95F1-ED71E6E290FA}" dt="2021-09-14T16:20:17.638" v="452" actId="27636"/>
        <pc:sldMkLst>
          <pc:docMk/>
          <pc:sldMk cId="2739447281" sldId="705"/>
        </pc:sldMkLst>
        <pc:spChg chg="mod">
          <ac:chgData name="Vanderwaart, Catherine E." userId="944a2771-5ebb-4bec-9636-b02818e37436" providerId="ADAL" clId="{37B04A1E-9820-49E4-95F1-ED71E6E290FA}" dt="2021-09-14T12:17:42.409" v="23" actId="20577"/>
          <ac:spMkLst>
            <pc:docMk/>
            <pc:sldMk cId="2739447281" sldId="705"/>
            <ac:spMk id="2" creationId="{7F18FEF3-A235-4BDB-AD46-1AA6DCEA1DB2}"/>
          </ac:spMkLst>
        </pc:spChg>
        <pc:spChg chg="mod">
          <ac:chgData name="Vanderwaart, Catherine E." userId="944a2771-5ebb-4bec-9636-b02818e37436" providerId="ADAL" clId="{37B04A1E-9820-49E4-95F1-ED71E6E290FA}" dt="2021-09-14T16:20:17.638" v="452" actId="27636"/>
          <ac:spMkLst>
            <pc:docMk/>
            <pc:sldMk cId="2739447281" sldId="705"/>
            <ac:spMk id="5" creationId="{6068C064-3854-4C05-B8EC-7CB0A7B82F23}"/>
          </ac:spMkLst>
        </pc:spChg>
      </pc:sldChg>
      <pc:sldChg chg="modSp mod">
        <pc:chgData name="Vanderwaart, Catherine E." userId="944a2771-5ebb-4bec-9636-b02818e37436" providerId="ADAL" clId="{37B04A1E-9820-49E4-95F1-ED71E6E290FA}" dt="2021-09-22T19:08:02.442" v="473" actId="20577"/>
        <pc:sldMkLst>
          <pc:docMk/>
          <pc:sldMk cId="2273150224" sldId="717"/>
        </pc:sldMkLst>
        <pc:spChg chg="mod">
          <ac:chgData name="Vanderwaart, Catherine E." userId="944a2771-5ebb-4bec-9636-b02818e37436" providerId="ADAL" clId="{37B04A1E-9820-49E4-95F1-ED71E6E290FA}" dt="2021-09-22T19:08:02.442" v="473" actId="20577"/>
          <ac:spMkLst>
            <pc:docMk/>
            <pc:sldMk cId="2273150224" sldId="717"/>
            <ac:spMk id="8" creationId="{826597DB-606F-4472-8081-DEA732BC4334}"/>
          </ac:spMkLst>
        </pc:spChg>
      </pc:sldChg>
      <pc:sldChg chg="del">
        <pc:chgData name="Vanderwaart, Catherine E." userId="944a2771-5ebb-4bec-9636-b02818e37436" providerId="ADAL" clId="{37B04A1E-9820-49E4-95F1-ED71E6E290FA}" dt="2021-09-14T12:52:49.459" v="125" actId="47"/>
        <pc:sldMkLst>
          <pc:docMk/>
          <pc:sldMk cId="2750928993" sldId="720"/>
        </pc:sldMkLst>
      </pc:sldChg>
    </pc:docChg>
  </pc:docChgLst>
  <pc:docChgLst>
    <pc:chgData name="Vanderwaart, Catherine E." userId="944a2771-5ebb-4bec-9636-b02818e37436" providerId="ADAL" clId="{DCB379AC-6210-49CD-85F9-98FE536411D7}"/>
    <pc:docChg chg="custSel modSld">
      <pc:chgData name="Vanderwaart, Catherine E." userId="944a2771-5ebb-4bec-9636-b02818e37436" providerId="ADAL" clId="{DCB379AC-6210-49CD-85F9-98FE536411D7}" dt="2021-10-15T20:10:40.187" v="80" actId="27918"/>
      <pc:docMkLst>
        <pc:docMk/>
      </pc:docMkLst>
      <pc:sldChg chg="modSp mod">
        <pc:chgData name="Vanderwaart, Catherine E." userId="944a2771-5ebb-4bec-9636-b02818e37436" providerId="ADAL" clId="{DCB379AC-6210-49CD-85F9-98FE536411D7}" dt="2021-10-15T19:58:56.658" v="61" actId="20577"/>
        <pc:sldMkLst>
          <pc:docMk/>
          <pc:sldMk cId="3553311385" sldId="673"/>
        </pc:sldMkLst>
        <pc:spChg chg="mod">
          <ac:chgData name="Vanderwaart, Catherine E." userId="944a2771-5ebb-4bec-9636-b02818e37436" providerId="ADAL" clId="{DCB379AC-6210-49CD-85F9-98FE536411D7}" dt="2021-10-15T19:57:19.971" v="24" actId="20577"/>
          <ac:spMkLst>
            <pc:docMk/>
            <pc:sldMk cId="3553311385" sldId="673"/>
            <ac:spMk id="5" creationId="{3BD38A9D-F64B-4196-B028-4FD169368384}"/>
          </ac:spMkLst>
        </pc:spChg>
        <pc:graphicFrameChg chg="modGraphic">
          <ac:chgData name="Vanderwaart, Catherine E." userId="944a2771-5ebb-4bec-9636-b02818e37436" providerId="ADAL" clId="{DCB379AC-6210-49CD-85F9-98FE536411D7}" dt="2021-10-15T19:58:56.658" v="61" actId="20577"/>
          <ac:graphicFrameMkLst>
            <pc:docMk/>
            <pc:sldMk cId="3553311385" sldId="673"/>
            <ac:graphicFrameMk id="9" creationId="{56938345-9923-4A3C-98DC-F915167F96ED}"/>
          </ac:graphicFrameMkLst>
        </pc:graphicFrameChg>
      </pc:sldChg>
      <pc:sldChg chg="modSp mod">
        <pc:chgData name="Vanderwaart, Catherine E." userId="944a2771-5ebb-4bec-9636-b02818e37436" providerId="ADAL" clId="{DCB379AC-6210-49CD-85F9-98FE536411D7}" dt="2021-10-15T19:57:00.179" v="16" actId="20577"/>
        <pc:sldMkLst>
          <pc:docMk/>
          <pc:sldMk cId="4264082057" sldId="674"/>
        </pc:sldMkLst>
        <pc:graphicFrameChg chg="modGraphic">
          <ac:chgData name="Vanderwaart, Catherine E." userId="944a2771-5ebb-4bec-9636-b02818e37436" providerId="ADAL" clId="{DCB379AC-6210-49CD-85F9-98FE536411D7}" dt="2021-10-15T19:57:00.179" v="16" actId="20577"/>
          <ac:graphicFrameMkLst>
            <pc:docMk/>
            <pc:sldMk cId="4264082057" sldId="674"/>
            <ac:graphicFrameMk id="6" creationId="{4BF6472D-621B-4254-8AB2-22B94C12B8FF}"/>
          </ac:graphicFrameMkLst>
        </pc:graphicFrameChg>
      </pc:sldChg>
      <pc:sldChg chg="modSp mod">
        <pc:chgData name="Vanderwaart, Catherine E." userId="944a2771-5ebb-4bec-9636-b02818e37436" providerId="ADAL" clId="{DCB379AC-6210-49CD-85F9-98FE536411D7}" dt="2021-10-15T19:56:21.202" v="3" actId="20577"/>
        <pc:sldMkLst>
          <pc:docMk/>
          <pc:sldMk cId="2739447281" sldId="705"/>
        </pc:sldMkLst>
        <pc:spChg chg="mod">
          <ac:chgData name="Vanderwaart, Catherine E." userId="944a2771-5ebb-4bec-9636-b02818e37436" providerId="ADAL" clId="{DCB379AC-6210-49CD-85F9-98FE536411D7}" dt="2021-10-15T19:56:21.202" v="3" actId="20577"/>
          <ac:spMkLst>
            <pc:docMk/>
            <pc:sldMk cId="2739447281" sldId="705"/>
            <ac:spMk id="5" creationId="{6068C064-3854-4C05-B8EC-7CB0A7B82F23}"/>
          </ac:spMkLst>
        </pc:spChg>
      </pc:sldChg>
      <pc:sldChg chg="addSp delSp modSp mod">
        <pc:chgData name="Vanderwaart, Catherine E." userId="944a2771-5ebb-4bec-9636-b02818e37436" providerId="ADAL" clId="{DCB379AC-6210-49CD-85F9-98FE536411D7}" dt="2021-10-15T20:10:40.187" v="80" actId="27918"/>
        <pc:sldMkLst>
          <pc:docMk/>
          <pc:sldMk cId="4226082655" sldId="711"/>
        </pc:sldMkLst>
        <pc:graphicFrameChg chg="add mod">
          <ac:chgData name="Vanderwaart, Catherine E." userId="944a2771-5ebb-4bec-9636-b02818e37436" providerId="ADAL" clId="{DCB379AC-6210-49CD-85F9-98FE536411D7}" dt="2021-10-15T20:09:06.738" v="79" actId="14100"/>
          <ac:graphicFrameMkLst>
            <pc:docMk/>
            <pc:sldMk cId="4226082655" sldId="711"/>
            <ac:graphicFrameMk id="8" creationId="{53B67675-2D97-4422-9678-D28C9DE5D44B}"/>
          </ac:graphicFrameMkLst>
        </pc:graphicFrameChg>
        <pc:graphicFrameChg chg="mod">
          <ac:chgData name="Vanderwaart, Catherine E." userId="944a2771-5ebb-4bec-9636-b02818e37436" providerId="ADAL" clId="{DCB379AC-6210-49CD-85F9-98FE536411D7}" dt="2021-10-15T19:56:41.232" v="4"/>
          <ac:graphicFrameMkLst>
            <pc:docMk/>
            <pc:sldMk cId="4226082655" sldId="711"/>
            <ac:graphicFrameMk id="9" creationId="{56938345-9923-4A3C-98DC-F915167F96ED}"/>
          </ac:graphicFrameMkLst>
        </pc:graphicFrameChg>
        <pc:graphicFrameChg chg="del">
          <ac:chgData name="Vanderwaart, Catherine E." userId="944a2771-5ebb-4bec-9636-b02818e37436" providerId="ADAL" clId="{DCB379AC-6210-49CD-85F9-98FE536411D7}" dt="2021-10-15T19:56:46.382" v="5" actId="478"/>
          <ac:graphicFrameMkLst>
            <pc:docMk/>
            <pc:sldMk cId="4226082655" sldId="711"/>
            <ac:graphicFrameMk id="10" creationId="{47A0180F-EDB9-4856-8100-732C29E48EA7}"/>
          </ac:graphicFrameMkLst>
        </pc:graphicFrameChg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\\wmata.local\data\Metrofile1\PLSP\4.%20Strategic%20Planning\API\2020%20Bus\High%20Cost%20of%20Low%20Bus%20Speeds\Decomposition\Speed%20chart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\\wmata.local\data\Metrofile1\PLSP\4.%20Strategic%20Planning\API\2020%20Bus\High%20Cost%20of%20Low%20Bus%20Speeds\Decomposition\Decomposition%20Summary%20v5_wo%20stop%20delay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\\wmata.local\data\Metrofile1\PLSP\4.%20Strategic%20Planning\API\2020%20Bus\High%20Cost%20of%20Low%20Bus%20Speeds\Decomposition\Decomposition%20Summary%20v5_wo%20stop%20delay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\\wmata.local\data\Metrofile1\PLSP\4.%20Strategic%20Planning\API\2020%20Bus\High%20Cost%20of%20Low%20Bus%20Speeds\Decomposition\Decomposition%20Summary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file:///\\wmata.local\data\Metrofile1\PLSP\4.%20Strategic%20Planning\API\2020%20Bus\High%20Cost%20of%20Low%20Bus%20Speeds\Decomposition\Decomposition%20Summary.xlsx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file:///\\wmata.local\data\Metrofile1\PLSP\4.%20Strategic%20Planning\API\2020%20Bus\High%20Cost%20of%20Low%20Bus%20Speeds\Decomposition\Decomposition%20Summary.xlsx" TargetMode="External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oleObject" Target="file:///\\wmata.local\data\Metrofile1\PLSP\4.%20Strategic%20Planning\API\2020%20Bus\High%20Cost%20of%20Low%20Bus%20Speeds\Decomposition\Decomposition%20Summary%20v2.xlsx" TargetMode="External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oleObject" Target="file:///\\wmata.local\data\Metrofile1\PLSP\4.%20Strategic%20Planning\API\2020%20Bus\High%20Cost%20of%20Low%20Bus%20Speeds\Decomposition\Decomposition%20Summary%20v2.xlsx" TargetMode="External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oleObject" Target="file:///\\wmata.local\data\Metrofile1\PLSP\4.%20Strategic%20Planning\API\2020%20Bus\High%20Cost%20of%20Low%20Bus%20Speeds\Decomposition\Decomposition%20Summary%20v2.xlsx" TargetMode="External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oleObject" Target="file:///\\wmata.local\data\Metrofile1\PLSP\4.%20Strategic%20Planning\API\2020%20Bus\High%20Cost%20of%20Low%20Bus%20Speeds\Decomposition\Decomposition%20Summary%20v5_wo%20stop%20delay.xlsx" TargetMode="External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oleObject" Target="file:///\\wmata.local\data\Metrofile1\PLSP\4.%20Strategic%20Planning\API\2020%20Bus\High%20Cost%20of%20Low%20Bus%20Speeds\Decomposition\Decomposition%20Summary%20v5_wo%20stop%20delay.xlsx" TargetMode="External"/><Relationship Id="rId2" Type="http://schemas.microsoft.com/office/2011/relationships/chartColorStyle" Target="colors11.xml"/><Relationship Id="rId1" Type="http://schemas.microsoft.com/office/2011/relationships/chartStyle" Target="style11.xm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E022854\Downloads\Vehicle%20Savings%20(1).xlsx" TargetMode="External"/><Relationship Id="rId2" Type="http://schemas.microsoft.com/office/2011/relationships/chartColorStyle" Target="colors12.xml"/><Relationship Id="rId1" Type="http://schemas.microsoft.com/office/2011/relationships/chartStyle" Target="style1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val>
            <c:numRef>
              <c:f>Sheet1!$B$2:$B$33</c:f>
              <c:numCache>
                <c:formatCode>General</c:formatCode>
                <c:ptCount val="32"/>
                <c:pt idx="0">
                  <c:v>15</c:v>
                </c:pt>
                <c:pt idx="1">
                  <c:v>15</c:v>
                </c:pt>
                <c:pt idx="2">
                  <c:v>15</c:v>
                </c:pt>
                <c:pt idx="3">
                  <c:v>15</c:v>
                </c:pt>
                <c:pt idx="4">
                  <c:v>15</c:v>
                </c:pt>
                <c:pt idx="5">
                  <c:v>15</c:v>
                </c:pt>
                <c:pt idx="6">
                  <c:v>15</c:v>
                </c:pt>
                <c:pt idx="7">
                  <c:v>10</c:v>
                </c:pt>
                <c:pt idx="8">
                  <c:v>5</c:v>
                </c:pt>
                <c:pt idx="9">
                  <c:v>0</c:v>
                </c:pt>
                <c:pt idx="10">
                  <c:v>0</c:v>
                </c:pt>
                <c:pt idx="11">
                  <c:v>5</c:v>
                </c:pt>
                <c:pt idx="12">
                  <c:v>10</c:v>
                </c:pt>
                <c:pt idx="13">
                  <c:v>15</c:v>
                </c:pt>
                <c:pt idx="14">
                  <c:v>15</c:v>
                </c:pt>
                <c:pt idx="15">
                  <c:v>15</c:v>
                </c:pt>
                <c:pt idx="16">
                  <c:v>15</c:v>
                </c:pt>
                <c:pt idx="17">
                  <c:v>10</c:v>
                </c:pt>
                <c:pt idx="18">
                  <c:v>5</c:v>
                </c:pt>
                <c:pt idx="19">
                  <c:v>0</c:v>
                </c:pt>
                <c:pt idx="20">
                  <c:v>0</c:v>
                </c:pt>
                <c:pt idx="21">
                  <c:v>0</c:v>
                </c:pt>
                <c:pt idx="22">
                  <c:v>0</c:v>
                </c:pt>
                <c:pt idx="23">
                  <c:v>5</c:v>
                </c:pt>
                <c:pt idx="24">
                  <c:v>10</c:v>
                </c:pt>
                <c:pt idx="25">
                  <c:v>15</c:v>
                </c:pt>
                <c:pt idx="26">
                  <c:v>20</c:v>
                </c:pt>
                <c:pt idx="27">
                  <c:v>30</c:v>
                </c:pt>
                <c:pt idx="28">
                  <c:v>40</c:v>
                </c:pt>
                <c:pt idx="29">
                  <c:v>40</c:v>
                </c:pt>
                <c:pt idx="30">
                  <c:v>40</c:v>
                </c:pt>
                <c:pt idx="31">
                  <c:v>40</c:v>
                </c:pt>
              </c:numCache>
            </c:numRef>
          </c:val>
          <c:smooth val="1"/>
          <c:extLst>
            <c:ext xmlns:c16="http://schemas.microsoft.com/office/drawing/2014/chart" uri="{C3380CC4-5D6E-409C-BE32-E72D297353CC}">
              <c16:uniqueId val="{00000000-A355-4C55-9B73-935AB430FC4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654215096"/>
        <c:axId val="654221328"/>
      </c:lineChart>
      <c:catAx>
        <c:axId val="654215096"/>
        <c:scaling>
          <c:orientation val="minMax"/>
        </c:scaling>
        <c:delete val="1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Time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majorTickMark val="none"/>
        <c:minorTickMark val="none"/>
        <c:tickLblPos val="nextTo"/>
        <c:crossAx val="654221328"/>
        <c:crosses val="autoZero"/>
        <c:auto val="1"/>
        <c:lblAlgn val="ctr"/>
        <c:lblOffset val="100"/>
        <c:noMultiLvlLbl val="0"/>
      </c:catAx>
      <c:valAx>
        <c:axId val="654221328"/>
        <c:scaling>
          <c:orientation val="minMax"/>
          <c:min val="-1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400" b="1"/>
                  <a:t>Speed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400" b="1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out"/>
        <c:minorTickMark val="none"/>
        <c:tickLblPos val="nextTo"/>
        <c:crossAx val="654215096"/>
        <c:crosses val="autoZero"/>
        <c:crossBetween val="between"/>
        <c:majorUnit val="10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600"/>
              <a:t>Systemwide Running Time Decomposition</a:t>
            </a:r>
          </a:p>
        </c:rich>
      </c:tx>
      <c:layout>
        <c:manualLayout>
          <c:xMode val="edge"/>
          <c:yMode val="edge"/>
          <c:x val="0.19733687969484756"/>
          <c:y val="7.71363684377310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9B19-4D07-AE36-6453515CF40B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9B19-4D07-AE36-6453515CF40B}"/>
              </c:ext>
            </c:extLst>
          </c:dPt>
          <c:dPt>
            <c:idx val="2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9B19-4D07-AE36-6453515CF40B}"/>
              </c:ext>
            </c:extLst>
          </c:dPt>
          <c:dPt>
            <c:idx val="3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9B19-4D07-AE36-6453515CF40B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'By Time Period'!$E$35:$H$35</c:f>
              <c:strCache>
                <c:ptCount val="4"/>
                <c:pt idx="0">
                  <c:v>Dwell Time</c:v>
                </c:pt>
                <c:pt idx="1">
                  <c:v>Stop Delay</c:v>
                </c:pt>
                <c:pt idx="2">
                  <c:v>Traffic Delay</c:v>
                </c:pt>
                <c:pt idx="3">
                  <c:v>Free Flow</c:v>
                </c:pt>
              </c:strCache>
            </c:strRef>
          </c:cat>
          <c:val>
            <c:numRef>
              <c:f>'By Time Period'!$E$37:$H$37</c:f>
              <c:numCache>
                <c:formatCode>0%</c:formatCode>
                <c:ptCount val="4"/>
                <c:pt idx="0">
                  <c:v>7.6381288744789874E-2</c:v>
                </c:pt>
                <c:pt idx="1">
                  <c:v>6.6555887002139755E-2</c:v>
                </c:pt>
                <c:pt idx="2">
                  <c:v>0.16644701971662762</c:v>
                </c:pt>
                <c:pt idx="3">
                  <c:v>0.69061580453644278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9B19-4D07-AE36-6453515CF40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6557962352018935"/>
          <c:y val="0.87098473645294183"/>
          <c:w val="0.68147474875425817"/>
          <c:h val="6.529391570719340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rtl="0"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600"/>
              <a:t>Delay as Percent of Runtime by Type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stacked"/>
        <c:varyColors val="0"/>
        <c:ser>
          <c:idx val="2"/>
          <c:order val="0"/>
          <c:tx>
            <c:strRef>
              <c:f>'By Juris Annual'!$G$27</c:f>
              <c:strCache>
                <c:ptCount val="1"/>
                <c:pt idx="0">
                  <c:v>Traffic Delay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'By Jurisdiction'!$A$9:$A$16</c:f>
              <c:strCache>
                <c:ptCount val="8"/>
                <c:pt idx="0">
                  <c:v>DC Non-Regional</c:v>
                </c:pt>
                <c:pt idx="1">
                  <c:v>DC Regional</c:v>
                </c:pt>
                <c:pt idx="3">
                  <c:v>MD Non-Regional</c:v>
                </c:pt>
                <c:pt idx="4">
                  <c:v>MD Regional</c:v>
                </c:pt>
                <c:pt idx="6">
                  <c:v>VA Non-Regional</c:v>
                </c:pt>
                <c:pt idx="7">
                  <c:v>VA Regional</c:v>
                </c:pt>
              </c:strCache>
            </c:strRef>
          </c:cat>
          <c:val>
            <c:numRef>
              <c:f>'By Juris Annual'!$G$28:$G$35</c:f>
              <c:numCache>
                <c:formatCode>0%</c:formatCode>
                <c:ptCount val="8"/>
                <c:pt idx="0">
                  <c:v>0.16724867673999214</c:v>
                </c:pt>
                <c:pt idx="1">
                  <c:v>0.18674492689899702</c:v>
                </c:pt>
                <c:pt idx="3">
                  <c:v>0.13225732738327775</c:v>
                </c:pt>
                <c:pt idx="4">
                  <c:v>0.15220234012411854</c:v>
                </c:pt>
                <c:pt idx="6">
                  <c:v>0.11688940959402046</c:v>
                </c:pt>
                <c:pt idx="7">
                  <c:v>0.15596008831546235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3C3-4409-B1FC-5FA012EA8A5D}"/>
            </c:ext>
          </c:extLst>
        </c:ser>
        <c:ser>
          <c:idx val="0"/>
          <c:order val="1"/>
          <c:tx>
            <c:strRef>
              <c:f>'By Juris Annual'!$E$27</c:f>
              <c:strCache>
                <c:ptCount val="1"/>
                <c:pt idx="0">
                  <c:v>Dwell Time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'By Jurisdiction'!$A$9:$A$16</c:f>
              <c:strCache>
                <c:ptCount val="8"/>
                <c:pt idx="0">
                  <c:v>DC Non-Regional</c:v>
                </c:pt>
                <c:pt idx="1">
                  <c:v>DC Regional</c:v>
                </c:pt>
                <c:pt idx="3">
                  <c:v>MD Non-Regional</c:v>
                </c:pt>
                <c:pt idx="4">
                  <c:v>MD Regional</c:v>
                </c:pt>
                <c:pt idx="6">
                  <c:v>VA Non-Regional</c:v>
                </c:pt>
                <c:pt idx="7">
                  <c:v>VA Regional</c:v>
                </c:pt>
              </c:strCache>
            </c:strRef>
          </c:cat>
          <c:val>
            <c:numRef>
              <c:f>'By Juris Annual'!$E$28:$E$35</c:f>
              <c:numCache>
                <c:formatCode>0%</c:formatCode>
                <c:ptCount val="8"/>
                <c:pt idx="0">
                  <c:v>7.4471403778763892E-2</c:v>
                </c:pt>
                <c:pt idx="1">
                  <c:v>9.7285788689552483E-2</c:v>
                </c:pt>
                <c:pt idx="3">
                  <c:v>5.0566144283839688E-2</c:v>
                </c:pt>
                <c:pt idx="4">
                  <c:v>6.766168684600353E-2</c:v>
                </c:pt>
                <c:pt idx="6">
                  <c:v>4.842625908478175E-2</c:v>
                </c:pt>
                <c:pt idx="7">
                  <c:v>5.2867678371092075E-2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3C3-4409-B1FC-5FA012EA8A5D}"/>
            </c:ext>
          </c:extLst>
        </c:ser>
        <c:ser>
          <c:idx val="1"/>
          <c:order val="2"/>
          <c:tx>
            <c:strRef>
              <c:f>'By Juris Annual'!$F$27</c:f>
              <c:strCache>
                <c:ptCount val="1"/>
                <c:pt idx="0">
                  <c:v>Stop Delay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'By Jurisdiction'!$A$9:$A$16</c:f>
              <c:strCache>
                <c:ptCount val="8"/>
                <c:pt idx="0">
                  <c:v>DC Non-Regional</c:v>
                </c:pt>
                <c:pt idx="1">
                  <c:v>DC Regional</c:v>
                </c:pt>
                <c:pt idx="3">
                  <c:v>MD Non-Regional</c:v>
                </c:pt>
                <c:pt idx="4">
                  <c:v>MD Regional</c:v>
                </c:pt>
                <c:pt idx="6">
                  <c:v>VA Non-Regional</c:v>
                </c:pt>
                <c:pt idx="7">
                  <c:v>VA Regional</c:v>
                </c:pt>
              </c:strCache>
            </c:strRef>
          </c:cat>
          <c:val>
            <c:numRef>
              <c:f>'By Juris Annual'!$F$28:$F$35</c:f>
              <c:numCache>
                <c:formatCode>0%</c:formatCode>
                <c:ptCount val="8"/>
                <c:pt idx="0">
                  <c:v>6.8338427149801859E-2</c:v>
                </c:pt>
                <c:pt idx="1">
                  <c:v>7.2484036236177385E-2</c:v>
                </c:pt>
                <c:pt idx="3">
                  <c:v>5.8381226773246787E-2</c:v>
                </c:pt>
                <c:pt idx="4">
                  <c:v>6.9585778301409634E-2</c:v>
                </c:pt>
                <c:pt idx="6">
                  <c:v>4.159132238420675E-2</c:v>
                </c:pt>
                <c:pt idx="7">
                  <c:v>5.437290437767444E-2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A3C3-4409-B1FC-5FA012EA8A5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801239216"/>
        <c:axId val="801239544"/>
      </c:barChart>
      <c:catAx>
        <c:axId val="8012392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801239544"/>
        <c:crosses val="autoZero"/>
        <c:auto val="1"/>
        <c:lblAlgn val="ctr"/>
        <c:lblOffset val="100"/>
        <c:noMultiLvlLbl val="0"/>
      </c:catAx>
      <c:valAx>
        <c:axId val="80123954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200"/>
                  <a:t>Share of runtime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2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80123921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4">
                  <a:lumMod val="5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40A2-4F22-BCE1-1BDFCF1DA057}"/>
              </c:ext>
            </c:extLst>
          </c:dPt>
          <c:dPt>
            <c:idx val="1"/>
            <c:bubble3D val="0"/>
            <c:spPr>
              <a:solidFill>
                <a:schemeClr val="bg1">
                  <a:lumMod val="7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40A2-4F22-BCE1-1BDFCF1DA057}"/>
              </c:ext>
            </c:extLst>
          </c:dPt>
          <c:dPt>
            <c:idx val="2"/>
            <c:bubble3D val="0"/>
            <c:spPr>
              <a:solidFill>
                <a:schemeClr val="bg1">
                  <a:lumMod val="7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40A2-4F22-BCE1-1BDFCF1DA057}"/>
              </c:ext>
            </c:extLst>
          </c:dPt>
          <c:cat>
            <c:strRef>
              <c:f>'Jurisdiction new'!$G$46:$G$48</c:f>
              <c:strCache>
                <c:ptCount val="3"/>
                <c:pt idx="0">
                  <c:v>DC</c:v>
                </c:pt>
                <c:pt idx="1">
                  <c:v>MD</c:v>
                </c:pt>
                <c:pt idx="2">
                  <c:v>VA</c:v>
                </c:pt>
              </c:strCache>
            </c:strRef>
          </c:cat>
          <c:val>
            <c:numRef>
              <c:f>'Jurisdiction new'!$H$46:$H$48</c:f>
              <c:numCache>
                <c:formatCode>0%</c:formatCode>
                <c:ptCount val="3"/>
                <c:pt idx="0">
                  <c:v>0.56850308282100914</c:v>
                </c:pt>
                <c:pt idx="1">
                  <c:v>0.2562107082540202</c:v>
                </c:pt>
                <c:pt idx="2">
                  <c:v>0.17528620892497057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40A2-4F22-BCE1-1BDFCF1DA05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bg1">
                  <a:lumMod val="7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0E9A-44CA-8458-11C44F3D2979}"/>
              </c:ext>
            </c:extLst>
          </c:dPt>
          <c:dPt>
            <c:idx val="1"/>
            <c:bubble3D val="0"/>
            <c:spPr>
              <a:solidFill>
                <a:schemeClr val="accent4">
                  <a:lumMod val="5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0E9A-44CA-8458-11C44F3D2979}"/>
              </c:ext>
            </c:extLst>
          </c:dPt>
          <c:dPt>
            <c:idx val="2"/>
            <c:bubble3D val="0"/>
            <c:spPr>
              <a:solidFill>
                <a:schemeClr val="bg1">
                  <a:lumMod val="7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0E9A-44CA-8458-11C44F3D2979}"/>
              </c:ext>
            </c:extLst>
          </c:dPt>
          <c:cat>
            <c:strRef>
              <c:f>'Jurisdiction new'!$G$46:$G$48</c:f>
              <c:strCache>
                <c:ptCount val="3"/>
                <c:pt idx="0">
                  <c:v>DC</c:v>
                </c:pt>
                <c:pt idx="1">
                  <c:v>MD</c:v>
                </c:pt>
                <c:pt idx="2">
                  <c:v>VA</c:v>
                </c:pt>
              </c:strCache>
            </c:strRef>
          </c:cat>
          <c:val>
            <c:numRef>
              <c:f>'Jurisdiction new'!$H$46:$H$48</c:f>
              <c:numCache>
                <c:formatCode>0%</c:formatCode>
                <c:ptCount val="3"/>
                <c:pt idx="0">
                  <c:v>0.56850308282100914</c:v>
                </c:pt>
                <c:pt idx="1">
                  <c:v>0.2562107082540202</c:v>
                </c:pt>
                <c:pt idx="2">
                  <c:v>0.17528620892497057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0E9A-44CA-8458-11C44F3D297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bg1">
                  <a:lumMod val="7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7B0A-4CCC-A646-732F045FA375}"/>
              </c:ext>
            </c:extLst>
          </c:dPt>
          <c:dPt>
            <c:idx val="1"/>
            <c:bubble3D val="0"/>
            <c:spPr>
              <a:solidFill>
                <a:schemeClr val="bg1">
                  <a:lumMod val="7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7B0A-4CCC-A646-732F045FA375}"/>
              </c:ext>
            </c:extLst>
          </c:dPt>
          <c:dPt>
            <c:idx val="2"/>
            <c:bubble3D val="0"/>
            <c:spPr>
              <a:solidFill>
                <a:schemeClr val="accent4">
                  <a:lumMod val="5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7B0A-4CCC-A646-732F045FA375}"/>
              </c:ext>
            </c:extLst>
          </c:dPt>
          <c:cat>
            <c:strRef>
              <c:f>'Jurisdiction new'!$G$46:$G$48</c:f>
              <c:strCache>
                <c:ptCount val="3"/>
                <c:pt idx="0">
                  <c:v>DC</c:v>
                </c:pt>
                <c:pt idx="1">
                  <c:v>MD</c:v>
                </c:pt>
                <c:pt idx="2">
                  <c:v>VA</c:v>
                </c:pt>
              </c:strCache>
            </c:strRef>
          </c:cat>
          <c:val>
            <c:numRef>
              <c:f>'Jurisdiction new'!$H$46:$H$48</c:f>
              <c:numCache>
                <c:formatCode>0%</c:formatCode>
                <c:ptCount val="3"/>
                <c:pt idx="0">
                  <c:v>0.56850308282100914</c:v>
                </c:pt>
                <c:pt idx="1">
                  <c:v>0.2562107082540202</c:v>
                </c:pt>
                <c:pt idx="2">
                  <c:v>0.17528620892497057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7B0A-4CCC-A646-732F045FA37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600"/>
              <a:t>Running Time Breakdown by Service</a:t>
            </a:r>
            <a:r>
              <a:rPr lang="en-US" sz="1600" baseline="0"/>
              <a:t> Classification</a:t>
            </a:r>
            <a:endParaRPr lang="en-US" sz="160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'By Classification'!$F$32</c:f>
              <c:strCache>
                <c:ptCount val="1"/>
                <c:pt idx="0">
                  <c:v>Traffic Congestion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'By Classification'!$B$33:$B$36</c:f>
              <c:strCache>
                <c:ptCount val="4"/>
                <c:pt idx="0">
                  <c:v>BRT</c:v>
                </c:pt>
                <c:pt idx="1">
                  <c:v>Commuter</c:v>
                </c:pt>
                <c:pt idx="2">
                  <c:v>Coverage</c:v>
                </c:pt>
                <c:pt idx="3">
                  <c:v>Framework</c:v>
                </c:pt>
              </c:strCache>
            </c:strRef>
          </c:cat>
          <c:val>
            <c:numRef>
              <c:f>'By Classification'!$F$33:$F$36</c:f>
              <c:numCache>
                <c:formatCode>0%</c:formatCode>
                <c:ptCount val="4"/>
                <c:pt idx="0">
                  <c:v>0.11198424816578208</c:v>
                </c:pt>
                <c:pt idx="1">
                  <c:v>0.13882736146272712</c:v>
                </c:pt>
                <c:pt idx="2">
                  <c:v>0.15799835313566651</c:v>
                </c:pt>
                <c:pt idx="3">
                  <c:v>0.17191121828163083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B99-4266-841F-4D2E6AF3C603}"/>
            </c:ext>
          </c:extLst>
        </c:ser>
        <c:ser>
          <c:idx val="2"/>
          <c:order val="1"/>
          <c:tx>
            <c:strRef>
              <c:f>'By Classification'!$D$32</c:f>
              <c:strCache>
                <c:ptCount val="1"/>
                <c:pt idx="0">
                  <c:v>Dwell Time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'By Classification'!$B$33:$B$36</c:f>
              <c:strCache>
                <c:ptCount val="4"/>
                <c:pt idx="0">
                  <c:v>BRT</c:v>
                </c:pt>
                <c:pt idx="1">
                  <c:v>Commuter</c:v>
                </c:pt>
                <c:pt idx="2">
                  <c:v>Coverage</c:v>
                </c:pt>
                <c:pt idx="3">
                  <c:v>Framework</c:v>
                </c:pt>
              </c:strCache>
            </c:strRef>
          </c:cat>
          <c:val>
            <c:numRef>
              <c:f>'By Classification'!$D$33:$D$36</c:f>
              <c:numCache>
                <c:formatCode>0%</c:formatCode>
                <c:ptCount val="4"/>
                <c:pt idx="0">
                  <c:v>7.4632180768029965E-2</c:v>
                </c:pt>
                <c:pt idx="1">
                  <c:v>4.6027901104811968E-2</c:v>
                </c:pt>
                <c:pt idx="2">
                  <c:v>6.4353893345331065E-2</c:v>
                </c:pt>
                <c:pt idx="3">
                  <c:v>8.2522923645332411E-2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B99-4266-841F-4D2E6AF3C603}"/>
            </c:ext>
          </c:extLst>
        </c:ser>
        <c:ser>
          <c:idx val="3"/>
          <c:order val="2"/>
          <c:tx>
            <c:strRef>
              <c:f>'By Classification'!$E$32</c:f>
              <c:strCache>
                <c:ptCount val="1"/>
                <c:pt idx="0">
                  <c:v>Stop Delay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'By Classification'!$B$33:$B$36</c:f>
              <c:strCache>
                <c:ptCount val="4"/>
                <c:pt idx="0">
                  <c:v>BRT</c:v>
                </c:pt>
                <c:pt idx="1">
                  <c:v>Commuter</c:v>
                </c:pt>
                <c:pt idx="2">
                  <c:v>Coverage</c:v>
                </c:pt>
                <c:pt idx="3">
                  <c:v>Framework</c:v>
                </c:pt>
              </c:strCache>
            </c:strRef>
          </c:cat>
          <c:val>
            <c:numRef>
              <c:f>'By Classification'!$E$33:$E$36</c:f>
              <c:numCache>
                <c:formatCode>0%</c:formatCode>
                <c:ptCount val="4"/>
                <c:pt idx="0">
                  <c:v>4.7965896230096783E-2</c:v>
                </c:pt>
                <c:pt idx="1">
                  <c:v>4.4836775975475439E-2</c:v>
                </c:pt>
                <c:pt idx="2">
                  <c:v>6.6733233062091502E-2</c:v>
                </c:pt>
                <c:pt idx="3">
                  <c:v>6.8526314467938762E-2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AB99-4266-841F-4D2E6AF3C60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594577232"/>
        <c:axId val="594583792"/>
      </c:barChart>
      <c:catAx>
        <c:axId val="59457723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94583792"/>
        <c:crosses val="autoZero"/>
        <c:auto val="1"/>
        <c:lblAlgn val="ctr"/>
        <c:lblOffset val="100"/>
        <c:noMultiLvlLbl val="0"/>
      </c:catAx>
      <c:valAx>
        <c:axId val="594583792"/>
        <c:scaling>
          <c:orientation val="minMax"/>
          <c:max val="0.4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9457723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600"/>
              <a:t>Weekday Running Time Breakdown by Time of Day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stacked"/>
        <c:varyColors val="0"/>
        <c:ser>
          <c:idx val="3"/>
          <c:order val="0"/>
          <c:tx>
            <c:strRef>
              <c:f>'By Time Period'!$G$70</c:f>
              <c:strCache>
                <c:ptCount val="1"/>
                <c:pt idx="0">
                  <c:v>Traffic Congestion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'By Time Period'!$C$71:$C$76</c:f>
              <c:strCache>
                <c:ptCount val="6"/>
                <c:pt idx="0">
                  <c:v>AM Early</c:v>
                </c:pt>
                <c:pt idx="1">
                  <c:v>AM Peak</c:v>
                </c:pt>
                <c:pt idx="2">
                  <c:v>Midday</c:v>
                </c:pt>
                <c:pt idx="3">
                  <c:v>PM Peak</c:v>
                </c:pt>
                <c:pt idx="4">
                  <c:v>Early Night</c:v>
                </c:pt>
                <c:pt idx="5">
                  <c:v>Late Night</c:v>
                </c:pt>
              </c:strCache>
            </c:strRef>
          </c:cat>
          <c:val>
            <c:numRef>
              <c:f>'By Time Period'!$G$71:$G$76</c:f>
              <c:numCache>
                <c:formatCode>0%</c:formatCode>
                <c:ptCount val="6"/>
                <c:pt idx="0">
                  <c:v>7.9502524154993148E-2</c:v>
                </c:pt>
                <c:pt idx="1">
                  <c:v>0.18693396289330827</c:v>
                </c:pt>
                <c:pt idx="2">
                  <c:v>0.16710098498613368</c:v>
                </c:pt>
                <c:pt idx="3">
                  <c:v>0.21809630844622643</c:v>
                </c:pt>
                <c:pt idx="4">
                  <c:v>0.11555702715093474</c:v>
                </c:pt>
                <c:pt idx="5">
                  <c:v>5.4192654192654191E-2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E5A-402E-8FDE-53CC73AEFB71}"/>
            </c:ext>
          </c:extLst>
        </c:ser>
        <c:ser>
          <c:idx val="1"/>
          <c:order val="1"/>
          <c:tx>
            <c:strRef>
              <c:f>'By Time Period'!$E$70</c:f>
              <c:strCache>
                <c:ptCount val="1"/>
                <c:pt idx="0">
                  <c:v>Dwell Time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'By Time Period'!$C$71:$C$76</c:f>
              <c:strCache>
                <c:ptCount val="6"/>
                <c:pt idx="0">
                  <c:v>AM Early</c:v>
                </c:pt>
                <c:pt idx="1">
                  <c:v>AM Peak</c:v>
                </c:pt>
                <c:pt idx="2">
                  <c:v>Midday</c:v>
                </c:pt>
                <c:pt idx="3">
                  <c:v>PM Peak</c:v>
                </c:pt>
                <c:pt idx="4">
                  <c:v>Early Night</c:v>
                </c:pt>
                <c:pt idx="5">
                  <c:v>Late Night</c:v>
                </c:pt>
              </c:strCache>
            </c:strRef>
          </c:cat>
          <c:val>
            <c:numRef>
              <c:f>'By Time Period'!$E$71:$E$76</c:f>
              <c:numCache>
                <c:formatCode>0%</c:formatCode>
                <c:ptCount val="6"/>
                <c:pt idx="0">
                  <c:v>5.907525659456387E-2</c:v>
                </c:pt>
                <c:pt idx="1">
                  <c:v>7.3559814866685336E-2</c:v>
                </c:pt>
                <c:pt idx="2">
                  <c:v>8.967079468298747E-2</c:v>
                </c:pt>
                <c:pt idx="3">
                  <c:v>7.848348621995424E-2</c:v>
                </c:pt>
                <c:pt idx="4">
                  <c:v>6.5394019662778261E-2</c:v>
                </c:pt>
                <c:pt idx="5">
                  <c:v>4.9203049203049201E-2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3E5A-402E-8FDE-53CC73AEFB71}"/>
            </c:ext>
          </c:extLst>
        </c:ser>
        <c:ser>
          <c:idx val="2"/>
          <c:order val="2"/>
          <c:tx>
            <c:strRef>
              <c:f>'By Time Period'!$F$70</c:f>
              <c:strCache>
                <c:ptCount val="1"/>
                <c:pt idx="0">
                  <c:v>Stop Delay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'By Time Period'!$C$71:$C$76</c:f>
              <c:strCache>
                <c:ptCount val="6"/>
                <c:pt idx="0">
                  <c:v>AM Early</c:v>
                </c:pt>
                <c:pt idx="1">
                  <c:v>AM Peak</c:v>
                </c:pt>
                <c:pt idx="2">
                  <c:v>Midday</c:v>
                </c:pt>
                <c:pt idx="3">
                  <c:v>PM Peak</c:v>
                </c:pt>
                <c:pt idx="4">
                  <c:v>Early Night</c:v>
                </c:pt>
                <c:pt idx="5">
                  <c:v>Late Night</c:v>
                </c:pt>
              </c:strCache>
            </c:strRef>
          </c:cat>
          <c:val>
            <c:numRef>
              <c:f>'By Time Period'!$F$71:$F$76</c:f>
              <c:numCache>
                <c:formatCode>0%</c:formatCode>
                <c:ptCount val="6"/>
                <c:pt idx="0">
                  <c:v>6.7700845842666571E-2</c:v>
                </c:pt>
                <c:pt idx="1">
                  <c:v>6.823122990943406E-2</c:v>
                </c:pt>
                <c:pt idx="2">
                  <c:v>7.0084632303720001E-2</c:v>
                </c:pt>
                <c:pt idx="3">
                  <c:v>6.5412186379928322E-2</c:v>
                </c:pt>
                <c:pt idx="4">
                  <c:v>6.3521980540981099E-2</c:v>
                </c:pt>
                <c:pt idx="5">
                  <c:v>5.0635250635250637E-2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3E5A-402E-8FDE-53CC73AEFB7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403268464"/>
        <c:axId val="403261576"/>
      </c:barChart>
      <c:catAx>
        <c:axId val="4032684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03261576"/>
        <c:crosses val="autoZero"/>
        <c:auto val="1"/>
        <c:lblAlgn val="ctr"/>
        <c:lblOffset val="100"/>
        <c:noMultiLvlLbl val="0"/>
      </c:catAx>
      <c:valAx>
        <c:axId val="40326157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0326846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Potential Vehicle Savings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2"/>
          <c:order val="0"/>
          <c:tx>
            <c:strRef>
              <c:f>Sheet2!$J$10</c:f>
              <c:strCache>
                <c:ptCount val="1"/>
                <c:pt idx="0">
                  <c:v>Weekday</c:v>
                </c:pt>
              </c:strCache>
            </c:strRef>
          </c:tx>
          <c:spPr>
            <a:solidFill>
              <a:srgbClr val="5F5F5F"/>
            </a:solidFill>
            <a:ln>
              <a:noFill/>
            </a:ln>
            <a:effectLst/>
          </c:spPr>
          <c:invertIfNegative val="0"/>
          <c:cat>
            <c:strRef>
              <c:f>Sheet2!$A$11:$A$16</c:f>
              <c:strCache>
                <c:ptCount val="6"/>
                <c:pt idx="0">
                  <c:v>AM Early</c:v>
                </c:pt>
                <c:pt idx="1">
                  <c:v>AM Peak</c:v>
                </c:pt>
                <c:pt idx="2">
                  <c:v>Midday</c:v>
                </c:pt>
                <c:pt idx="3">
                  <c:v>PM Peak</c:v>
                </c:pt>
                <c:pt idx="4">
                  <c:v>Early Night</c:v>
                </c:pt>
                <c:pt idx="5">
                  <c:v>Late Night</c:v>
                </c:pt>
              </c:strCache>
            </c:strRef>
          </c:cat>
          <c:val>
            <c:numRef>
              <c:f>Sheet2!$J$11:$J$16</c:f>
              <c:numCache>
                <c:formatCode>0%</c:formatCode>
                <c:ptCount val="6"/>
                <c:pt idx="0">
                  <c:v>6.9339111592632716E-2</c:v>
                </c:pt>
                <c:pt idx="1">
                  <c:v>0.1388704318936877</c:v>
                </c:pt>
                <c:pt idx="2">
                  <c:v>0.13143631436314362</c:v>
                </c:pt>
                <c:pt idx="3">
                  <c:v>0.13519021739130435</c:v>
                </c:pt>
                <c:pt idx="4">
                  <c:v>9.0750436300174514E-2</c:v>
                </c:pt>
                <c:pt idx="5">
                  <c:v>7.9646017699115043E-2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90F-4BDB-BBD6-BAEEC3DBA715}"/>
            </c:ext>
          </c:extLst>
        </c:ser>
        <c:ser>
          <c:idx val="1"/>
          <c:order val="1"/>
          <c:tx>
            <c:strRef>
              <c:f>Sheet2!$G$10</c:f>
              <c:strCache>
                <c:ptCount val="1"/>
                <c:pt idx="0">
                  <c:v>Saturday</c:v>
                </c:pt>
              </c:strCache>
            </c:strRef>
          </c:tx>
          <c:spPr>
            <a:solidFill>
              <a:srgbClr val="3A3838"/>
            </a:solidFill>
            <a:ln>
              <a:noFill/>
            </a:ln>
            <a:effectLst/>
          </c:spPr>
          <c:invertIfNegative val="0"/>
          <c:cat>
            <c:strRef>
              <c:f>Sheet2!$A$11:$A$16</c:f>
              <c:strCache>
                <c:ptCount val="6"/>
                <c:pt idx="0">
                  <c:v>AM Early</c:v>
                </c:pt>
                <c:pt idx="1">
                  <c:v>AM Peak</c:v>
                </c:pt>
                <c:pt idx="2">
                  <c:v>Midday</c:v>
                </c:pt>
                <c:pt idx="3">
                  <c:v>PM Peak</c:v>
                </c:pt>
                <c:pt idx="4">
                  <c:v>Early Night</c:v>
                </c:pt>
                <c:pt idx="5">
                  <c:v>Late Night</c:v>
                </c:pt>
              </c:strCache>
            </c:strRef>
          </c:cat>
          <c:val>
            <c:numRef>
              <c:f>Sheet2!$G$11:$G$16</c:f>
              <c:numCache>
                <c:formatCode>0%</c:formatCode>
                <c:ptCount val="6"/>
                <c:pt idx="0">
                  <c:v>7.3170731707317069E-2</c:v>
                </c:pt>
                <c:pt idx="1">
                  <c:v>8.0519480519480519E-2</c:v>
                </c:pt>
                <c:pt idx="2">
                  <c:v>0.13900414937759337</c:v>
                </c:pt>
                <c:pt idx="3">
                  <c:v>0.1368421052631579</c:v>
                </c:pt>
                <c:pt idx="4">
                  <c:v>0.12162162162162163</c:v>
                </c:pt>
                <c:pt idx="5">
                  <c:v>0.10309278350515463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90F-4BDB-BBD6-BAEEC3DBA715}"/>
            </c:ext>
          </c:extLst>
        </c:ser>
        <c:ser>
          <c:idx val="0"/>
          <c:order val="2"/>
          <c:tx>
            <c:strRef>
              <c:f>Sheet2!$D$10</c:f>
              <c:strCache>
                <c:ptCount val="1"/>
                <c:pt idx="0">
                  <c:v>Sunday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Sheet2!$A$11:$A$16</c:f>
              <c:strCache>
                <c:ptCount val="6"/>
                <c:pt idx="0">
                  <c:v>AM Early</c:v>
                </c:pt>
                <c:pt idx="1">
                  <c:v>AM Peak</c:v>
                </c:pt>
                <c:pt idx="2">
                  <c:v>Midday</c:v>
                </c:pt>
                <c:pt idx="3">
                  <c:v>PM Peak</c:v>
                </c:pt>
                <c:pt idx="4">
                  <c:v>Early Night</c:v>
                </c:pt>
                <c:pt idx="5">
                  <c:v>Late Night</c:v>
                </c:pt>
              </c:strCache>
            </c:strRef>
          </c:cat>
          <c:val>
            <c:numRef>
              <c:f>Sheet2!$D$11:$D$16</c:f>
              <c:numCache>
                <c:formatCode>0%</c:formatCode>
                <c:ptCount val="6"/>
                <c:pt idx="0">
                  <c:v>0.1038961038961039</c:v>
                </c:pt>
                <c:pt idx="1">
                  <c:v>5.9602649006622516E-2</c:v>
                </c:pt>
                <c:pt idx="2">
                  <c:v>0.12566844919786097</c:v>
                </c:pt>
                <c:pt idx="3">
                  <c:v>0.12169312169312169</c:v>
                </c:pt>
                <c:pt idx="4">
                  <c:v>6.0498220640569395E-2</c:v>
                </c:pt>
                <c:pt idx="5">
                  <c:v>4.7244094488188976E-2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490F-4BDB-BBD6-BAEEC3DBA71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60347640"/>
        <c:axId val="460344688"/>
      </c:barChart>
      <c:catAx>
        <c:axId val="4603476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60344688"/>
        <c:crosses val="autoZero"/>
        <c:auto val="1"/>
        <c:lblAlgn val="ctr"/>
        <c:lblOffset val="100"/>
        <c:noMultiLvlLbl val="0"/>
      </c:catAx>
      <c:valAx>
        <c:axId val="46034468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6034764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C5274B8-7184-445A-9003-BEFE6B98D2D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1" y="1"/>
            <a:ext cx="3169920" cy="481727"/>
          </a:xfrm>
          <a:prstGeom prst="rect">
            <a:avLst/>
          </a:prstGeom>
        </p:spPr>
        <p:txBody>
          <a:bodyPr vert="horz" lIns="96981" tIns="48491" rIns="96981" bIns="4849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3C2E4F6-34FD-44FE-B58B-C738316D6B7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4143587" y="1"/>
            <a:ext cx="3169920" cy="481727"/>
          </a:xfrm>
          <a:prstGeom prst="rect">
            <a:avLst/>
          </a:prstGeom>
        </p:spPr>
        <p:txBody>
          <a:bodyPr vert="horz" lIns="96981" tIns="48491" rIns="96981" bIns="48491" rtlCol="0"/>
          <a:lstStyle>
            <a:lvl1pPr algn="r">
              <a:defRPr sz="1200"/>
            </a:lvl1pPr>
          </a:lstStyle>
          <a:p>
            <a:fld id="{8AFFBB4B-8269-4070-A7BB-58AAC1BF7100}" type="datetimeFigureOut">
              <a:rPr lang="en-US" smtClean="0"/>
              <a:t>10/19/2021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92459BE-3AD8-4E8E-B351-566A5B6F0A3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1" y="9119481"/>
            <a:ext cx="3169920" cy="481726"/>
          </a:xfrm>
          <a:prstGeom prst="rect">
            <a:avLst/>
          </a:prstGeom>
        </p:spPr>
        <p:txBody>
          <a:bodyPr vert="horz" lIns="96981" tIns="48491" rIns="96981" bIns="4849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A0A5332-BA8C-46CC-87F6-61D0EA0D9D01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4143587" y="9119481"/>
            <a:ext cx="3169920" cy="481726"/>
          </a:xfrm>
          <a:prstGeom prst="rect">
            <a:avLst/>
          </a:prstGeom>
        </p:spPr>
        <p:txBody>
          <a:bodyPr vert="horz" lIns="96981" tIns="48491" rIns="96981" bIns="48491" rtlCol="0" anchor="b"/>
          <a:lstStyle>
            <a:lvl1pPr algn="r">
              <a:defRPr sz="1200"/>
            </a:lvl1pPr>
          </a:lstStyle>
          <a:p>
            <a:fld id="{3528CE2D-C051-459A-81CF-2824FB9D65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3169920" cy="481727"/>
          </a:xfrm>
          <a:prstGeom prst="rect">
            <a:avLst/>
          </a:prstGeom>
        </p:spPr>
        <p:txBody>
          <a:bodyPr vert="horz" lIns="96981" tIns="48491" rIns="96981" bIns="4849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1"/>
            <a:ext cx="3169920" cy="481727"/>
          </a:xfrm>
          <a:prstGeom prst="rect">
            <a:avLst/>
          </a:prstGeom>
        </p:spPr>
        <p:txBody>
          <a:bodyPr vert="horz" lIns="96981" tIns="48491" rIns="96981" bIns="48491" rtlCol="0"/>
          <a:lstStyle>
            <a:lvl1pPr algn="r">
              <a:defRPr sz="1200"/>
            </a:lvl1pPr>
          </a:lstStyle>
          <a:p>
            <a:fld id="{B3C7987D-7410-4B4E-A71E-4E4717EBA562}" type="datetimeFigureOut">
              <a:rPr lang="en-US" smtClean="0"/>
              <a:t>10/19/2021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79463" y="1200150"/>
            <a:ext cx="5756275" cy="32385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981" tIns="48491" rIns="96981" bIns="4849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1" y="4620582"/>
            <a:ext cx="5852160" cy="3780473"/>
          </a:xfrm>
          <a:prstGeom prst="rect">
            <a:avLst/>
          </a:prstGeom>
        </p:spPr>
        <p:txBody>
          <a:bodyPr vert="horz" lIns="96981" tIns="48491" rIns="96981" bIns="48491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119481"/>
            <a:ext cx="3169920" cy="481726"/>
          </a:xfrm>
          <a:prstGeom prst="rect">
            <a:avLst/>
          </a:prstGeom>
        </p:spPr>
        <p:txBody>
          <a:bodyPr vert="horz" lIns="96981" tIns="48491" rIns="96981" bIns="4849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81"/>
            <a:ext cx="3169920" cy="481726"/>
          </a:xfrm>
          <a:prstGeom prst="rect">
            <a:avLst/>
          </a:prstGeom>
        </p:spPr>
        <p:txBody>
          <a:bodyPr vert="horz" lIns="96981" tIns="48491" rIns="96981" bIns="48491" rtlCol="0" anchor="b"/>
          <a:lstStyle>
            <a:lvl1pPr algn="r">
              <a:defRPr sz="1200"/>
            </a:lvl1pPr>
          </a:lstStyle>
          <a:p>
            <a:fld id="{7C99BAED-8AC1-43B9-9C4D-748C451020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Voter registration data: https://dcboe.org/CMSPages/GetFile.aspx?guid=10ef0460-5899-4c4c-8e56-f3dd8657498c</a:t>
            </a:r>
            <a:br>
              <a:rPr lang="en-US"/>
            </a:br>
            <a:br>
              <a:rPr lang="en-US"/>
            </a:b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99BAED-8AC1-43B9-9C4D-748C4510205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16734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99BAED-8AC1-43B9-9C4D-748C4510205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57730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99BAED-8AC1-43B9-9C4D-748C4510205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48467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Highest share of dwell is on major corridors in DC.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99BAED-8AC1-43B9-9C4D-748C4510205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810212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99BAED-8AC1-43B9-9C4D-748C4510205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17556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99BAED-8AC1-43B9-9C4D-748C4510205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43375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99BAED-8AC1-43B9-9C4D-748C4510205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55679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99BAED-8AC1-43B9-9C4D-748C4510205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523832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99BAED-8AC1-43B9-9C4D-748C4510205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04236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6">
            <a:extLst>
              <a:ext uri="{FF2B5EF4-FFF2-40B4-BE49-F238E27FC236}">
                <a16:creationId xmlns:a16="http://schemas.microsoft.com/office/drawing/2014/main" id="{09215FEA-27AF-4E98-A018-F7AA5ECE527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65"/>
          <a:stretch/>
        </p:blipFill>
        <p:spPr>
          <a:xfrm>
            <a:off x="-5836" y="0"/>
            <a:ext cx="12197836" cy="731520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4C1EB434-DEC0-4945-93EB-8F90EE112AB0}"/>
              </a:ext>
            </a:extLst>
          </p:cNvPr>
          <p:cNvSpPr/>
          <p:nvPr userDrawn="1"/>
        </p:nvSpPr>
        <p:spPr>
          <a:xfrm>
            <a:off x="-5836" y="0"/>
            <a:ext cx="12192000" cy="7315201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51CF93B-43DC-42B7-9748-1C86DC38AFF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44614" y="354330"/>
            <a:ext cx="7310665" cy="1438275"/>
          </a:xfrm>
        </p:spPr>
        <p:txBody>
          <a:bodyPr anchor="b">
            <a:normAutofit/>
          </a:bodyPr>
          <a:lstStyle>
            <a:lvl1pPr algn="l">
              <a:defRPr sz="4400" b="0">
                <a:solidFill>
                  <a:srgbClr val="3A3838"/>
                </a:solidFill>
                <a:latin typeface="Franklin Gothic Demi" panose="020B0703020102020204" pitchFamily="34" charset="0"/>
              </a:defRPr>
            </a:lvl1pPr>
          </a:lstStyle>
          <a:p>
            <a:r>
              <a:rPr lang="en-US"/>
              <a:t>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BF2A21A-3CA3-47F9-81DA-45F9ED80262A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56046" y="1862466"/>
            <a:ext cx="6553200" cy="434964"/>
          </a:xfrm>
        </p:spPr>
        <p:txBody>
          <a:bodyPr/>
          <a:lstStyle>
            <a:lvl1pPr marL="0" indent="0" algn="l">
              <a:buNone/>
              <a:defRPr sz="2400">
                <a:solidFill>
                  <a:srgbClr val="3A3838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en-US"/>
              <a:t>Date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087680A-80E5-4D98-B96D-8DF99542FD1F}"/>
              </a:ext>
            </a:extLst>
          </p:cNvPr>
          <p:cNvSpPr txBox="1"/>
          <p:nvPr userDrawn="1"/>
        </p:nvSpPr>
        <p:spPr>
          <a:xfrm>
            <a:off x="5229224" y="6356349"/>
            <a:ext cx="6696076" cy="5619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  <a:latin typeface="Franklin Gothic Demi" panose="020B0703020102020204" pitchFamily="34" charset="0"/>
              </a:defRPr>
            </a:lvl1pPr>
          </a:lstStyle>
          <a:p>
            <a:pPr lvl="0"/>
            <a:r>
              <a:rPr lang="en-US" sz="2200" noProof="0">
                <a:solidFill>
                  <a:srgbClr val="3A3838"/>
                </a:solidFill>
              </a:rPr>
              <a:t>Washington Metropolitan Area Transit Authority</a:t>
            </a:r>
          </a:p>
          <a:p>
            <a:pPr lvl="0"/>
            <a:endParaRPr lang="en-US" sz="2200">
              <a:solidFill>
                <a:srgbClr val="3A383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63014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B0E9551-56F2-49EE-9328-C7A33BADBFE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231" r="13492" b="8466"/>
          <a:stretch/>
        </p:blipFill>
        <p:spPr>
          <a:xfrm>
            <a:off x="0" y="-53286"/>
            <a:ext cx="12191999" cy="601806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DB82D4F-3AD8-4842-A45C-93163F66E4A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6700" y="187325"/>
            <a:ext cx="11658600" cy="968375"/>
          </a:xfrm>
        </p:spPr>
        <p:txBody>
          <a:bodyPr>
            <a:normAutofit/>
          </a:bodyPr>
          <a:lstStyle>
            <a:lvl1pPr algn="ctr">
              <a:defRPr sz="3600">
                <a:solidFill>
                  <a:srgbClr val="3A3838"/>
                </a:solidFill>
                <a:latin typeface="Franklin Gothic Demi" panose="020B0703020102020204" pitchFamily="34" charset="0"/>
              </a:defRPr>
            </a:lvl1pPr>
          </a:lstStyle>
          <a:p>
            <a:r>
              <a:rPr lang="en-US"/>
              <a:t>Click to edit slide title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04FC94-1328-4069-86F8-D445BCE5F5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6050"/>
            <a:ext cx="4114800" cy="365125"/>
          </a:xfrm>
        </p:spPr>
        <p:txBody>
          <a:bodyPr/>
          <a:lstStyle>
            <a:lvl1pPr>
              <a:defRPr sz="1100">
                <a:solidFill>
                  <a:srgbClr val="5F5F5F"/>
                </a:solidFill>
                <a:latin typeface="Helvetica Neue" panose="02000503000000020004" pitchFamily="2"/>
              </a:defRPr>
            </a:lvl1pPr>
          </a:lstStyle>
          <a:p>
            <a:r>
              <a:rPr lang="en-US"/>
              <a:t>Washington Metropolitan Area Transit Authority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91BEB1-DD74-48CA-8F39-AC24A0FC3A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36100" y="6496050"/>
            <a:ext cx="2743200" cy="365125"/>
          </a:xfrm>
        </p:spPr>
        <p:txBody>
          <a:bodyPr/>
          <a:lstStyle>
            <a:lvl1pPr>
              <a:defRPr sz="1100">
                <a:solidFill>
                  <a:srgbClr val="5F5F5F"/>
                </a:solidFill>
                <a:latin typeface="Helvetica Neue" panose="02000503000000020004" pitchFamily="2"/>
              </a:defRPr>
            </a:lvl1pPr>
          </a:lstStyle>
          <a:p>
            <a:r>
              <a:rPr lang="en-US"/>
              <a:t>Page </a:t>
            </a:r>
            <a:fld id="{AF2CA16C-8021-4560-94C7-08480641F32A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E609A29-5125-4D85-9935-8E563872BA57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102" y="6174338"/>
            <a:ext cx="517959" cy="609891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2137942-8944-4A32-AA8B-E315890D6A9E}"/>
              </a:ext>
            </a:extLst>
          </p:cNvPr>
          <p:cNvSpPr/>
          <p:nvPr userDrawn="1"/>
        </p:nvSpPr>
        <p:spPr>
          <a:xfrm>
            <a:off x="4953000" y="1130300"/>
            <a:ext cx="2286000" cy="114300"/>
          </a:xfrm>
          <a:prstGeom prst="rect">
            <a:avLst/>
          </a:prstGeom>
          <a:solidFill>
            <a:srgbClr val="009B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62421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mple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B82D4F-3AD8-4842-A45C-93163F66E4A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6700" y="187325"/>
            <a:ext cx="11658600" cy="968375"/>
          </a:xfrm>
        </p:spPr>
        <p:txBody>
          <a:bodyPr>
            <a:normAutofit/>
          </a:bodyPr>
          <a:lstStyle>
            <a:lvl1pPr algn="ctr">
              <a:defRPr sz="3600">
                <a:solidFill>
                  <a:srgbClr val="3A3838"/>
                </a:solidFill>
                <a:latin typeface="Franklin Gothic Demi" panose="020B0703020102020204" pitchFamily="34" charset="0"/>
              </a:defRPr>
            </a:lvl1pPr>
          </a:lstStyle>
          <a:p>
            <a:r>
              <a:rPr lang="en-US"/>
              <a:t>Click to edit slide title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04FC94-1328-4069-86F8-D445BCE5F5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6050"/>
            <a:ext cx="4114800" cy="365125"/>
          </a:xfrm>
        </p:spPr>
        <p:txBody>
          <a:bodyPr/>
          <a:lstStyle>
            <a:lvl1pPr>
              <a:defRPr sz="1100">
                <a:solidFill>
                  <a:srgbClr val="3A3838"/>
                </a:solidFill>
                <a:latin typeface="Helvetica Neue" panose="02000503000000020004" pitchFamily="2"/>
              </a:defRPr>
            </a:lvl1pPr>
          </a:lstStyle>
          <a:p>
            <a:r>
              <a:rPr lang="en-US"/>
              <a:t>Washington Metropolitan Area Transit Authority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91BEB1-DD74-48CA-8F39-AC24A0FC3A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36100" y="6496050"/>
            <a:ext cx="2743200" cy="365125"/>
          </a:xfrm>
        </p:spPr>
        <p:txBody>
          <a:bodyPr/>
          <a:lstStyle>
            <a:lvl1pPr>
              <a:defRPr sz="1100">
                <a:solidFill>
                  <a:srgbClr val="3A3838"/>
                </a:solidFill>
                <a:latin typeface="Helvetica Neue" panose="02000503000000020004" pitchFamily="2"/>
              </a:defRPr>
            </a:lvl1pPr>
          </a:lstStyle>
          <a:p>
            <a:r>
              <a:rPr lang="en-US"/>
              <a:t>Page </a:t>
            </a:r>
            <a:fld id="{AF2CA16C-8021-4560-94C7-08480641F32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A059EFA-882B-4DD9-A14F-5BA8772F028B}"/>
              </a:ext>
            </a:extLst>
          </p:cNvPr>
          <p:cNvSpPr/>
          <p:nvPr userDrawn="1"/>
        </p:nvSpPr>
        <p:spPr>
          <a:xfrm>
            <a:off x="4953000" y="1130300"/>
            <a:ext cx="2286000" cy="114300"/>
          </a:xfrm>
          <a:prstGeom prst="rect">
            <a:avLst/>
          </a:prstGeom>
          <a:solidFill>
            <a:srgbClr val="009B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F357FF68-72E0-44A5-B586-1DB4B4BC1C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6700" y="1602338"/>
            <a:ext cx="11658600" cy="4480560"/>
          </a:xfrm>
        </p:spPr>
        <p:txBody>
          <a:bodyPr vert="horz" lIns="91440" tIns="45720" rIns="91440" bIns="45720" rtlCol="0">
            <a:normAutofit/>
          </a:bodyPr>
          <a:lstStyle>
            <a:lvl1pPr marL="228600" indent="-228600">
              <a:buFont typeface="Wingdings" panose="05000000000000000000" pitchFamily="2" charset="2"/>
              <a:buChar char="§"/>
              <a:defRPr lang="en-US" sz="2000" b="1" dirty="0">
                <a:solidFill>
                  <a:srgbClr val="5F5F5F"/>
                </a:solidFill>
                <a:latin typeface="Helvetica Neue" panose="02000503000000020004" pitchFamily="2"/>
              </a:defRPr>
            </a:lvl1pPr>
            <a:lvl2pPr marL="800100" indent="-342900">
              <a:buFont typeface="Arial" panose="020B0604020202020204" pitchFamily="34" charset="0"/>
              <a:buChar char="•"/>
              <a:defRPr lang="en-US" sz="1800" dirty="0">
                <a:solidFill>
                  <a:srgbClr val="5F5F5F"/>
                </a:solidFill>
                <a:latin typeface="Helvetica Neue" panose="02000503000000020004" pitchFamily="2"/>
              </a:defRPr>
            </a:lvl2pPr>
            <a:lvl3pPr marL="1143000" indent="-228600">
              <a:buSzPct val="75000"/>
              <a:buFont typeface="Courier New" panose="02070309020205020404" pitchFamily="49" charset="0"/>
              <a:buChar char="o"/>
              <a:defRPr lang="en-US" sz="1600" dirty="0">
                <a:solidFill>
                  <a:srgbClr val="5F5F5F"/>
                </a:solidFill>
                <a:latin typeface="Helvetica Neue" panose="02000503000000020004" pitchFamily="2"/>
              </a:defRPr>
            </a:lvl3pPr>
            <a:lvl4pPr marL="1600200" indent="-228600">
              <a:buFont typeface="Franklin Gothic Book" panose="020B0503020102020204" pitchFamily="34" charset="0"/>
              <a:buChar char="–"/>
              <a:defRPr lang="en-US" sz="1400" dirty="0">
                <a:solidFill>
                  <a:srgbClr val="5F5F5F"/>
                </a:solidFill>
                <a:latin typeface="Helvetica Neue" panose="02000503000000020004" pitchFamily="2"/>
              </a:defRPr>
            </a:lvl4pPr>
            <a:lvl5pPr>
              <a:defRPr lang="en-US" sz="1400" dirty="0">
                <a:solidFill>
                  <a:srgbClr val="5F5F5F"/>
                </a:solidFill>
                <a:latin typeface="Helvetica Neue" panose="02000503000000020004" pitchFamily="2"/>
              </a:defRPr>
            </a:lvl5pPr>
          </a:lstStyle>
          <a:p>
            <a:pPr marL="171450" lvl="0" indent="-171450"/>
            <a:r>
              <a:rPr lang="en-US"/>
              <a:t>Edit Master text styles</a:t>
            </a:r>
          </a:p>
          <a:p>
            <a:pPr marL="628650" lvl="1" indent="-171450"/>
            <a:r>
              <a:rPr lang="en-US"/>
              <a:t>Second level</a:t>
            </a:r>
          </a:p>
          <a:p>
            <a:pPr marL="1085850" lvl="2" indent="-171450"/>
            <a:r>
              <a:rPr lang="en-US"/>
              <a:t>Third level</a:t>
            </a:r>
          </a:p>
          <a:p>
            <a:pPr marL="1543050" lvl="3" indent="-171450"/>
            <a:r>
              <a:rPr lang="en-US"/>
              <a:t>Fourth level</a:t>
            </a:r>
          </a:p>
          <a:p>
            <a:pPr marL="2000250" lvl="4" indent="-171450"/>
            <a:r>
              <a:rPr lang="en-US"/>
              <a:t>Fifth level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E609A29-5125-4D85-9935-8E563872BA5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102" y="6174338"/>
            <a:ext cx="517959" cy="609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83449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imple Text with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B82D4F-3AD8-4842-A45C-93163F66E4A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6700" y="187325"/>
            <a:ext cx="11658600" cy="968375"/>
          </a:xfrm>
        </p:spPr>
        <p:txBody>
          <a:bodyPr>
            <a:normAutofit/>
          </a:bodyPr>
          <a:lstStyle>
            <a:lvl1pPr algn="ctr">
              <a:defRPr sz="3600">
                <a:solidFill>
                  <a:srgbClr val="3A3838"/>
                </a:solidFill>
                <a:latin typeface="Franklin Gothic Demi" panose="020B0703020102020204" pitchFamily="34" charset="0"/>
              </a:defRPr>
            </a:lvl1pPr>
          </a:lstStyle>
          <a:p>
            <a:r>
              <a:rPr lang="en-US"/>
              <a:t>Click to edit slide title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04FC94-1328-4069-86F8-D445BCE5F5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6050"/>
            <a:ext cx="4114800" cy="365125"/>
          </a:xfrm>
        </p:spPr>
        <p:txBody>
          <a:bodyPr/>
          <a:lstStyle>
            <a:lvl1pPr>
              <a:defRPr sz="1100">
                <a:solidFill>
                  <a:srgbClr val="3A3838"/>
                </a:solidFill>
                <a:latin typeface="Helvetica Neue" panose="02000503000000020004" pitchFamily="2"/>
              </a:defRPr>
            </a:lvl1pPr>
          </a:lstStyle>
          <a:p>
            <a:r>
              <a:rPr lang="en-US"/>
              <a:t>Washington Metropolitan Area Transit Authority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91BEB1-DD74-48CA-8F39-AC24A0FC3A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36100" y="6496050"/>
            <a:ext cx="2743200" cy="365125"/>
          </a:xfrm>
        </p:spPr>
        <p:txBody>
          <a:bodyPr/>
          <a:lstStyle>
            <a:lvl1pPr>
              <a:defRPr sz="1100">
                <a:solidFill>
                  <a:srgbClr val="3A3838"/>
                </a:solidFill>
                <a:latin typeface="Helvetica Neue" panose="02000503000000020004" pitchFamily="2"/>
              </a:defRPr>
            </a:lvl1pPr>
          </a:lstStyle>
          <a:p>
            <a:r>
              <a:rPr lang="en-US"/>
              <a:t>Page </a:t>
            </a:r>
            <a:fld id="{AF2CA16C-8021-4560-94C7-08480641F32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A059EFA-882B-4DD9-A14F-5BA8772F028B}"/>
              </a:ext>
            </a:extLst>
          </p:cNvPr>
          <p:cNvSpPr/>
          <p:nvPr userDrawn="1"/>
        </p:nvSpPr>
        <p:spPr>
          <a:xfrm>
            <a:off x="4953000" y="1130300"/>
            <a:ext cx="2286000" cy="114300"/>
          </a:xfrm>
          <a:prstGeom prst="rect">
            <a:avLst/>
          </a:prstGeom>
          <a:solidFill>
            <a:srgbClr val="009B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F357FF68-72E0-44A5-B586-1DB4B4BC1C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6700" y="1602338"/>
            <a:ext cx="3550920" cy="4480560"/>
          </a:xfrm>
        </p:spPr>
        <p:txBody>
          <a:bodyPr vert="horz" lIns="91440" tIns="45720" rIns="91440" bIns="45720" rtlCol="0">
            <a:normAutofit/>
          </a:bodyPr>
          <a:lstStyle>
            <a:lvl1pPr marL="228600" indent="-228600">
              <a:buFont typeface="Wingdings" panose="05000000000000000000" pitchFamily="2" charset="2"/>
              <a:buChar char="§"/>
              <a:defRPr lang="en-US" sz="1800" b="1" dirty="0">
                <a:solidFill>
                  <a:srgbClr val="5F5F5F"/>
                </a:solidFill>
                <a:latin typeface="Helvetica Neue" panose="02000503000000020004" pitchFamily="2"/>
              </a:defRPr>
            </a:lvl1pPr>
            <a:lvl2pPr marL="800100" indent="-342900">
              <a:buFont typeface="Arial" panose="020B0604020202020204" pitchFamily="34" charset="0"/>
              <a:buChar char="•"/>
              <a:defRPr lang="en-US" sz="1600" dirty="0">
                <a:solidFill>
                  <a:srgbClr val="5F5F5F"/>
                </a:solidFill>
                <a:latin typeface="Helvetica Neue" panose="02000503000000020004" pitchFamily="2"/>
              </a:defRPr>
            </a:lvl2pPr>
            <a:lvl3pPr marL="1143000" indent="-228600">
              <a:buSzPct val="75000"/>
              <a:buFont typeface="Courier New" panose="02070309020205020404" pitchFamily="49" charset="0"/>
              <a:buChar char="o"/>
              <a:defRPr lang="en-US" sz="1400" dirty="0">
                <a:solidFill>
                  <a:srgbClr val="5F5F5F"/>
                </a:solidFill>
                <a:latin typeface="Helvetica Neue" panose="02000503000000020004" pitchFamily="2"/>
              </a:defRPr>
            </a:lvl3pPr>
            <a:lvl4pPr marL="1600200" indent="-228600">
              <a:buFont typeface="Franklin Gothic Book" panose="020B0503020102020204" pitchFamily="34" charset="0"/>
              <a:buChar char="–"/>
              <a:defRPr lang="en-US" sz="1200" dirty="0">
                <a:solidFill>
                  <a:srgbClr val="5F5F5F"/>
                </a:solidFill>
                <a:latin typeface="Helvetica Neue" panose="02000503000000020004" pitchFamily="2"/>
              </a:defRPr>
            </a:lvl4pPr>
            <a:lvl5pPr>
              <a:defRPr lang="en-US" sz="1200" dirty="0">
                <a:solidFill>
                  <a:srgbClr val="5F5F5F"/>
                </a:solidFill>
                <a:latin typeface="Helvetica Neue" panose="02000503000000020004" pitchFamily="2"/>
              </a:defRPr>
            </a:lvl5pPr>
          </a:lstStyle>
          <a:p>
            <a:pPr marL="171450" lvl="0" indent="-171450"/>
            <a:r>
              <a:rPr lang="en-US"/>
              <a:t>Edit Master text styles</a:t>
            </a:r>
          </a:p>
          <a:p>
            <a:pPr marL="628650" lvl="1" indent="-171450"/>
            <a:r>
              <a:rPr lang="en-US"/>
              <a:t>Second level</a:t>
            </a:r>
          </a:p>
          <a:p>
            <a:pPr marL="1085850" lvl="2" indent="-171450"/>
            <a:r>
              <a:rPr lang="en-US"/>
              <a:t>Third level</a:t>
            </a:r>
          </a:p>
          <a:p>
            <a:pPr marL="1543050" lvl="3" indent="-171450"/>
            <a:r>
              <a:rPr lang="en-US"/>
              <a:t>Fourth level</a:t>
            </a:r>
          </a:p>
          <a:p>
            <a:pPr marL="2000250" lvl="4" indent="-171450"/>
            <a:r>
              <a:rPr lang="en-US"/>
              <a:t>Fifth level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E609A29-5125-4D85-9935-8E563872BA5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102" y="6174338"/>
            <a:ext cx="517959" cy="609891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B7CEA376-97B2-4887-B859-0ADE8301563C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4320540" y="1602338"/>
            <a:ext cx="3550920" cy="4480560"/>
          </a:xfrm>
        </p:spPr>
        <p:txBody>
          <a:bodyPr vert="horz" lIns="91440" tIns="45720" rIns="91440" bIns="45720" rtlCol="0">
            <a:normAutofit/>
          </a:bodyPr>
          <a:lstStyle>
            <a:lvl1pPr marL="228600" indent="-228600">
              <a:buFont typeface="Wingdings" panose="05000000000000000000" pitchFamily="2" charset="2"/>
              <a:buChar char="§"/>
              <a:defRPr lang="en-US" sz="1800" b="1" dirty="0">
                <a:solidFill>
                  <a:srgbClr val="5F5F5F"/>
                </a:solidFill>
                <a:latin typeface="Helvetica Neue" panose="02000503000000020004" pitchFamily="2"/>
              </a:defRPr>
            </a:lvl1pPr>
            <a:lvl2pPr marL="800100" indent="-342900">
              <a:buFont typeface="Arial" panose="020B0604020202020204" pitchFamily="34" charset="0"/>
              <a:buChar char="•"/>
              <a:defRPr lang="en-US" sz="1600" dirty="0">
                <a:solidFill>
                  <a:srgbClr val="5F5F5F"/>
                </a:solidFill>
                <a:latin typeface="Franklin Gothic Book" panose="020B0503020102020204" pitchFamily="34" charset="0"/>
              </a:defRPr>
            </a:lvl2pPr>
            <a:lvl3pPr marL="1143000" indent="-228600">
              <a:buSzPct val="75000"/>
              <a:buFont typeface="Courier New" panose="02070309020205020404" pitchFamily="49" charset="0"/>
              <a:buChar char="o"/>
              <a:defRPr lang="en-US" sz="1400" dirty="0">
                <a:solidFill>
                  <a:srgbClr val="5F5F5F"/>
                </a:solidFill>
                <a:latin typeface="Franklin Gothic Book" panose="020B0503020102020204" pitchFamily="34" charset="0"/>
              </a:defRPr>
            </a:lvl3pPr>
            <a:lvl4pPr marL="1600200" indent="-228600">
              <a:buFont typeface="Franklin Gothic Book" panose="020B0503020102020204" pitchFamily="34" charset="0"/>
              <a:buChar char="–"/>
              <a:defRPr lang="en-US" sz="1200" dirty="0">
                <a:solidFill>
                  <a:srgbClr val="5F5F5F"/>
                </a:solidFill>
                <a:latin typeface="Franklin Gothic Book" panose="020B0503020102020204" pitchFamily="34" charset="0"/>
              </a:defRPr>
            </a:lvl4pPr>
            <a:lvl5pPr>
              <a:defRPr lang="en-US" sz="1200" dirty="0">
                <a:solidFill>
                  <a:srgbClr val="5F5F5F"/>
                </a:solidFill>
                <a:latin typeface="Franklin Gothic Book" panose="020B0503020102020204" pitchFamily="34" charset="0"/>
              </a:defRPr>
            </a:lvl5pPr>
          </a:lstStyle>
          <a:p>
            <a:pPr marL="171450" lvl="0" indent="-171450"/>
            <a:r>
              <a:rPr lang="en-US"/>
              <a:t>Edit Master text styles</a:t>
            </a:r>
          </a:p>
          <a:p>
            <a:pPr marL="628650" lvl="1" indent="-171450"/>
            <a:r>
              <a:rPr lang="en-US"/>
              <a:t>Second level</a:t>
            </a:r>
          </a:p>
          <a:p>
            <a:pPr marL="1085850" lvl="2" indent="-171450"/>
            <a:r>
              <a:rPr lang="en-US"/>
              <a:t>Third level</a:t>
            </a:r>
          </a:p>
          <a:p>
            <a:pPr marL="1543050" lvl="3" indent="-171450"/>
            <a:r>
              <a:rPr lang="en-US"/>
              <a:t>Fourth level</a:t>
            </a:r>
          </a:p>
          <a:p>
            <a:pPr marL="2000250" lvl="4" indent="-171450"/>
            <a:r>
              <a:rPr lang="en-US"/>
              <a:t>Fifth level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A279513D-7008-4BB9-A88D-26DB32D3EF83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8374380" y="1602338"/>
            <a:ext cx="3550920" cy="4480560"/>
          </a:xfrm>
        </p:spPr>
        <p:txBody>
          <a:bodyPr vert="horz" lIns="91440" tIns="45720" rIns="91440" bIns="45720" rtlCol="0">
            <a:normAutofit/>
          </a:bodyPr>
          <a:lstStyle>
            <a:lvl1pPr marL="228600" indent="-228600">
              <a:buFont typeface="Wingdings" panose="05000000000000000000" pitchFamily="2" charset="2"/>
              <a:buChar char="§"/>
              <a:defRPr lang="en-US" sz="1800" b="1" dirty="0">
                <a:solidFill>
                  <a:srgbClr val="5F5F5F"/>
                </a:solidFill>
                <a:latin typeface="Helvetica Neue" panose="02000503000000020004" pitchFamily="2"/>
              </a:defRPr>
            </a:lvl1pPr>
            <a:lvl2pPr marL="800100" indent="-342900">
              <a:buFont typeface="Arial" panose="020B0604020202020204" pitchFamily="34" charset="0"/>
              <a:buChar char="•"/>
              <a:defRPr lang="en-US" sz="1600" dirty="0">
                <a:solidFill>
                  <a:srgbClr val="5F5F5F"/>
                </a:solidFill>
                <a:latin typeface="Helvetica Neue" panose="02000503000000020004" pitchFamily="2"/>
              </a:defRPr>
            </a:lvl2pPr>
            <a:lvl3pPr marL="1143000" indent="-228600">
              <a:buSzPct val="75000"/>
              <a:buFont typeface="Courier New" panose="02070309020205020404" pitchFamily="49" charset="0"/>
              <a:buChar char="o"/>
              <a:defRPr lang="en-US" sz="1400" dirty="0">
                <a:solidFill>
                  <a:srgbClr val="5F5F5F"/>
                </a:solidFill>
                <a:latin typeface="Helvetica Neue" panose="02000503000000020004" pitchFamily="2"/>
              </a:defRPr>
            </a:lvl3pPr>
            <a:lvl4pPr marL="1600200" indent="-228600">
              <a:buFont typeface="Franklin Gothic Book" panose="020B0503020102020204" pitchFamily="34" charset="0"/>
              <a:buChar char="–"/>
              <a:defRPr lang="en-US" sz="1200" dirty="0">
                <a:solidFill>
                  <a:srgbClr val="5F5F5F"/>
                </a:solidFill>
                <a:latin typeface="Helvetica Neue" panose="02000503000000020004" pitchFamily="2"/>
              </a:defRPr>
            </a:lvl4pPr>
            <a:lvl5pPr>
              <a:defRPr lang="en-US" sz="1200" dirty="0">
                <a:solidFill>
                  <a:srgbClr val="5F5F5F"/>
                </a:solidFill>
                <a:latin typeface="Helvetica Neue" panose="02000503000000020004" pitchFamily="2"/>
              </a:defRPr>
            </a:lvl5pPr>
          </a:lstStyle>
          <a:p>
            <a:pPr marL="171450" lvl="0" indent="-171450"/>
            <a:r>
              <a:rPr lang="en-US"/>
              <a:t>Edit Master text styles</a:t>
            </a:r>
          </a:p>
          <a:p>
            <a:pPr marL="628650" lvl="1" indent="-171450"/>
            <a:r>
              <a:rPr lang="en-US"/>
              <a:t>Second level</a:t>
            </a:r>
          </a:p>
          <a:p>
            <a:pPr marL="1085850" lvl="2" indent="-171450"/>
            <a:r>
              <a:rPr lang="en-US"/>
              <a:t>Third level</a:t>
            </a:r>
          </a:p>
          <a:p>
            <a:pPr marL="1543050" lvl="3" indent="-171450"/>
            <a:r>
              <a:rPr lang="en-US"/>
              <a:t>Fourth level</a:t>
            </a:r>
          </a:p>
          <a:p>
            <a:pPr marL="2000250" lvl="4" indent="-171450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673402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imple Text with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04FC94-1328-4069-86F8-D445BCE5F5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6050"/>
            <a:ext cx="4114800" cy="365125"/>
          </a:xfrm>
        </p:spPr>
        <p:txBody>
          <a:bodyPr/>
          <a:lstStyle>
            <a:lvl1pPr>
              <a:defRPr sz="1100">
                <a:solidFill>
                  <a:srgbClr val="3A3838"/>
                </a:solidFill>
                <a:latin typeface="Helvetica Neue" panose="02000503000000020004" pitchFamily="2"/>
              </a:defRPr>
            </a:lvl1pPr>
          </a:lstStyle>
          <a:p>
            <a:r>
              <a:rPr lang="en-US"/>
              <a:t>Washington Metropolitan Area Transit Authority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91BEB1-DD74-48CA-8F39-AC24A0FC3A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36100" y="6496050"/>
            <a:ext cx="2743200" cy="365125"/>
          </a:xfrm>
        </p:spPr>
        <p:txBody>
          <a:bodyPr/>
          <a:lstStyle>
            <a:lvl1pPr>
              <a:defRPr sz="1100">
                <a:solidFill>
                  <a:srgbClr val="3A3838"/>
                </a:solidFill>
                <a:latin typeface="Helvetica Neue" panose="02000503000000020004" pitchFamily="2"/>
              </a:defRPr>
            </a:lvl1pPr>
          </a:lstStyle>
          <a:p>
            <a:r>
              <a:rPr lang="en-US"/>
              <a:t>Page </a:t>
            </a:r>
            <a:fld id="{AF2CA16C-8021-4560-94C7-08480641F32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F357FF68-72E0-44A5-B586-1DB4B4BC1C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4820" y="3028948"/>
            <a:ext cx="3550920" cy="3076807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Font typeface="Wingdings" panose="05000000000000000000" pitchFamily="2" charset="2"/>
              <a:buNone/>
              <a:defRPr lang="en-US" sz="1800" b="1" dirty="0">
                <a:solidFill>
                  <a:srgbClr val="009BDA"/>
                </a:solidFill>
                <a:latin typeface="Helvetica Neue" panose="02000503000000020004" pitchFamily="2"/>
              </a:defRPr>
            </a:lvl1pPr>
            <a:lvl2pPr marL="800100" indent="-342900">
              <a:buFont typeface="Arial" panose="020B0604020202020204" pitchFamily="34" charset="0"/>
              <a:buChar char="•"/>
              <a:defRPr lang="en-US" sz="1600" dirty="0">
                <a:solidFill>
                  <a:srgbClr val="5F5F5F"/>
                </a:solidFill>
                <a:latin typeface="Helvetica Neue" panose="02000503000000020004" pitchFamily="2"/>
              </a:defRPr>
            </a:lvl2pPr>
            <a:lvl3pPr marL="1143000" indent="-228600">
              <a:buSzPct val="75000"/>
              <a:buFont typeface="Courier New" panose="02070309020205020404" pitchFamily="49" charset="0"/>
              <a:buChar char="o"/>
              <a:defRPr lang="en-US" sz="1400" dirty="0">
                <a:solidFill>
                  <a:srgbClr val="5F5F5F"/>
                </a:solidFill>
                <a:latin typeface="Helvetica Neue" panose="02000503000000020004" pitchFamily="2"/>
              </a:defRPr>
            </a:lvl3pPr>
            <a:lvl4pPr marL="1600200" indent="-228600">
              <a:buFont typeface="Franklin Gothic Book" panose="020B0503020102020204" pitchFamily="34" charset="0"/>
              <a:buChar char="–"/>
              <a:defRPr lang="en-US" sz="1200" dirty="0">
                <a:solidFill>
                  <a:srgbClr val="5F5F5F"/>
                </a:solidFill>
                <a:latin typeface="Helvetica Neue" panose="02000503000000020004" pitchFamily="2"/>
              </a:defRPr>
            </a:lvl4pPr>
            <a:lvl5pPr>
              <a:defRPr lang="en-US" sz="1200" dirty="0">
                <a:solidFill>
                  <a:srgbClr val="5F5F5F"/>
                </a:solidFill>
                <a:latin typeface="Helvetica Neue" panose="02000503000000020004" pitchFamily="2"/>
              </a:defRPr>
            </a:lvl5pPr>
          </a:lstStyle>
          <a:p>
            <a:pPr marL="171450" lvl="0" indent="-171450"/>
            <a:r>
              <a:rPr lang="en-US"/>
              <a:t>Edit Master text styles</a:t>
            </a:r>
          </a:p>
          <a:p>
            <a:pPr marL="628650" lvl="1" indent="-171450"/>
            <a:r>
              <a:rPr lang="en-US"/>
              <a:t>Second level</a:t>
            </a:r>
          </a:p>
          <a:p>
            <a:pPr marL="1085850" lvl="2" indent="-171450"/>
            <a:r>
              <a:rPr lang="en-US"/>
              <a:t>Third level</a:t>
            </a:r>
          </a:p>
          <a:p>
            <a:pPr marL="1543050" lvl="3" indent="-171450"/>
            <a:r>
              <a:rPr lang="en-US"/>
              <a:t>Fourth level</a:t>
            </a:r>
          </a:p>
          <a:p>
            <a:pPr marL="2000250" lvl="4" indent="-171450"/>
            <a:r>
              <a:rPr lang="en-US"/>
              <a:t>Fifth level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E609A29-5125-4D85-9935-8E563872BA5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102" y="6174338"/>
            <a:ext cx="517959" cy="609891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B7CEA376-97B2-4887-B859-0ADE8301563C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4320540" y="3028949"/>
            <a:ext cx="3550920" cy="3076807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Font typeface="Wingdings" panose="05000000000000000000" pitchFamily="2" charset="2"/>
              <a:buNone/>
              <a:defRPr lang="en-US" sz="1800" b="1" dirty="0">
                <a:solidFill>
                  <a:srgbClr val="009BDA"/>
                </a:solidFill>
                <a:latin typeface="Helvetica Neue" panose="02000503000000020004" pitchFamily="2"/>
              </a:defRPr>
            </a:lvl1pPr>
            <a:lvl2pPr marL="800100" indent="-342900">
              <a:buFont typeface="Arial" panose="020B0604020202020204" pitchFamily="34" charset="0"/>
              <a:buChar char="•"/>
              <a:defRPr lang="en-US" sz="1600" dirty="0">
                <a:solidFill>
                  <a:srgbClr val="5F5F5F"/>
                </a:solidFill>
                <a:latin typeface="Franklin Gothic Book" panose="020B0503020102020204" pitchFamily="34" charset="0"/>
              </a:defRPr>
            </a:lvl2pPr>
            <a:lvl3pPr marL="1143000" indent="-228600">
              <a:buSzPct val="75000"/>
              <a:buFont typeface="Courier New" panose="02070309020205020404" pitchFamily="49" charset="0"/>
              <a:buChar char="o"/>
              <a:defRPr lang="en-US" sz="1400" dirty="0">
                <a:solidFill>
                  <a:srgbClr val="5F5F5F"/>
                </a:solidFill>
                <a:latin typeface="Franklin Gothic Book" panose="020B0503020102020204" pitchFamily="34" charset="0"/>
              </a:defRPr>
            </a:lvl3pPr>
            <a:lvl4pPr marL="1600200" indent="-228600">
              <a:buFont typeface="Franklin Gothic Book" panose="020B0503020102020204" pitchFamily="34" charset="0"/>
              <a:buChar char="–"/>
              <a:defRPr lang="en-US" sz="1200" dirty="0">
                <a:solidFill>
                  <a:srgbClr val="5F5F5F"/>
                </a:solidFill>
                <a:latin typeface="Franklin Gothic Book" panose="020B0503020102020204" pitchFamily="34" charset="0"/>
              </a:defRPr>
            </a:lvl4pPr>
            <a:lvl5pPr>
              <a:defRPr lang="en-US" sz="1200" dirty="0">
                <a:solidFill>
                  <a:srgbClr val="5F5F5F"/>
                </a:solidFill>
                <a:latin typeface="Franklin Gothic Book" panose="020B0503020102020204" pitchFamily="34" charset="0"/>
              </a:defRPr>
            </a:lvl5pPr>
          </a:lstStyle>
          <a:p>
            <a:pPr marL="171450" lvl="0" indent="-171450"/>
            <a:r>
              <a:rPr lang="en-US"/>
              <a:t>Edit Master text styles</a:t>
            </a:r>
          </a:p>
          <a:p>
            <a:pPr marL="628650" lvl="1" indent="-171450"/>
            <a:r>
              <a:rPr lang="en-US"/>
              <a:t>Second level</a:t>
            </a:r>
          </a:p>
          <a:p>
            <a:pPr marL="1085850" lvl="2" indent="-171450"/>
            <a:r>
              <a:rPr lang="en-US"/>
              <a:t>Third level</a:t>
            </a:r>
          </a:p>
          <a:p>
            <a:pPr marL="1543050" lvl="3" indent="-171450"/>
            <a:r>
              <a:rPr lang="en-US"/>
              <a:t>Fourth level</a:t>
            </a:r>
          </a:p>
          <a:p>
            <a:pPr marL="2000250" lvl="4" indent="-171450"/>
            <a:r>
              <a:rPr lang="en-US"/>
              <a:t>Fifth level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A279513D-7008-4BB9-A88D-26DB32D3EF83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8176260" y="3028948"/>
            <a:ext cx="3550920" cy="3076807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Font typeface="Wingdings" panose="05000000000000000000" pitchFamily="2" charset="2"/>
              <a:buNone/>
              <a:defRPr lang="en-US" sz="1800" b="1" dirty="0">
                <a:solidFill>
                  <a:srgbClr val="009BDA"/>
                </a:solidFill>
                <a:latin typeface="Helvetica Neue" panose="02000503000000020004" pitchFamily="2"/>
              </a:defRPr>
            </a:lvl1pPr>
            <a:lvl2pPr marL="800100" indent="-342900">
              <a:buFont typeface="Arial" panose="020B0604020202020204" pitchFamily="34" charset="0"/>
              <a:buChar char="•"/>
              <a:defRPr lang="en-US" sz="1600" dirty="0">
                <a:solidFill>
                  <a:srgbClr val="5F5F5F"/>
                </a:solidFill>
                <a:latin typeface="Helvetica Neue" panose="02000503000000020004" pitchFamily="2"/>
              </a:defRPr>
            </a:lvl2pPr>
            <a:lvl3pPr marL="1143000" indent="-228600">
              <a:buSzPct val="75000"/>
              <a:buFont typeface="Courier New" panose="02070309020205020404" pitchFamily="49" charset="0"/>
              <a:buChar char="o"/>
              <a:defRPr lang="en-US" sz="1400" dirty="0">
                <a:solidFill>
                  <a:srgbClr val="5F5F5F"/>
                </a:solidFill>
                <a:latin typeface="Helvetica Neue" panose="02000503000000020004" pitchFamily="2"/>
              </a:defRPr>
            </a:lvl3pPr>
            <a:lvl4pPr marL="1600200" indent="-228600">
              <a:buFont typeface="Franklin Gothic Book" panose="020B0503020102020204" pitchFamily="34" charset="0"/>
              <a:buChar char="–"/>
              <a:defRPr lang="en-US" sz="1200" dirty="0">
                <a:solidFill>
                  <a:srgbClr val="5F5F5F"/>
                </a:solidFill>
                <a:latin typeface="Helvetica Neue" panose="02000503000000020004" pitchFamily="2"/>
              </a:defRPr>
            </a:lvl4pPr>
            <a:lvl5pPr>
              <a:defRPr lang="en-US" sz="1200" dirty="0">
                <a:solidFill>
                  <a:srgbClr val="5F5F5F"/>
                </a:solidFill>
                <a:latin typeface="Helvetica Neue" panose="02000503000000020004" pitchFamily="2"/>
              </a:defRPr>
            </a:lvl5pPr>
          </a:lstStyle>
          <a:p>
            <a:pPr marL="171450" lvl="0" indent="-171450"/>
            <a:r>
              <a:rPr lang="en-US"/>
              <a:t>Edit Master text styles</a:t>
            </a:r>
          </a:p>
          <a:p>
            <a:pPr marL="628650" lvl="1" indent="-171450"/>
            <a:r>
              <a:rPr lang="en-US"/>
              <a:t>Second level</a:t>
            </a:r>
          </a:p>
          <a:p>
            <a:pPr marL="1085850" lvl="2" indent="-171450"/>
            <a:r>
              <a:rPr lang="en-US"/>
              <a:t>Third level</a:t>
            </a:r>
          </a:p>
          <a:p>
            <a:pPr marL="1543050" lvl="3" indent="-171450"/>
            <a:r>
              <a:rPr lang="en-US"/>
              <a:t>Fourth level</a:t>
            </a:r>
          </a:p>
          <a:p>
            <a:pPr marL="2000250" lvl="4" indent="-171450"/>
            <a:r>
              <a:rPr lang="en-US"/>
              <a:t>Fifth level</a:t>
            </a:r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2E3439B3-C842-4401-A5A3-35617B9EB58E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464820" y="2314256"/>
            <a:ext cx="6682740" cy="503555"/>
          </a:xfrm>
        </p:spPr>
        <p:txBody>
          <a:bodyPr vert="horz" lIns="91440" tIns="45720" rIns="91440" bIns="45720" rtlCol="0">
            <a:noAutofit/>
          </a:bodyPr>
          <a:lstStyle>
            <a:lvl1pPr marL="0" indent="0">
              <a:buFont typeface="Wingdings" panose="05000000000000000000" pitchFamily="2" charset="2"/>
              <a:buNone/>
              <a:defRPr lang="en-US" sz="3600" b="0" cap="none" baseline="0" dirty="0">
                <a:solidFill>
                  <a:srgbClr val="00498C"/>
                </a:solidFill>
                <a:latin typeface="+mj-lt"/>
              </a:defRPr>
            </a:lvl1pPr>
            <a:lvl2pPr marL="457200" indent="0">
              <a:buFont typeface="Arial" panose="020B0604020202020204" pitchFamily="34" charset="0"/>
              <a:buNone/>
              <a:defRPr lang="en-US" sz="1600" dirty="0">
                <a:solidFill>
                  <a:schemeClr val="tx1"/>
                </a:solidFill>
                <a:latin typeface="Helvetica Neue" panose="02000503000000020004" pitchFamily="2"/>
              </a:defRPr>
            </a:lvl2pPr>
            <a:lvl3pPr marL="1143000" indent="-228600">
              <a:buSzPct val="75000"/>
              <a:buFont typeface="Courier New" panose="02070309020205020404" pitchFamily="49" charset="0"/>
              <a:buChar char="o"/>
              <a:defRPr lang="en-US" sz="1400" dirty="0">
                <a:solidFill>
                  <a:schemeClr val="tx1"/>
                </a:solidFill>
                <a:latin typeface="Helvetica Neue" panose="02000503000000020004" pitchFamily="2"/>
              </a:defRPr>
            </a:lvl3pPr>
            <a:lvl4pPr marL="1600200" indent="-228600">
              <a:buFont typeface="Franklin Gothic Book" panose="020B0503020102020204" pitchFamily="34" charset="0"/>
              <a:buChar char="–"/>
              <a:defRPr lang="en-US" sz="1200" dirty="0">
                <a:solidFill>
                  <a:schemeClr val="tx1"/>
                </a:solidFill>
                <a:latin typeface="Helvetica Neue" panose="02000503000000020004" pitchFamily="2"/>
              </a:defRPr>
            </a:lvl4pPr>
            <a:lvl5pPr>
              <a:defRPr lang="en-US" sz="1200" dirty="0">
                <a:solidFill>
                  <a:schemeClr val="tx1"/>
                </a:solidFill>
                <a:latin typeface="Helvetica Neue" panose="02000503000000020004" pitchFamily="2"/>
              </a:defRPr>
            </a:lvl5pPr>
          </a:lstStyle>
          <a:p>
            <a:pPr marL="171450" lvl="0" indent="-171450"/>
            <a:r>
              <a:rPr lang="en-US"/>
              <a:t>Edit Master text styles</a:t>
            </a:r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B9E16C23-AFEE-4B4B-B079-0BD30E7AFC84}"/>
              </a:ext>
            </a:extLst>
          </p:cNvPr>
          <p:cNvSpPr>
            <a:spLocks noGrp="1"/>
          </p:cNvSpPr>
          <p:nvPr>
            <p:ph idx="16"/>
          </p:nvPr>
        </p:nvSpPr>
        <p:spPr>
          <a:xfrm>
            <a:off x="278130" y="308611"/>
            <a:ext cx="2613660" cy="1794509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Font typeface="Wingdings" panose="05000000000000000000" pitchFamily="2" charset="2"/>
              <a:buNone/>
              <a:defRPr lang="en-US" sz="1800" b="1" dirty="0">
                <a:solidFill>
                  <a:schemeClr val="tx1"/>
                </a:solidFill>
                <a:latin typeface="Helvetica Neue" panose="02000503000000020004" pitchFamily="2"/>
              </a:defRPr>
            </a:lvl1pPr>
            <a:lvl2pPr marL="800100" indent="-342900">
              <a:buFont typeface="Arial" panose="020B0604020202020204" pitchFamily="34" charset="0"/>
              <a:buChar char="•"/>
              <a:defRPr lang="en-US" sz="1600" dirty="0">
                <a:solidFill>
                  <a:schemeClr val="tx1"/>
                </a:solidFill>
                <a:latin typeface="Helvetica Neue" panose="02000503000000020004" pitchFamily="2"/>
              </a:defRPr>
            </a:lvl2pPr>
            <a:lvl3pPr marL="1143000" indent="-228600">
              <a:buSzPct val="75000"/>
              <a:buFont typeface="Courier New" panose="02070309020205020404" pitchFamily="49" charset="0"/>
              <a:buChar char="o"/>
              <a:defRPr lang="en-US" sz="1400" dirty="0">
                <a:solidFill>
                  <a:schemeClr val="tx1"/>
                </a:solidFill>
                <a:latin typeface="Helvetica Neue" panose="02000503000000020004" pitchFamily="2"/>
              </a:defRPr>
            </a:lvl3pPr>
            <a:lvl4pPr marL="1600200" indent="-228600">
              <a:buFont typeface="Franklin Gothic Book" panose="020B0503020102020204" pitchFamily="34" charset="0"/>
              <a:buChar char="–"/>
              <a:defRPr lang="en-US" sz="1200" dirty="0">
                <a:solidFill>
                  <a:schemeClr val="tx1"/>
                </a:solidFill>
                <a:latin typeface="Helvetica Neue" panose="02000503000000020004" pitchFamily="2"/>
              </a:defRPr>
            </a:lvl4pPr>
            <a:lvl5pPr>
              <a:defRPr lang="en-US" sz="1200" dirty="0">
                <a:solidFill>
                  <a:schemeClr val="tx1"/>
                </a:solidFill>
                <a:latin typeface="Helvetica Neue" panose="02000503000000020004" pitchFamily="2"/>
              </a:defRPr>
            </a:lvl5pPr>
          </a:lstStyle>
          <a:p>
            <a:pPr marL="171450" lvl="0" indent="-171450"/>
            <a:endParaRPr lang="en-US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F2634C4C-C1D5-4896-AD0C-A0D92D37741B}"/>
              </a:ext>
            </a:extLst>
          </p:cNvPr>
          <p:cNvSpPr>
            <a:spLocks noGrp="1"/>
          </p:cNvSpPr>
          <p:nvPr>
            <p:ph idx="17"/>
          </p:nvPr>
        </p:nvSpPr>
        <p:spPr>
          <a:xfrm>
            <a:off x="3128010" y="308611"/>
            <a:ext cx="5833110" cy="1794509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Font typeface="Wingdings" panose="05000000000000000000" pitchFamily="2" charset="2"/>
              <a:buNone/>
              <a:defRPr lang="en-US" sz="1800" b="1" dirty="0">
                <a:solidFill>
                  <a:schemeClr val="tx1"/>
                </a:solidFill>
                <a:latin typeface="Helvetica Neue" panose="02000503000000020004" pitchFamily="2"/>
              </a:defRPr>
            </a:lvl1pPr>
            <a:lvl2pPr marL="800100" indent="-342900">
              <a:buFont typeface="Arial" panose="020B0604020202020204" pitchFamily="34" charset="0"/>
              <a:buChar char="•"/>
              <a:defRPr lang="en-US" sz="1600" dirty="0">
                <a:solidFill>
                  <a:schemeClr val="tx1"/>
                </a:solidFill>
                <a:latin typeface="Helvetica Neue" panose="02000503000000020004" pitchFamily="2"/>
              </a:defRPr>
            </a:lvl2pPr>
            <a:lvl3pPr marL="1143000" indent="-228600">
              <a:buSzPct val="75000"/>
              <a:buFont typeface="Courier New" panose="02070309020205020404" pitchFamily="49" charset="0"/>
              <a:buChar char="o"/>
              <a:defRPr lang="en-US" sz="1400" dirty="0">
                <a:solidFill>
                  <a:schemeClr val="tx1"/>
                </a:solidFill>
                <a:latin typeface="Helvetica Neue" panose="02000503000000020004" pitchFamily="2"/>
              </a:defRPr>
            </a:lvl3pPr>
            <a:lvl4pPr marL="1600200" indent="-228600">
              <a:buFont typeface="Franklin Gothic Book" panose="020B0503020102020204" pitchFamily="34" charset="0"/>
              <a:buChar char="–"/>
              <a:defRPr lang="en-US" sz="1200" dirty="0">
                <a:solidFill>
                  <a:schemeClr val="tx1"/>
                </a:solidFill>
                <a:latin typeface="Helvetica Neue" panose="02000503000000020004" pitchFamily="2"/>
              </a:defRPr>
            </a:lvl4pPr>
            <a:lvl5pPr>
              <a:defRPr lang="en-US" sz="1200" dirty="0">
                <a:solidFill>
                  <a:schemeClr val="tx1"/>
                </a:solidFill>
                <a:latin typeface="Helvetica Neue" panose="02000503000000020004" pitchFamily="2"/>
              </a:defRPr>
            </a:lvl5pPr>
          </a:lstStyle>
          <a:p>
            <a:pPr marL="171450" lvl="0" indent="-171450"/>
            <a:endParaRPr lang="en-US"/>
          </a:p>
        </p:txBody>
      </p:sp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D8159334-F67B-4455-AD1E-4854BEE7A689}"/>
              </a:ext>
            </a:extLst>
          </p:cNvPr>
          <p:cNvSpPr>
            <a:spLocks noGrp="1"/>
          </p:cNvSpPr>
          <p:nvPr>
            <p:ph idx="18"/>
          </p:nvPr>
        </p:nvSpPr>
        <p:spPr>
          <a:xfrm>
            <a:off x="9197339" y="320041"/>
            <a:ext cx="2680335" cy="1794509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Font typeface="Wingdings" panose="05000000000000000000" pitchFamily="2" charset="2"/>
              <a:buNone/>
              <a:defRPr lang="en-US" sz="1800" b="1" dirty="0">
                <a:solidFill>
                  <a:schemeClr val="tx1"/>
                </a:solidFill>
                <a:latin typeface="Helvetica Neue" panose="02000503000000020004" pitchFamily="2"/>
              </a:defRPr>
            </a:lvl1pPr>
            <a:lvl2pPr marL="800100" indent="-342900">
              <a:buFont typeface="Arial" panose="020B0604020202020204" pitchFamily="34" charset="0"/>
              <a:buChar char="•"/>
              <a:defRPr lang="en-US" sz="1600" dirty="0">
                <a:solidFill>
                  <a:schemeClr val="tx1"/>
                </a:solidFill>
                <a:latin typeface="Helvetica Neue" panose="02000503000000020004" pitchFamily="2"/>
              </a:defRPr>
            </a:lvl2pPr>
            <a:lvl3pPr marL="1143000" indent="-228600">
              <a:buSzPct val="75000"/>
              <a:buFont typeface="Courier New" panose="02070309020205020404" pitchFamily="49" charset="0"/>
              <a:buChar char="o"/>
              <a:defRPr lang="en-US" sz="1400" dirty="0">
                <a:solidFill>
                  <a:schemeClr val="tx1"/>
                </a:solidFill>
                <a:latin typeface="Helvetica Neue" panose="02000503000000020004" pitchFamily="2"/>
              </a:defRPr>
            </a:lvl3pPr>
            <a:lvl4pPr marL="1600200" indent="-228600">
              <a:buFont typeface="Franklin Gothic Book" panose="020B0503020102020204" pitchFamily="34" charset="0"/>
              <a:buChar char="–"/>
              <a:defRPr lang="en-US" sz="1200" dirty="0">
                <a:solidFill>
                  <a:schemeClr val="tx1"/>
                </a:solidFill>
                <a:latin typeface="Helvetica Neue" panose="02000503000000020004" pitchFamily="2"/>
              </a:defRPr>
            </a:lvl4pPr>
            <a:lvl5pPr>
              <a:defRPr lang="en-US" sz="1200" dirty="0">
                <a:solidFill>
                  <a:schemeClr val="tx1"/>
                </a:solidFill>
                <a:latin typeface="Helvetica Neue" panose="02000503000000020004" pitchFamily="2"/>
              </a:defRPr>
            </a:lvl5pPr>
          </a:lstStyle>
          <a:p>
            <a:pPr marL="171450" lvl="0" indent="-17145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92642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 - 2 Way Colo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775ED4B7-6C51-4760-B3DB-C9B45C2FD79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74320" y="187325"/>
            <a:ext cx="11658600" cy="968375"/>
          </a:xfrm>
        </p:spPr>
        <p:txBody>
          <a:bodyPr>
            <a:normAutofit/>
          </a:bodyPr>
          <a:lstStyle>
            <a:lvl1pPr algn="ctr">
              <a:defRPr sz="3600">
                <a:solidFill>
                  <a:srgbClr val="3A3838"/>
                </a:solidFill>
                <a:latin typeface="Franklin Gothic Demi" panose="020B0703020102020204" pitchFamily="34" charset="0"/>
              </a:defRPr>
            </a:lvl1pPr>
          </a:lstStyle>
          <a:p>
            <a:r>
              <a:rPr lang="en-US"/>
              <a:t>Click to edit slide title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946E43DE-7740-41FE-8A31-B879A13BB7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6050"/>
            <a:ext cx="4114800" cy="365125"/>
          </a:xfrm>
        </p:spPr>
        <p:txBody>
          <a:bodyPr/>
          <a:lstStyle>
            <a:lvl1pPr>
              <a:defRPr sz="1100">
                <a:solidFill>
                  <a:srgbClr val="3A3838"/>
                </a:solidFill>
                <a:latin typeface="Helvetica Neue" panose="02000503000000020004" pitchFamily="2"/>
              </a:defRPr>
            </a:lvl1pPr>
          </a:lstStyle>
          <a:p>
            <a:r>
              <a:rPr lang="en-US"/>
              <a:t>Washington Metropolitan Area Transit Authority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6C17D8A2-837E-4F2C-9FFC-48988F09B0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36100" y="6496050"/>
            <a:ext cx="2743200" cy="365125"/>
          </a:xfrm>
        </p:spPr>
        <p:txBody>
          <a:bodyPr/>
          <a:lstStyle>
            <a:lvl1pPr>
              <a:defRPr sz="1100">
                <a:solidFill>
                  <a:srgbClr val="3A3838"/>
                </a:solidFill>
                <a:latin typeface="Helvetica Neue" panose="02000503000000020004" pitchFamily="2"/>
              </a:defRPr>
            </a:lvl1pPr>
          </a:lstStyle>
          <a:p>
            <a:r>
              <a:rPr lang="en-US"/>
              <a:t>Page </a:t>
            </a:r>
            <a:fld id="{AF2CA16C-8021-4560-94C7-08480641F32A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3BBF01B5-B59D-4EAE-96CD-69837A4E8DD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102" y="6174338"/>
            <a:ext cx="517959" cy="609891"/>
          </a:xfrm>
          <a:prstGeom prst="rect">
            <a:avLst/>
          </a:prstGeom>
        </p:spPr>
      </p:pic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817D7BA7-F0F9-4445-BB35-4CA26B85B1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6700" y="1657351"/>
            <a:ext cx="5720032" cy="4425548"/>
          </a:xfrm>
          <a:solidFill>
            <a:schemeClr val="bg1"/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>
              <a:buFont typeface="Wingdings" panose="05000000000000000000" pitchFamily="2" charset="2"/>
              <a:buChar char="§"/>
              <a:defRPr lang="en-US" sz="2000" b="1" dirty="0">
                <a:solidFill>
                  <a:srgbClr val="5F5F5F"/>
                </a:solidFill>
                <a:latin typeface="Helvetica Neue" panose="02000503000000020004" pitchFamily="2"/>
              </a:defRPr>
            </a:lvl1pPr>
            <a:lvl2pPr marL="800100" indent="-342900">
              <a:buFont typeface="Arial" panose="020B0604020202020204" pitchFamily="34" charset="0"/>
              <a:buChar char="•"/>
              <a:defRPr lang="en-US" sz="1800" dirty="0">
                <a:solidFill>
                  <a:srgbClr val="5F5F5F"/>
                </a:solidFill>
                <a:latin typeface="Helvetica Neue" panose="02000503000000020004" pitchFamily="2"/>
              </a:defRPr>
            </a:lvl2pPr>
            <a:lvl3pPr marL="1143000" indent="-228600">
              <a:buSzPct val="75000"/>
              <a:buFont typeface="Courier New" panose="02070309020205020404" pitchFamily="49" charset="0"/>
              <a:buChar char="o"/>
              <a:defRPr lang="en-US" sz="1600" dirty="0">
                <a:solidFill>
                  <a:srgbClr val="5F5F5F"/>
                </a:solidFill>
                <a:latin typeface="Helvetica Neue" panose="02000503000000020004" pitchFamily="2"/>
              </a:defRPr>
            </a:lvl3pPr>
            <a:lvl4pPr marL="1600200" indent="-228600">
              <a:buFont typeface="Franklin Gothic Book" panose="020B0503020102020204" pitchFamily="34" charset="0"/>
              <a:buChar char="–"/>
              <a:defRPr lang="en-US" sz="1400" dirty="0">
                <a:solidFill>
                  <a:srgbClr val="5F5F5F"/>
                </a:solidFill>
                <a:latin typeface="Helvetica Neue" panose="02000503000000020004" pitchFamily="2"/>
              </a:defRPr>
            </a:lvl4pPr>
            <a:lvl5pPr>
              <a:defRPr lang="en-US" sz="1400" dirty="0">
                <a:solidFill>
                  <a:srgbClr val="5F5F5F"/>
                </a:solidFill>
                <a:latin typeface="Helvetica Neue" panose="02000503000000020004" pitchFamily="2"/>
              </a:defRPr>
            </a:lvl5pPr>
          </a:lstStyle>
          <a:p>
            <a:pPr marL="171450" lvl="0" indent="-171450"/>
            <a:r>
              <a:rPr lang="en-US"/>
              <a:t>Edit Master text styles</a:t>
            </a:r>
          </a:p>
          <a:p>
            <a:pPr marL="628650" lvl="1" indent="-171450"/>
            <a:r>
              <a:rPr lang="en-US"/>
              <a:t>Second level</a:t>
            </a:r>
          </a:p>
          <a:p>
            <a:pPr marL="1085850" lvl="2" indent="-171450"/>
            <a:r>
              <a:rPr lang="en-US"/>
              <a:t>Third level</a:t>
            </a:r>
          </a:p>
          <a:p>
            <a:pPr marL="1543050" lvl="3" indent="-171450"/>
            <a:r>
              <a:rPr lang="en-US"/>
              <a:t>Fourth level</a:t>
            </a:r>
          </a:p>
          <a:p>
            <a:pPr marL="2000250" lvl="4" indent="-171450"/>
            <a:r>
              <a:rPr lang="en-US"/>
              <a:t>Fifth level</a:t>
            </a:r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3FC41370-CBCF-4167-9E26-C335F3E75102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212888" y="1657351"/>
            <a:ext cx="5720032" cy="4425548"/>
          </a:xfrm>
          <a:solidFill>
            <a:schemeClr val="bg1"/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>
              <a:buFont typeface="Wingdings" panose="05000000000000000000" pitchFamily="2" charset="2"/>
              <a:buChar char="§"/>
              <a:defRPr lang="en-US" sz="2000" b="1" dirty="0">
                <a:solidFill>
                  <a:srgbClr val="5F5F5F"/>
                </a:solidFill>
                <a:latin typeface="Helvetica Neue" panose="02000503000000020004" pitchFamily="2"/>
              </a:defRPr>
            </a:lvl1pPr>
            <a:lvl2pPr marL="800100" indent="-342900">
              <a:buFont typeface="Arial" panose="020B0604020202020204" pitchFamily="34" charset="0"/>
              <a:buChar char="•"/>
              <a:defRPr lang="en-US" sz="1800" dirty="0">
                <a:solidFill>
                  <a:srgbClr val="5F5F5F"/>
                </a:solidFill>
                <a:latin typeface="Helvetica Neue" panose="02000503000000020004" pitchFamily="2"/>
              </a:defRPr>
            </a:lvl2pPr>
            <a:lvl3pPr marL="1143000" indent="-228600">
              <a:buSzPct val="75000"/>
              <a:buFont typeface="Courier New" panose="02070309020205020404" pitchFamily="49" charset="0"/>
              <a:buChar char="o"/>
              <a:defRPr lang="en-US" sz="1600" dirty="0">
                <a:solidFill>
                  <a:srgbClr val="5F5F5F"/>
                </a:solidFill>
                <a:latin typeface="Helvetica Neue" panose="02000503000000020004" pitchFamily="2"/>
              </a:defRPr>
            </a:lvl3pPr>
            <a:lvl4pPr marL="1600200" indent="-228600">
              <a:buFont typeface="Franklin Gothic Book" panose="020B0503020102020204" pitchFamily="34" charset="0"/>
              <a:buChar char="–"/>
              <a:defRPr lang="en-US" sz="1400" dirty="0">
                <a:solidFill>
                  <a:srgbClr val="5F5F5F"/>
                </a:solidFill>
                <a:latin typeface="Helvetica Neue" panose="02000503000000020004" pitchFamily="2"/>
              </a:defRPr>
            </a:lvl4pPr>
            <a:lvl5pPr>
              <a:defRPr lang="en-US" sz="1400" dirty="0">
                <a:solidFill>
                  <a:srgbClr val="5F5F5F"/>
                </a:solidFill>
                <a:latin typeface="Helvetica Neue" panose="02000503000000020004" pitchFamily="2"/>
              </a:defRPr>
            </a:lvl5pPr>
          </a:lstStyle>
          <a:p>
            <a:pPr marL="171450" lvl="0" indent="-171450"/>
            <a:r>
              <a:rPr lang="en-US"/>
              <a:t>Edit Master text styles</a:t>
            </a:r>
          </a:p>
          <a:p>
            <a:pPr marL="628650" lvl="1" indent="-171450"/>
            <a:r>
              <a:rPr lang="en-US"/>
              <a:t>Second level</a:t>
            </a:r>
          </a:p>
          <a:p>
            <a:pPr marL="1085850" lvl="2" indent="-171450"/>
            <a:r>
              <a:rPr lang="en-US"/>
              <a:t>Third level</a:t>
            </a:r>
          </a:p>
          <a:p>
            <a:pPr marL="1543050" lvl="3" indent="-171450"/>
            <a:r>
              <a:rPr lang="en-US"/>
              <a:t>Fourth level</a:t>
            </a:r>
          </a:p>
          <a:p>
            <a:pPr marL="2000250" lvl="4" indent="-171450"/>
            <a:r>
              <a:rPr lang="en-US"/>
              <a:t>Fifth level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8032C7D-D4BF-4268-B8D5-7B30EF99F4AD}"/>
              </a:ext>
            </a:extLst>
          </p:cNvPr>
          <p:cNvSpPr/>
          <p:nvPr userDrawn="1"/>
        </p:nvSpPr>
        <p:spPr>
          <a:xfrm>
            <a:off x="259080" y="1106129"/>
            <a:ext cx="5844540" cy="435690"/>
          </a:xfrm>
          <a:prstGeom prst="rect">
            <a:avLst/>
          </a:prstGeom>
          <a:solidFill>
            <a:srgbClr val="00498C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C63204E-5B8F-493E-84A7-5E93F168AA5F}"/>
              </a:ext>
            </a:extLst>
          </p:cNvPr>
          <p:cNvSpPr/>
          <p:nvPr userDrawn="1"/>
        </p:nvSpPr>
        <p:spPr>
          <a:xfrm>
            <a:off x="6118860" y="1106129"/>
            <a:ext cx="5829299" cy="435690"/>
          </a:xfrm>
          <a:prstGeom prst="rect">
            <a:avLst/>
          </a:prstGeom>
          <a:solidFill>
            <a:srgbClr val="009BDA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96869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mparison - 2 Way Colo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775ED4B7-6C51-4760-B3DB-C9B45C2FD79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74320" y="187325"/>
            <a:ext cx="11658600" cy="968375"/>
          </a:xfrm>
        </p:spPr>
        <p:txBody>
          <a:bodyPr>
            <a:normAutofit/>
          </a:bodyPr>
          <a:lstStyle>
            <a:lvl1pPr algn="ctr">
              <a:defRPr sz="3600">
                <a:solidFill>
                  <a:srgbClr val="3A3838"/>
                </a:solidFill>
                <a:latin typeface="Franklin Gothic Demi" panose="020B0703020102020204" pitchFamily="34" charset="0"/>
              </a:defRPr>
            </a:lvl1pPr>
          </a:lstStyle>
          <a:p>
            <a:r>
              <a:rPr lang="en-US"/>
              <a:t>Click to edit slide title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946E43DE-7740-41FE-8A31-B879A13BB7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6050"/>
            <a:ext cx="4114800" cy="365125"/>
          </a:xfrm>
        </p:spPr>
        <p:txBody>
          <a:bodyPr/>
          <a:lstStyle>
            <a:lvl1pPr>
              <a:defRPr sz="1100">
                <a:solidFill>
                  <a:srgbClr val="3A3838"/>
                </a:solidFill>
                <a:latin typeface="Helvetica Neue" panose="02000503000000020004" pitchFamily="2"/>
              </a:defRPr>
            </a:lvl1pPr>
          </a:lstStyle>
          <a:p>
            <a:r>
              <a:rPr lang="en-US"/>
              <a:t>Washington Metropolitan Area Transit Authority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6C17D8A2-837E-4F2C-9FFC-48988F09B0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36100" y="6496050"/>
            <a:ext cx="2743200" cy="365125"/>
          </a:xfrm>
        </p:spPr>
        <p:txBody>
          <a:bodyPr/>
          <a:lstStyle>
            <a:lvl1pPr>
              <a:defRPr sz="1100">
                <a:solidFill>
                  <a:srgbClr val="3A3838"/>
                </a:solidFill>
                <a:latin typeface="Helvetica Neue" panose="02000503000000020004" pitchFamily="2"/>
              </a:defRPr>
            </a:lvl1pPr>
          </a:lstStyle>
          <a:p>
            <a:r>
              <a:rPr lang="en-US"/>
              <a:t>Page </a:t>
            </a:r>
            <a:fld id="{AF2CA16C-8021-4560-94C7-08480641F32A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3BBF01B5-B59D-4EAE-96CD-69837A4E8DD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102" y="6174338"/>
            <a:ext cx="517959" cy="609891"/>
          </a:xfrm>
          <a:prstGeom prst="rect">
            <a:avLst/>
          </a:prstGeom>
        </p:spPr>
      </p:pic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817D7BA7-F0F9-4445-BB35-4CA26B85B1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6700" y="2087380"/>
            <a:ext cx="5845176" cy="3995519"/>
          </a:xfrm>
          <a:solidFill>
            <a:schemeClr val="bg1"/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>
              <a:buFont typeface="Wingdings" panose="05000000000000000000" pitchFamily="2" charset="2"/>
              <a:buChar char="§"/>
              <a:defRPr lang="en-US" sz="2000" dirty="0">
                <a:solidFill>
                  <a:schemeClr val="tx1"/>
                </a:solidFill>
                <a:latin typeface="Helvetica Neue" panose="02000503000000020004" pitchFamily="2"/>
              </a:defRPr>
            </a:lvl1pPr>
            <a:lvl2pPr marL="800100" indent="-342900">
              <a:buFont typeface="Arial" panose="020B0604020202020204" pitchFamily="34" charset="0"/>
              <a:buChar char="•"/>
              <a:defRPr lang="en-US" sz="1800" dirty="0">
                <a:solidFill>
                  <a:schemeClr val="tx1"/>
                </a:solidFill>
                <a:latin typeface="Helvetica Neue" panose="02000503000000020004" pitchFamily="2"/>
              </a:defRPr>
            </a:lvl2pPr>
            <a:lvl3pPr marL="1143000" indent="-228600">
              <a:buSzPct val="75000"/>
              <a:buFont typeface="Courier New" panose="02070309020205020404" pitchFamily="49" charset="0"/>
              <a:buChar char="o"/>
              <a:defRPr lang="en-US" sz="1600" dirty="0">
                <a:solidFill>
                  <a:schemeClr val="tx1"/>
                </a:solidFill>
                <a:latin typeface="Helvetica Neue" panose="02000503000000020004" pitchFamily="2"/>
              </a:defRPr>
            </a:lvl3pPr>
            <a:lvl4pPr marL="1600200" indent="-228600">
              <a:buFont typeface="Franklin Gothic Book" panose="020B0503020102020204" pitchFamily="34" charset="0"/>
              <a:buChar char="–"/>
              <a:defRPr lang="en-US" sz="1400" dirty="0">
                <a:solidFill>
                  <a:schemeClr val="tx1"/>
                </a:solidFill>
                <a:latin typeface="Helvetica Neue" panose="02000503000000020004" pitchFamily="2"/>
              </a:defRPr>
            </a:lvl4pPr>
            <a:lvl5pPr>
              <a:defRPr lang="en-US" sz="1400" dirty="0">
                <a:solidFill>
                  <a:schemeClr val="tx1"/>
                </a:solidFill>
                <a:latin typeface="Helvetica Neue" panose="02000503000000020004" pitchFamily="2"/>
              </a:defRPr>
            </a:lvl5pPr>
          </a:lstStyle>
          <a:p>
            <a:pPr marL="171450" lvl="0" indent="-171450"/>
            <a:r>
              <a:rPr lang="en-US"/>
              <a:t>Edit Master text styles</a:t>
            </a:r>
          </a:p>
          <a:p>
            <a:pPr marL="628650" lvl="1" indent="-171450"/>
            <a:r>
              <a:rPr lang="en-US"/>
              <a:t>Second level</a:t>
            </a:r>
          </a:p>
          <a:p>
            <a:pPr marL="1085850" lvl="2" indent="-171450"/>
            <a:r>
              <a:rPr lang="en-US"/>
              <a:t>Third level</a:t>
            </a:r>
          </a:p>
          <a:p>
            <a:pPr marL="1543050" lvl="3" indent="-171450"/>
            <a:r>
              <a:rPr lang="en-US"/>
              <a:t>Fourth level</a:t>
            </a:r>
          </a:p>
          <a:p>
            <a:pPr marL="2000250" lvl="4" indent="-171450"/>
            <a:r>
              <a:rPr lang="en-US"/>
              <a:t>Fifth level</a:t>
            </a:r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3FC41370-CBCF-4167-9E26-C335F3E75102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111876" y="2087380"/>
            <a:ext cx="5785777" cy="3995519"/>
          </a:xfrm>
          <a:solidFill>
            <a:schemeClr val="bg1"/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>
              <a:buFont typeface="Wingdings" panose="05000000000000000000" pitchFamily="2" charset="2"/>
              <a:buChar char="§"/>
              <a:defRPr lang="en-US" sz="2000" dirty="0">
                <a:solidFill>
                  <a:schemeClr val="tx1"/>
                </a:solidFill>
                <a:latin typeface="Helvetica Neue" panose="02000503000000020004" pitchFamily="2"/>
              </a:defRPr>
            </a:lvl1pPr>
            <a:lvl2pPr marL="800100" indent="-342900">
              <a:buFont typeface="Arial" panose="020B0604020202020204" pitchFamily="34" charset="0"/>
              <a:buChar char="•"/>
              <a:defRPr lang="en-US" sz="1800" dirty="0">
                <a:solidFill>
                  <a:schemeClr val="tx1"/>
                </a:solidFill>
                <a:latin typeface="Helvetica Neue" panose="02000503000000020004" pitchFamily="2"/>
              </a:defRPr>
            </a:lvl2pPr>
            <a:lvl3pPr marL="1143000" indent="-228600">
              <a:buSzPct val="75000"/>
              <a:buFont typeface="Courier New" panose="02070309020205020404" pitchFamily="49" charset="0"/>
              <a:buChar char="o"/>
              <a:defRPr lang="en-US" sz="1600" dirty="0">
                <a:solidFill>
                  <a:schemeClr val="tx1"/>
                </a:solidFill>
                <a:latin typeface="Helvetica Neue" panose="02000503000000020004" pitchFamily="2"/>
              </a:defRPr>
            </a:lvl3pPr>
            <a:lvl4pPr marL="1600200" indent="-228600">
              <a:buFont typeface="Franklin Gothic Book" panose="020B0503020102020204" pitchFamily="34" charset="0"/>
              <a:buChar char="–"/>
              <a:defRPr lang="en-US" sz="1400" dirty="0">
                <a:solidFill>
                  <a:schemeClr val="tx1"/>
                </a:solidFill>
                <a:latin typeface="Helvetica Neue" panose="02000503000000020004" pitchFamily="2"/>
              </a:defRPr>
            </a:lvl4pPr>
            <a:lvl5pPr>
              <a:defRPr lang="en-US" sz="1400" dirty="0">
                <a:solidFill>
                  <a:schemeClr val="tx1"/>
                </a:solidFill>
                <a:latin typeface="Helvetica Neue" panose="02000503000000020004" pitchFamily="2"/>
              </a:defRPr>
            </a:lvl5pPr>
          </a:lstStyle>
          <a:p>
            <a:pPr marL="171450" lvl="0" indent="-171450"/>
            <a:r>
              <a:rPr lang="en-US"/>
              <a:t>Edit Master text styles</a:t>
            </a:r>
          </a:p>
          <a:p>
            <a:pPr marL="628650" lvl="1" indent="-171450"/>
            <a:r>
              <a:rPr lang="en-US"/>
              <a:t>Second level</a:t>
            </a:r>
          </a:p>
          <a:p>
            <a:pPr marL="1085850" lvl="2" indent="-171450"/>
            <a:r>
              <a:rPr lang="en-US"/>
              <a:t>Third level</a:t>
            </a:r>
          </a:p>
          <a:p>
            <a:pPr marL="1543050" lvl="3" indent="-171450"/>
            <a:r>
              <a:rPr lang="en-US"/>
              <a:t>Fourth level</a:t>
            </a:r>
          </a:p>
          <a:p>
            <a:pPr marL="2000250" lvl="4" indent="-171450"/>
            <a:r>
              <a:rPr lang="en-US"/>
              <a:t>Fifth level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8032C7D-D4BF-4268-B8D5-7B30EF99F4AD}"/>
              </a:ext>
            </a:extLst>
          </p:cNvPr>
          <p:cNvSpPr/>
          <p:nvPr userDrawn="1"/>
        </p:nvSpPr>
        <p:spPr>
          <a:xfrm>
            <a:off x="259080" y="1106129"/>
            <a:ext cx="5852796" cy="435690"/>
          </a:xfrm>
          <a:prstGeom prst="rect">
            <a:avLst/>
          </a:prstGeom>
          <a:solidFill>
            <a:srgbClr val="00498C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C63204E-5B8F-493E-84A7-5E93F168AA5F}"/>
              </a:ext>
            </a:extLst>
          </p:cNvPr>
          <p:cNvSpPr/>
          <p:nvPr userDrawn="1"/>
        </p:nvSpPr>
        <p:spPr>
          <a:xfrm>
            <a:off x="6127116" y="1106129"/>
            <a:ext cx="5821043" cy="435690"/>
          </a:xfrm>
          <a:prstGeom prst="rect">
            <a:avLst/>
          </a:prstGeom>
          <a:solidFill>
            <a:srgbClr val="009BDA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Isosceles Triangle 9">
            <a:extLst>
              <a:ext uri="{FF2B5EF4-FFF2-40B4-BE49-F238E27FC236}">
                <a16:creationId xmlns:a16="http://schemas.microsoft.com/office/drawing/2014/main" id="{3317B519-E3B1-4C61-AED0-4AFAA57E6FD7}"/>
              </a:ext>
            </a:extLst>
          </p:cNvPr>
          <p:cNvSpPr/>
          <p:nvPr userDrawn="1"/>
        </p:nvSpPr>
        <p:spPr>
          <a:xfrm rot="10800000">
            <a:off x="3513025" y="1450534"/>
            <a:ext cx="252029" cy="217266"/>
          </a:xfrm>
          <a:prstGeom prst="triangle">
            <a:avLst/>
          </a:prstGeom>
          <a:solidFill>
            <a:srgbClr val="0049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Isosceles Triangle 13">
            <a:extLst>
              <a:ext uri="{FF2B5EF4-FFF2-40B4-BE49-F238E27FC236}">
                <a16:creationId xmlns:a16="http://schemas.microsoft.com/office/drawing/2014/main" id="{D5A2B47A-12E8-459F-9B10-7C52341508B4}"/>
              </a:ext>
            </a:extLst>
          </p:cNvPr>
          <p:cNvSpPr/>
          <p:nvPr userDrawn="1"/>
        </p:nvSpPr>
        <p:spPr>
          <a:xfrm rot="10800000">
            <a:off x="7385069" y="1505337"/>
            <a:ext cx="252029" cy="217266"/>
          </a:xfrm>
          <a:prstGeom prst="triangle">
            <a:avLst/>
          </a:prstGeom>
          <a:solidFill>
            <a:srgbClr val="009B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CEAD8800-3596-4552-88EA-EC7B299CAC9C}"/>
              </a:ext>
            </a:extLst>
          </p:cNvPr>
          <p:cNvSpPr>
            <a:spLocks noGrp="1"/>
          </p:cNvSpPr>
          <p:nvPr>
            <p:ph idx="17" hasCustomPrompt="1"/>
          </p:nvPr>
        </p:nvSpPr>
        <p:spPr>
          <a:xfrm>
            <a:off x="604062" y="1576514"/>
            <a:ext cx="2950668" cy="532686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Font typeface="Wingdings" panose="05000000000000000000" pitchFamily="2" charset="2"/>
              <a:buNone/>
              <a:defRPr lang="en-US" sz="2400" b="1" dirty="0">
                <a:solidFill>
                  <a:srgbClr val="00498C"/>
                </a:solidFill>
                <a:latin typeface="Helvetica Neue" panose="02000503000000020004" pitchFamily="2"/>
              </a:defRPr>
            </a:lvl1pPr>
            <a:lvl2pPr marL="457200" indent="0">
              <a:buFont typeface="Arial" panose="020B0604020202020204" pitchFamily="34" charset="0"/>
              <a:buNone/>
              <a:defRPr lang="en-US" sz="2400" dirty="0">
                <a:solidFill>
                  <a:schemeClr val="tx1"/>
                </a:solidFill>
                <a:latin typeface="Franklin Gothic Book" panose="020B0503020102020204" pitchFamily="34" charset="0"/>
              </a:defRPr>
            </a:lvl2pPr>
            <a:lvl3pPr marL="1143000" indent="-228600">
              <a:buSzPct val="75000"/>
              <a:buFont typeface="Courier New" panose="02070309020205020404" pitchFamily="49" charset="0"/>
              <a:buChar char="o"/>
              <a:defRPr lang="en-US" sz="2000" dirty="0">
                <a:solidFill>
                  <a:schemeClr val="tx1"/>
                </a:solidFill>
                <a:latin typeface="Franklin Gothic Book" panose="020B0503020102020204" pitchFamily="34" charset="0"/>
              </a:defRPr>
            </a:lvl3pPr>
            <a:lvl4pPr marL="1600200" indent="-228600">
              <a:buFont typeface="Franklin Gothic Book" panose="020B0503020102020204" pitchFamily="34" charset="0"/>
              <a:buChar char="–"/>
              <a:defRPr lang="en-US" sz="1800" dirty="0">
                <a:solidFill>
                  <a:schemeClr val="tx1"/>
                </a:solidFill>
                <a:latin typeface="Franklin Gothic Book" panose="020B0503020102020204" pitchFamily="34" charset="0"/>
              </a:defRPr>
            </a:lvl4pPr>
            <a:lvl5pPr>
              <a:defRPr lang="en-US" sz="1800" dirty="0">
                <a:solidFill>
                  <a:schemeClr val="tx1"/>
                </a:solidFill>
                <a:latin typeface="Franklin Gothic Book" panose="020B0503020102020204" pitchFamily="34" charset="0"/>
              </a:defRPr>
            </a:lvl5pPr>
          </a:lstStyle>
          <a:p>
            <a:pPr marL="171450" lvl="0" indent="-171450"/>
            <a:r>
              <a:rPr lang="en-US"/>
              <a:t>Edit Text</a:t>
            </a:r>
          </a:p>
        </p:txBody>
      </p:sp>
      <p:sp>
        <p:nvSpPr>
          <p:cNvPr id="20" name="Content Placeholder 2">
            <a:extLst>
              <a:ext uri="{FF2B5EF4-FFF2-40B4-BE49-F238E27FC236}">
                <a16:creationId xmlns:a16="http://schemas.microsoft.com/office/drawing/2014/main" id="{BCA8BF04-D3A5-4977-A3C7-753D8B3D869B}"/>
              </a:ext>
            </a:extLst>
          </p:cNvPr>
          <p:cNvSpPr>
            <a:spLocks noGrp="1"/>
          </p:cNvSpPr>
          <p:nvPr>
            <p:ph idx="18" hasCustomPrompt="1"/>
          </p:nvPr>
        </p:nvSpPr>
        <p:spPr>
          <a:xfrm>
            <a:off x="7738110" y="1554694"/>
            <a:ext cx="4194810" cy="532686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Font typeface="Wingdings" panose="05000000000000000000" pitchFamily="2" charset="2"/>
              <a:buNone/>
              <a:defRPr lang="en-US" sz="2400" b="1" dirty="0">
                <a:solidFill>
                  <a:srgbClr val="009BDA"/>
                </a:solidFill>
                <a:latin typeface="Helvetica Neue" panose="02000503000000020004" pitchFamily="2"/>
              </a:defRPr>
            </a:lvl1pPr>
            <a:lvl2pPr marL="457200" indent="0">
              <a:buFont typeface="Arial" panose="020B0604020202020204" pitchFamily="34" charset="0"/>
              <a:buNone/>
              <a:defRPr lang="en-US" sz="2400" dirty="0">
                <a:solidFill>
                  <a:schemeClr val="tx1"/>
                </a:solidFill>
                <a:latin typeface="Franklin Gothic Book" panose="020B0503020102020204" pitchFamily="34" charset="0"/>
              </a:defRPr>
            </a:lvl2pPr>
            <a:lvl3pPr marL="1143000" indent="-228600">
              <a:buSzPct val="75000"/>
              <a:buFont typeface="Courier New" panose="02070309020205020404" pitchFamily="49" charset="0"/>
              <a:buChar char="o"/>
              <a:defRPr lang="en-US" sz="2000" dirty="0">
                <a:solidFill>
                  <a:schemeClr val="tx1"/>
                </a:solidFill>
                <a:latin typeface="Franklin Gothic Book" panose="020B0503020102020204" pitchFamily="34" charset="0"/>
              </a:defRPr>
            </a:lvl3pPr>
            <a:lvl4pPr marL="1600200" indent="-228600">
              <a:buFont typeface="Franklin Gothic Book" panose="020B0503020102020204" pitchFamily="34" charset="0"/>
              <a:buChar char="–"/>
              <a:defRPr lang="en-US" sz="1800" dirty="0">
                <a:solidFill>
                  <a:schemeClr val="tx1"/>
                </a:solidFill>
                <a:latin typeface="Franklin Gothic Book" panose="020B0503020102020204" pitchFamily="34" charset="0"/>
              </a:defRPr>
            </a:lvl4pPr>
            <a:lvl5pPr>
              <a:defRPr lang="en-US" sz="1800" dirty="0">
                <a:solidFill>
                  <a:schemeClr val="tx1"/>
                </a:solidFill>
                <a:latin typeface="Franklin Gothic Book" panose="020B0503020102020204" pitchFamily="34" charset="0"/>
              </a:defRPr>
            </a:lvl5pPr>
          </a:lstStyle>
          <a:p>
            <a:pPr marL="171450" lvl="0" indent="-171450"/>
            <a:r>
              <a:rPr lang="en-US"/>
              <a:t>Edit Text</a:t>
            </a:r>
          </a:p>
        </p:txBody>
      </p:sp>
    </p:spTree>
    <p:extLst>
      <p:ext uri="{BB962C8B-B14F-4D97-AF65-F5344CB8AC3E}">
        <p14:creationId xmlns:p14="http://schemas.microsoft.com/office/powerpoint/2010/main" val="11262542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rocess 3 Ste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7520D935-802D-4A59-AC19-E138095A348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74320" y="187325"/>
            <a:ext cx="11658600" cy="968375"/>
          </a:xfrm>
        </p:spPr>
        <p:txBody>
          <a:bodyPr>
            <a:normAutofit/>
          </a:bodyPr>
          <a:lstStyle>
            <a:lvl1pPr algn="ctr">
              <a:defRPr sz="3600" cap="none" baseline="0">
                <a:solidFill>
                  <a:srgbClr val="3A3838"/>
                </a:solidFill>
                <a:latin typeface="Franklin Gothic Demi" panose="020B0703020102020204" pitchFamily="34" charset="0"/>
              </a:defRPr>
            </a:lvl1pPr>
          </a:lstStyle>
          <a:p>
            <a:r>
              <a:rPr lang="en-US"/>
              <a:t>Click to edit slide title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7741612-7CA5-4809-B34D-AAF336C75255}"/>
              </a:ext>
            </a:extLst>
          </p:cNvPr>
          <p:cNvSpPr/>
          <p:nvPr userDrawn="1"/>
        </p:nvSpPr>
        <p:spPr>
          <a:xfrm>
            <a:off x="4953000" y="1130300"/>
            <a:ext cx="2286000" cy="1143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ooter Placeholder 4">
            <a:extLst>
              <a:ext uri="{FF2B5EF4-FFF2-40B4-BE49-F238E27FC236}">
                <a16:creationId xmlns:a16="http://schemas.microsoft.com/office/drawing/2014/main" id="{C900A413-BFCD-48D2-B594-07959F85B3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6050"/>
            <a:ext cx="4114800" cy="365125"/>
          </a:xfrm>
        </p:spPr>
        <p:txBody>
          <a:bodyPr/>
          <a:lstStyle>
            <a:lvl1pPr>
              <a:defRPr sz="1100">
                <a:solidFill>
                  <a:srgbClr val="3A3838"/>
                </a:solidFill>
                <a:latin typeface="Helvetica Neue" panose="02000503000000020004" pitchFamily="2"/>
              </a:defRPr>
            </a:lvl1pPr>
          </a:lstStyle>
          <a:p>
            <a:r>
              <a:rPr lang="en-US"/>
              <a:t>Washington Metropolitan Area Transit Authority</a:t>
            </a:r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FB41AAB7-3FBC-4F0B-BB11-C84072D706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36100" y="6496050"/>
            <a:ext cx="2743200" cy="365125"/>
          </a:xfrm>
        </p:spPr>
        <p:txBody>
          <a:bodyPr/>
          <a:lstStyle>
            <a:lvl1pPr>
              <a:defRPr sz="1100">
                <a:solidFill>
                  <a:srgbClr val="3A3838"/>
                </a:solidFill>
                <a:latin typeface="Helvetica Neue" panose="02000503000000020004" pitchFamily="2"/>
              </a:defRPr>
            </a:lvl1pPr>
          </a:lstStyle>
          <a:p>
            <a:r>
              <a:rPr lang="en-US"/>
              <a:t>Page </a:t>
            </a:r>
            <a:fld id="{AF2CA16C-8021-4560-94C7-08480641F32A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170F53BE-F00A-4FDF-8C84-CB3D28F740D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102" y="6174338"/>
            <a:ext cx="517959" cy="609891"/>
          </a:xfrm>
          <a:prstGeom prst="rect">
            <a:avLst/>
          </a:prstGeom>
        </p:spPr>
      </p:pic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7049E206-2B30-40E5-A110-B25900919890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604060" y="1714500"/>
            <a:ext cx="3381197" cy="4368398"/>
          </a:xfrm>
        </p:spPr>
        <p:txBody>
          <a:bodyPr vert="horz" lIns="91440" tIns="45720" rIns="91440" bIns="45720" rtlCol="0">
            <a:normAutofit/>
          </a:bodyPr>
          <a:lstStyle>
            <a:lvl1pPr marL="228600" indent="-228600">
              <a:buFont typeface="Wingdings" panose="05000000000000000000" pitchFamily="2" charset="2"/>
              <a:buChar char="§"/>
              <a:defRPr lang="en-US" sz="1800" b="1" dirty="0">
                <a:solidFill>
                  <a:srgbClr val="00498C"/>
                </a:solidFill>
                <a:latin typeface="Helvetica Neue" panose="02000503000000020004" pitchFamily="2"/>
              </a:defRPr>
            </a:lvl1pPr>
            <a:lvl2pPr marL="800100" indent="-342900">
              <a:buFont typeface="Arial" panose="020B0604020202020204" pitchFamily="34" charset="0"/>
              <a:buChar char="•"/>
              <a:defRPr lang="en-US" sz="1600" dirty="0">
                <a:solidFill>
                  <a:srgbClr val="5F5F5F"/>
                </a:solidFill>
                <a:latin typeface="Helvetica Neue" panose="02000503000000020004" pitchFamily="2"/>
              </a:defRPr>
            </a:lvl2pPr>
            <a:lvl3pPr marL="1143000" indent="-228600">
              <a:buSzPct val="75000"/>
              <a:buFont typeface="Courier New" panose="02070309020205020404" pitchFamily="49" charset="0"/>
              <a:buChar char="o"/>
              <a:defRPr lang="en-US" sz="1400" dirty="0">
                <a:solidFill>
                  <a:srgbClr val="5F5F5F"/>
                </a:solidFill>
                <a:latin typeface="Helvetica Neue" panose="02000503000000020004" pitchFamily="2"/>
              </a:defRPr>
            </a:lvl3pPr>
            <a:lvl4pPr marL="1600200" indent="-228600">
              <a:buFont typeface="Franklin Gothic Book" panose="020B0503020102020204" pitchFamily="34" charset="0"/>
              <a:buChar char="–"/>
              <a:defRPr lang="en-US" sz="1200" dirty="0">
                <a:solidFill>
                  <a:srgbClr val="5F5F5F"/>
                </a:solidFill>
                <a:latin typeface="Helvetica Neue" panose="02000503000000020004" pitchFamily="2"/>
              </a:defRPr>
            </a:lvl4pPr>
            <a:lvl5pPr>
              <a:defRPr lang="en-US" sz="1200" dirty="0">
                <a:solidFill>
                  <a:srgbClr val="5F5F5F"/>
                </a:solidFill>
                <a:latin typeface="Helvetica Neue" panose="02000503000000020004" pitchFamily="2"/>
              </a:defRPr>
            </a:lvl5pPr>
          </a:lstStyle>
          <a:p>
            <a:pPr marL="171450" lvl="0" indent="-171450"/>
            <a:r>
              <a:rPr lang="en-US"/>
              <a:t>Edit Master text styles</a:t>
            </a:r>
          </a:p>
          <a:p>
            <a:pPr marL="628650" lvl="1" indent="-171450"/>
            <a:r>
              <a:rPr lang="en-US"/>
              <a:t>Second level</a:t>
            </a:r>
          </a:p>
          <a:p>
            <a:pPr marL="1085850" lvl="2" indent="-171450"/>
            <a:r>
              <a:rPr lang="en-US"/>
              <a:t>Third level</a:t>
            </a:r>
          </a:p>
          <a:p>
            <a:pPr marL="1543050" lvl="3" indent="-171450"/>
            <a:r>
              <a:rPr lang="en-US"/>
              <a:t>Fourth level</a:t>
            </a:r>
          </a:p>
          <a:p>
            <a:pPr marL="2000250" lvl="4" indent="-171450"/>
            <a:r>
              <a:rPr lang="en-US"/>
              <a:t>Fifth level</a:t>
            </a:r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E1BAE22D-8555-4ED1-9420-EA391617ECAE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4171950" y="1714500"/>
            <a:ext cx="3371850" cy="4368398"/>
          </a:xfrm>
        </p:spPr>
        <p:txBody>
          <a:bodyPr vert="horz" lIns="91440" tIns="45720" rIns="91440" bIns="45720" rtlCol="0">
            <a:normAutofit/>
          </a:bodyPr>
          <a:lstStyle>
            <a:lvl1pPr marL="228600" indent="-228600">
              <a:buFont typeface="Wingdings" panose="05000000000000000000" pitchFamily="2" charset="2"/>
              <a:buChar char="§"/>
              <a:defRPr lang="en-US" sz="1800" b="1" dirty="0">
                <a:solidFill>
                  <a:srgbClr val="009BDA"/>
                </a:solidFill>
                <a:latin typeface="Helvetica Neue" panose="02000503000000020004" pitchFamily="2"/>
              </a:defRPr>
            </a:lvl1pPr>
            <a:lvl2pPr marL="800100" indent="-342900">
              <a:buFont typeface="Arial" panose="020B0604020202020204" pitchFamily="34" charset="0"/>
              <a:buChar char="•"/>
              <a:defRPr lang="en-US" sz="1600" dirty="0">
                <a:solidFill>
                  <a:srgbClr val="5F5F5F"/>
                </a:solidFill>
                <a:latin typeface="Helvetica Neue" panose="02000503000000020004" pitchFamily="2"/>
              </a:defRPr>
            </a:lvl2pPr>
            <a:lvl3pPr marL="1143000" indent="-228600">
              <a:buSzPct val="75000"/>
              <a:buFont typeface="Courier New" panose="02070309020205020404" pitchFamily="49" charset="0"/>
              <a:buChar char="o"/>
              <a:defRPr lang="en-US" sz="1400" dirty="0">
                <a:solidFill>
                  <a:srgbClr val="5F5F5F"/>
                </a:solidFill>
                <a:latin typeface="Helvetica Neue" panose="02000503000000020004" pitchFamily="2"/>
              </a:defRPr>
            </a:lvl3pPr>
            <a:lvl4pPr marL="1600200" indent="-228600">
              <a:buFont typeface="Franklin Gothic Book" panose="020B0503020102020204" pitchFamily="34" charset="0"/>
              <a:buChar char="–"/>
              <a:defRPr lang="en-US" sz="1200" dirty="0">
                <a:solidFill>
                  <a:srgbClr val="5F5F5F"/>
                </a:solidFill>
                <a:latin typeface="Helvetica Neue" panose="02000503000000020004" pitchFamily="2"/>
              </a:defRPr>
            </a:lvl4pPr>
            <a:lvl5pPr>
              <a:defRPr lang="en-US" sz="1200" dirty="0">
                <a:solidFill>
                  <a:srgbClr val="5F5F5F"/>
                </a:solidFill>
                <a:latin typeface="Helvetica Neue" panose="02000503000000020004" pitchFamily="2"/>
              </a:defRPr>
            </a:lvl5pPr>
          </a:lstStyle>
          <a:p>
            <a:pPr marL="171450" lvl="0" indent="-171450"/>
            <a:r>
              <a:rPr lang="en-US"/>
              <a:t>Edit Master text styles</a:t>
            </a:r>
          </a:p>
          <a:p>
            <a:pPr marL="628650" lvl="1" indent="-171450"/>
            <a:r>
              <a:rPr lang="en-US"/>
              <a:t>Second level</a:t>
            </a:r>
          </a:p>
          <a:p>
            <a:pPr marL="1085850" lvl="2" indent="-171450"/>
            <a:r>
              <a:rPr lang="en-US"/>
              <a:t>Third level</a:t>
            </a:r>
          </a:p>
          <a:p>
            <a:pPr marL="1543050" lvl="3" indent="-171450"/>
            <a:r>
              <a:rPr lang="en-US"/>
              <a:t>Fourth level</a:t>
            </a:r>
          </a:p>
          <a:p>
            <a:pPr marL="2000250" lvl="4" indent="-171450"/>
            <a:r>
              <a:rPr lang="en-US"/>
              <a:t>Fifth level</a:t>
            </a:r>
          </a:p>
        </p:txBody>
      </p:sp>
      <p:sp>
        <p:nvSpPr>
          <p:cNvPr id="21" name="Content Placeholder 2">
            <a:extLst>
              <a:ext uri="{FF2B5EF4-FFF2-40B4-BE49-F238E27FC236}">
                <a16:creationId xmlns:a16="http://schemas.microsoft.com/office/drawing/2014/main" id="{A29FB532-EA1A-41D2-8911-A7AF84D87974}"/>
              </a:ext>
            </a:extLst>
          </p:cNvPr>
          <p:cNvSpPr>
            <a:spLocks noGrp="1"/>
          </p:cNvSpPr>
          <p:nvPr>
            <p:ph idx="16"/>
          </p:nvPr>
        </p:nvSpPr>
        <p:spPr>
          <a:xfrm>
            <a:off x="7726146" y="1730411"/>
            <a:ext cx="3406675" cy="4368398"/>
          </a:xfrm>
        </p:spPr>
        <p:txBody>
          <a:bodyPr vert="horz" lIns="91440" tIns="45720" rIns="91440" bIns="45720" rtlCol="0">
            <a:normAutofit/>
          </a:bodyPr>
          <a:lstStyle>
            <a:lvl1pPr marL="228600" indent="-228600">
              <a:buFont typeface="Wingdings" panose="05000000000000000000" pitchFamily="2" charset="2"/>
              <a:buChar char="§"/>
              <a:defRPr lang="en-US" sz="1800" b="1" dirty="0">
                <a:solidFill>
                  <a:srgbClr val="573193"/>
                </a:solidFill>
                <a:latin typeface="Helvetica Neue" panose="02000503000000020004" pitchFamily="2"/>
              </a:defRPr>
            </a:lvl1pPr>
            <a:lvl2pPr marL="800100" indent="-342900">
              <a:buFont typeface="Arial" panose="020B0604020202020204" pitchFamily="34" charset="0"/>
              <a:buChar char="•"/>
              <a:defRPr lang="en-US" sz="1600" dirty="0">
                <a:solidFill>
                  <a:srgbClr val="5F5F5F"/>
                </a:solidFill>
                <a:latin typeface="Helvetica Neue" panose="02000503000000020004" pitchFamily="2"/>
              </a:defRPr>
            </a:lvl2pPr>
            <a:lvl3pPr marL="1143000" indent="-228600">
              <a:buSzPct val="75000"/>
              <a:buFont typeface="Courier New" panose="02070309020205020404" pitchFamily="49" charset="0"/>
              <a:buChar char="o"/>
              <a:defRPr lang="en-US" sz="1400" dirty="0">
                <a:solidFill>
                  <a:srgbClr val="5F5F5F"/>
                </a:solidFill>
                <a:latin typeface="Helvetica Neue" panose="02000503000000020004" pitchFamily="2"/>
              </a:defRPr>
            </a:lvl3pPr>
            <a:lvl4pPr marL="1600200" indent="-228600">
              <a:buFont typeface="Franklin Gothic Book" panose="020B0503020102020204" pitchFamily="34" charset="0"/>
              <a:buChar char="–"/>
              <a:defRPr lang="en-US" sz="1200" dirty="0">
                <a:solidFill>
                  <a:srgbClr val="5F5F5F"/>
                </a:solidFill>
                <a:latin typeface="Helvetica Neue" panose="02000503000000020004" pitchFamily="2"/>
              </a:defRPr>
            </a:lvl4pPr>
            <a:lvl5pPr>
              <a:defRPr lang="en-US" sz="1200" dirty="0">
                <a:solidFill>
                  <a:srgbClr val="5F5F5F"/>
                </a:solidFill>
                <a:latin typeface="Helvetica Neue" panose="02000503000000020004" pitchFamily="2"/>
              </a:defRPr>
            </a:lvl5pPr>
          </a:lstStyle>
          <a:p>
            <a:pPr marL="171450" lvl="0" indent="-171450"/>
            <a:r>
              <a:rPr lang="en-US"/>
              <a:t>Edit Master text styles</a:t>
            </a:r>
          </a:p>
          <a:p>
            <a:pPr marL="628650" lvl="1" indent="-171450"/>
            <a:r>
              <a:rPr lang="en-US"/>
              <a:t>Second level</a:t>
            </a:r>
          </a:p>
          <a:p>
            <a:pPr marL="1085850" lvl="2" indent="-171450"/>
            <a:r>
              <a:rPr lang="en-US"/>
              <a:t>Third level</a:t>
            </a:r>
          </a:p>
          <a:p>
            <a:pPr marL="1543050" lvl="3" indent="-171450"/>
            <a:r>
              <a:rPr lang="en-US"/>
              <a:t>Fourth level</a:t>
            </a:r>
          </a:p>
          <a:p>
            <a:pPr marL="2000250" lvl="4" indent="-171450"/>
            <a:r>
              <a:rPr lang="en-US"/>
              <a:t>Fifth level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1F9910EE-8FCB-4F2F-9A13-650FC84BE5BD}"/>
              </a:ext>
            </a:extLst>
          </p:cNvPr>
          <p:cNvSpPr/>
          <p:nvPr userDrawn="1"/>
        </p:nvSpPr>
        <p:spPr>
          <a:xfrm>
            <a:off x="604060" y="1140825"/>
            <a:ext cx="3381199" cy="435690"/>
          </a:xfrm>
          <a:prstGeom prst="rect">
            <a:avLst/>
          </a:prstGeom>
          <a:solidFill>
            <a:srgbClr val="00498C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857B4EDD-1FBF-4220-BF73-32E1955E2CD7}"/>
              </a:ext>
            </a:extLst>
          </p:cNvPr>
          <p:cNvSpPr/>
          <p:nvPr userDrawn="1"/>
        </p:nvSpPr>
        <p:spPr>
          <a:xfrm>
            <a:off x="4079976" y="1140825"/>
            <a:ext cx="3555264" cy="435690"/>
          </a:xfrm>
          <a:prstGeom prst="rect">
            <a:avLst/>
          </a:prstGeom>
          <a:solidFill>
            <a:srgbClr val="009BDA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F201BEB6-7421-4E5A-B481-91EB29470E18}"/>
              </a:ext>
            </a:extLst>
          </p:cNvPr>
          <p:cNvSpPr/>
          <p:nvPr userDrawn="1"/>
        </p:nvSpPr>
        <p:spPr>
          <a:xfrm>
            <a:off x="7650480" y="1140824"/>
            <a:ext cx="3482341" cy="435690"/>
          </a:xfrm>
          <a:prstGeom prst="rect">
            <a:avLst/>
          </a:prstGeom>
          <a:solidFill>
            <a:srgbClr val="573193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36316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cess 3 Ste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>
            <a:extLst>
              <a:ext uri="{FF2B5EF4-FFF2-40B4-BE49-F238E27FC236}">
                <a16:creationId xmlns:a16="http://schemas.microsoft.com/office/drawing/2014/main" id="{7C851D04-7781-4B82-B964-432B16041C51}"/>
              </a:ext>
            </a:extLst>
          </p:cNvPr>
          <p:cNvSpPr/>
          <p:nvPr userDrawn="1"/>
        </p:nvSpPr>
        <p:spPr>
          <a:xfrm>
            <a:off x="4175130" y="1140825"/>
            <a:ext cx="3642989" cy="435690"/>
          </a:xfrm>
          <a:prstGeom prst="rect">
            <a:avLst/>
          </a:prstGeom>
          <a:solidFill>
            <a:srgbClr val="009BDA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7520D935-802D-4A59-AC19-E138095A348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74320" y="187325"/>
            <a:ext cx="11658600" cy="968375"/>
          </a:xfrm>
        </p:spPr>
        <p:txBody>
          <a:bodyPr>
            <a:normAutofit/>
          </a:bodyPr>
          <a:lstStyle>
            <a:lvl1pPr algn="ctr">
              <a:defRPr sz="3600" cap="none" baseline="0">
                <a:solidFill>
                  <a:srgbClr val="3A3838"/>
                </a:solidFill>
                <a:latin typeface="Franklin Gothic Demi" panose="020B0703020102020204" pitchFamily="34" charset="0"/>
              </a:defRPr>
            </a:lvl1pPr>
          </a:lstStyle>
          <a:p>
            <a:r>
              <a:rPr lang="en-US"/>
              <a:t>Click to edit slide title</a:t>
            </a:r>
          </a:p>
        </p:txBody>
      </p:sp>
      <p:sp>
        <p:nvSpPr>
          <p:cNvPr id="12" name="Footer Placeholder 4">
            <a:extLst>
              <a:ext uri="{FF2B5EF4-FFF2-40B4-BE49-F238E27FC236}">
                <a16:creationId xmlns:a16="http://schemas.microsoft.com/office/drawing/2014/main" id="{C900A413-BFCD-48D2-B594-07959F85B3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6050"/>
            <a:ext cx="4114800" cy="365125"/>
          </a:xfrm>
        </p:spPr>
        <p:txBody>
          <a:bodyPr/>
          <a:lstStyle>
            <a:lvl1pPr>
              <a:defRPr sz="1100">
                <a:solidFill>
                  <a:srgbClr val="3A3838"/>
                </a:solidFill>
                <a:latin typeface="Helvetica Neue" panose="02000503000000020004" pitchFamily="2"/>
              </a:defRPr>
            </a:lvl1pPr>
          </a:lstStyle>
          <a:p>
            <a:r>
              <a:rPr lang="en-US"/>
              <a:t>Washington Metropolitan Area Transit Authority</a:t>
            </a:r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FB41AAB7-3FBC-4F0B-BB11-C84072D706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36100" y="6496050"/>
            <a:ext cx="2743200" cy="365125"/>
          </a:xfrm>
        </p:spPr>
        <p:txBody>
          <a:bodyPr/>
          <a:lstStyle>
            <a:lvl1pPr>
              <a:defRPr sz="1100">
                <a:solidFill>
                  <a:srgbClr val="3A3838"/>
                </a:solidFill>
                <a:latin typeface="Helvetica Neue" panose="02000503000000020004" pitchFamily="2"/>
              </a:defRPr>
            </a:lvl1pPr>
          </a:lstStyle>
          <a:p>
            <a:r>
              <a:rPr lang="en-US"/>
              <a:t>Page </a:t>
            </a:r>
            <a:fld id="{AF2CA16C-8021-4560-94C7-08480641F32A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170F53BE-F00A-4FDF-8C84-CB3D28F740D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102" y="6174338"/>
            <a:ext cx="517959" cy="609891"/>
          </a:xfrm>
          <a:prstGeom prst="rect">
            <a:avLst/>
          </a:prstGeom>
        </p:spPr>
      </p:pic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7049E206-2B30-40E5-A110-B25900919890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604061" y="2286000"/>
            <a:ext cx="3571069" cy="3796898"/>
          </a:xfrm>
        </p:spPr>
        <p:txBody>
          <a:bodyPr vert="horz" lIns="91440" tIns="45720" rIns="91440" bIns="45720" rtlCol="0">
            <a:normAutofit/>
          </a:bodyPr>
          <a:lstStyle>
            <a:lvl1pPr marL="228600" indent="-228600">
              <a:buFont typeface="Wingdings" panose="05000000000000000000" pitchFamily="2" charset="2"/>
              <a:buChar char="§"/>
              <a:defRPr lang="en-US" sz="1800" b="1" dirty="0">
                <a:solidFill>
                  <a:srgbClr val="00498C"/>
                </a:solidFill>
                <a:latin typeface="Helvetica Neue" panose="02000503000000020004" pitchFamily="2"/>
              </a:defRPr>
            </a:lvl1pPr>
            <a:lvl2pPr marL="800100" indent="-342900">
              <a:buFont typeface="Arial" panose="020B0604020202020204" pitchFamily="34" charset="0"/>
              <a:buChar char="•"/>
              <a:defRPr lang="en-US" sz="1600" dirty="0">
                <a:solidFill>
                  <a:srgbClr val="5F5F5F"/>
                </a:solidFill>
                <a:latin typeface="Helvetica Neue" panose="02000503000000020004" pitchFamily="2"/>
              </a:defRPr>
            </a:lvl2pPr>
            <a:lvl3pPr marL="1143000" indent="-228600">
              <a:buSzPct val="75000"/>
              <a:buFont typeface="Courier New" panose="02070309020205020404" pitchFamily="49" charset="0"/>
              <a:buChar char="o"/>
              <a:defRPr lang="en-US" sz="1400" dirty="0">
                <a:solidFill>
                  <a:srgbClr val="5F5F5F"/>
                </a:solidFill>
                <a:latin typeface="Helvetica Neue" panose="02000503000000020004" pitchFamily="2"/>
              </a:defRPr>
            </a:lvl3pPr>
            <a:lvl4pPr marL="1600200" indent="-228600">
              <a:buFont typeface="Franklin Gothic Book" panose="020B0503020102020204" pitchFamily="34" charset="0"/>
              <a:buChar char="–"/>
              <a:defRPr lang="en-US" sz="1200" dirty="0">
                <a:solidFill>
                  <a:srgbClr val="5F5F5F"/>
                </a:solidFill>
                <a:latin typeface="Helvetica Neue" panose="02000503000000020004" pitchFamily="2"/>
              </a:defRPr>
            </a:lvl4pPr>
            <a:lvl5pPr>
              <a:defRPr lang="en-US" sz="1200" dirty="0">
                <a:solidFill>
                  <a:srgbClr val="5F5F5F"/>
                </a:solidFill>
                <a:latin typeface="Helvetica Neue" panose="02000503000000020004" pitchFamily="2"/>
              </a:defRPr>
            </a:lvl5pPr>
          </a:lstStyle>
          <a:p>
            <a:pPr marL="171450" lvl="0" indent="-171450"/>
            <a:r>
              <a:rPr lang="en-US"/>
              <a:t>Edit Master text styles</a:t>
            </a:r>
          </a:p>
          <a:p>
            <a:pPr marL="628650" lvl="1" indent="-171450"/>
            <a:r>
              <a:rPr lang="en-US"/>
              <a:t>Second level</a:t>
            </a:r>
          </a:p>
          <a:p>
            <a:pPr marL="1085850" lvl="2" indent="-171450"/>
            <a:r>
              <a:rPr lang="en-US"/>
              <a:t>Third level</a:t>
            </a:r>
          </a:p>
          <a:p>
            <a:pPr marL="1543050" lvl="3" indent="-171450"/>
            <a:r>
              <a:rPr lang="en-US"/>
              <a:t>Fourth level</a:t>
            </a:r>
          </a:p>
          <a:p>
            <a:pPr marL="2000250" lvl="4" indent="-171450"/>
            <a:r>
              <a:rPr lang="en-US"/>
              <a:t>Fifth level</a:t>
            </a:r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E1BAE22D-8555-4ED1-9420-EA391617ECAE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4274820" y="2286000"/>
            <a:ext cx="3543299" cy="3796898"/>
          </a:xfrm>
        </p:spPr>
        <p:txBody>
          <a:bodyPr vert="horz" lIns="91440" tIns="45720" rIns="91440" bIns="45720" rtlCol="0">
            <a:normAutofit/>
          </a:bodyPr>
          <a:lstStyle>
            <a:lvl1pPr marL="228600" indent="-228600">
              <a:buFont typeface="Wingdings" panose="05000000000000000000" pitchFamily="2" charset="2"/>
              <a:buChar char="§"/>
              <a:defRPr lang="en-US" sz="1800" b="1" dirty="0">
                <a:solidFill>
                  <a:srgbClr val="009BDA"/>
                </a:solidFill>
                <a:latin typeface="Helvetica Neue" panose="02000503000000020004" pitchFamily="2"/>
              </a:defRPr>
            </a:lvl1pPr>
            <a:lvl2pPr marL="800100" indent="-342900">
              <a:buFont typeface="Arial" panose="020B0604020202020204" pitchFamily="34" charset="0"/>
              <a:buChar char="•"/>
              <a:defRPr lang="en-US" sz="1600" dirty="0">
                <a:solidFill>
                  <a:srgbClr val="5F5F5F"/>
                </a:solidFill>
                <a:latin typeface="Helvetica Neue" panose="02000503000000020004" pitchFamily="2"/>
              </a:defRPr>
            </a:lvl2pPr>
            <a:lvl3pPr marL="1143000" indent="-228600">
              <a:buSzPct val="75000"/>
              <a:buFont typeface="Courier New" panose="02070309020205020404" pitchFamily="49" charset="0"/>
              <a:buChar char="o"/>
              <a:defRPr lang="en-US" sz="1400" dirty="0">
                <a:solidFill>
                  <a:srgbClr val="5F5F5F"/>
                </a:solidFill>
                <a:latin typeface="Helvetica Neue" panose="02000503000000020004" pitchFamily="2"/>
              </a:defRPr>
            </a:lvl3pPr>
            <a:lvl4pPr marL="1600200" indent="-228600">
              <a:buFont typeface="Franklin Gothic Book" panose="020B0503020102020204" pitchFamily="34" charset="0"/>
              <a:buChar char="–"/>
              <a:defRPr lang="en-US" sz="1200" dirty="0">
                <a:solidFill>
                  <a:srgbClr val="5F5F5F"/>
                </a:solidFill>
                <a:latin typeface="Helvetica Neue" panose="02000503000000020004" pitchFamily="2"/>
              </a:defRPr>
            </a:lvl4pPr>
            <a:lvl5pPr>
              <a:defRPr lang="en-US" sz="1200" dirty="0">
                <a:solidFill>
                  <a:srgbClr val="5F5F5F"/>
                </a:solidFill>
                <a:latin typeface="Helvetica Neue" panose="02000503000000020004" pitchFamily="2"/>
              </a:defRPr>
            </a:lvl5pPr>
          </a:lstStyle>
          <a:p>
            <a:pPr marL="171450" lvl="0" indent="-171450"/>
            <a:r>
              <a:rPr lang="en-US"/>
              <a:t>Edit Master text styles</a:t>
            </a:r>
          </a:p>
          <a:p>
            <a:pPr marL="628650" lvl="1" indent="-171450"/>
            <a:r>
              <a:rPr lang="en-US"/>
              <a:t>Second level</a:t>
            </a:r>
          </a:p>
          <a:p>
            <a:pPr marL="1085850" lvl="2" indent="-171450"/>
            <a:r>
              <a:rPr lang="en-US"/>
              <a:t>Third level</a:t>
            </a:r>
          </a:p>
          <a:p>
            <a:pPr marL="1543050" lvl="3" indent="-171450"/>
            <a:r>
              <a:rPr lang="en-US"/>
              <a:t>Fourth level</a:t>
            </a:r>
          </a:p>
          <a:p>
            <a:pPr marL="2000250" lvl="4" indent="-171450"/>
            <a:r>
              <a:rPr lang="en-US"/>
              <a:t>Fifth level</a:t>
            </a:r>
          </a:p>
        </p:txBody>
      </p:sp>
      <p:sp>
        <p:nvSpPr>
          <p:cNvPr id="21" name="Content Placeholder 2">
            <a:extLst>
              <a:ext uri="{FF2B5EF4-FFF2-40B4-BE49-F238E27FC236}">
                <a16:creationId xmlns:a16="http://schemas.microsoft.com/office/drawing/2014/main" id="{A29FB532-EA1A-41D2-8911-A7AF84D87974}"/>
              </a:ext>
            </a:extLst>
          </p:cNvPr>
          <p:cNvSpPr>
            <a:spLocks noGrp="1"/>
          </p:cNvSpPr>
          <p:nvPr>
            <p:ph idx="16"/>
          </p:nvPr>
        </p:nvSpPr>
        <p:spPr>
          <a:xfrm>
            <a:off x="7901940" y="2301911"/>
            <a:ext cx="3623813" cy="3796898"/>
          </a:xfrm>
        </p:spPr>
        <p:txBody>
          <a:bodyPr vert="horz" lIns="91440" tIns="45720" rIns="91440" bIns="45720" rtlCol="0">
            <a:normAutofit/>
          </a:bodyPr>
          <a:lstStyle>
            <a:lvl1pPr marL="228600" indent="-228600">
              <a:buFont typeface="Wingdings" panose="05000000000000000000" pitchFamily="2" charset="2"/>
              <a:buChar char="§"/>
              <a:defRPr lang="en-US" sz="1800" b="1" dirty="0">
                <a:solidFill>
                  <a:srgbClr val="573193"/>
                </a:solidFill>
                <a:latin typeface="Helvetica Neue" panose="02000503000000020004" pitchFamily="2"/>
              </a:defRPr>
            </a:lvl1pPr>
            <a:lvl2pPr marL="800100" indent="-342900">
              <a:buFont typeface="Arial" panose="020B0604020202020204" pitchFamily="34" charset="0"/>
              <a:buChar char="•"/>
              <a:defRPr lang="en-US" sz="1600" dirty="0">
                <a:solidFill>
                  <a:srgbClr val="5F5F5F"/>
                </a:solidFill>
                <a:latin typeface="Helvetica Neue" panose="02000503000000020004" pitchFamily="2"/>
              </a:defRPr>
            </a:lvl2pPr>
            <a:lvl3pPr marL="1143000" indent="-228600">
              <a:buSzPct val="75000"/>
              <a:buFont typeface="Courier New" panose="02070309020205020404" pitchFamily="49" charset="0"/>
              <a:buChar char="o"/>
              <a:defRPr lang="en-US" sz="1400" dirty="0">
                <a:solidFill>
                  <a:srgbClr val="5F5F5F"/>
                </a:solidFill>
                <a:latin typeface="Helvetica Neue" panose="02000503000000020004" pitchFamily="2"/>
              </a:defRPr>
            </a:lvl3pPr>
            <a:lvl4pPr marL="1600200" indent="-228600">
              <a:buFont typeface="Franklin Gothic Book" panose="020B0503020102020204" pitchFamily="34" charset="0"/>
              <a:buChar char="–"/>
              <a:defRPr lang="en-US" sz="1200" dirty="0">
                <a:solidFill>
                  <a:srgbClr val="5F5F5F"/>
                </a:solidFill>
                <a:latin typeface="Helvetica Neue" panose="02000503000000020004" pitchFamily="2"/>
              </a:defRPr>
            </a:lvl4pPr>
            <a:lvl5pPr>
              <a:defRPr lang="en-US" sz="1200" dirty="0">
                <a:solidFill>
                  <a:srgbClr val="5F5F5F"/>
                </a:solidFill>
                <a:latin typeface="Helvetica Neue" panose="02000503000000020004" pitchFamily="2"/>
              </a:defRPr>
            </a:lvl5pPr>
          </a:lstStyle>
          <a:p>
            <a:pPr marL="171450" lvl="0" indent="-171450"/>
            <a:r>
              <a:rPr lang="en-US"/>
              <a:t>Edit Master text styles</a:t>
            </a:r>
          </a:p>
          <a:p>
            <a:pPr marL="628650" lvl="1" indent="-171450"/>
            <a:r>
              <a:rPr lang="en-US"/>
              <a:t>Second level</a:t>
            </a:r>
          </a:p>
          <a:p>
            <a:pPr marL="1085850" lvl="2" indent="-171450"/>
            <a:r>
              <a:rPr lang="en-US"/>
              <a:t>Third level</a:t>
            </a:r>
          </a:p>
          <a:p>
            <a:pPr marL="1543050" lvl="3" indent="-171450"/>
            <a:r>
              <a:rPr lang="en-US"/>
              <a:t>Fourth level</a:t>
            </a:r>
          </a:p>
          <a:p>
            <a:pPr marL="2000250" lvl="4" indent="-171450"/>
            <a:r>
              <a:rPr lang="en-US"/>
              <a:t>Fifth level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1F9910EE-8FCB-4F2F-9A13-650FC84BE5BD}"/>
              </a:ext>
            </a:extLst>
          </p:cNvPr>
          <p:cNvSpPr/>
          <p:nvPr userDrawn="1"/>
        </p:nvSpPr>
        <p:spPr>
          <a:xfrm>
            <a:off x="604061" y="1140825"/>
            <a:ext cx="3571070" cy="435690"/>
          </a:xfrm>
          <a:prstGeom prst="rect">
            <a:avLst/>
          </a:prstGeom>
          <a:solidFill>
            <a:srgbClr val="00498C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F201BEB6-7421-4E5A-B481-91EB29470E18}"/>
              </a:ext>
            </a:extLst>
          </p:cNvPr>
          <p:cNvSpPr/>
          <p:nvPr userDrawn="1"/>
        </p:nvSpPr>
        <p:spPr>
          <a:xfrm>
            <a:off x="7818120" y="1140824"/>
            <a:ext cx="3707633" cy="435690"/>
          </a:xfrm>
          <a:prstGeom prst="rect">
            <a:avLst/>
          </a:prstGeom>
          <a:solidFill>
            <a:srgbClr val="573193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Isosceles Triangle 21">
            <a:extLst>
              <a:ext uri="{FF2B5EF4-FFF2-40B4-BE49-F238E27FC236}">
                <a16:creationId xmlns:a16="http://schemas.microsoft.com/office/drawing/2014/main" id="{678D3DC3-D236-4434-BABD-E0BDA3AD3B7E}"/>
              </a:ext>
            </a:extLst>
          </p:cNvPr>
          <p:cNvSpPr/>
          <p:nvPr userDrawn="1"/>
        </p:nvSpPr>
        <p:spPr>
          <a:xfrm rot="10800000">
            <a:off x="2720414" y="1474089"/>
            <a:ext cx="252029" cy="217266"/>
          </a:xfrm>
          <a:prstGeom prst="triangle">
            <a:avLst/>
          </a:prstGeom>
          <a:solidFill>
            <a:srgbClr val="0049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Isosceles Triangle 22">
            <a:extLst>
              <a:ext uri="{FF2B5EF4-FFF2-40B4-BE49-F238E27FC236}">
                <a16:creationId xmlns:a16="http://schemas.microsoft.com/office/drawing/2014/main" id="{4DB01A57-1575-45C3-8BE7-B2FFC77CE5D2}"/>
              </a:ext>
            </a:extLst>
          </p:cNvPr>
          <p:cNvSpPr/>
          <p:nvPr userDrawn="1"/>
        </p:nvSpPr>
        <p:spPr>
          <a:xfrm rot="10800000">
            <a:off x="4582298" y="1474088"/>
            <a:ext cx="252029" cy="217266"/>
          </a:xfrm>
          <a:prstGeom prst="triangle">
            <a:avLst/>
          </a:prstGeom>
          <a:solidFill>
            <a:srgbClr val="009B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Isosceles Triangle 23">
            <a:extLst>
              <a:ext uri="{FF2B5EF4-FFF2-40B4-BE49-F238E27FC236}">
                <a16:creationId xmlns:a16="http://schemas.microsoft.com/office/drawing/2014/main" id="{7B3CAF40-A88B-4C4A-86AF-55304BDFA13C}"/>
              </a:ext>
            </a:extLst>
          </p:cNvPr>
          <p:cNvSpPr/>
          <p:nvPr userDrawn="1"/>
        </p:nvSpPr>
        <p:spPr>
          <a:xfrm rot="10800000">
            <a:off x="8828978" y="1474088"/>
            <a:ext cx="252029" cy="217266"/>
          </a:xfrm>
          <a:prstGeom prst="triangle">
            <a:avLst/>
          </a:prstGeom>
          <a:solidFill>
            <a:srgbClr val="5731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Content Placeholder 2">
            <a:extLst>
              <a:ext uri="{FF2B5EF4-FFF2-40B4-BE49-F238E27FC236}">
                <a16:creationId xmlns:a16="http://schemas.microsoft.com/office/drawing/2014/main" id="{DBFA4E9F-1527-442A-A1B9-4A8786659E6B}"/>
              </a:ext>
            </a:extLst>
          </p:cNvPr>
          <p:cNvSpPr>
            <a:spLocks noGrp="1"/>
          </p:cNvSpPr>
          <p:nvPr>
            <p:ph idx="17" hasCustomPrompt="1"/>
          </p:nvPr>
        </p:nvSpPr>
        <p:spPr>
          <a:xfrm>
            <a:off x="742950" y="1576514"/>
            <a:ext cx="2068830" cy="532686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Font typeface="Wingdings" panose="05000000000000000000" pitchFamily="2" charset="2"/>
              <a:buNone/>
              <a:defRPr lang="en-US" sz="2400" b="1" dirty="0">
                <a:solidFill>
                  <a:srgbClr val="00498C"/>
                </a:solidFill>
                <a:latin typeface="Helvetica Neue" panose="02000503000000020004" pitchFamily="2"/>
              </a:defRPr>
            </a:lvl1pPr>
            <a:lvl2pPr marL="457200" indent="0">
              <a:buFont typeface="Arial" panose="020B0604020202020204" pitchFamily="34" charset="0"/>
              <a:buNone/>
              <a:defRPr lang="en-US" sz="2400" dirty="0">
                <a:solidFill>
                  <a:schemeClr val="tx1"/>
                </a:solidFill>
                <a:latin typeface="Franklin Gothic Book" panose="020B0503020102020204" pitchFamily="34" charset="0"/>
              </a:defRPr>
            </a:lvl2pPr>
            <a:lvl3pPr marL="1143000" indent="-228600">
              <a:buSzPct val="75000"/>
              <a:buFont typeface="Courier New" panose="02070309020205020404" pitchFamily="49" charset="0"/>
              <a:buChar char="o"/>
              <a:defRPr lang="en-US" sz="2000" dirty="0">
                <a:solidFill>
                  <a:schemeClr val="tx1"/>
                </a:solidFill>
                <a:latin typeface="Franklin Gothic Book" panose="020B0503020102020204" pitchFamily="34" charset="0"/>
              </a:defRPr>
            </a:lvl3pPr>
            <a:lvl4pPr marL="1600200" indent="-228600">
              <a:buFont typeface="Franklin Gothic Book" panose="020B0503020102020204" pitchFamily="34" charset="0"/>
              <a:buChar char="–"/>
              <a:defRPr lang="en-US" sz="1800" dirty="0">
                <a:solidFill>
                  <a:schemeClr val="tx1"/>
                </a:solidFill>
                <a:latin typeface="Franklin Gothic Book" panose="020B0503020102020204" pitchFamily="34" charset="0"/>
              </a:defRPr>
            </a:lvl4pPr>
            <a:lvl5pPr>
              <a:defRPr lang="en-US" sz="1800" dirty="0">
                <a:solidFill>
                  <a:schemeClr val="tx1"/>
                </a:solidFill>
                <a:latin typeface="Franklin Gothic Book" panose="020B0503020102020204" pitchFamily="34" charset="0"/>
              </a:defRPr>
            </a:lvl5pPr>
          </a:lstStyle>
          <a:p>
            <a:pPr marL="171450" lvl="0" indent="-171450"/>
            <a:r>
              <a:rPr lang="en-US"/>
              <a:t>Edit Text</a:t>
            </a:r>
          </a:p>
        </p:txBody>
      </p:sp>
      <p:sp>
        <p:nvSpPr>
          <p:cNvPr id="26" name="Content Placeholder 2">
            <a:extLst>
              <a:ext uri="{FF2B5EF4-FFF2-40B4-BE49-F238E27FC236}">
                <a16:creationId xmlns:a16="http://schemas.microsoft.com/office/drawing/2014/main" id="{E2B87620-01FF-4311-B91E-2FB73F5C475D}"/>
              </a:ext>
            </a:extLst>
          </p:cNvPr>
          <p:cNvSpPr>
            <a:spLocks noGrp="1"/>
          </p:cNvSpPr>
          <p:nvPr>
            <p:ph idx="18" hasCustomPrompt="1"/>
          </p:nvPr>
        </p:nvSpPr>
        <p:spPr>
          <a:xfrm>
            <a:off x="4996117" y="1554694"/>
            <a:ext cx="2730563" cy="532686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Font typeface="Wingdings" panose="05000000000000000000" pitchFamily="2" charset="2"/>
              <a:buNone/>
              <a:defRPr lang="en-US" sz="2400" b="1" dirty="0">
                <a:solidFill>
                  <a:srgbClr val="009BDA"/>
                </a:solidFill>
                <a:latin typeface="Helvetica Neue" panose="02000503000000020004" pitchFamily="2"/>
              </a:defRPr>
            </a:lvl1pPr>
            <a:lvl2pPr marL="457200" indent="0">
              <a:buFont typeface="Arial" panose="020B0604020202020204" pitchFamily="34" charset="0"/>
              <a:buNone/>
              <a:defRPr lang="en-US" sz="2400" dirty="0">
                <a:solidFill>
                  <a:schemeClr val="tx1"/>
                </a:solidFill>
                <a:latin typeface="Franklin Gothic Book" panose="020B0503020102020204" pitchFamily="34" charset="0"/>
              </a:defRPr>
            </a:lvl2pPr>
            <a:lvl3pPr marL="1143000" indent="-228600">
              <a:buSzPct val="75000"/>
              <a:buFont typeface="Courier New" panose="02070309020205020404" pitchFamily="49" charset="0"/>
              <a:buChar char="o"/>
              <a:defRPr lang="en-US" sz="2000" dirty="0">
                <a:solidFill>
                  <a:schemeClr val="tx1"/>
                </a:solidFill>
                <a:latin typeface="Franklin Gothic Book" panose="020B0503020102020204" pitchFamily="34" charset="0"/>
              </a:defRPr>
            </a:lvl3pPr>
            <a:lvl4pPr marL="1600200" indent="-228600">
              <a:buFont typeface="Franklin Gothic Book" panose="020B0503020102020204" pitchFamily="34" charset="0"/>
              <a:buChar char="–"/>
              <a:defRPr lang="en-US" sz="1800" dirty="0">
                <a:solidFill>
                  <a:schemeClr val="tx1"/>
                </a:solidFill>
                <a:latin typeface="Franklin Gothic Book" panose="020B0503020102020204" pitchFamily="34" charset="0"/>
              </a:defRPr>
            </a:lvl4pPr>
            <a:lvl5pPr>
              <a:defRPr lang="en-US" sz="1800" dirty="0">
                <a:solidFill>
                  <a:schemeClr val="tx1"/>
                </a:solidFill>
                <a:latin typeface="Franklin Gothic Book" panose="020B0503020102020204" pitchFamily="34" charset="0"/>
              </a:defRPr>
            </a:lvl5pPr>
          </a:lstStyle>
          <a:p>
            <a:pPr marL="171450" lvl="0" indent="-171450"/>
            <a:r>
              <a:rPr lang="en-US"/>
              <a:t>Edit Text</a:t>
            </a:r>
          </a:p>
        </p:txBody>
      </p:sp>
      <p:sp>
        <p:nvSpPr>
          <p:cNvPr id="27" name="Content Placeholder 2">
            <a:extLst>
              <a:ext uri="{FF2B5EF4-FFF2-40B4-BE49-F238E27FC236}">
                <a16:creationId xmlns:a16="http://schemas.microsoft.com/office/drawing/2014/main" id="{32ECEF46-FB3C-4798-84CD-5340F63B5A8E}"/>
              </a:ext>
            </a:extLst>
          </p:cNvPr>
          <p:cNvSpPr>
            <a:spLocks noGrp="1"/>
          </p:cNvSpPr>
          <p:nvPr>
            <p:ph idx="19" hasCustomPrompt="1"/>
          </p:nvPr>
        </p:nvSpPr>
        <p:spPr>
          <a:xfrm>
            <a:off x="9181939" y="1570605"/>
            <a:ext cx="2279170" cy="532686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Font typeface="Wingdings" panose="05000000000000000000" pitchFamily="2" charset="2"/>
              <a:buNone/>
              <a:defRPr lang="en-US" sz="2400" b="1" dirty="0">
                <a:solidFill>
                  <a:srgbClr val="573193"/>
                </a:solidFill>
                <a:latin typeface="Helvetica Neue" panose="02000503000000020004" pitchFamily="2"/>
              </a:defRPr>
            </a:lvl1pPr>
            <a:lvl2pPr marL="457200" indent="0">
              <a:buFont typeface="Arial" panose="020B0604020202020204" pitchFamily="34" charset="0"/>
              <a:buNone/>
              <a:defRPr lang="en-US" sz="2400" dirty="0">
                <a:solidFill>
                  <a:schemeClr val="tx1"/>
                </a:solidFill>
                <a:latin typeface="Franklin Gothic Book" panose="020B0503020102020204" pitchFamily="34" charset="0"/>
              </a:defRPr>
            </a:lvl2pPr>
            <a:lvl3pPr marL="1143000" indent="-228600">
              <a:buSzPct val="75000"/>
              <a:buFont typeface="Courier New" panose="02070309020205020404" pitchFamily="49" charset="0"/>
              <a:buChar char="o"/>
              <a:defRPr lang="en-US" sz="2000" dirty="0">
                <a:solidFill>
                  <a:schemeClr val="tx1"/>
                </a:solidFill>
                <a:latin typeface="Franklin Gothic Book" panose="020B0503020102020204" pitchFamily="34" charset="0"/>
              </a:defRPr>
            </a:lvl3pPr>
            <a:lvl4pPr marL="1600200" indent="-228600">
              <a:buFont typeface="Franklin Gothic Book" panose="020B0503020102020204" pitchFamily="34" charset="0"/>
              <a:buChar char="–"/>
              <a:defRPr lang="en-US" sz="1800" dirty="0">
                <a:solidFill>
                  <a:schemeClr val="tx1"/>
                </a:solidFill>
                <a:latin typeface="Franklin Gothic Book" panose="020B0503020102020204" pitchFamily="34" charset="0"/>
              </a:defRPr>
            </a:lvl4pPr>
            <a:lvl5pPr>
              <a:defRPr lang="en-US" sz="1800" dirty="0">
                <a:solidFill>
                  <a:schemeClr val="tx1"/>
                </a:solidFill>
                <a:latin typeface="Franklin Gothic Book" panose="020B0503020102020204" pitchFamily="34" charset="0"/>
              </a:defRPr>
            </a:lvl5pPr>
          </a:lstStyle>
          <a:p>
            <a:pPr marL="171450" lvl="0" indent="-171450"/>
            <a:r>
              <a:rPr lang="en-US"/>
              <a:t>Edit Text</a:t>
            </a:r>
          </a:p>
        </p:txBody>
      </p:sp>
    </p:spTree>
    <p:extLst>
      <p:ext uri="{BB962C8B-B14F-4D97-AF65-F5344CB8AC3E}">
        <p14:creationId xmlns:p14="http://schemas.microsoft.com/office/powerpoint/2010/main" val="18581280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 with Takeaw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6BEAF69F-8F91-4879-BC66-E330749910B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74320" y="187325"/>
            <a:ext cx="11658600" cy="968375"/>
          </a:xfrm>
        </p:spPr>
        <p:txBody>
          <a:bodyPr>
            <a:normAutofit/>
          </a:bodyPr>
          <a:lstStyle>
            <a:lvl1pPr algn="ctr">
              <a:defRPr sz="3600">
                <a:solidFill>
                  <a:srgbClr val="3A3838"/>
                </a:solidFill>
                <a:latin typeface="Franklin Gothic Demi" panose="020B0703020102020204" pitchFamily="34" charset="0"/>
              </a:defRPr>
            </a:lvl1pPr>
          </a:lstStyle>
          <a:p>
            <a:r>
              <a:rPr lang="en-US"/>
              <a:t>Click to edit slide title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F33E335-FEA2-4A0C-86FD-E7293CD79364}"/>
              </a:ext>
            </a:extLst>
          </p:cNvPr>
          <p:cNvSpPr/>
          <p:nvPr userDrawn="1"/>
        </p:nvSpPr>
        <p:spPr>
          <a:xfrm>
            <a:off x="4953000" y="1130300"/>
            <a:ext cx="2286000" cy="114300"/>
          </a:xfrm>
          <a:prstGeom prst="rect">
            <a:avLst/>
          </a:prstGeom>
          <a:solidFill>
            <a:srgbClr val="009B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B9F828D3-FA55-432C-B91F-9E3A7FCD2F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6050"/>
            <a:ext cx="4114800" cy="365125"/>
          </a:xfrm>
        </p:spPr>
        <p:txBody>
          <a:bodyPr/>
          <a:lstStyle>
            <a:lvl1pPr>
              <a:defRPr sz="1100">
                <a:solidFill>
                  <a:srgbClr val="3A3838"/>
                </a:solidFill>
                <a:latin typeface="Helvetica Neue" panose="02000503000000020004" pitchFamily="2"/>
              </a:defRPr>
            </a:lvl1pPr>
          </a:lstStyle>
          <a:p>
            <a:r>
              <a:rPr lang="en-US"/>
              <a:t>Washington Metropolitan Area Transit Authority</a:t>
            </a:r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7933B006-02C5-41E0-AB50-62BA2009D3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36100" y="6496050"/>
            <a:ext cx="2743200" cy="365125"/>
          </a:xfrm>
        </p:spPr>
        <p:txBody>
          <a:bodyPr/>
          <a:lstStyle>
            <a:lvl1pPr>
              <a:defRPr sz="1100">
                <a:solidFill>
                  <a:srgbClr val="3A3838"/>
                </a:solidFill>
                <a:latin typeface="Helvetica Neue" panose="02000503000000020004" pitchFamily="2"/>
              </a:defRPr>
            </a:lvl1pPr>
          </a:lstStyle>
          <a:p>
            <a:r>
              <a:rPr lang="en-US"/>
              <a:t>Page </a:t>
            </a:r>
            <a:fld id="{AF2CA16C-8021-4560-94C7-08480641F32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Text Placeholder 2">
            <a:extLst>
              <a:ext uri="{FF2B5EF4-FFF2-40B4-BE49-F238E27FC236}">
                <a16:creationId xmlns:a16="http://schemas.microsoft.com/office/drawing/2014/main" id="{9CED2F8E-2D83-4FE8-ACB7-CFCE163B5066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604060" y="1376362"/>
            <a:ext cx="10997390" cy="1060845"/>
          </a:xfrm>
          <a:solidFill>
            <a:srgbClr val="00498C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2200" b="1">
                <a:solidFill>
                  <a:schemeClr val="bg1"/>
                </a:solidFill>
                <a:latin typeface="Helvetica Neue" panose="02000503000000020004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key takeaway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0D153ADB-A5BB-480C-A05C-2B77BD3E657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102" y="6174338"/>
            <a:ext cx="517959" cy="609891"/>
          </a:xfrm>
          <a:prstGeom prst="rect">
            <a:avLst/>
          </a:prstGeom>
        </p:spPr>
      </p:pic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3CFCE38D-791C-45FB-A08B-7A35A2CD636D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04060" y="2568968"/>
            <a:ext cx="5382671" cy="3513929"/>
          </a:xfrm>
        </p:spPr>
        <p:txBody>
          <a:bodyPr vert="horz" lIns="91440" tIns="45720" rIns="91440" bIns="45720" rtlCol="0">
            <a:normAutofit/>
          </a:bodyPr>
          <a:lstStyle>
            <a:lvl1pPr marL="228600" indent="-228600">
              <a:buFont typeface="Wingdings" panose="05000000000000000000" pitchFamily="2" charset="2"/>
              <a:buChar char="§"/>
              <a:defRPr lang="en-US" sz="2000" dirty="0">
                <a:solidFill>
                  <a:srgbClr val="5F5F5F"/>
                </a:solidFill>
                <a:latin typeface="Helvetica Neue" panose="02000503000000020004" pitchFamily="2"/>
              </a:defRPr>
            </a:lvl1pPr>
            <a:lvl2pPr marL="800100" indent="-342900">
              <a:buFont typeface="Arial" panose="020B0604020202020204" pitchFamily="34" charset="0"/>
              <a:buChar char="•"/>
              <a:defRPr lang="en-US" sz="1800" dirty="0">
                <a:solidFill>
                  <a:srgbClr val="5F5F5F"/>
                </a:solidFill>
                <a:latin typeface="Helvetica Neue" panose="02000503000000020004" pitchFamily="2"/>
              </a:defRPr>
            </a:lvl2pPr>
            <a:lvl3pPr marL="1143000" indent="-228600">
              <a:buSzPct val="75000"/>
              <a:buFont typeface="Courier New" panose="02070309020205020404" pitchFamily="49" charset="0"/>
              <a:buChar char="o"/>
              <a:defRPr lang="en-US" sz="1600" dirty="0">
                <a:solidFill>
                  <a:srgbClr val="5F5F5F"/>
                </a:solidFill>
                <a:latin typeface="Helvetica Neue" panose="02000503000000020004" pitchFamily="2"/>
              </a:defRPr>
            </a:lvl3pPr>
            <a:lvl4pPr marL="1600200" indent="-228600">
              <a:buFont typeface="Franklin Gothic Book" panose="020B0503020102020204" pitchFamily="34" charset="0"/>
              <a:buChar char="–"/>
              <a:defRPr lang="en-US" sz="1400" dirty="0">
                <a:solidFill>
                  <a:srgbClr val="5F5F5F"/>
                </a:solidFill>
                <a:latin typeface="Helvetica Neue" panose="02000503000000020004" pitchFamily="2"/>
              </a:defRPr>
            </a:lvl4pPr>
            <a:lvl5pPr>
              <a:defRPr lang="en-US" sz="1400" dirty="0">
                <a:solidFill>
                  <a:srgbClr val="5F5F5F"/>
                </a:solidFill>
                <a:latin typeface="Helvetica Neue" panose="02000503000000020004" pitchFamily="2"/>
              </a:defRPr>
            </a:lvl5pPr>
          </a:lstStyle>
          <a:p>
            <a:pPr marL="171450" lvl="0" indent="-171450"/>
            <a:r>
              <a:rPr lang="en-US"/>
              <a:t>Edit Master text styles</a:t>
            </a:r>
          </a:p>
          <a:p>
            <a:pPr marL="628650" lvl="1" indent="-171450"/>
            <a:r>
              <a:rPr lang="en-US"/>
              <a:t>Second level</a:t>
            </a:r>
          </a:p>
          <a:p>
            <a:pPr marL="1085850" lvl="2" indent="-171450"/>
            <a:r>
              <a:rPr lang="en-US"/>
              <a:t>Third level</a:t>
            </a:r>
          </a:p>
          <a:p>
            <a:pPr marL="1543050" lvl="3" indent="-171450"/>
            <a:r>
              <a:rPr lang="en-US"/>
              <a:t>Fourth level</a:t>
            </a:r>
          </a:p>
          <a:p>
            <a:pPr marL="2000250" lvl="4" indent="-171450"/>
            <a:r>
              <a:rPr lang="en-US"/>
              <a:t>Fifth level</a:t>
            </a:r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614E6FED-257C-48D2-902D-4A1DE3EFA13C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6211019" y="2568967"/>
            <a:ext cx="5390431" cy="3513929"/>
          </a:xfrm>
        </p:spPr>
        <p:txBody>
          <a:bodyPr vert="horz" lIns="91440" tIns="45720" rIns="91440" bIns="45720" rtlCol="0">
            <a:normAutofit/>
          </a:bodyPr>
          <a:lstStyle>
            <a:lvl1pPr marL="228600" indent="-228600">
              <a:buFont typeface="Wingdings" panose="05000000000000000000" pitchFamily="2" charset="2"/>
              <a:buChar char="§"/>
              <a:defRPr lang="en-US" sz="2000" dirty="0">
                <a:solidFill>
                  <a:srgbClr val="5F5F5F"/>
                </a:solidFill>
                <a:latin typeface="Helvetica Neue" panose="02000503000000020004" pitchFamily="2"/>
              </a:defRPr>
            </a:lvl1pPr>
            <a:lvl2pPr marL="800100" indent="-342900">
              <a:buFont typeface="Arial" panose="020B0604020202020204" pitchFamily="34" charset="0"/>
              <a:buChar char="•"/>
              <a:defRPr lang="en-US" sz="1800" dirty="0">
                <a:solidFill>
                  <a:srgbClr val="5F5F5F"/>
                </a:solidFill>
                <a:latin typeface="Helvetica Neue" panose="02000503000000020004" pitchFamily="2"/>
              </a:defRPr>
            </a:lvl2pPr>
            <a:lvl3pPr marL="1143000" indent="-228600">
              <a:buSzPct val="75000"/>
              <a:buFont typeface="Courier New" panose="02070309020205020404" pitchFamily="49" charset="0"/>
              <a:buChar char="o"/>
              <a:defRPr lang="en-US" sz="1600" dirty="0">
                <a:solidFill>
                  <a:srgbClr val="5F5F5F"/>
                </a:solidFill>
                <a:latin typeface="Helvetica Neue" panose="02000503000000020004" pitchFamily="2"/>
              </a:defRPr>
            </a:lvl3pPr>
            <a:lvl4pPr marL="1600200" indent="-228600">
              <a:buFont typeface="Franklin Gothic Book" panose="020B0503020102020204" pitchFamily="34" charset="0"/>
              <a:buChar char="–"/>
              <a:defRPr lang="en-US" sz="1400" dirty="0">
                <a:solidFill>
                  <a:srgbClr val="5F5F5F"/>
                </a:solidFill>
                <a:latin typeface="Helvetica Neue" panose="02000503000000020004" pitchFamily="2"/>
              </a:defRPr>
            </a:lvl4pPr>
            <a:lvl5pPr>
              <a:defRPr lang="en-US" sz="1400" dirty="0">
                <a:solidFill>
                  <a:srgbClr val="5F5F5F"/>
                </a:solidFill>
                <a:latin typeface="Helvetica Neue" panose="02000503000000020004" pitchFamily="2"/>
              </a:defRPr>
            </a:lvl5pPr>
          </a:lstStyle>
          <a:p>
            <a:pPr marL="171450" lvl="0" indent="-171450"/>
            <a:r>
              <a:rPr lang="en-US"/>
              <a:t>Edit Master text styles</a:t>
            </a:r>
          </a:p>
          <a:p>
            <a:pPr marL="628650" lvl="1" indent="-171450"/>
            <a:r>
              <a:rPr lang="en-US"/>
              <a:t>Second level</a:t>
            </a:r>
          </a:p>
          <a:p>
            <a:pPr marL="1085850" lvl="2" indent="-171450"/>
            <a:r>
              <a:rPr lang="en-US"/>
              <a:t>Third level</a:t>
            </a:r>
          </a:p>
          <a:p>
            <a:pPr marL="1543050" lvl="3" indent="-171450"/>
            <a:r>
              <a:rPr lang="en-US"/>
              <a:t>Fourth level</a:t>
            </a:r>
          </a:p>
          <a:p>
            <a:pPr marL="2000250" lvl="4" indent="-171450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6290533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 - 2 W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775ED4B7-6C51-4760-B3DB-C9B45C2FD79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74320" y="187325"/>
            <a:ext cx="11658600" cy="968375"/>
          </a:xfrm>
        </p:spPr>
        <p:txBody>
          <a:bodyPr/>
          <a:lstStyle>
            <a:lvl1pPr algn="ctr">
              <a:defRPr>
                <a:solidFill>
                  <a:srgbClr val="3A3838"/>
                </a:solidFill>
                <a:latin typeface="Franklin Gothic Demi" panose="020B0703020102020204" pitchFamily="34" charset="0"/>
              </a:defRPr>
            </a:lvl1pPr>
          </a:lstStyle>
          <a:p>
            <a:r>
              <a:rPr lang="en-US"/>
              <a:t>Click to edit slide title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A3C4DAF-B104-4BA0-9AF2-82A1C9F50DFC}"/>
              </a:ext>
            </a:extLst>
          </p:cNvPr>
          <p:cNvSpPr/>
          <p:nvPr userDrawn="1"/>
        </p:nvSpPr>
        <p:spPr>
          <a:xfrm>
            <a:off x="4953000" y="1130300"/>
            <a:ext cx="2286000" cy="114300"/>
          </a:xfrm>
          <a:prstGeom prst="rect">
            <a:avLst/>
          </a:prstGeom>
          <a:solidFill>
            <a:srgbClr val="009B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Helvetica Neue" panose="02000503000000020004" pitchFamily="2"/>
            </a:endParaRP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946E43DE-7740-41FE-8A31-B879A13BB7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6050"/>
            <a:ext cx="4114800" cy="365125"/>
          </a:xfrm>
        </p:spPr>
        <p:txBody>
          <a:bodyPr/>
          <a:lstStyle>
            <a:lvl1pPr>
              <a:defRPr sz="1100">
                <a:solidFill>
                  <a:srgbClr val="5F5F5F"/>
                </a:solidFill>
                <a:latin typeface="Helvetica Neue" panose="02000503000000020004" pitchFamily="2"/>
              </a:defRPr>
            </a:lvl1pPr>
          </a:lstStyle>
          <a:p>
            <a:r>
              <a:rPr lang="en-US"/>
              <a:t>Washington Metropolitan Area Transit Authority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6C17D8A2-837E-4F2C-9FFC-48988F09B0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36100" y="6496050"/>
            <a:ext cx="2743200" cy="365125"/>
          </a:xfrm>
        </p:spPr>
        <p:txBody>
          <a:bodyPr/>
          <a:lstStyle>
            <a:lvl1pPr>
              <a:defRPr sz="1100">
                <a:solidFill>
                  <a:srgbClr val="5F5F5F"/>
                </a:solidFill>
                <a:latin typeface="Helvetica Neue" panose="02000503000000020004" pitchFamily="2"/>
              </a:defRPr>
            </a:lvl1pPr>
          </a:lstStyle>
          <a:p>
            <a:r>
              <a:rPr lang="en-US"/>
              <a:t>Page </a:t>
            </a:r>
            <a:fld id="{AF2CA16C-8021-4560-94C7-08480641F32A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3BBF01B5-B59D-4EAE-96CD-69837A4E8DD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102" y="6174338"/>
            <a:ext cx="517959" cy="609891"/>
          </a:xfrm>
          <a:prstGeom prst="rect">
            <a:avLst/>
          </a:prstGeom>
        </p:spPr>
      </p:pic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817D7BA7-F0F9-4445-BB35-4CA26B85B1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4060" y="1602338"/>
            <a:ext cx="5382671" cy="4480560"/>
          </a:xfrm>
        </p:spPr>
        <p:txBody>
          <a:bodyPr vert="horz" lIns="91440" tIns="45720" rIns="91440" bIns="45720" rtlCol="0">
            <a:normAutofit/>
          </a:bodyPr>
          <a:lstStyle>
            <a:lvl1pPr marL="228600" indent="-228600">
              <a:buFont typeface="Wingdings" panose="05000000000000000000" pitchFamily="2" charset="2"/>
              <a:buChar char="§"/>
              <a:defRPr lang="en-US" sz="2000" b="1" dirty="0">
                <a:solidFill>
                  <a:srgbClr val="5F5F5F"/>
                </a:solidFill>
                <a:latin typeface="Helvetica Neue" panose="02000503000000020004" pitchFamily="2"/>
              </a:defRPr>
            </a:lvl1pPr>
            <a:lvl2pPr marL="800100" indent="-342900">
              <a:buFont typeface="Arial" panose="020B0604020202020204" pitchFamily="34" charset="0"/>
              <a:buChar char="•"/>
              <a:defRPr lang="en-US" sz="1800" dirty="0">
                <a:solidFill>
                  <a:srgbClr val="5F5F5F"/>
                </a:solidFill>
                <a:latin typeface="Helvetica Neue" panose="02000503000000020004" pitchFamily="2"/>
              </a:defRPr>
            </a:lvl2pPr>
            <a:lvl3pPr marL="1143000" indent="-228600">
              <a:buSzPct val="75000"/>
              <a:buFont typeface="Courier New" panose="02070309020205020404" pitchFamily="49" charset="0"/>
              <a:buChar char="o"/>
              <a:defRPr lang="en-US" sz="1600" dirty="0">
                <a:solidFill>
                  <a:srgbClr val="5F5F5F"/>
                </a:solidFill>
                <a:latin typeface="Helvetica Neue" panose="02000503000000020004" pitchFamily="2"/>
              </a:defRPr>
            </a:lvl3pPr>
            <a:lvl4pPr marL="1600200" indent="-228600">
              <a:buFont typeface="Franklin Gothic Book" panose="020B0503020102020204" pitchFamily="34" charset="0"/>
              <a:buChar char="–"/>
              <a:defRPr lang="en-US" sz="1400" dirty="0">
                <a:solidFill>
                  <a:srgbClr val="5F5F5F"/>
                </a:solidFill>
                <a:latin typeface="Helvetica Neue" panose="02000503000000020004" pitchFamily="2"/>
              </a:defRPr>
            </a:lvl4pPr>
            <a:lvl5pPr>
              <a:defRPr lang="en-US" sz="1400" dirty="0">
                <a:solidFill>
                  <a:srgbClr val="5F5F5F"/>
                </a:solidFill>
                <a:latin typeface="Helvetica Neue" panose="02000503000000020004" pitchFamily="2"/>
              </a:defRPr>
            </a:lvl5pPr>
          </a:lstStyle>
          <a:p>
            <a:pPr marL="171450" lvl="0" indent="-171450"/>
            <a:r>
              <a:rPr lang="en-US"/>
              <a:t>Edit Master text styles</a:t>
            </a:r>
          </a:p>
          <a:p>
            <a:pPr marL="628650" lvl="1" indent="-171450"/>
            <a:r>
              <a:rPr lang="en-US"/>
              <a:t>Second level</a:t>
            </a:r>
          </a:p>
          <a:p>
            <a:pPr marL="1085850" lvl="2" indent="-171450"/>
            <a:r>
              <a:rPr lang="en-US"/>
              <a:t>Third level</a:t>
            </a:r>
          </a:p>
          <a:p>
            <a:pPr marL="1543050" lvl="3" indent="-171450"/>
            <a:r>
              <a:rPr lang="en-US"/>
              <a:t>Fourth level</a:t>
            </a:r>
          </a:p>
          <a:p>
            <a:pPr marL="2000250" lvl="4" indent="-171450"/>
            <a:r>
              <a:rPr lang="en-US"/>
              <a:t>Fifth level</a:t>
            </a:r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3FC41370-CBCF-4167-9E26-C335F3E75102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212888" y="1602338"/>
            <a:ext cx="5377132" cy="4480560"/>
          </a:xfrm>
        </p:spPr>
        <p:txBody>
          <a:bodyPr vert="horz" lIns="91440" tIns="45720" rIns="91440" bIns="45720" rtlCol="0">
            <a:normAutofit/>
          </a:bodyPr>
          <a:lstStyle>
            <a:lvl1pPr marL="228600" indent="-228600">
              <a:buFont typeface="Wingdings" panose="05000000000000000000" pitchFamily="2" charset="2"/>
              <a:buChar char="§"/>
              <a:defRPr lang="en-US" sz="2000" b="1" dirty="0">
                <a:solidFill>
                  <a:srgbClr val="5F5F5F"/>
                </a:solidFill>
                <a:latin typeface="Helvetica Neue" panose="02000503000000020004" pitchFamily="2"/>
              </a:defRPr>
            </a:lvl1pPr>
            <a:lvl2pPr marL="800100" indent="-342900">
              <a:buFont typeface="Arial" panose="020B0604020202020204" pitchFamily="34" charset="0"/>
              <a:buChar char="•"/>
              <a:defRPr lang="en-US" sz="1800" dirty="0">
                <a:solidFill>
                  <a:srgbClr val="5F5F5F"/>
                </a:solidFill>
                <a:latin typeface="Helvetica Neue" panose="02000503000000020004" pitchFamily="2"/>
              </a:defRPr>
            </a:lvl2pPr>
            <a:lvl3pPr marL="1143000" indent="-228600">
              <a:buSzPct val="75000"/>
              <a:buFont typeface="Courier New" panose="02070309020205020404" pitchFamily="49" charset="0"/>
              <a:buChar char="o"/>
              <a:defRPr lang="en-US" sz="1600" dirty="0">
                <a:solidFill>
                  <a:srgbClr val="5F5F5F"/>
                </a:solidFill>
                <a:latin typeface="Helvetica Neue" panose="02000503000000020004" pitchFamily="2"/>
              </a:defRPr>
            </a:lvl3pPr>
            <a:lvl4pPr marL="1600200" indent="-228600">
              <a:buFont typeface="Franklin Gothic Book" panose="020B0503020102020204" pitchFamily="34" charset="0"/>
              <a:buChar char="–"/>
              <a:defRPr lang="en-US" sz="1400" dirty="0">
                <a:solidFill>
                  <a:srgbClr val="5F5F5F"/>
                </a:solidFill>
                <a:latin typeface="Helvetica Neue" panose="02000503000000020004" pitchFamily="2"/>
              </a:defRPr>
            </a:lvl4pPr>
            <a:lvl5pPr>
              <a:defRPr lang="en-US" sz="1400" dirty="0">
                <a:solidFill>
                  <a:srgbClr val="5F5F5F"/>
                </a:solidFill>
                <a:latin typeface="Helvetica Neue" panose="02000503000000020004" pitchFamily="2"/>
              </a:defRPr>
            </a:lvl5pPr>
          </a:lstStyle>
          <a:p>
            <a:pPr marL="171450" lvl="0" indent="-171450"/>
            <a:r>
              <a:rPr lang="en-US"/>
              <a:t>Edit Master text styles</a:t>
            </a:r>
          </a:p>
          <a:p>
            <a:pPr marL="628650" lvl="1" indent="-171450"/>
            <a:r>
              <a:rPr lang="en-US"/>
              <a:t>Second level</a:t>
            </a:r>
          </a:p>
          <a:p>
            <a:pPr marL="1085850" lvl="2" indent="-171450"/>
            <a:r>
              <a:rPr lang="en-US"/>
              <a:t>Third level</a:t>
            </a:r>
          </a:p>
          <a:p>
            <a:pPr marL="1543050" lvl="3" indent="-171450"/>
            <a:r>
              <a:rPr lang="en-US"/>
              <a:t>Fourth level</a:t>
            </a:r>
          </a:p>
          <a:p>
            <a:pPr marL="2000250" lvl="4" indent="-171450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0282012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 - 4 W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6BEAF69F-8F91-4879-BC66-E330749910B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74320" y="187325"/>
            <a:ext cx="11658600" cy="968375"/>
          </a:xfrm>
        </p:spPr>
        <p:txBody>
          <a:bodyPr/>
          <a:lstStyle>
            <a:lvl1pPr algn="ctr">
              <a:defRPr>
                <a:solidFill>
                  <a:srgbClr val="3A3838"/>
                </a:solidFill>
                <a:latin typeface="Franklin Gothic Demi" panose="020B0703020102020204" pitchFamily="34" charset="0"/>
              </a:defRPr>
            </a:lvl1pPr>
          </a:lstStyle>
          <a:p>
            <a:r>
              <a:rPr lang="en-US"/>
              <a:t>Click to edit slide title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F33E335-FEA2-4A0C-86FD-E7293CD79364}"/>
              </a:ext>
            </a:extLst>
          </p:cNvPr>
          <p:cNvSpPr/>
          <p:nvPr userDrawn="1"/>
        </p:nvSpPr>
        <p:spPr>
          <a:xfrm>
            <a:off x="4953000" y="1130300"/>
            <a:ext cx="2286000" cy="114300"/>
          </a:xfrm>
          <a:prstGeom prst="rect">
            <a:avLst/>
          </a:prstGeom>
          <a:solidFill>
            <a:srgbClr val="009B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B9F828D3-FA55-432C-B91F-9E3A7FCD2F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6050"/>
            <a:ext cx="4114800" cy="365125"/>
          </a:xfrm>
        </p:spPr>
        <p:txBody>
          <a:bodyPr/>
          <a:lstStyle>
            <a:lvl1pPr>
              <a:defRPr sz="1100">
                <a:solidFill>
                  <a:srgbClr val="3A3838"/>
                </a:solidFill>
                <a:latin typeface="Helvetica Neue" panose="02000503000000020004" pitchFamily="2"/>
              </a:defRPr>
            </a:lvl1pPr>
          </a:lstStyle>
          <a:p>
            <a:r>
              <a:rPr lang="en-US"/>
              <a:t>Washington Metropolitan Area Transit Authority</a:t>
            </a:r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7933B006-02C5-41E0-AB50-62BA2009D3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36100" y="6496050"/>
            <a:ext cx="2743200" cy="365125"/>
          </a:xfrm>
        </p:spPr>
        <p:txBody>
          <a:bodyPr/>
          <a:lstStyle>
            <a:lvl1pPr>
              <a:defRPr sz="1100">
                <a:solidFill>
                  <a:srgbClr val="3A3838"/>
                </a:solidFill>
                <a:latin typeface="Helvetica Neue" panose="02000503000000020004" pitchFamily="2"/>
              </a:defRPr>
            </a:lvl1pPr>
          </a:lstStyle>
          <a:p>
            <a:r>
              <a:rPr lang="en-US"/>
              <a:t>Page </a:t>
            </a:r>
            <a:fld id="{AF2CA16C-8021-4560-94C7-08480641F32A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DE03D589-3CD8-4FC1-AD28-2B69DB25E5A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102" y="6174338"/>
            <a:ext cx="517959" cy="609891"/>
          </a:xfrm>
          <a:prstGeom prst="rect">
            <a:avLst/>
          </a:prstGeom>
        </p:spPr>
      </p:pic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7C4CEB13-10FB-4B02-854F-553E7DE34C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4360" y="1602338"/>
            <a:ext cx="5474969" cy="2112270"/>
          </a:xfrm>
        </p:spPr>
        <p:txBody>
          <a:bodyPr vert="horz" lIns="91440" tIns="45720" rIns="91440" bIns="45720" rtlCol="0">
            <a:normAutofit/>
          </a:bodyPr>
          <a:lstStyle>
            <a:lvl1pPr marL="228600" indent="-228600">
              <a:buFont typeface="Wingdings" panose="05000000000000000000" pitchFamily="2" charset="2"/>
              <a:buChar char="§"/>
              <a:defRPr lang="en-US" sz="1800" b="1" dirty="0">
                <a:solidFill>
                  <a:srgbClr val="5F5F5F"/>
                </a:solidFill>
                <a:latin typeface="Helvetica Neue" panose="02000503000000020004" pitchFamily="2"/>
              </a:defRPr>
            </a:lvl1pPr>
            <a:lvl2pPr marL="800100" indent="-342900">
              <a:buFont typeface="Arial" panose="020B0604020202020204" pitchFamily="34" charset="0"/>
              <a:buChar char="•"/>
              <a:defRPr lang="en-US" sz="1600" dirty="0">
                <a:solidFill>
                  <a:srgbClr val="5F5F5F"/>
                </a:solidFill>
                <a:latin typeface="Helvetica Neue" panose="02000503000000020004" pitchFamily="2"/>
              </a:defRPr>
            </a:lvl2pPr>
            <a:lvl3pPr marL="1143000" indent="-228600">
              <a:buSzPct val="75000"/>
              <a:buFont typeface="Courier New" panose="02070309020205020404" pitchFamily="49" charset="0"/>
              <a:buChar char="o"/>
              <a:defRPr lang="en-US" sz="1400" dirty="0">
                <a:solidFill>
                  <a:srgbClr val="5F5F5F"/>
                </a:solidFill>
                <a:latin typeface="Helvetica Neue" panose="02000503000000020004" pitchFamily="2"/>
              </a:defRPr>
            </a:lvl3pPr>
            <a:lvl4pPr marL="1600200" indent="-228600">
              <a:buFont typeface="Franklin Gothic Book" panose="020B0503020102020204" pitchFamily="34" charset="0"/>
              <a:buChar char="–"/>
              <a:defRPr lang="en-US" sz="1200" dirty="0">
                <a:solidFill>
                  <a:srgbClr val="5F5F5F"/>
                </a:solidFill>
                <a:latin typeface="Helvetica Neue" panose="02000503000000020004" pitchFamily="2"/>
              </a:defRPr>
            </a:lvl4pPr>
            <a:lvl5pPr>
              <a:defRPr lang="en-US" sz="1200" dirty="0">
                <a:solidFill>
                  <a:srgbClr val="5F5F5F"/>
                </a:solidFill>
                <a:latin typeface="Helvetica Neue" panose="02000503000000020004" pitchFamily="2"/>
              </a:defRPr>
            </a:lvl5pPr>
          </a:lstStyle>
          <a:p>
            <a:pPr marL="171450" lvl="0" indent="-171450"/>
            <a:r>
              <a:rPr lang="en-US"/>
              <a:t>Edit Master text styles</a:t>
            </a:r>
          </a:p>
          <a:p>
            <a:pPr marL="628650" lvl="1" indent="-171450"/>
            <a:r>
              <a:rPr lang="en-US"/>
              <a:t>Second level</a:t>
            </a:r>
          </a:p>
          <a:p>
            <a:pPr marL="1085850" lvl="2" indent="-171450"/>
            <a:r>
              <a:rPr lang="en-US"/>
              <a:t>Third level</a:t>
            </a:r>
          </a:p>
          <a:p>
            <a:pPr marL="1543050" lvl="3" indent="-171450"/>
            <a:r>
              <a:rPr lang="en-US"/>
              <a:t>Fourth level</a:t>
            </a:r>
          </a:p>
          <a:p>
            <a:pPr marL="2000250" lvl="4" indent="-171450"/>
            <a:r>
              <a:rPr lang="en-US"/>
              <a:t>Fifth level</a:t>
            </a:r>
          </a:p>
        </p:txBody>
      </p:sp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EBE4A091-82D6-468D-8A76-14BFE37DE955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6212888" y="1602338"/>
            <a:ext cx="5377132" cy="2112270"/>
          </a:xfrm>
        </p:spPr>
        <p:txBody>
          <a:bodyPr vert="horz" lIns="91440" tIns="45720" rIns="91440" bIns="45720" rtlCol="0">
            <a:normAutofit/>
          </a:bodyPr>
          <a:lstStyle>
            <a:lvl1pPr marL="228600" indent="-228600">
              <a:buFont typeface="Wingdings" panose="05000000000000000000" pitchFamily="2" charset="2"/>
              <a:buChar char="§"/>
              <a:defRPr lang="en-US" sz="1800" b="1" dirty="0">
                <a:solidFill>
                  <a:srgbClr val="5F5F5F"/>
                </a:solidFill>
                <a:latin typeface="Helvetica Neue" panose="02000503000000020004" pitchFamily="2"/>
              </a:defRPr>
            </a:lvl1pPr>
            <a:lvl2pPr marL="800100" indent="-342900">
              <a:buFont typeface="Arial" panose="020B0604020202020204" pitchFamily="34" charset="0"/>
              <a:buChar char="•"/>
              <a:defRPr lang="en-US" sz="1600" dirty="0">
                <a:solidFill>
                  <a:srgbClr val="5F5F5F"/>
                </a:solidFill>
                <a:latin typeface="Helvetica Neue" panose="02000503000000020004" pitchFamily="2"/>
              </a:defRPr>
            </a:lvl2pPr>
            <a:lvl3pPr marL="1143000" indent="-228600">
              <a:buSzPct val="75000"/>
              <a:buFont typeface="Courier New" panose="02070309020205020404" pitchFamily="49" charset="0"/>
              <a:buChar char="o"/>
              <a:defRPr lang="en-US" sz="1400" dirty="0">
                <a:solidFill>
                  <a:srgbClr val="5F5F5F"/>
                </a:solidFill>
                <a:latin typeface="Helvetica Neue" panose="02000503000000020004" pitchFamily="2"/>
              </a:defRPr>
            </a:lvl3pPr>
            <a:lvl4pPr marL="1600200" indent="-228600">
              <a:buFont typeface="Franklin Gothic Book" panose="020B0503020102020204" pitchFamily="34" charset="0"/>
              <a:buChar char="–"/>
              <a:defRPr lang="en-US" sz="1200" dirty="0">
                <a:solidFill>
                  <a:srgbClr val="5F5F5F"/>
                </a:solidFill>
                <a:latin typeface="Helvetica Neue" panose="02000503000000020004" pitchFamily="2"/>
              </a:defRPr>
            </a:lvl4pPr>
            <a:lvl5pPr>
              <a:defRPr lang="en-US" sz="1200" dirty="0">
                <a:solidFill>
                  <a:srgbClr val="5F5F5F"/>
                </a:solidFill>
                <a:latin typeface="Helvetica Neue" panose="02000503000000020004" pitchFamily="2"/>
              </a:defRPr>
            </a:lvl5pPr>
          </a:lstStyle>
          <a:p>
            <a:pPr marL="171450" lvl="0" indent="-171450"/>
            <a:r>
              <a:rPr lang="en-US"/>
              <a:t>Edit Master text styles</a:t>
            </a:r>
          </a:p>
          <a:p>
            <a:pPr marL="628650" lvl="1" indent="-171450"/>
            <a:r>
              <a:rPr lang="en-US"/>
              <a:t>Second level</a:t>
            </a:r>
          </a:p>
          <a:p>
            <a:pPr marL="1085850" lvl="2" indent="-171450"/>
            <a:r>
              <a:rPr lang="en-US"/>
              <a:t>Third level</a:t>
            </a:r>
          </a:p>
          <a:p>
            <a:pPr marL="1543050" lvl="3" indent="-171450"/>
            <a:r>
              <a:rPr lang="en-US"/>
              <a:t>Fourth level</a:t>
            </a:r>
          </a:p>
          <a:p>
            <a:pPr marL="2000250" lvl="4" indent="-171450"/>
            <a:r>
              <a:rPr lang="en-US"/>
              <a:t>Fifth level</a:t>
            </a:r>
          </a:p>
        </p:txBody>
      </p:sp>
      <p:sp>
        <p:nvSpPr>
          <p:cNvPr id="20" name="Content Placeholder 2">
            <a:extLst>
              <a:ext uri="{FF2B5EF4-FFF2-40B4-BE49-F238E27FC236}">
                <a16:creationId xmlns:a16="http://schemas.microsoft.com/office/drawing/2014/main" id="{D1971677-2F68-44DA-8764-A77510D74BF6}"/>
              </a:ext>
            </a:extLst>
          </p:cNvPr>
          <p:cNvSpPr>
            <a:spLocks noGrp="1"/>
          </p:cNvSpPr>
          <p:nvPr>
            <p:ph idx="16"/>
          </p:nvPr>
        </p:nvSpPr>
        <p:spPr>
          <a:xfrm>
            <a:off x="604060" y="3842324"/>
            <a:ext cx="5465270" cy="2112270"/>
          </a:xfrm>
        </p:spPr>
        <p:txBody>
          <a:bodyPr vert="horz" lIns="91440" tIns="45720" rIns="91440" bIns="45720" rtlCol="0">
            <a:normAutofit/>
          </a:bodyPr>
          <a:lstStyle>
            <a:lvl1pPr marL="228600" indent="-228600">
              <a:buFont typeface="Wingdings" panose="05000000000000000000" pitchFamily="2" charset="2"/>
              <a:buChar char="§"/>
              <a:defRPr lang="en-US" sz="1800" b="1" dirty="0">
                <a:solidFill>
                  <a:srgbClr val="5F5F5F"/>
                </a:solidFill>
                <a:latin typeface="Helvetica Neue" panose="02000503000000020004" pitchFamily="2"/>
              </a:defRPr>
            </a:lvl1pPr>
            <a:lvl2pPr marL="800100" indent="-342900">
              <a:buFont typeface="Arial" panose="020B0604020202020204" pitchFamily="34" charset="0"/>
              <a:buChar char="•"/>
              <a:defRPr lang="en-US" sz="1600" dirty="0">
                <a:solidFill>
                  <a:srgbClr val="5F5F5F"/>
                </a:solidFill>
                <a:latin typeface="Helvetica Neue" panose="02000503000000020004" pitchFamily="2"/>
              </a:defRPr>
            </a:lvl2pPr>
            <a:lvl3pPr marL="1143000" indent="-228600">
              <a:buSzPct val="75000"/>
              <a:buFont typeface="Courier New" panose="02070309020205020404" pitchFamily="49" charset="0"/>
              <a:buChar char="o"/>
              <a:defRPr lang="en-US" sz="1400" dirty="0">
                <a:solidFill>
                  <a:srgbClr val="5F5F5F"/>
                </a:solidFill>
                <a:latin typeface="Helvetica Neue" panose="02000503000000020004" pitchFamily="2"/>
              </a:defRPr>
            </a:lvl3pPr>
            <a:lvl4pPr marL="1600200" indent="-228600">
              <a:buFont typeface="Franklin Gothic Book" panose="020B0503020102020204" pitchFamily="34" charset="0"/>
              <a:buChar char="–"/>
              <a:defRPr lang="en-US" sz="1200" dirty="0">
                <a:solidFill>
                  <a:srgbClr val="5F5F5F"/>
                </a:solidFill>
                <a:latin typeface="Helvetica Neue" panose="02000503000000020004" pitchFamily="2"/>
              </a:defRPr>
            </a:lvl4pPr>
            <a:lvl5pPr>
              <a:defRPr lang="en-US" sz="1200" dirty="0">
                <a:solidFill>
                  <a:srgbClr val="5F5F5F"/>
                </a:solidFill>
                <a:latin typeface="Helvetica Neue" panose="02000503000000020004" pitchFamily="2"/>
              </a:defRPr>
            </a:lvl5pPr>
          </a:lstStyle>
          <a:p>
            <a:pPr marL="171450" lvl="0" indent="-171450"/>
            <a:r>
              <a:rPr lang="en-US"/>
              <a:t>Edit Master text styles</a:t>
            </a:r>
          </a:p>
          <a:p>
            <a:pPr marL="628650" lvl="1" indent="-171450"/>
            <a:r>
              <a:rPr lang="en-US"/>
              <a:t>Second level</a:t>
            </a:r>
          </a:p>
          <a:p>
            <a:pPr marL="1085850" lvl="2" indent="-171450"/>
            <a:r>
              <a:rPr lang="en-US"/>
              <a:t>Third level</a:t>
            </a:r>
          </a:p>
          <a:p>
            <a:pPr marL="1543050" lvl="3" indent="-171450"/>
            <a:r>
              <a:rPr lang="en-US"/>
              <a:t>Fourth level</a:t>
            </a:r>
          </a:p>
          <a:p>
            <a:pPr marL="2000250" lvl="4" indent="-171450"/>
            <a:r>
              <a:rPr lang="en-US"/>
              <a:t>Fifth level</a:t>
            </a:r>
          </a:p>
        </p:txBody>
      </p:sp>
      <p:sp>
        <p:nvSpPr>
          <p:cNvPr id="21" name="Content Placeholder 2">
            <a:extLst>
              <a:ext uri="{FF2B5EF4-FFF2-40B4-BE49-F238E27FC236}">
                <a16:creationId xmlns:a16="http://schemas.microsoft.com/office/drawing/2014/main" id="{F5AA945B-C7B6-4A97-8333-D766426EDEC1}"/>
              </a:ext>
            </a:extLst>
          </p:cNvPr>
          <p:cNvSpPr>
            <a:spLocks noGrp="1"/>
          </p:cNvSpPr>
          <p:nvPr>
            <p:ph idx="17"/>
          </p:nvPr>
        </p:nvSpPr>
        <p:spPr>
          <a:xfrm>
            <a:off x="6201390" y="3842324"/>
            <a:ext cx="5388630" cy="2112270"/>
          </a:xfrm>
        </p:spPr>
        <p:txBody>
          <a:bodyPr vert="horz" lIns="91440" tIns="45720" rIns="91440" bIns="45720" rtlCol="0">
            <a:normAutofit/>
          </a:bodyPr>
          <a:lstStyle>
            <a:lvl1pPr marL="228600" indent="-228600">
              <a:buFont typeface="Wingdings" panose="05000000000000000000" pitchFamily="2" charset="2"/>
              <a:buChar char="§"/>
              <a:defRPr lang="en-US" sz="1800" b="1" dirty="0">
                <a:solidFill>
                  <a:srgbClr val="5F5F5F"/>
                </a:solidFill>
                <a:latin typeface="Helvetica Neue" panose="02000503000000020004" pitchFamily="2"/>
              </a:defRPr>
            </a:lvl1pPr>
            <a:lvl2pPr marL="800100" indent="-342900">
              <a:buFont typeface="Arial" panose="020B0604020202020204" pitchFamily="34" charset="0"/>
              <a:buChar char="•"/>
              <a:defRPr lang="en-US" sz="1600" dirty="0">
                <a:solidFill>
                  <a:srgbClr val="5F5F5F"/>
                </a:solidFill>
                <a:latin typeface="Helvetica Neue" panose="02000503000000020004" pitchFamily="2"/>
              </a:defRPr>
            </a:lvl2pPr>
            <a:lvl3pPr marL="1143000" indent="-228600">
              <a:buSzPct val="75000"/>
              <a:buFont typeface="Courier New" panose="02070309020205020404" pitchFamily="49" charset="0"/>
              <a:buChar char="o"/>
              <a:defRPr lang="en-US" sz="1400" dirty="0">
                <a:solidFill>
                  <a:srgbClr val="5F5F5F"/>
                </a:solidFill>
                <a:latin typeface="Helvetica Neue" panose="02000503000000020004" pitchFamily="2"/>
              </a:defRPr>
            </a:lvl3pPr>
            <a:lvl4pPr marL="1600200" indent="-228600">
              <a:buFont typeface="Franklin Gothic Book" panose="020B0503020102020204" pitchFamily="34" charset="0"/>
              <a:buChar char="–"/>
              <a:defRPr lang="en-US" sz="1200" dirty="0">
                <a:solidFill>
                  <a:srgbClr val="5F5F5F"/>
                </a:solidFill>
                <a:latin typeface="Helvetica Neue" panose="02000503000000020004" pitchFamily="2"/>
              </a:defRPr>
            </a:lvl4pPr>
            <a:lvl5pPr>
              <a:defRPr lang="en-US" sz="1200" dirty="0">
                <a:solidFill>
                  <a:srgbClr val="5F5F5F"/>
                </a:solidFill>
                <a:latin typeface="Helvetica Neue" panose="02000503000000020004" pitchFamily="2"/>
              </a:defRPr>
            </a:lvl5pPr>
          </a:lstStyle>
          <a:p>
            <a:pPr marL="171450" lvl="0" indent="-171450"/>
            <a:r>
              <a:rPr lang="en-US"/>
              <a:t>Edit Master text styles</a:t>
            </a:r>
          </a:p>
          <a:p>
            <a:pPr marL="628650" lvl="1" indent="-171450"/>
            <a:r>
              <a:rPr lang="en-US"/>
              <a:t>Second level</a:t>
            </a:r>
          </a:p>
          <a:p>
            <a:pPr marL="1085850" lvl="2" indent="-171450"/>
            <a:r>
              <a:rPr lang="en-US"/>
              <a:t>Third level</a:t>
            </a:r>
          </a:p>
          <a:p>
            <a:pPr marL="1543050" lvl="3" indent="-171450"/>
            <a:r>
              <a:rPr lang="en-US"/>
              <a:t>Fourth level</a:t>
            </a:r>
          </a:p>
          <a:p>
            <a:pPr marL="2000250" lvl="4" indent="-171450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7370381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 with Takeaw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7520D935-802D-4A59-AC19-E138095A348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74320" y="187325"/>
            <a:ext cx="11658600" cy="968375"/>
          </a:xfrm>
        </p:spPr>
        <p:txBody>
          <a:bodyPr/>
          <a:lstStyle>
            <a:lvl1pPr algn="ctr">
              <a:defRPr>
                <a:solidFill>
                  <a:srgbClr val="3A3838"/>
                </a:solidFill>
                <a:latin typeface="Franklin Gothic Demi" panose="020B0703020102020204" pitchFamily="34" charset="0"/>
              </a:defRPr>
            </a:lvl1pPr>
          </a:lstStyle>
          <a:p>
            <a:r>
              <a:rPr lang="en-US"/>
              <a:t>Click to edit slide title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7741612-7CA5-4809-B34D-AAF336C75255}"/>
              </a:ext>
            </a:extLst>
          </p:cNvPr>
          <p:cNvSpPr/>
          <p:nvPr userDrawn="1"/>
        </p:nvSpPr>
        <p:spPr>
          <a:xfrm>
            <a:off x="4953000" y="1130300"/>
            <a:ext cx="2286000" cy="114300"/>
          </a:xfrm>
          <a:prstGeom prst="rect">
            <a:avLst/>
          </a:prstGeom>
          <a:solidFill>
            <a:srgbClr val="009B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able Placeholder 2">
            <a:extLst>
              <a:ext uri="{FF2B5EF4-FFF2-40B4-BE49-F238E27FC236}">
                <a16:creationId xmlns:a16="http://schemas.microsoft.com/office/drawing/2014/main" id="{059ED789-0195-42A2-8612-EF664C5F8422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>
          <a:xfrm>
            <a:off x="604061" y="2568968"/>
            <a:ext cx="10974530" cy="3432145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tx1"/>
                </a:solidFill>
                <a:latin typeface="Franklin Gothic Book" panose="020B05030201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6" name="Footer Placeholder 4">
            <a:extLst>
              <a:ext uri="{FF2B5EF4-FFF2-40B4-BE49-F238E27FC236}">
                <a16:creationId xmlns:a16="http://schemas.microsoft.com/office/drawing/2014/main" id="{2CDCFFBB-C3A0-4EF2-BA7A-C2835AE206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6050"/>
            <a:ext cx="4114800" cy="365125"/>
          </a:xfrm>
        </p:spPr>
        <p:txBody>
          <a:bodyPr/>
          <a:lstStyle>
            <a:lvl1pPr>
              <a:defRPr sz="110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en-US"/>
              <a:t>Washington Metropolitan Area Transit Authority</a:t>
            </a:r>
          </a:p>
        </p:txBody>
      </p:sp>
      <p:sp>
        <p:nvSpPr>
          <p:cNvPr id="17" name="Slide Number Placeholder 5">
            <a:extLst>
              <a:ext uri="{FF2B5EF4-FFF2-40B4-BE49-F238E27FC236}">
                <a16:creationId xmlns:a16="http://schemas.microsoft.com/office/drawing/2014/main" id="{7A4C55EA-A675-4AF6-BCF9-E12B61DAA3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36100" y="6496050"/>
            <a:ext cx="2743200" cy="365125"/>
          </a:xfrm>
        </p:spPr>
        <p:txBody>
          <a:bodyPr/>
          <a:lstStyle>
            <a:lvl1pPr>
              <a:defRPr sz="110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en-US"/>
              <a:t>Page </a:t>
            </a:r>
            <a:fld id="{AF2CA16C-8021-4560-94C7-08480641F32A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FC27E2D-9ACE-4F2D-A1C4-1AB6F207DB5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102" y="6174338"/>
            <a:ext cx="517959" cy="609891"/>
          </a:xfrm>
          <a:prstGeom prst="rect">
            <a:avLst/>
          </a:prstGeom>
        </p:spPr>
      </p:pic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31BF0FA4-77FC-490E-8327-516F0977751C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604061" y="1376362"/>
            <a:ext cx="10974530" cy="1060845"/>
          </a:xfrm>
          <a:solidFill>
            <a:srgbClr val="00498C"/>
          </a:solidFill>
        </p:spPr>
        <p:txBody>
          <a:bodyPr anchor="ctr"/>
          <a:lstStyle>
            <a:lvl1pPr marL="0" indent="0" algn="ctr">
              <a:buNone/>
              <a:defRPr sz="2400" b="1">
                <a:solidFill>
                  <a:schemeClr val="bg1"/>
                </a:solidFill>
                <a:latin typeface="Franklin Gothic Book" panose="020B05030201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key takeaway</a:t>
            </a:r>
          </a:p>
        </p:txBody>
      </p:sp>
    </p:spTree>
    <p:extLst>
      <p:ext uri="{BB962C8B-B14F-4D97-AF65-F5344CB8AC3E}">
        <p14:creationId xmlns:p14="http://schemas.microsoft.com/office/powerpoint/2010/main" val="174242982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mple Text with Bottom Takeaway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47EC9FA-C355-4655-8DFF-AE5AABD0F724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266700" y="4984979"/>
            <a:ext cx="11666220" cy="1060845"/>
          </a:xfrm>
          <a:solidFill>
            <a:srgbClr val="00498C"/>
          </a:solidFill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400" b="1" dirty="0">
                <a:solidFill>
                  <a:schemeClr val="tx1"/>
                </a:solidFill>
                <a:latin typeface="Franklin Gothic Book" panose="020B0503020102020204" pitchFamily="34" charset="0"/>
              </a:defRPr>
            </a:lvl1pPr>
          </a:lstStyle>
          <a:p>
            <a:pPr marL="0" lvl="0" indent="0" algn="ctr">
              <a:buNone/>
            </a:pPr>
            <a:r>
              <a:rPr lang="en-US"/>
              <a:t>Click to edit key takeaway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6BEAF69F-8F91-4879-BC66-E330749910B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74320" y="187325"/>
            <a:ext cx="11658600" cy="96837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dirty="0">
                <a:solidFill>
                  <a:srgbClr val="3A3838"/>
                </a:solidFill>
                <a:latin typeface="Franklin Gothic Demi" panose="020B0703020102020204" pitchFamily="34" charset="0"/>
              </a:defRPr>
            </a:lvl1pPr>
          </a:lstStyle>
          <a:p>
            <a:pPr lvl="0" algn="ctr"/>
            <a:r>
              <a:rPr lang="en-US"/>
              <a:t>Click to edit slide title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F33E335-FEA2-4A0C-86FD-E7293CD79364}"/>
              </a:ext>
            </a:extLst>
          </p:cNvPr>
          <p:cNvSpPr/>
          <p:nvPr userDrawn="1"/>
        </p:nvSpPr>
        <p:spPr>
          <a:xfrm>
            <a:off x="4953000" y="1130300"/>
            <a:ext cx="2286000" cy="114300"/>
          </a:xfrm>
          <a:prstGeom prst="rect">
            <a:avLst/>
          </a:prstGeom>
          <a:solidFill>
            <a:srgbClr val="009B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B9F828D3-FA55-432C-B91F-9E3A7FCD2F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6050"/>
            <a:ext cx="4114800" cy="365125"/>
          </a:xfrm>
        </p:spPr>
        <p:txBody>
          <a:bodyPr/>
          <a:lstStyle>
            <a:lvl1pPr>
              <a:defRPr sz="1100">
                <a:solidFill>
                  <a:srgbClr val="3A3838"/>
                </a:solidFill>
                <a:latin typeface="Helvetica Neue" panose="02000503000000020004" pitchFamily="2"/>
              </a:defRPr>
            </a:lvl1pPr>
          </a:lstStyle>
          <a:p>
            <a:r>
              <a:rPr lang="en-US"/>
              <a:t>Washington Metropolitan Area Transit Authority</a:t>
            </a:r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7933B006-02C5-41E0-AB50-62BA2009D3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36100" y="6496050"/>
            <a:ext cx="2743200" cy="365125"/>
          </a:xfrm>
        </p:spPr>
        <p:txBody>
          <a:bodyPr/>
          <a:lstStyle>
            <a:lvl1pPr>
              <a:defRPr sz="1100">
                <a:solidFill>
                  <a:srgbClr val="3A3838"/>
                </a:solidFill>
                <a:latin typeface="Helvetica Neue" panose="02000503000000020004" pitchFamily="2"/>
              </a:defRPr>
            </a:lvl1pPr>
          </a:lstStyle>
          <a:p>
            <a:r>
              <a:rPr lang="en-US"/>
              <a:t>Page </a:t>
            </a:r>
            <a:fld id="{AF2CA16C-8021-4560-94C7-08480641F32A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AC9D1F6B-6491-4BFB-B162-A0E68AC3185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102" y="6174338"/>
            <a:ext cx="517959" cy="609891"/>
          </a:xfrm>
          <a:prstGeom prst="rect">
            <a:avLst/>
          </a:prstGeom>
        </p:spPr>
      </p:pic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BA3683BA-A930-48ED-AEA2-5E013B5E0E7E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266700" y="1602338"/>
            <a:ext cx="11658600" cy="3254127"/>
          </a:xfrm>
        </p:spPr>
        <p:txBody>
          <a:bodyPr vert="horz" lIns="91440" tIns="45720" rIns="91440" bIns="45720" rtlCol="0">
            <a:normAutofit/>
          </a:bodyPr>
          <a:lstStyle>
            <a:lvl1pPr marL="228600" indent="-228600">
              <a:buFont typeface="Wingdings" panose="05000000000000000000" pitchFamily="2" charset="2"/>
              <a:buChar char="§"/>
              <a:defRPr lang="en-US" sz="2400" b="1" dirty="0">
                <a:solidFill>
                  <a:srgbClr val="5F5F5F"/>
                </a:solidFill>
                <a:latin typeface="Helvetica Neue" panose="02000503000000020004" pitchFamily="2"/>
              </a:defRPr>
            </a:lvl1pPr>
            <a:lvl2pPr marL="800100" indent="-342900">
              <a:buFont typeface="Arial" panose="020B0604020202020204" pitchFamily="34" charset="0"/>
              <a:buChar char="•"/>
              <a:defRPr lang="en-US" sz="2000" dirty="0">
                <a:solidFill>
                  <a:srgbClr val="5F5F5F"/>
                </a:solidFill>
                <a:latin typeface="Helvetica Neue" panose="02000503000000020004" pitchFamily="2"/>
              </a:defRPr>
            </a:lvl2pPr>
            <a:lvl3pPr marL="1143000" indent="-228600">
              <a:buSzPct val="75000"/>
              <a:buFont typeface="Courier New" panose="02070309020205020404" pitchFamily="49" charset="0"/>
              <a:buChar char="o"/>
              <a:defRPr lang="en-US" sz="1800" dirty="0">
                <a:solidFill>
                  <a:srgbClr val="5F5F5F"/>
                </a:solidFill>
                <a:latin typeface="Helvetica Neue" panose="02000503000000020004" pitchFamily="2"/>
              </a:defRPr>
            </a:lvl3pPr>
            <a:lvl4pPr marL="1600200" indent="-228600">
              <a:buFont typeface="Franklin Gothic Book" panose="020B0503020102020204" pitchFamily="34" charset="0"/>
              <a:buChar char="–"/>
              <a:defRPr lang="en-US" sz="1600" dirty="0">
                <a:solidFill>
                  <a:srgbClr val="5F5F5F"/>
                </a:solidFill>
                <a:latin typeface="Helvetica Neue" panose="02000503000000020004" pitchFamily="2"/>
              </a:defRPr>
            </a:lvl4pPr>
            <a:lvl5pPr>
              <a:defRPr lang="en-US" sz="1600" dirty="0">
                <a:solidFill>
                  <a:srgbClr val="5F5F5F"/>
                </a:solidFill>
                <a:latin typeface="Helvetica Neue" panose="02000503000000020004" pitchFamily="2"/>
              </a:defRPr>
            </a:lvl5pPr>
          </a:lstStyle>
          <a:p>
            <a:pPr marL="171450" lvl="0" indent="-171450"/>
            <a:r>
              <a:rPr lang="en-US"/>
              <a:t>Edit Master text styles</a:t>
            </a:r>
          </a:p>
          <a:p>
            <a:pPr marL="628650" lvl="1" indent="-171450"/>
            <a:r>
              <a:rPr lang="en-US"/>
              <a:t>Second level</a:t>
            </a:r>
          </a:p>
          <a:p>
            <a:pPr marL="1085850" lvl="2" indent="-171450"/>
            <a:r>
              <a:rPr lang="en-US"/>
              <a:t>Third level</a:t>
            </a:r>
          </a:p>
          <a:p>
            <a:pPr marL="1543050" lvl="3" indent="-171450"/>
            <a:r>
              <a:rPr lang="en-US"/>
              <a:t>Fourth level</a:t>
            </a:r>
          </a:p>
          <a:p>
            <a:pPr marL="2000250" lvl="4" indent="-171450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27040736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7520D935-802D-4A59-AC19-E138095A348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74320" y="187325"/>
            <a:ext cx="11658600" cy="968375"/>
          </a:xfrm>
        </p:spPr>
        <p:txBody>
          <a:bodyPr/>
          <a:lstStyle>
            <a:lvl1pPr algn="ctr">
              <a:defRPr>
                <a:solidFill>
                  <a:srgbClr val="3A3838"/>
                </a:solidFill>
                <a:latin typeface="Franklin Gothic Demi" panose="020B0703020102020204" pitchFamily="34" charset="0"/>
              </a:defRPr>
            </a:lvl1pPr>
          </a:lstStyle>
          <a:p>
            <a:r>
              <a:rPr lang="en-US"/>
              <a:t>Click to edit slide title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7741612-7CA5-4809-B34D-AAF336C75255}"/>
              </a:ext>
            </a:extLst>
          </p:cNvPr>
          <p:cNvSpPr/>
          <p:nvPr userDrawn="1"/>
        </p:nvSpPr>
        <p:spPr>
          <a:xfrm>
            <a:off x="4953000" y="1130300"/>
            <a:ext cx="2286000" cy="114300"/>
          </a:xfrm>
          <a:prstGeom prst="rect">
            <a:avLst/>
          </a:prstGeom>
          <a:solidFill>
            <a:srgbClr val="009B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able Placeholder 2">
            <a:extLst>
              <a:ext uri="{FF2B5EF4-FFF2-40B4-BE49-F238E27FC236}">
                <a16:creationId xmlns:a16="http://schemas.microsoft.com/office/drawing/2014/main" id="{059ED789-0195-42A2-8612-EF664C5F8422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>
          <a:xfrm>
            <a:off x="604061" y="1611994"/>
            <a:ext cx="10985960" cy="4389120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tx1"/>
                </a:solidFill>
                <a:latin typeface="Helvetica Neue" panose="02000503000000020004" pitchFamily="2"/>
              </a:defRPr>
            </a:lvl1pPr>
          </a:lstStyle>
          <a:p>
            <a:endParaRPr lang="en-US"/>
          </a:p>
        </p:txBody>
      </p:sp>
      <p:sp>
        <p:nvSpPr>
          <p:cNvPr id="16" name="Footer Placeholder 4">
            <a:extLst>
              <a:ext uri="{FF2B5EF4-FFF2-40B4-BE49-F238E27FC236}">
                <a16:creationId xmlns:a16="http://schemas.microsoft.com/office/drawing/2014/main" id="{2CDCFFBB-C3A0-4EF2-BA7A-C2835AE206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6050"/>
            <a:ext cx="4114800" cy="365125"/>
          </a:xfrm>
        </p:spPr>
        <p:txBody>
          <a:bodyPr/>
          <a:lstStyle>
            <a:lvl1pPr>
              <a:defRPr sz="1100">
                <a:solidFill>
                  <a:srgbClr val="3A3838"/>
                </a:solidFill>
                <a:latin typeface="Helvetica Neue" panose="02000503000000020004" pitchFamily="2"/>
              </a:defRPr>
            </a:lvl1pPr>
          </a:lstStyle>
          <a:p>
            <a:r>
              <a:rPr lang="en-US"/>
              <a:t>Washington Metropolitan Area Transit Authority</a:t>
            </a:r>
          </a:p>
        </p:txBody>
      </p:sp>
      <p:sp>
        <p:nvSpPr>
          <p:cNvPr id="17" name="Slide Number Placeholder 5">
            <a:extLst>
              <a:ext uri="{FF2B5EF4-FFF2-40B4-BE49-F238E27FC236}">
                <a16:creationId xmlns:a16="http://schemas.microsoft.com/office/drawing/2014/main" id="{7A4C55EA-A675-4AF6-BCF9-E12B61DAA3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36100" y="6496050"/>
            <a:ext cx="2743200" cy="365125"/>
          </a:xfrm>
        </p:spPr>
        <p:txBody>
          <a:bodyPr/>
          <a:lstStyle>
            <a:lvl1pPr>
              <a:defRPr sz="1100">
                <a:solidFill>
                  <a:srgbClr val="3A3838"/>
                </a:solidFill>
                <a:latin typeface="Helvetica Neue" panose="02000503000000020004" pitchFamily="2"/>
              </a:defRPr>
            </a:lvl1pPr>
          </a:lstStyle>
          <a:p>
            <a:r>
              <a:rPr lang="en-US"/>
              <a:t>Page </a:t>
            </a:r>
            <a:fld id="{AF2CA16C-8021-4560-94C7-08480641F32A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FC27E2D-9ACE-4F2D-A1C4-1AB6F207DB5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102" y="6174338"/>
            <a:ext cx="517959" cy="609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37377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ject Pla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7520D935-802D-4A59-AC19-E138095A348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74320" y="187325"/>
            <a:ext cx="11658600" cy="968375"/>
          </a:xfrm>
        </p:spPr>
        <p:txBody>
          <a:bodyPr/>
          <a:lstStyle>
            <a:lvl1pPr algn="ctr">
              <a:defRPr>
                <a:solidFill>
                  <a:srgbClr val="3A3838"/>
                </a:solidFill>
                <a:latin typeface="Franklin Gothic Demi" panose="020B0703020102020204" pitchFamily="34" charset="0"/>
              </a:defRPr>
            </a:lvl1pPr>
          </a:lstStyle>
          <a:p>
            <a:r>
              <a:rPr lang="en-US"/>
              <a:t>Click to edit slide title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7741612-7CA5-4809-B34D-AAF336C75255}"/>
              </a:ext>
            </a:extLst>
          </p:cNvPr>
          <p:cNvSpPr/>
          <p:nvPr userDrawn="1"/>
        </p:nvSpPr>
        <p:spPr>
          <a:xfrm>
            <a:off x="4953000" y="1130300"/>
            <a:ext cx="2286000" cy="114300"/>
          </a:xfrm>
          <a:prstGeom prst="rect">
            <a:avLst/>
          </a:prstGeom>
          <a:solidFill>
            <a:srgbClr val="009B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ooter Placeholder 4">
            <a:extLst>
              <a:ext uri="{FF2B5EF4-FFF2-40B4-BE49-F238E27FC236}">
                <a16:creationId xmlns:a16="http://schemas.microsoft.com/office/drawing/2014/main" id="{C900A413-BFCD-48D2-B594-07959F85B3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6050"/>
            <a:ext cx="4114800" cy="365125"/>
          </a:xfrm>
        </p:spPr>
        <p:txBody>
          <a:bodyPr/>
          <a:lstStyle>
            <a:lvl1pPr>
              <a:defRPr sz="1100">
                <a:solidFill>
                  <a:srgbClr val="3A3838"/>
                </a:solidFill>
                <a:latin typeface="Helvetica Neue" panose="02000503000000020004" pitchFamily="2"/>
              </a:defRPr>
            </a:lvl1pPr>
          </a:lstStyle>
          <a:p>
            <a:r>
              <a:rPr lang="en-US"/>
              <a:t>Washington Metropolitan Area Transit Authority</a:t>
            </a:r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FB41AAB7-3FBC-4F0B-BB11-C84072D706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36100" y="6496050"/>
            <a:ext cx="2743200" cy="365125"/>
          </a:xfrm>
        </p:spPr>
        <p:txBody>
          <a:bodyPr/>
          <a:lstStyle>
            <a:lvl1pPr>
              <a:defRPr sz="1100">
                <a:solidFill>
                  <a:srgbClr val="3A3838"/>
                </a:solidFill>
                <a:latin typeface="Helvetica Neue" panose="02000503000000020004" pitchFamily="2"/>
              </a:defRPr>
            </a:lvl1pPr>
          </a:lstStyle>
          <a:p>
            <a:r>
              <a:rPr lang="en-US"/>
              <a:t>Page </a:t>
            </a:r>
            <a:fld id="{AF2CA16C-8021-4560-94C7-08480641F32A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5C65C2B-A0C6-428D-948D-B8723B0BDD3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102" y="6174338"/>
            <a:ext cx="517959" cy="609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074650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Righ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B82D4F-3AD8-4842-A45C-93163F66E4A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6700" y="187325"/>
            <a:ext cx="11658600" cy="968375"/>
          </a:xfrm>
        </p:spPr>
        <p:txBody>
          <a:bodyPr/>
          <a:lstStyle>
            <a:lvl1pPr algn="ctr">
              <a:defRPr>
                <a:solidFill>
                  <a:srgbClr val="3A3838"/>
                </a:solidFill>
                <a:latin typeface="Franklin Gothic Demi" panose="020B0703020102020204" pitchFamily="34" charset="0"/>
              </a:defRPr>
            </a:lvl1pPr>
          </a:lstStyle>
          <a:p>
            <a:r>
              <a:rPr lang="en-US"/>
              <a:t>Click to edit slide title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A059EFA-882B-4DD9-A14F-5BA8772F028B}"/>
              </a:ext>
            </a:extLst>
          </p:cNvPr>
          <p:cNvSpPr/>
          <p:nvPr userDrawn="1"/>
        </p:nvSpPr>
        <p:spPr>
          <a:xfrm>
            <a:off x="4953000" y="1130300"/>
            <a:ext cx="2286000" cy="114300"/>
          </a:xfrm>
          <a:prstGeom prst="rect">
            <a:avLst/>
          </a:prstGeom>
          <a:solidFill>
            <a:srgbClr val="009B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ooter Placeholder 4">
            <a:extLst>
              <a:ext uri="{FF2B5EF4-FFF2-40B4-BE49-F238E27FC236}">
                <a16:creationId xmlns:a16="http://schemas.microsoft.com/office/drawing/2014/main" id="{96D6548F-4A8C-4A32-B1D0-182F09AF9C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6050"/>
            <a:ext cx="4114800" cy="365125"/>
          </a:xfrm>
        </p:spPr>
        <p:txBody>
          <a:bodyPr/>
          <a:lstStyle>
            <a:lvl1pPr>
              <a:defRPr sz="1100">
                <a:solidFill>
                  <a:srgbClr val="3A3838"/>
                </a:solidFill>
                <a:latin typeface="Helvetica Neue" panose="02000503000000020004" pitchFamily="2"/>
              </a:defRPr>
            </a:lvl1pPr>
          </a:lstStyle>
          <a:p>
            <a:r>
              <a:rPr lang="en-US"/>
              <a:t>Washington Metropolitan Area Transit Authority</a:t>
            </a:r>
          </a:p>
        </p:txBody>
      </p:sp>
      <p:sp>
        <p:nvSpPr>
          <p:cNvPr id="18" name="Slide Number Placeholder 5">
            <a:extLst>
              <a:ext uri="{FF2B5EF4-FFF2-40B4-BE49-F238E27FC236}">
                <a16:creationId xmlns:a16="http://schemas.microsoft.com/office/drawing/2014/main" id="{B9F6E160-5356-4654-A51E-099069E2F3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36100" y="6496050"/>
            <a:ext cx="2743200" cy="365125"/>
          </a:xfrm>
        </p:spPr>
        <p:txBody>
          <a:bodyPr/>
          <a:lstStyle>
            <a:lvl1pPr>
              <a:defRPr sz="1100">
                <a:solidFill>
                  <a:srgbClr val="3A3838"/>
                </a:solidFill>
                <a:latin typeface="Helvetica Neue" panose="02000503000000020004" pitchFamily="2"/>
              </a:defRPr>
            </a:lvl1pPr>
          </a:lstStyle>
          <a:p>
            <a:r>
              <a:rPr lang="en-US"/>
              <a:t>Page </a:t>
            </a:r>
            <a:fld id="{AF2CA16C-8021-4560-94C7-08480641F32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6E8CCB07-84B4-407C-9DFC-788F469DCF4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686550" y="1395413"/>
            <a:ext cx="4903470" cy="4972050"/>
          </a:xfrm>
        </p:spPr>
        <p:txBody>
          <a:bodyPr/>
          <a:lstStyle>
            <a:lvl1pPr>
              <a:defRPr>
                <a:latin typeface="Helvetica Neue" panose="02000503000000020004" pitchFamily="2"/>
              </a:defRPr>
            </a:lvl1pPr>
          </a:lstStyle>
          <a:p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7220210-8445-48E7-85ED-D7B32FE6363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102" y="6174338"/>
            <a:ext cx="517959" cy="609891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4B19F4DC-F204-4D1E-8411-1D284C8B9C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4061" y="1602338"/>
            <a:ext cx="5865319" cy="4480560"/>
          </a:xfrm>
        </p:spPr>
        <p:txBody>
          <a:bodyPr vert="horz" lIns="91440" tIns="45720" rIns="91440" bIns="45720" rtlCol="0">
            <a:normAutofit/>
          </a:bodyPr>
          <a:lstStyle>
            <a:lvl1pPr marL="228600" indent="-228600">
              <a:buFont typeface="Wingdings" panose="05000000000000000000" pitchFamily="2" charset="2"/>
              <a:buChar char="§"/>
              <a:defRPr lang="en-US" sz="2000" b="1" dirty="0">
                <a:solidFill>
                  <a:srgbClr val="5F5F5F"/>
                </a:solidFill>
                <a:latin typeface="Helvetica Neue" panose="02000503000000020004" pitchFamily="2"/>
              </a:defRPr>
            </a:lvl1pPr>
            <a:lvl2pPr marL="800100" indent="-342900">
              <a:buFont typeface="Arial" panose="020B0604020202020204" pitchFamily="34" charset="0"/>
              <a:buChar char="•"/>
              <a:defRPr lang="en-US" sz="1800" dirty="0">
                <a:solidFill>
                  <a:srgbClr val="5F5F5F"/>
                </a:solidFill>
                <a:latin typeface="Helvetica Neue" panose="02000503000000020004" pitchFamily="2"/>
              </a:defRPr>
            </a:lvl2pPr>
            <a:lvl3pPr marL="1143000" indent="-228600">
              <a:buSzPct val="75000"/>
              <a:buFont typeface="Courier New" panose="02070309020205020404" pitchFamily="49" charset="0"/>
              <a:buChar char="o"/>
              <a:defRPr lang="en-US" sz="1600" dirty="0">
                <a:solidFill>
                  <a:srgbClr val="5F5F5F"/>
                </a:solidFill>
                <a:latin typeface="Helvetica Neue" panose="02000503000000020004" pitchFamily="2"/>
              </a:defRPr>
            </a:lvl3pPr>
            <a:lvl4pPr marL="1600200" indent="-228600">
              <a:buFont typeface="Franklin Gothic Book" panose="020B0503020102020204" pitchFamily="34" charset="0"/>
              <a:buChar char="–"/>
              <a:defRPr lang="en-US" sz="1400" dirty="0">
                <a:solidFill>
                  <a:srgbClr val="5F5F5F"/>
                </a:solidFill>
                <a:latin typeface="Helvetica Neue" panose="02000503000000020004" pitchFamily="2"/>
              </a:defRPr>
            </a:lvl4pPr>
            <a:lvl5pPr>
              <a:defRPr lang="en-US" sz="1400" dirty="0">
                <a:solidFill>
                  <a:srgbClr val="5F5F5F"/>
                </a:solidFill>
                <a:latin typeface="Helvetica Neue" panose="02000503000000020004" pitchFamily="2"/>
              </a:defRPr>
            </a:lvl5pPr>
          </a:lstStyle>
          <a:p>
            <a:pPr marL="171450" lvl="0" indent="-171450"/>
            <a:r>
              <a:rPr lang="en-US"/>
              <a:t>Edit Master text styles</a:t>
            </a:r>
          </a:p>
          <a:p>
            <a:pPr marL="628650" lvl="1" indent="-171450"/>
            <a:r>
              <a:rPr lang="en-US"/>
              <a:t>Second level</a:t>
            </a:r>
          </a:p>
          <a:p>
            <a:pPr marL="1085850" lvl="2" indent="-171450"/>
            <a:r>
              <a:rPr lang="en-US"/>
              <a:t>Third level</a:t>
            </a:r>
          </a:p>
          <a:p>
            <a:pPr marL="1543050" lvl="3" indent="-171450"/>
            <a:r>
              <a:rPr lang="en-US"/>
              <a:t>Fourth level</a:t>
            </a:r>
          </a:p>
          <a:p>
            <a:pPr marL="2000250" lvl="4" indent="-171450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87287307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B82D4F-3AD8-4842-A45C-93163F66E4A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6700" y="187325"/>
            <a:ext cx="11658600" cy="968375"/>
          </a:xfrm>
        </p:spPr>
        <p:txBody>
          <a:bodyPr>
            <a:normAutofit/>
          </a:bodyPr>
          <a:lstStyle>
            <a:lvl1pPr algn="ctr">
              <a:defRPr sz="3600">
                <a:solidFill>
                  <a:srgbClr val="3A3838"/>
                </a:solidFill>
                <a:latin typeface="Franklin Gothic Demi" panose="020B0703020102020204" pitchFamily="34" charset="0"/>
              </a:defRPr>
            </a:lvl1pPr>
          </a:lstStyle>
          <a:p>
            <a:r>
              <a:rPr lang="en-US"/>
              <a:t>Click to edit slide title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A059EFA-882B-4DD9-A14F-5BA8772F028B}"/>
              </a:ext>
            </a:extLst>
          </p:cNvPr>
          <p:cNvSpPr/>
          <p:nvPr userDrawn="1"/>
        </p:nvSpPr>
        <p:spPr>
          <a:xfrm>
            <a:off x="4953000" y="1130300"/>
            <a:ext cx="2286000" cy="114300"/>
          </a:xfrm>
          <a:prstGeom prst="rect">
            <a:avLst/>
          </a:prstGeom>
          <a:solidFill>
            <a:srgbClr val="009B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2F2DD7B9-79E5-43E9-ABD6-ACA4BD5F32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6050"/>
            <a:ext cx="4114800" cy="365125"/>
          </a:xfrm>
        </p:spPr>
        <p:txBody>
          <a:bodyPr/>
          <a:lstStyle>
            <a:lvl1pPr>
              <a:defRPr sz="1100">
                <a:solidFill>
                  <a:srgbClr val="3A3838"/>
                </a:solidFill>
                <a:latin typeface="Helvetica Neue" panose="02000503000000020004" pitchFamily="2"/>
              </a:defRPr>
            </a:lvl1pPr>
          </a:lstStyle>
          <a:p>
            <a:r>
              <a:rPr lang="en-US"/>
              <a:t>Washington Metropolitan Area Transit Authority</a:t>
            </a:r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428832D4-3B98-435B-87E3-F6EA5F9FE3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36100" y="6496050"/>
            <a:ext cx="2743200" cy="365125"/>
          </a:xfrm>
        </p:spPr>
        <p:txBody>
          <a:bodyPr/>
          <a:lstStyle>
            <a:lvl1pPr>
              <a:defRPr sz="1100">
                <a:solidFill>
                  <a:srgbClr val="3A3838"/>
                </a:solidFill>
                <a:latin typeface="Helvetica Neue" panose="02000503000000020004" pitchFamily="2"/>
              </a:defRPr>
            </a:lvl1pPr>
          </a:lstStyle>
          <a:p>
            <a:r>
              <a:rPr lang="en-US"/>
              <a:t>Page </a:t>
            </a:r>
            <a:fld id="{AF2CA16C-8021-4560-94C7-08480641F32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10E42AF9-9390-408F-ABD8-197FF0A2DFD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04061" y="1397000"/>
            <a:ext cx="4802187" cy="4701721"/>
          </a:xfrm>
        </p:spPr>
        <p:txBody>
          <a:bodyPr/>
          <a:lstStyle>
            <a:lvl1pPr>
              <a:defRPr>
                <a:latin typeface="Helvetica Neue" panose="02000503000000020004" pitchFamily="2"/>
              </a:defRPr>
            </a:lvl1pPr>
          </a:lstStyle>
          <a:p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68DC496-B3F6-440E-97DF-20C98ED2938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102" y="6174338"/>
            <a:ext cx="517959" cy="609891"/>
          </a:xfrm>
          <a:prstGeom prst="rect">
            <a:avLst/>
          </a:prstGeom>
        </p:spPr>
      </p:pic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368D8FBB-53E7-40F5-A876-38D76992E1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89270" y="1602338"/>
            <a:ext cx="6000750" cy="4480560"/>
          </a:xfrm>
        </p:spPr>
        <p:txBody>
          <a:bodyPr vert="horz" lIns="91440" tIns="45720" rIns="91440" bIns="45720" rtlCol="0">
            <a:normAutofit/>
          </a:bodyPr>
          <a:lstStyle>
            <a:lvl1pPr marL="228600" indent="-228600">
              <a:buFont typeface="Wingdings" panose="05000000000000000000" pitchFamily="2" charset="2"/>
              <a:buChar char="§"/>
              <a:defRPr lang="en-US" sz="2000" b="1" dirty="0">
                <a:solidFill>
                  <a:srgbClr val="5F5F5F"/>
                </a:solidFill>
                <a:latin typeface="Helvetica Neue" panose="02000503000000020004" pitchFamily="2"/>
              </a:defRPr>
            </a:lvl1pPr>
            <a:lvl2pPr marL="800100" indent="-342900">
              <a:buFont typeface="Arial" panose="020B0604020202020204" pitchFamily="34" charset="0"/>
              <a:buChar char="•"/>
              <a:defRPr lang="en-US" sz="1800" dirty="0">
                <a:solidFill>
                  <a:srgbClr val="5F5F5F"/>
                </a:solidFill>
                <a:latin typeface="Helvetica Neue" panose="02000503000000020004" pitchFamily="2"/>
              </a:defRPr>
            </a:lvl2pPr>
            <a:lvl3pPr marL="1143000" indent="-228600">
              <a:buSzPct val="75000"/>
              <a:buFont typeface="Courier New" panose="02070309020205020404" pitchFamily="49" charset="0"/>
              <a:buChar char="o"/>
              <a:defRPr lang="en-US" sz="1600" dirty="0">
                <a:solidFill>
                  <a:srgbClr val="5F5F5F"/>
                </a:solidFill>
                <a:latin typeface="Helvetica Neue" panose="02000503000000020004" pitchFamily="2"/>
              </a:defRPr>
            </a:lvl3pPr>
            <a:lvl4pPr marL="1600200" indent="-228600">
              <a:buFont typeface="Franklin Gothic Book" panose="020B0503020102020204" pitchFamily="34" charset="0"/>
              <a:buChar char="–"/>
              <a:defRPr lang="en-US" sz="1400" dirty="0">
                <a:solidFill>
                  <a:srgbClr val="5F5F5F"/>
                </a:solidFill>
                <a:latin typeface="Helvetica Neue" panose="02000503000000020004" pitchFamily="2"/>
              </a:defRPr>
            </a:lvl4pPr>
            <a:lvl5pPr>
              <a:defRPr lang="en-US" sz="1400" dirty="0">
                <a:solidFill>
                  <a:srgbClr val="5F5F5F"/>
                </a:solidFill>
                <a:latin typeface="Helvetica Neue" panose="02000503000000020004" pitchFamily="2"/>
              </a:defRPr>
            </a:lvl5pPr>
          </a:lstStyle>
          <a:p>
            <a:pPr marL="171450" lvl="0" indent="-171450"/>
            <a:r>
              <a:rPr lang="en-US"/>
              <a:t>Edit Master text styles</a:t>
            </a:r>
          </a:p>
          <a:p>
            <a:pPr marL="628650" lvl="1" indent="-171450"/>
            <a:r>
              <a:rPr lang="en-US"/>
              <a:t>Second level</a:t>
            </a:r>
          </a:p>
          <a:p>
            <a:pPr marL="1085850" lvl="2" indent="-171450"/>
            <a:r>
              <a:rPr lang="en-US"/>
              <a:t>Third level</a:t>
            </a:r>
          </a:p>
          <a:p>
            <a:pPr marL="1543050" lvl="3" indent="-171450"/>
            <a:r>
              <a:rPr lang="en-US"/>
              <a:t>Fourth level</a:t>
            </a:r>
          </a:p>
          <a:p>
            <a:pPr marL="2000250" lvl="4" indent="-171450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2074024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17B9063A-9AF3-4E64-A4C2-0019030BCD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6050"/>
            <a:ext cx="4114800" cy="365125"/>
          </a:xfrm>
        </p:spPr>
        <p:txBody>
          <a:bodyPr/>
          <a:lstStyle>
            <a:lvl1pPr>
              <a:defRPr sz="1100">
                <a:solidFill>
                  <a:srgbClr val="5F5F5F"/>
                </a:solidFill>
                <a:latin typeface="Helvetica Neue" panose="02000503000000020004" pitchFamily="2"/>
              </a:defRPr>
            </a:lvl1pPr>
          </a:lstStyle>
          <a:p>
            <a:r>
              <a:rPr lang="en-US"/>
              <a:t>Washington Metropolitan Area Transit Authority</a:t>
            </a:r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480B20FB-1B54-4408-9D54-6CAEE81AB1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36100" y="6496050"/>
            <a:ext cx="2743200" cy="365125"/>
          </a:xfrm>
        </p:spPr>
        <p:txBody>
          <a:bodyPr/>
          <a:lstStyle>
            <a:lvl1pPr>
              <a:defRPr sz="1100">
                <a:solidFill>
                  <a:srgbClr val="5F5F5F"/>
                </a:solidFill>
                <a:latin typeface="Helvetica Neue" panose="02000503000000020004" pitchFamily="2"/>
              </a:defRPr>
            </a:lvl1pPr>
          </a:lstStyle>
          <a:p>
            <a:r>
              <a:rPr lang="en-US"/>
              <a:t>Page </a:t>
            </a:r>
            <a:fld id="{AF2CA16C-8021-4560-94C7-08480641F32A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CEE45D6-C0CD-4FD5-AA5A-CA48BBCDC73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102" y="6174338"/>
            <a:ext cx="517959" cy="609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000567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Right - Rail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B82D4F-3AD8-4842-A45C-93163F66E4A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6700" y="187325"/>
            <a:ext cx="11658600" cy="96837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dirty="0">
                <a:solidFill>
                  <a:srgbClr val="5F5F5F"/>
                </a:solidFill>
                <a:latin typeface="Franklin Gothic Demi" panose="020B0703020102020204" pitchFamily="34" charset="0"/>
              </a:defRPr>
            </a:lvl1pPr>
          </a:lstStyle>
          <a:p>
            <a:pPr lvl="0" algn="ctr"/>
            <a:r>
              <a:rPr lang="en-US"/>
              <a:t>Click to edit slide title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A059EFA-882B-4DD9-A14F-5BA8772F028B}"/>
              </a:ext>
            </a:extLst>
          </p:cNvPr>
          <p:cNvSpPr/>
          <p:nvPr userDrawn="1"/>
        </p:nvSpPr>
        <p:spPr>
          <a:xfrm>
            <a:off x="4953000" y="1130300"/>
            <a:ext cx="2286000" cy="114300"/>
          </a:xfrm>
          <a:prstGeom prst="rect">
            <a:avLst/>
          </a:prstGeom>
          <a:solidFill>
            <a:srgbClr val="009B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6CF37A8-4CBF-49F7-A561-2CDA20AB03F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385965" y="1397000"/>
            <a:ext cx="4805680" cy="495300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7CAD12ED-6202-4F6E-8B4A-A124F5528E21}"/>
              </a:ext>
            </a:extLst>
          </p:cNvPr>
          <p:cNvSpPr/>
          <p:nvPr userDrawn="1"/>
        </p:nvSpPr>
        <p:spPr>
          <a:xfrm>
            <a:off x="7385965" y="1397000"/>
            <a:ext cx="4805680" cy="4953000"/>
          </a:xfrm>
          <a:prstGeom prst="rect">
            <a:avLst/>
          </a:prstGeom>
          <a:solidFill>
            <a:schemeClr val="tx1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ooter Placeholder 4">
            <a:extLst>
              <a:ext uri="{FF2B5EF4-FFF2-40B4-BE49-F238E27FC236}">
                <a16:creationId xmlns:a16="http://schemas.microsoft.com/office/drawing/2014/main" id="{96D6548F-4A8C-4A32-B1D0-182F09AF9C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6050"/>
            <a:ext cx="4114800" cy="365125"/>
          </a:xfrm>
        </p:spPr>
        <p:txBody>
          <a:bodyPr/>
          <a:lstStyle>
            <a:lvl1pPr>
              <a:defRPr sz="1100">
                <a:solidFill>
                  <a:srgbClr val="5F5F5F"/>
                </a:solidFill>
                <a:latin typeface="Helvetica Neue" panose="02000503000000020004" pitchFamily="2"/>
              </a:defRPr>
            </a:lvl1pPr>
          </a:lstStyle>
          <a:p>
            <a:r>
              <a:rPr lang="en-US"/>
              <a:t>Washington Metropolitan Area Transit Authority</a:t>
            </a:r>
          </a:p>
        </p:txBody>
      </p:sp>
      <p:sp>
        <p:nvSpPr>
          <p:cNvPr id="18" name="Slide Number Placeholder 5">
            <a:extLst>
              <a:ext uri="{FF2B5EF4-FFF2-40B4-BE49-F238E27FC236}">
                <a16:creationId xmlns:a16="http://schemas.microsoft.com/office/drawing/2014/main" id="{B9F6E160-5356-4654-A51E-099069E2F3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36100" y="6496050"/>
            <a:ext cx="2743200" cy="365125"/>
          </a:xfrm>
        </p:spPr>
        <p:txBody>
          <a:bodyPr/>
          <a:lstStyle>
            <a:lvl1pPr>
              <a:defRPr sz="1100">
                <a:solidFill>
                  <a:srgbClr val="5F5F5F"/>
                </a:solidFill>
                <a:latin typeface="Helvetica Neue" panose="02000503000000020004" pitchFamily="2"/>
              </a:defRPr>
            </a:lvl1pPr>
          </a:lstStyle>
          <a:p>
            <a:r>
              <a:rPr lang="en-US"/>
              <a:t>Page </a:t>
            </a:r>
            <a:fld id="{AF2CA16C-8021-4560-94C7-08480641F32A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9A73A1D-CF47-4014-A8F9-7114746471C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102" y="6174338"/>
            <a:ext cx="517959" cy="609891"/>
          </a:xfrm>
          <a:prstGeom prst="rect">
            <a:avLst/>
          </a:prstGeom>
        </p:spPr>
      </p:pic>
      <p:sp>
        <p:nvSpPr>
          <p:cNvPr id="20" name="Content Placeholder 2">
            <a:extLst>
              <a:ext uri="{FF2B5EF4-FFF2-40B4-BE49-F238E27FC236}">
                <a16:creationId xmlns:a16="http://schemas.microsoft.com/office/drawing/2014/main" id="{42111EC8-108C-44B5-AF1A-895401E3F920}"/>
              </a:ext>
            </a:extLst>
          </p:cNvPr>
          <p:cNvSpPr>
            <a:spLocks noGrp="1"/>
          </p:cNvSpPr>
          <p:nvPr>
            <p:ph idx="20"/>
          </p:nvPr>
        </p:nvSpPr>
        <p:spPr>
          <a:xfrm>
            <a:off x="263434" y="1602339"/>
            <a:ext cx="6880316" cy="4440410"/>
          </a:xfrm>
        </p:spPr>
        <p:txBody>
          <a:bodyPr vert="horz" lIns="91440" tIns="45720" rIns="91440" bIns="45720" rtlCol="0">
            <a:normAutofit/>
          </a:bodyPr>
          <a:lstStyle>
            <a:lvl1pPr marL="228600" indent="-228600">
              <a:buFont typeface="Wingdings" panose="05000000000000000000" pitchFamily="2" charset="2"/>
              <a:buChar char="§"/>
              <a:defRPr lang="en-US" sz="2000" b="1" dirty="0">
                <a:solidFill>
                  <a:srgbClr val="5F5F5F"/>
                </a:solidFill>
                <a:latin typeface="Helvetica Neue" panose="02000503000000020004" pitchFamily="2"/>
              </a:defRPr>
            </a:lvl1pPr>
            <a:lvl2pPr marL="800100" indent="-342900">
              <a:buFont typeface="Arial" panose="020B0604020202020204" pitchFamily="34" charset="0"/>
              <a:buChar char="•"/>
              <a:defRPr lang="en-US" sz="1800" dirty="0">
                <a:solidFill>
                  <a:srgbClr val="5F5F5F"/>
                </a:solidFill>
                <a:latin typeface="Helvetica Neue" panose="02000503000000020004" pitchFamily="2"/>
              </a:defRPr>
            </a:lvl2pPr>
            <a:lvl3pPr marL="1143000" indent="-228600">
              <a:buSzPct val="75000"/>
              <a:buFont typeface="Courier New" panose="02070309020205020404" pitchFamily="49" charset="0"/>
              <a:buChar char="o"/>
              <a:defRPr lang="en-US" sz="1600" dirty="0">
                <a:solidFill>
                  <a:srgbClr val="5F5F5F"/>
                </a:solidFill>
                <a:latin typeface="Helvetica Neue" panose="02000503000000020004" pitchFamily="2"/>
              </a:defRPr>
            </a:lvl3pPr>
            <a:lvl4pPr marL="1600200" indent="-228600">
              <a:buFont typeface="Franklin Gothic Book" panose="020B0503020102020204" pitchFamily="34" charset="0"/>
              <a:buChar char="–"/>
              <a:defRPr lang="en-US" sz="1400" dirty="0">
                <a:solidFill>
                  <a:srgbClr val="5F5F5F"/>
                </a:solidFill>
                <a:latin typeface="Helvetica Neue" panose="02000503000000020004" pitchFamily="2"/>
              </a:defRPr>
            </a:lvl4pPr>
            <a:lvl5pPr>
              <a:defRPr lang="en-US" sz="1400" dirty="0">
                <a:solidFill>
                  <a:srgbClr val="5F5F5F"/>
                </a:solidFill>
                <a:latin typeface="Helvetica Neue" panose="02000503000000020004" pitchFamily="2"/>
              </a:defRPr>
            </a:lvl5pPr>
          </a:lstStyle>
          <a:p>
            <a:pPr marL="171450" lvl="0" indent="-171450"/>
            <a:r>
              <a:rPr lang="en-US"/>
              <a:t>Edit Master text styles</a:t>
            </a:r>
          </a:p>
          <a:p>
            <a:pPr marL="628650" lvl="1" indent="-171450"/>
            <a:r>
              <a:rPr lang="en-US"/>
              <a:t>Second level</a:t>
            </a:r>
          </a:p>
          <a:p>
            <a:pPr marL="1085850" lvl="2" indent="-171450"/>
            <a:r>
              <a:rPr lang="en-US"/>
              <a:t>Third level</a:t>
            </a:r>
          </a:p>
          <a:p>
            <a:pPr marL="1543050" lvl="3" indent="-171450"/>
            <a:r>
              <a:rPr lang="en-US"/>
              <a:t>Fourth level</a:t>
            </a:r>
          </a:p>
          <a:p>
            <a:pPr marL="2000250" lvl="4" indent="-171450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9082926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Left - Rail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B82D4F-3AD8-4842-A45C-93163F66E4A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6700" y="187325"/>
            <a:ext cx="11658600" cy="96837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dirty="0">
                <a:solidFill>
                  <a:srgbClr val="5F5F5F"/>
                </a:solidFill>
                <a:latin typeface="Franklin Gothic Demi" panose="020B0703020102020204" pitchFamily="34" charset="0"/>
              </a:defRPr>
            </a:lvl1pPr>
          </a:lstStyle>
          <a:p>
            <a:pPr lvl="0" algn="ctr"/>
            <a:r>
              <a:rPr lang="en-US"/>
              <a:t>Click to edit slide title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A059EFA-882B-4DD9-A14F-5BA8772F028B}"/>
              </a:ext>
            </a:extLst>
          </p:cNvPr>
          <p:cNvSpPr/>
          <p:nvPr userDrawn="1"/>
        </p:nvSpPr>
        <p:spPr>
          <a:xfrm>
            <a:off x="4953000" y="1130300"/>
            <a:ext cx="2286000" cy="114300"/>
          </a:xfrm>
          <a:prstGeom prst="rect">
            <a:avLst/>
          </a:prstGeom>
          <a:solidFill>
            <a:srgbClr val="009B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0CAA508C-6965-4CC6-A758-3690ADF3DDB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2721" y="1397000"/>
            <a:ext cx="4805680" cy="4631288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B86A1F99-A9E8-4501-AA16-CB10559E753D}"/>
              </a:ext>
            </a:extLst>
          </p:cNvPr>
          <p:cNvSpPr/>
          <p:nvPr userDrawn="1"/>
        </p:nvSpPr>
        <p:spPr>
          <a:xfrm>
            <a:off x="-2721" y="1397000"/>
            <a:ext cx="4805680" cy="4631288"/>
          </a:xfrm>
          <a:prstGeom prst="rect">
            <a:avLst/>
          </a:prstGeom>
          <a:solidFill>
            <a:schemeClr val="tx1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2F2DD7B9-79E5-43E9-ABD6-ACA4BD5F32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6050"/>
            <a:ext cx="4114800" cy="365125"/>
          </a:xfrm>
        </p:spPr>
        <p:txBody>
          <a:bodyPr/>
          <a:lstStyle>
            <a:lvl1pPr>
              <a:defRPr sz="1100">
                <a:solidFill>
                  <a:srgbClr val="5F5F5F"/>
                </a:solidFill>
                <a:latin typeface="Helvetica Neue" panose="02000503000000020004" pitchFamily="2"/>
              </a:defRPr>
            </a:lvl1pPr>
          </a:lstStyle>
          <a:p>
            <a:r>
              <a:rPr lang="en-US"/>
              <a:t>Washington Metropolitan Area Transit Authority</a:t>
            </a:r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428832D4-3B98-435B-87E3-F6EA5F9FE3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36100" y="6496050"/>
            <a:ext cx="2743200" cy="365125"/>
          </a:xfrm>
        </p:spPr>
        <p:txBody>
          <a:bodyPr/>
          <a:lstStyle>
            <a:lvl1pPr>
              <a:defRPr sz="1100">
                <a:solidFill>
                  <a:srgbClr val="5F5F5F"/>
                </a:solidFill>
                <a:latin typeface="Helvetica Neue" panose="02000503000000020004" pitchFamily="2"/>
              </a:defRPr>
            </a:lvl1pPr>
          </a:lstStyle>
          <a:p>
            <a:r>
              <a:rPr lang="en-US"/>
              <a:t>Page </a:t>
            </a:r>
            <a:fld id="{AF2CA16C-8021-4560-94C7-08480641F32A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5316C2F-2A24-46D4-9421-1133D26EFC8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102" y="6174338"/>
            <a:ext cx="517959" cy="609891"/>
          </a:xfrm>
          <a:prstGeom prst="rect">
            <a:avLst/>
          </a:prstGeom>
        </p:spPr>
      </p:pic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B0B2A048-2CF5-4594-A3DF-03147914D181}"/>
              </a:ext>
            </a:extLst>
          </p:cNvPr>
          <p:cNvSpPr>
            <a:spLocks noGrp="1"/>
          </p:cNvSpPr>
          <p:nvPr>
            <p:ph idx="20"/>
          </p:nvPr>
        </p:nvSpPr>
        <p:spPr>
          <a:xfrm>
            <a:off x="5298984" y="1492439"/>
            <a:ext cx="6880316" cy="4440410"/>
          </a:xfrm>
        </p:spPr>
        <p:txBody>
          <a:bodyPr vert="horz" lIns="91440" tIns="45720" rIns="91440" bIns="45720" rtlCol="0">
            <a:normAutofit/>
          </a:bodyPr>
          <a:lstStyle>
            <a:lvl1pPr marL="228600" indent="-228600">
              <a:buFont typeface="Wingdings" panose="05000000000000000000" pitchFamily="2" charset="2"/>
              <a:buChar char="§"/>
              <a:defRPr lang="en-US" sz="2800" b="1" dirty="0">
                <a:solidFill>
                  <a:srgbClr val="5F5F5F"/>
                </a:solidFill>
                <a:latin typeface="Helvetica Neue" panose="02000503000000020004" pitchFamily="2"/>
              </a:defRPr>
            </a:lvl1pPr>
            <a:lvl2pPr marL="800100" indent="-342900">
              <a:buFont typeface="Arial" panose="020B0604020202020204" pitchFamily="34" charset="0"/>
              <a:buChar char="•"/>
              <a:defRPr lang="en-US" sz="2400" dirty="0">
                <a:solidFill>
                  <a:srgbClr val="5F5F5F"/>
                </a:solidFill>
                <a:latin typeface="Helvetica Neue" panose="02000503000000020004" pitchFamily="2"/>
              </a:defRPr>
            </a:lvl2pPr>
            <a:lvl3pPr marL="1143000" indent="-228600">
              <a:buSzPct val="75000"/>
              <a:buFont typeface="Courier New" panose="02070309020205020404" pitchFamily="49" charset="0"/>
              <a:buChar char="o"/>
              <a:defRPr lang="en-US" sz="2000" dirty="0">
                <a:solidFill>
                  <a:srgbClr val="5F5F5F"/>
                </a:solidFill>
                <a:latin typeface="Helvetica Neue" panose="02000503000000020004" pitchFamily="2"/>
              </a:defRPr>
            </a:lvl3pPr>
            <a:lvl4pPr marL="1600200" indent="-228600">
              <a:buFont typeface="Franklin Gothic Book" panose="020B0503020102020204" pitchFamily="34" charset="0"/>
              <a:buChar char="–"/>
              <a:defRPr lang="en-US" sz="1800" dirty="0">
                <a:solidFill>
                  <a:srgbClr val="5F5F5F"/>
                </a:solidFill>
                <a:latin typeface="Helvetica Neue" panose="02000503000000020004" pitchFamily="2"/>
              </a:defRPr>
            </a:lvl4pPr>
            <a:lvl5pPr>
              <a:defRPr lang="en-US" sz="1800" dirty="0">
                <a:solidFill>
                  <a:srgbClr val="5F5F5F"/>
                </a:solidFill>
                <a:latin typeface="Helvetica Neue" panose="02000503000000020004" pitchFamily="2"/>
              </a:defRPr>
            </a:lvl5pPr>
          </a:lstStyle>
          <a:p>
            <a:pPr marL="171450" lvl="0" indent="-171450"/>
            <a:r>
              <a:rPr lang="en-US"/>
              <a:t>Edit Master text styles</a:t>
            </a:r>
          </a:p>
          <a:p>
            <a:pPr marL="628650" lvl="1" indent="-171450"/>
            <a:r>
              <a:rPr lang="en-US"/>
              <a:t>Second level</a:t>
            </a:r>
          </a:p>
          <a:p>
            <a:pPr marL="1085850" lvl="2" indent="-171450"/>
            <a:r>
              <a:rPr lang="en-US"/>
              <a:t>Third level</a:t>
            </a:r>
          </a:p>
          <a:p>
            <a:pPr marL="1543050" lvl="3" indent="-171450"/>
            <a:r>
              <a:rPr lang="en-US"/>
              <a:t>Fourth level</a:t>
            </a:r>
          </a:p>
          <a:p>
            <a:pPr marL="2000250" lvl="4" indent="-171450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9811420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Right - Bus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B82D4F-3AD8-4842-A45C-93163F66E4A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6700" y="187325"/>
            <a:ext cx="11658600" cy="96837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dirty="0">
                <a:solidFill>
                  <a:srgbClr val="5F5F5F"/>
                </a:solidFill>
                <a:latin typeface="Franklin Gothic Demi" panose="020B0703020102020204" pitchFamily="34" charset="0"/>
              </a:defRPr>
            </a:lvl1pPr>
          </a:lstStyle>
          <a:p>
            <a:pPr lvl="0" algn="ctr"/>
            <a:r>
              <a:rPr lang="en-US"/>
              <a:t>Click to edit slide title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A059EFA-882B-4DD9-A14F-5BA8772F028B}"/>
              </a:ext>
            </a:extLst>
          </p:cNvPr>
          <p:cNvSpPr/>
          <p:nvPr userDrawn="1"/>
        </p:nvSpPr>
        <p:spPr>
          <a:xfrm>
            <a:off x="4953000" y="1130300"/>
            <a:ext cx="2286000" cy="114300"/>
          </a:xfrm>
          <a:prstGeom prst="rect">
            <a:avLst/>
          </a:prstGeom>
          <a:solidFill>
            <a:srgbClr val="009B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D081006-8647-4254-B218-BF96E595E67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134447" y="1390650"/>
            <a:ext cx="5057552" cy="495935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B86A1F99-A9E8-4501-AA16-CB10559E753D}"/>
              </a:ext>
            </a:extLst>
          </p:cNvPr>
          <p:cNvSpPr/>
          <p:nvPr userDrawn="1"/>
        </p:nvSpPr>
        <p:spPr>
          <a:xfrm>
            <a:off x="7134446" y="1390650"/>
            <a:ext cx="5057553" cy="4953000"/>
          </a:xfrm>
          <a:prstGeom prst="rect">
            <a:avLst/>
          </a:prstGeom>
          <a:solidFill>
            <a:schemeClr val="tx1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A2A45DFC-096C-4BE1-90FB-8C86FB50F1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6050"/>
            <a:ext cx="4114800" cy="365125"/>
          </a:xfrm>
        </p:spPr>
        <p:txBody>
          <a:bodyPr/>
          <a:lstStyle>
            <a:lvl1pPr>
              <a:defRPr sz="1100">
                <a:solidFill>
                  <a:srgbClr val="5F5F5F"/>
                </a:solidFill>
                <a:latin typeface="Helvetica Neue" panose="02000503000000020004" pitchFamily="2"/>
              </a:defRPr>
            </a:lvl1pPr>
          </a:lstStyle>
          <a:p>
            <a:r>
              <a:rPr lang="en-US"/>
              <a:t>Washington Metropolitan Area Transit Authority</a:t>
            </a:r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22117382-75FC-45C8-A099-1115DDEDCD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36100" y="6496050"/>
            <a:ext cx="2743200" cy="365125"/>
          </a:xfrm>
        </p:spPr>
        <p:txBody>
          <a:bodyPr/>
          <a:lstStyle>
            <a:lvl1pPr>
              <a:defRPr sz="1100">
                <a:solidFill>
                  <a:srgbClr val="5F5F5F"/>
                </a:solidFill>
                <a:latin typeface="Helvetica Neue" panose="02000503000000020004" pitchFamily="2"/>
              </a:defRPr>
            </a:lvl1pPr>
          </a:lstStyle>
          <a:p>
            <a:r>
              <a:rPr lang="en-US"/>
              <a:t>Page </a:t>
            </a:r>
            <a:fld id="{AF2CA16C-8021-4560-94C7-08480641F32A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00DAF3D3-AC91-4C81-9BCD-9E542DF484E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102" y="6174338"/>
            <a:ext cx="517959" cy="609891"/>
          </a:xfrm>
          <a:prstGeom prst="rect">
            <a:avLst/>
          </a:prstGeom>
        </p:spPr>
      </p:pic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0245C465-D1AD-4427-A4A9-0763C0378A05}"/>
              </a:ext>
            </a:extLst>
          </p:cNvPr>
          <p:cNvSpPr>
            <a:spLocks noGrp="1"/>
          </p:cNvSpPr>
          <p:nvPr>
            <p:ph idx="20"/>
          </p:nvPr>
        </p:nvSpPr>
        <p:spPr>
          <a:xfrm>
            <a:off x="263434" y="1602339"/>
            <a:ext cx="6880316" cy="4440410"/>
          </a:xfrm>
        </p:spPr>
        <p:txBody>
          <a:bodyPr vert="horz" lIns="91440" tIns="45720" rIns="91440" bIns="45720" rtlCol="0">
            <a:normAutofit/>
          </a:bodyPr>
          <a:lstStyle>
            <a:lvl1pPr marL="228600" indent="-228600">
              <a:buFont typeface="Wingdings" panose="05000000000000000000" pitchFamily="2" charset="2"/>
              <a:buChar char="§"/>
              <a:defRPr lang="en-US" sz="2000" b="1" dirty="0">
                <a:solidFill>
                  <a:srgbClr val="5F5F5F"/>
                </a:solidFill>
                <a:latin typeface="Helvetica Neue" panose="02000503000000020004" pitchFamily="2"/>
              </a:defRPr>
            </a:lvl1pPr>
            <a:lvl2pPr marL="800100" indent="-342900">
              <a:buFont typeface="Arial" panose="020B0604020202020204" pitchFamily="34" charset="0"/>
              <a:buChar char="•"/>
              <a:defRPr lang="en-US" sz="1800" dirty="0">
                <a:solidFill>
                  <a:srgbClr val="5F5F5F"/>
                </a:solidFill>
                <a:latin typeface="Helvetica Neue" panose="02000503000000020004" pitchFamily="2"/>
              </a:defRPr>
            </a:lvl2pPr>
            <a:lvl3pPr marL="1143000" indent="-228600">
              <a:buSzPct val="75000"/>
              <a:buFont typeface="Courier New" panose="02070309020205020404" pitchFamily="49" charset="0"/>
              <a:buChar char="o"/>
              <a:defRPr lang="en-US" sz="1600" dirty="0">
                <a:solidFill>
                  <a:srgbClr val="5F5F5F"/>
                </a:solidFill>
                <a:latin typeface="Helvetica Neue" panose="02000503000000020004" pitchFamily="2"/>
              </a:defRPr>
            </a:lvl3pPr>
            <a:lvl4pPr marL="1600200" indent="-228600">
              <a:buFont typeface="Franklin Gothic Book" panose="020B0503020102020204" pitchFamily="34" charset="0"/>
              <a:buChar char="–"/>
              <a:defRPr lang="en-US" sz="1400" dirty="0">
                <a:solidFill>
                  <a:srgbClr val="5F5F5F"/>
                </a:solidFill>
                <a:latin typeface="Helvetica Neue" panose="02000503000000020004" pitchFamily="2"/>
              </a:defRPr>
            </a:lvl4pPr>
            <a:lvl5pPr>
              <a:defRPr lang="en-US" sz="1400" dirty="0">
                <a:solidFill>
                  <a:srgbClr val="5F5F5F"/>
                </a:solidFill>
                <a:latin typeface="Helvetica Neue" panose="02000503000000020004" pitchFamily="2"/>
              </a:defRPr>
            </a:lvl5pPr>
          </a:lstStyle>
          <a:p>
            <a:pPr marL="171450" lvl="0" indent="-171450"/>
            <a:r>
              <a:rPr lang="en-US"/>
              <a:t>Edit Master text styles</a:t>
            </a:r>
          </a:p>
          <a:p>
            <a:pPr marL="628650" lvl="1" indent="-171450"/>
            <a:r>
              <a:rPr lang="en-US"/>
              <a:t>Second level</a:t>
            </a:r>
          </a:p>
          <a:p>
            <a:pPr marL="1085850" lvl="2" indent="-171450"/>
            <a:r>
              <a:rPr lang="en-US"/>
              <a:t>Third level</a:t>
            </a:r>
          </a:p>
          <a:p>
            <a:pPr marL="1543050" lvl="3" indent="-171450"/>
            <a:r>
              <a:rPr lang="en-US"/>
              <a:t>Fourth level</a:t>
            </a:r>
          </a:p>
          <a:p>
            <a:pPr marL="2000250" lvl="4" indent="-171450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22243272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Right - MetroAccess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4591E2AA-D3BC-47C1-B418-AC0D7327433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718323" y="1390571"/>
            <a:ext cx="4473677" cy="495300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DB82D4F-3AD8-4842-A45C-93163F66E4A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6700" y="187325"/>
            <a:ext cx="11658600" cy="96837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dirty="0">
                <a:solidFill>
                  <a:srgbClr val="5F5F5F"/>
                </a:solidFill>
                <a:latin typeface="Franklin Gothic Demi" panose="020B0703020102020204" pitchFamily="34" charset="0"/>
              </a:defRPr>
            </a:lvl1pPr>
          </a:lstStyle>
          <a:p>
            <a:pPr lvl="0" algn="ctr"/>
            <a:r>
              <a:rPr lang="en-US"/>
              <a:t>Click to edit slide title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A059EFA-882B-4DD9-A14F-5BA8772F028B}"/>
              </a:ext>
            </a:extLst>
          </p:cNvPr>
          <p:cNvSpPr/>
          <p:nvPr userDrawn="1"/>
        </p:nvSpPr>
        <p:spPr>
          <a:xfrm>
            <a:off x="4953000" y="1130300"/>
            <a:ext cx="2286000" cy="114300"/>
          </a:xfrm>
          <a:prstGeom prst="rect">
            <a:avLst/>
          </a:prstGeom>
          <a:solidFill>
            <a:srgbClr val="009B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98524CC-A8AC-4510-9FA2-DED244EFBA9B}"/>
              </a:ext>
            </a:extLst>
          </p:cNvPr>
          <p:cNvSpPr/>
          <p:nvPr userDrawn="1"/>
        </p:nvSpPr>
        <p:spPr>
          <a:xfrm>
            <a:off x="7718323" y="1390572"/>
            <a:ext cx="4473677" cy="4953000"/>
          </a:xfrm>
          <a:prstGeom prst="rect">
            <a:avLst/>
          </a:prstGeom>
          <a:solidFill>
            <a:schemeClr val="tx1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603DCC85-F44E-4A11-AAE7-B05284625B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6050"/>
            <a:ext cx="4114800" cy="365125"/>
          </a:xfrm>
        </p:spPr>
        <p:txBody>
          <a:bodyPr/>
          <a:lstStyle>
            <a:lvl1pPr>
              <a:defRPr sz="1100">
                <a:solidFill>
                  <a:srgbClr val="5F5F5F"/>
                </a:solidFill>
                <a:latin typeface="Helvetica Neue" panose="02000503000000020004" pitchFamily="2"/>
              </a:defRPr>
            </a:lvl1pPr>
          </a:lstStyle>
          <a:p>
            <a:r>
              <a:rPr lang="en-US"/>
              <a:t>Washington Metropolitan Area Transit Authority</a:t>
            </a:r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9DD834D3-70EF-4739-B46A-F57120EB43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36100" y="6496050"/>
            <a:ext cx="2743200" cy="365125"/>
          </a:xfrm>
        </p:spPr>
        <p:txBody>
          <a:bodyPr/>
          <a:lstStyle>
            <a:lvl1pPr>
              <a:defRPr sz="1100">
                <a:solidFill>
                  <a:srgbClr val="5F5F5F"/>
                </a:solidFill>
                <a:latin typeface="Helvetica Neue" panose="02000503000000020004" pitchFamily="2"/>
              </a:defRPr>
            </a:lvl1pPr>
          </a:lstStyle>
          <a:p>
            <a:r>
              <a:rPr lang="en-US"/>
              <a:t>Page </a:t>
            </a:r>
            <a:fld id="{AF2CA16C-8021-4560-94C7-08480641F32A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2ABC5773-B267-41E3-AC88-573DCB6A27F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102" y="6174338"/>
            <a:ext cx="517959" cy="609891"/>
          </a:xfrm>
          <a:prstGeom prst="rect">
            <a:avLst/>
          </a:prstGeom>
        </p:spPr>
      </p:pic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5DAE7DB2-5D84-4F41-9D05-899D9DADF947}"/>
              </a:ext>
            </a:extLst>
          </p:cNvPr>
          <p:cNvSpPr>
            <a:spLocks noGrp="1"/>
          </p:cNvSpPr>
          <p:nvPr>
            <p:ph idx="20"/>
          </p:nvPr>
        </p:nvSpPr>
        <p:spPr>
          <a:xfrm>
            <a:off x="263434" y="1602339"/>
            <a:ext cx="6880316" cy="4440410"/>
          </a:xfrm>
        </p:spPr>
        <p:txBody>
          <a:bodyPr vert="horz" lIns="91440" tIns="45720" rIns="91440" bIns="45720" rtlCol="0">
            <a:normAutofit/>
          </a:bodyPr>
          <a:lstStyle>
            <a:lvl1pPr marL="228600" indent="-228600">
              <a:buFont typeface="Wingdings" panose="05000000000000000000" pitchFamily="2" charset="2"/>
              <a:buChar char="§"/>
              <a:defRPr lang="en-US" sz="2000" b="1" dirty="0">
                <a:solidFill>
                  <a:srgbClr val="5F5F5F"/>
                </a:solidFill>
                <a:latin typeface="Helvetica Neue" panose="02000503000000020004" pitchFamily="2"/>
              </a:defRPr>
            </a:lvl1pPr>
            <a:lvl2pPr marL="800100" indent="-342900">
              <a:buFont typeface="Arial" panose="020B0604020202020204" pitchFamily="34" charset="0"/>
              <a:buChar char="•"/>
              <a:defRPr lang="en-US" sz="1800" dirty="0">
                <a:solidFill>
                  <a:srgbClr val="5F5F5F"/>
                </a:solidFill>
                <a:latin typeface="Helvetica Neue" panose="02000503000000020004" pitchFamily="2"/>
              </a:defRPr>
            </a:lvl2pPr>
            <a:lvl3pPr marL="1143000" indent="-228600">
              <a:buSzPct val="75000"/>
              <a:buFont typeface="Courier New" panose="02070309020205020404" pitchFamily="49" charset="0"/>
              <a:buChar char="o"/>
              <a:defRPr lang="en-US" sz="1600" dirty="0">
                <a:solidFill>
                  <a:srgbClr val="5F5F5F"/>
                </a:solidFill>
                <a:latin typeface="Helvetica Neue" panose="02000503000000020004" pitchFamily="2"/>
              </a:defRPr>
            </a:lvl3pPr>
            <a:lvl4pPr marL="1600200" indent="-228600">
              <a:buFont typeface="Franklin Gothic Book" panose="020B0503020102020204" pitchFamily="34" charset="0"/>
              <a:buChar char="–"/>
              <a:defRPr lang="en-US" sz="1400" dirty="0">
                <a:solidFill>
                  <a:srgbClr val="5F5F5F"/>
                </a:solidFill>
                <a:latin typeface="Helvetica Neue" panose="02000503000000020004" pitchFamily="2"/>
              </a:defRPr>
            </a:lvl4pPr>
            <a:lvl5pPr>
              <a:defRPr lang="en-US" sz="1400" dirty="0">
                <a:solidFill>
                  <a:srgbClr val="5F5F5F"/>
                </a:solidFill>
                <a:latin typeface="Helvetica Neue" panose="02000503000000020004" pitchFamily="2"/>
              </a:defRPr>
            </a:lvl5pPr>
          </a:lstStyle>
          <a:p>
            <a:pPr marL="171450" lvl="0" indent="-171450"/>
            <a:r>
              <a:rPr lang="en-US"/>
              <a:t>Edit Master text styles</a:t>
            </a:r>
          </a:p>
          <a:p>
            <a:pPr marL="628650" lvl="1" indent="-171450"/>
            <a:r>
              <a:rPr lang="en-US"/>
              <a:t>Second level</a:t>
            </a:r>
          </a:p>
          <a:p>
            <a:pPr marL="1085850" lvl="2" indent="-171450"/>
            <a:r>
              <a:rPr lang="en-US"/>
              <a:t>Third level</a:t>
            </a:r>
          </a:p>
          <a:p>
            <a:pPr marL="1543050" lvl="3" indent="-171450"/>
            <a:r>
              <a:rPr lang="en-US"/>
              <a:t>Fourth level</a:t>
            </a:r>
          </a:p>
          <a:p>
            <a:pPr marL="2000250" lvl="4" indent="-171450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62567837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2.xml"/><Relationship Id="rId2" Type="http://schemas.openxmlformats.org/officeDocument/2006/relationships/slideLayout" Target="../slideLayouts/slideLayout21.xml"/><Relationship Id="rId1" Type="http://schemas.openxmlformats.org/officeDocument/2006/relationships/slideLayout" Target="../slideLayouts/slideLayout20.x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59FFC8C-1713-488D-8A51-6FC3E2FC4E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C1E8A39-B3E4-4A10-A6E7-45C6A15AFC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AC3FF5-BB2B-4213-8EC7-509FECC52AE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A0A317-C7E3-4DCB-AA5E-B95BA9578045}" type="datetime4">
              <a:rPr lang="en-US" smtClean="0"/>
              <a:t>October 19, 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4C74AB-2B3B-434B-9892-DA5D78E986A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Washington Metropolitan Area Transit Authority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CA5F78-FC42-403B-A200-4676BD44B14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2CA16C-8021-4560-94C7-08480641F3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9932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716" r:id="rId2"/>
    <p:sldLayoutId id="2147483668" r:id="rId3"/>
    <p:sldLayoutId id="2147483720" r:id="rId4"/>
    <p:sldLayoutId id="2147483725" r:id="rId5"/>
    <p:sldLayoutId id="2147483722" r:id="rId6"/>
    <p:sldLayoutId id="2147483727" r:id="rId7"/>
    <p:sldLayoutId id="2147483726" r:id="rId8"/>
    <p:sldLayoutId id="2147483683" r:id="rId9"/>
    <p:sldLayoutId id="2147483680" r:id="rId10"/>
    <p:sldLayoutId id="2147483652" r:id="rId11"/>
    <p:sldLayoutId id="2147483684" r:id="rId12"/>
    <p:sldLayoutId id="2147483687" r:id="rId13"/>
    <p:sldLayoutId id="2147483696" r:id="rId14"/>
    <p:sldLayoutId id="2147483721" r:id="rId15"/>
    <p:sldLayoutId id="2147483690" r:id="rId16"/>
    <p:sldLayoutId id="2147483666" r:id="rId17"/>
    <p:sldLayoutId id="2147483686" r:id="rId18"/>
    <p:sldLayoutId id="2147483655" r:id="rId19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147B1F1-108C-4168-92F3-326E7E5563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14ED3B-B7AE-4F5B-9892-2894D2057B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4BA6AB-F4E5-475E-8270-5989B623081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9160B8-530E-4B80-9789-44D647D3777E}" type="datetime4">
              <a:rPr lang="en-US" smtClean="0"/>
              <a:t>October 19, 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B79717-7168-43B1-A13E-5A071915996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Washington Metropolitan Area Transit Authority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991F6D-2EF6-415B-8AFE-0A1B383D173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589BBA-1FE9-4830-A5A0-BE2C22E4C4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6617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  <p:sldLayoutId id="2147483706" r:id="rId2"/>
    <p:sldLayoutId id="2147483707" r:id="rId3"/>
    <p:sldLayoutId id="2147483708" r:id="rId4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bustransformationproject.com/resources/public-survey-results/" TargetMode="External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png"/><Relationship Id="rId5" Type="http://schemas.openxmlformats.org/officeDocument/2006/relationships/hyperlink" Target="http://bustransformationproject.com/wp-content/uploads/2019/01/20190118-Bus-System-Today_FINAL.pdf" TargetMode="External"/><Relationship Id="rId4" Type="http://schemas.openxmlformats.org/officeDocument/2006/relationships/hyperlink" Target="https://transitcenter.org/publication/whos-on-board-2016/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0.jpeg"/><Relationship Id="rId3" Type="http://schemas.openxmlformats.org/officeDocument/2006/relationships/chart" Target="../charts/chart1.xml"/><Relationship Id="rId7" Type="http://schemas.openxmlformats.org/officeDocument/2006/relationships/image" Target="../media/image14.png"/><Relationship Id="rId12" Type="http://schemas.openxmlformats.org/officeDocument/2006/relationships/image" Target="../media/image1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png"/><Relationship Id="rId11" Type="http://schemas.openxmlformats.org/officeDocument/2006/relationships/image" Target="../media/image18.jpeg"/><Relationship Id="rId5" Type="http://schemas.openxmlformats.org/officeDocument/2006/relationships/image" Target="../media/image12.png"/><Relationship Id="rId15" Type="http://schemas.openxmlformats.org/officeDocument/2006/relationships/image" Target="../media/image22.jpeg"/><Relationship Id="rId10" Type="http://schemas.openxmlformats.org/officeDocument/2006/relationships/image" Target="../media/image17.jpeg"/><Relationship Id="rId4" Type="http://schemas.openxmlformats.org/officeDocument/2006/relationships/image" Target="../media/image11.png"/><Relationship Id="rId9" Type="http://schemas.openxmlformats.org/officeDocument/2006/relationships/image" Target="../media/image16.jpeg"/><Relationship Id="rId14" Type="http://schemas.openxmlformats.org/officeDocument/2006/relationships/image" Target="../media/image21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chart" Target="../charts/chart8.xml"/><Relationship Id="rId3" Type="http://schemas.openxmlformats.org/officeDocument/2006/relationships/chart" Target="../charts/chart3.xml"/><Relationship Id="rId7" Type="http://schemas.openxmlformats.org/officeDocument/2006/relationships/chart" Target="../charts/chart7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Relationship Id="rId6" Type="http://schemas.openxmlformats.org/officeDocument/2006/relationships/chart" Target="../charts/chart6.xml"/><Relationship Id="rId5" Type="http://schemas.openxmlformats.org/officeDocument/2006/relationships/chart" Target="../charts/chart5.xml"/><Relationship Id="rId4" Type="http://schemas.openxmlformats.org/officeDocument/2006/relationships/chart" Target="../charts/chart4.xml"/><Relationship Id="rId9" Type="http://schemas.openxmlformats.org/officeDocument/2006/relationships/chart" Target="../charts/chart9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2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5.xml"/><Relationship Id="rId4" Type="http://schemas.openxmlformats.org/officeDocument/2006/relationships/chart" Target="../charts/chart1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00BCE8-B83D-4B1E-B689-908A84D5F4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4614" y="806018"/>
            <a:ext cx="7310665" cy="1189038"/>
          </a:xfrm>
        </p:spPr>
        <p:txBody>
          <a:bodyPr/>
          <a:lstStyle/>
          <a:p>
            <a:r>
              <a:rPr lang="en-US" dirty="0"/>
              <a:t>High Cost of Low Bus Speeds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267B3A-E3EB-49A1-A264-58BD4091887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56046" y="2314153"/>
            <a:ext cx="6553200" cy="434964"/>
          </a:xfrm>
        </p:spPr>
        <p:txBody>
          <a:bodyPr/>
          <a:lstStyle/>
          <a:p>
            <a:r>
              <a:rPr lang="en-US" dirty="0"/>
              <a:t>October 2021</a:t>
            </a:r>
          </a:p>
        </p:txBody>
      </p:sp>
    </p:spTree>
    <p:extLst>
      <p:ext uri="{BB962C8B-B14F-4D97-AF65-F5344CB8AC3E}">
        <p14:creationId xmlns:p14="http://schemas.microsoft.com/office/powerpoint/2010/main" val="36159787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18FEF3-A235-4BDB-AD46-1AA6DCEA1D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Franklin Gothic Demi"/>
              </a:rPr>
              <a:t>The Cost of Congestion to the Washington Region</a:t>
            </a:r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CD40CC7-FF50-4119-B0D3-DE255B8EC5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Washington Metropolitan Area Transit Authority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7E0A0D1-F481-47F7-BA13-68737DB44B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Page </a:t>
            </a:r>
            <a:fld id="{AF2CA16C-8021-4560-94C7-08480641F32A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6068C064-3854-4C05-B8EC-7CB0A7B82F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6700" y="1602337"/>
            <a:ext cx="6718891" cy="4750837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r>
              <a:rPr lang="en-US" dirty="0">
                <a:latin typeface="Helvetica Neue"/>
              </a:rPr>
              <a:t>Metrobus is slow, and getting slower</a:t>
            </a:r>
          </a:p>
          <a:p>
            <a:pPr lvl="1"/>
            <a:r>
              <a:rPr lang="en-US" dirty="0">
                <a:latin typeface="Helvetica Neue"/>
              </a:rPr>
              <a:t>This discourages bus ridership</a:t>
            </a:r>
          </a:p>
          <a:p>
            <a:pPr lvl="1"/>
            <a:r>
              <a:rPr lang="en-US" dirty="0"/>
              <a:t>Metrobus riders spend 5 million hours delayed by traffic</a:t>
            </a:r>
          </a:p>
          <a:p>
            <a:pPr lvl="1"/>
            <a:r>
              <a:rPr lang="en-US" dirty="0">
                <a:latin typeface="Helvetica Neue"/>
              </a:rPr>
              <a:t>Low-income bus riders experience more congestion</a:t>
            </a:r>
          </a:p>
          <a:p>
            <a:r>
              <a:rPr lang="en-US" dirty="0">
                <a:latin typeface="Helvetica Neue"/>
              </a:rPr>
              <a:t>Over 12% (about $65m) of the jurisdictions’ annual subsidy to Metrobus pays for buses to sit in traffic</a:t>
            </a:r>
          </a:p>
          <a:p>
            <a:r>
              <a:rPr lang="en-US" dirty="0"/>
              <a:t>Widespread bus priority (proven to work on H, I, 14</a:t>
            </a:r>
            <a:r>
              <a:rPr lang="en-US" baseline="30000" dirty="0"/>
              <a:t>th</a:t>
            </a:r>
            <a:r>
              <a:rPr lang="en-US" dirty="0"/>
              <a:t> Streets etc.) could:</a:t>
            </a:r>
          </a:p>
          <a:p>
            <a:pPr lvl="1"/>
            <a:r>
              <a:rPr lang="en-US" dirty="0"/>
              <a:t>Make buses 5-20% faster, improve reliability and the customer experience</a:t>
            </a:r>
          </a:p>
          <a:p>
            <a:pPr lvl="1"/>
            <a:r>
              <a:rPr lang="en-US" dirty="0"/>
              <a:t>Save 11,000+ tons of CO2 annually, the equivalent of 2,500 cars</a:t>
            </a:r>
          </a:p>
          <a:p>
            <a:pPr lvl="1"/>
            <a:r>
              <a:rPr lang="en-US" dirty="0">
                <a:latin typeface="Helvetica Neue"/>
              </a:rPr>
              <a:t>Free up resources equivalent to more than the top 10 busiest corridors in the region</a:t>
            </a:r>
          </a:p>
          <a:p>
            <a:pPr lvl="1"/>
            <a:r>
              <a:rPr lang="en-US" dirty="0"/>
              <a:t>Reduce regional expenses by nearly double the costs of the September fare and service improvement package: all-day service plan, free bus-rail transfers, lower bus pass prices, and more</a:t>
            </a:r>
          </a:p>
          <a:p>
            <a:pPr lvl="1"/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A17AA0A-58FB-46F8-B784-A401D79237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8800" y="1298575"/>
            <a:ext cx="5054600" cy="5054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94472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CAB716B5-BFBB-4EE9-A87A-1C61036C4F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Why Faster Buses are Good for Metro and the Region</a:t>
            </a: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A15E2157-02E4-4D52-91D7-D6664E1E18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Washington Metropolitan Area Transit Authority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64EB738-86E4-466B-9F09-C321695995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Page </a:t>
            </a:r>
            <a:fld id="{AF2CA16C-8021-4560-94C7-08480641F32A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B75CCECA-4C83-447B-93FB-5803E9D91960}"/>
              </a:ext>
            </a:extLst>
          </p:cNvPr>
          <p:cNvSpPr>
            <a:spLocks noGrp="1"/>
          </p:cNvSpPr>
          <p:nvPr>
            <p:ph idx="13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Average Metrobus speed is under 10 mph, down 10% over the last 10 years</a:t>
            </a:r>
            <a:r>
              <a:rPr lang="en-US" sz="1600" baseline="30000" dirty="0"/>
              <a:t>5</a:t>
            </a:r>
          </a:p>
          <a:p>
            <a:r>
              <a:rPr lang="en-US" sz="1600" dirty="0"/>
              <a:t>Metrobus trips are about one-third as fast as Metrorail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75A7133-0D50-468C-A298-C5441865A898}"/>
              </a:ext>
            </a:extLst>
          </p:cNvPr>
          <p:cNvSpPr txBox="1"/>
          <p:nvPr/>
        </p:nvSpPr>
        <p:spPr>
          <a:xfrm>
            <a:off x="713678" y="1129678"/>
            <a:ext cx="47392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</a:rPr>
              <a:t>Faster buses are better for riders and for Metro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A6B050-4925-44CD-823F-C45F86DC2D9B}"/>
              </a:ext>
            </a:extLst>
          </p:cNvPr>
          <p:cNvSpPr txBox="1"/>
          <p:nvPr/>
        </p:nvSpPr>
        <p:spPr>
          <a:xfrm>
            <a:off x="6739056" y="1129678"/>
            <a:ext cx="47392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</a:rPr>
              <a:t>Metro’s buses are slow, and getting slower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C9409F5-A104-4014-A9F5-B85DF6D93F50}"/>
              </a:ext>
            </a:extLst>
          </p:cNvPr>
          <p:cNvSpPr txBox="1"/>
          <p:nvPr/>
        </p:nvSpPr>
        <p:spPr>
          <a:xfrm>
            <a:off x="324015" y="1657351"/>
            <a:ext cx="5655098" cy="4262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Better for riders</a:t>
            </a:r>
          </a:p>
          <a:p>
            <a:pPr marL="742950" lvl="1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/>
              <a:t>The Bus Transformation Project found bus speeds were 2</a:t>
            </a:r>
            <a:r>
              <a:rPr lang="en-US" baseline="30000" dirty="0"/>
              <a:t>nd</a:t>
            </a:r>
            <a:r>
              <a:rPr lang="en-US" dirty="0"/>
              <a:t>-largest barrier to riding the bus, after frequency</a:t>
            </a:r>
            <a:r>
              <a:rPr lang="en-US" baseline="30000" dirty="0"/>
              <a:t>1</a:t>
            </a:r>
          </a:p>
          <a:p>
            <a:pPr marL="742950" lvl="1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/>
              <a:t>Travel time is a major driver of customer satisfaction</a:t>
            </a:r>
            <a:r>
              <a:rPr lang="en-US" baseline="30000" dirty="0"/>
              <a:t>2</a:t>
            </a:r>
          </a:p>
          <a:p>
            <a:pPr marL="742950" lvl="1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/>
              <a:t>Metro research has shown that a 10% increase in speeds is correlated with a 9% increase in ridership</a:t>
            </a:r>
            <a:r>
              <a:rPr lang="en-US" baseline="30000" dirty="0"/>
              <a:t>3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Better for Metro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Slower buses cost more to operate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The Bus Transformation Project found a “1 mph increase in average bus speeds would unlock savings equal to 4% of operating costs”</a:t>
            </a:r>
            <a:r>
              <a:rPr lang="en-US" baseline="30000" dirty="0"/>
              <a:t>4</a:t>
            </a:r>
            <a:endParaRPr lang="en-US" baseline="30000" dirty="0">
              <a:solidFill>
                <a:schemeClr val="bg1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E97DA36-B465-43DE-A90B-9838D100BAAB}"/>
              </a:ext>
            </a:extLst>
          </p:cNvPr>
          <p:cNvSpPr txBox="1"/>
          <p:nvPr/>
        </p:nvSpPr>
        <p:spPr>
          <a:xfrm>
            <a:off x="581848" y="6064279"/>
            <a:ext cx="55217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1 </a:t>
            </a:r>
            <a:r>
              <a:rPr lang="en-US" sz="800" dirty="0">
                <a:hlinkClick r:id="rId3"/>
              </a:rPr>
              <a:t>https://bustransformationproject.com/resources/public-survey-results/</a:t>
            </a:r>
            <a:endParaRPr lang="en-US" sz="800" dirty="0"/>
          </a:p>
          <a:p>
            <a:r>
              <a:rPr lang="en-US" sz="800" dirty="0"/>
              <a:t>2 </a:t>
            </a:r>
            <a:r>
              <a:rPr lang="en-US" sz="800" dirty="0">
                <a:hlinkClick r:id="rId4"/>
              </a:rPr>
              <a:t>https://transitcenter.org/publication/whos-on-board-2016/</a:t>
            </a:r>
            <a:endParaRPr lang="en-US" sz="800" dirty="0"/>
          </a:p>
          <a:p>
            <a:r>
              <a:rPr lang="en-US" sz="800" dirty="0"/>
              <a:t>3 WMATA Short-Term Ridership Forecast Final Report</a:t>
            </a:r>
          </a:p>
          <a:p>
            <a:r>
              <a:rPr lang="en-US" sz="800" dirty="0"/>
              <a:t>4 </a:t>
            </a:r>
            <a:r>
              <a:rPr lang="en-US" sz="800" dirty="0">
                <a:hlinkClick r:id="rId5"/>
              </a:rPr>
              <a:t>http://bustransformationproject.com/wp-content/uploads/2019/01/20190118-Bus-System-Today_FINAL.pdf</a:t>
            </a:r>
            <a:r>
              <a:rPr lang="en-US" sz="800" dirty="0"/>
              <a:t> slide 172</a:t>
            </a:r>
          </a:p>
          <a:p>
            <a:r>
              <a:rPr lang="en-US" sz="800" dirty="0"/>
              <a:t>5. Ibid, slide 179, from NTD data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B5BFE20-99E7-431C-B6F1-5543094555E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97806" y="2637456"/>
            <a:ext cx="4886058" cy="393243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7F0E180-97F6-4A70-90A0-51E53824D80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26539" y="6169536"/>
            <a:ext cx="1457325" cy="381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9DCEC84-1039-4145-80D5-5DDC79280E47}"/>
              </a:ext>
            </a:extLst>
          </p:cNvPr>
          <p:cNvSpPr txBox="1"/>
          <p:nvPr/>
        </p:nvSpPr>
        <p:spPr>
          <a:xfrm>
            <a:off x="7061920" y="2754414"/>
            <a:ext cx="3634433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600"/>
              <a:t>Median PM Peak Speeds, October 2019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363F6EE-94E6-4B11-8F82-BD4BCAD7297C}"/>
              </a:ext>
            </a:extLst>
          </p:cNvPr>
          <p:cNvSpPr txBox="1"/>
          <p:nvPr/>
        </p:nvSpPr>
        <p:spPr>
          <a:xfrm>
            <a:off x="9835775" y="6389532"/>
            <a:ext cx="1651782" cy="246221"/>
          </a:xfrm>
          <a:prstGeom prst="rect">
            <a:avLst/>
          </a:prstGeom>
          <a:solidFill>
            <a:schemeClr val="bg2"/>
          </a:solidFill>
        </p:spPr>
        <p:txBody>
          <a:bodyPr wrap="square" lIns="0" rIns="0" rtlCol="0">
            <a:spAutoFit/>
          </a:bodyPr>
          <a:lstStyle/>
          <a:p>
            <a:r>
              <a:rPr lang="en-US" sz="1000"/>
              <a:t> 0    10        mph              50</a:t>
            </a:r>
          </a:p>
        </p:txBody>
      </p:sp>
      <p:sp>
        <p:nvSpPr>
          <p:cNvPr id="12" name="Speech Bubble: Rectangle 11">
            <a:extLst>
              <a:ext uri="{FF2B5EF4-FFF2-40B4-BE49-F238E27FC236}">
                <a16:creationId xmlns:a16="http://schemas.microsoft.com/office/drawing/2014/main" id="{D1F402DF-FEAC-44FF-BAC2-9BE8E6E28B8C}"/>
              </a:ext>
            </a:extLst>
          </p:cNvPr>
          <p:cNvSpPr/>
          <p:nvPr/>
        </p:nvSpPr>
        <p:spPr>
          <a:xfrm>
            <a:off x="6528619" y="3341474"/>
            <a:ext cx="1750142" cy="963561"/>
          </a:xfrm>
          <a:prstGeom prst="wedgeRectCallout">
            <a:avLst>
              <a:gd name="adj1" fmla="val 73549"/>
              <a:gd name="adj2" fmla="val 7882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Slowest areas have speeds of 3-5 mph</a:t>
            </a:r>
          </a:p>
        </p:txBody>
      </p:sp>
    </p:spTree>
    <p:extLst>
      <p:ext uri="{BB962C8B-B14F-4D97-AF65-F5344CB8AC3E}">
        <p14:creationId xmlns:p14="http://schemas.microsoft.com/office/powerpoint/2010/main" val="17050710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7" name="Chart 66">
            <a:extLst>
              <a:ext uri="{FF2B5EF4-FFF2-40B4-BE49-F238E27FC236}">
                <a16:creationId xmlns:a16="http://schemas.microsoft.com/office/drawing/2014/main" id="{4090CE61-DF78-475C-AEAD-9A05BF4D4D3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21274738"/>
              </p:ext>
            </p:extLst>
          </p:nvPr>
        </p:nvGraphicFramePr>
        <p:xfrm>
          <a:off x="0" y="5304279"/>
          <a:ext cx="12179300" cy="13219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Title 1">
            <a:extLst>
              <a:ext uri="{FF2B5EF4-FFF2-40B4-BE49-F238E27FC236}">
                <a16:creationId xmlns:a16="http://schemas.microsoft.com/office/drawing/2014/main" id="{BC6D8F2E-DD47-43FC-8F81-B1BBF94943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Components of Metrobus’s Costs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0C1474-66E5-4FB8-B9CD-B4F721A7FF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6050"/>
            <a:ext cx="4114800" cy="365125"/>
          </a:xfrm>
        </p:spPr>
        <p:txBody>
          <a:bodyPr/>
          <a:lstStyle/>
          <a:p>
            <a:r>
              <a:rPr lang="en-US"/>
              <a:t>Washington Metropolitan Area Transit Authority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8FCD93D-9265-489F-A6EA-281AFB2486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36100" y="6496050"/>
            <a:ext cx="2743200" cy="365125"/>
          </a:xfrm>
        </p:spPr>
        <p:txBody>
          <a:bodyPr/>
          <a:lstStyle/>
          <a:p>
            <a:r>
              <a:rPr lang="en-US"/>
              <a:t>Page </a:t>
            </a:r>
            <a:fld id="{AF2CA16C-8021-4560-94C7-08480641F32A}" type="slidenum">
              <a:rPr lang="en-US" smtClean="0"/>
              <a:pPr/>
              <a:t>4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AB287E03-B65A-4B4B-811F-88838698766A}"/>
              </a:ext>
            </a:extLst>
          </p:cNvPr>
          <p:cNvCxnSpPr>
            <a:cxnSpLocks/>
          </p:cNvCxnSpPr>
          <p:nvPr/>
        </p:nvCxnSpPr>
        <p:spPr>
          <a:xfrm>
            <a:off x="95253" y="3266176"/>
            <a:ext cx="3441406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A5279114-E418-4240-B0E4-EC4EFBD9D236}"/>
              </a:ext>
            </a:extLst>
          </p:cNvPr>
          <p:cNvCxnSpPr>
            <a:cxnSpLocks/>
          </p:cNvCxnSpPr>
          <p:nvPr/>
        </p:nvCxnSpPr>
        <p:spPr>
          <a:xfrm>
            <a:off x="95253" y="3757243"/>
            <a:ext cx="3441406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5D916DAA-F59B-49D7-AA82-BD296DB6E51D}"/>
              </a:ext>
            </a:extLst>
          </p:cNvPr>
          <p:cNvCxnSpPr>
            <a:cxnSpLocks/>
          </p:cNvCxnSpPr>
          <p:nvPr/>
        </p:nvCxnSpPr>
        <p:spPr>
          <a:xfrm flipV="1">
            <a:off x="266700" y="4247274"/>
            <a:ext cx="3288199" cy="1036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FC4C7904-3E5A-4AEB-A8E7-4AF4FBF63DF5}"/>
              </a:ext>
            </a:extLst>
          </p:cNvPr>
          <p:cNvCxnSpPr>
            <a:cxnSpLocks/>
          </p:cNvCxnSpPr>
          <p:nvPr/>
        </p:nvCxnSpPr>
        <p:spPr>
          <a:xfrm>
            <a:off x="95253" y="2792042"/>
            <a:ext cx="12020547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Bus Icons - Download Free Vector Icons | Noun Project">
            <a:extLst>
              <a:ext uri="{FF2B5EF4-FFF2-40B4-BE49-F238E27FC236}">
                <a16:creationId xmlns:a16="http://schemas.microsoft.com/office/drawing/2014/main" id="{90E4946B-839B-4B35-AF1A-7D13BB98DF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66700" y="3012535"/>
            <a:ext cx="1234980" cy="1169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Bus Icons - Download Free Vector Icons | Noun Project">
            <a:extLst>
              <a:ext uri="{FF2B5EF4-FFF2-40B4-BE49-F238E27FC236}">
                <a16:creationId xmlns:a16="http://schemas.microsoft.com/office/drawing/2014/main" id="{8C4C9909-015F-4A3A-90FD-4B62634BD6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0700543" y="3026693"/>
            <a:ext cx="1223440" cy="1159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Bus Icons - Download Free Vector Icons | Noun Project">
            <a:extLst>
              <a:ext uri="{FF2B5EF4-FFF2-40B4-BE49-F238E27FC236}">
                <a16:creationId xmlns:a16="http://schemas.microsoft.com/office/drawing/2014/main" id="{2E954C1B-2F46-4D98-AF3E-43999C88D6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712389" y="3558186"/>
            <a:ext cx="1161528" cy="1100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Bus Icons - Download Free Vector Icons | Noun Project">
            <a:extLst>
              <a:ext uri="{FF2B5EF4-FFF2-40B4-BE49-F238E27FC236}">
                <a16:creationId xmlns:a16="http://schemas.microsoft.com/office/drawing/2014/main" id="{58E17D9B-32A5-4FDA-B74A-3293DDCF31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433373" y="3054408"/>
            <a:ext cx="1198568" cy="1135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Bus Icons - Download Free Vector Icons | Noun Project">
            <a:extLst>
              <a:ext uri="{FF2B5EF4-FFF2-40B4-BE49-F238E27FC236}">
                <a16:creationId xmlns:a16="http://schemas.microsoft.com/office/drawing/2014/main" id="{D61AB4CC-B8FE-4598-A7D4-2FFD463152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067940" y="3218652"/>
            <a:ext cx="1198568" cy="1135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ar Top View Icons - Download Free Vector Icons | Noun Project">
            <a:extLst>
              <a:ext uri="{FF2B5EF4-FFF2-40B4-BE49-F238E27FC236}">
                <a16:creationId xmlns:a16="http://schemas.microsoft.com/office/drawing/2014/main" id="{3A766500-CA9A-4893-84C9-E300CEFF93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245099" y="2588746"/>
            <a:ext cx="908048" cy="908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4" descr="Car Top View Icons - Download Free Vector Icons | Noun Project">
            <a:extLst>
              <a:ext uri="{FF2B5EF4-FFF2-40B4-BE49-F238E27FC236}">
                <a16:creationId xmlns:a16="http://schemas.microsoft.com/office/drawing/2014/main" id="{B3F09710-E788-46EC-87C9-04E56C6E0F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510350" y="3148242"/>
            <a:ext cx="854077" cy="854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4" descr="Car Top View Icons - Download Free Vector Icons | Noun Project">
            <a:extLst>
              <a:ext uri="{FF2B5EF4-FFF2-40B4-BE49-F238E27FC236}">
                <a16:creationId xmlns:a16="http://schemas.microsoft.com/office/drawing/2014/main" id="{18D79211-91CD-4FD5-9161-FA5119E355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729004" y="2626361"/>
            <a:ext cx="837675" cy="83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4" descr="Car Top View Icons - Download Free Vector Icons | Noun Project">
            <a:extLst>
              <a:ext uri="{FF2B5EF4-FFF2-40B4-BE49-F238E27FC236}">
                <a16:creationId xmlns:a16="http://schemas.microsoft.com/office/drawing/2014/main" id="{E3918E78-3E94-445E-8677-2D9A779EEA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200042" y="3651516"/>
            <a:ext cx="841063" cy="841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4" descr="Car Top View Icons - Download Free Vector Icons | Noun Project">
            <a:extLst>
              <a:ext uri="{FF2B5EF4-FFF2-40B4-BE49-F238E27FC236}">
                <a16:creationId xmlns:a16="http://schemas.microsoft.com/office/drawing/2014/main" id="{F5C510FB-A462-4312-A1F1-E124B2894D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178857" y="3606217"/>
            <a:ext cx="894766" cy="894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4" descr="Car Top View Icons - Download Free Vector Icons | Noun Project">
            <a:extLst>
              <a:ext uri="{FF2B5EF4-FFF2-40B4-BE49-F238E27FC236}">
                <a16:creationId xmlns:a16="http://schemas.microsoft.com/office/drawing/2014/main" id="{10BD4CFC-11AB-4D82-BD0A-129ED8471D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240621" y="2591982"/>
            <a:ext cx="901695" cy="901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Bus Stop Icons - Download Free Vector Icons | Noun Project">
            <a:extLst>
              <a:ext uri="{FF2B5EF4-FFF2-40B4-BE49-F238E27FC236}">
                <a16:creationId xmlns:a16="http://schemas.microsoft.com/office/drawing/2014/main" id="{236A6797-677F-48A2-9E25-C2FE04FABF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1631" y="4382588"/>
            <a:ext cx="866726" cy="866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4" descr="Car Top View Icons - Download Free Vector Icons | Noun Project">
            <a:extLst>
              <a:ext uri="{FF2B5EF4-FFF2-40B4-BE49-F238E27FC236}">
                <a16:creationId xmlns:a16="http://schemas.microsoft.com/office/drawing/2014/main" id="{9ADB557C-0585-4748-88E8-9845C19A44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51351" y="3661457"/>
            <a:ext cx="853550" cy="853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4" descr="Car Top View Icons - Download Free Vector Icons | Noun Project">
            <a:extLst>
              <a:ext uri="{FF2B5EF4-FFF2-40B4-BE49-F238E27FC236}">
                <a16:creationId xmlns:a16="http://schemas.microsoft.com/office/drawing/2014/main" id="{5FBBE536-39CD-48AD-9A1D-03A85F0EF9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423725" y="2589949"/>
            <a:ext cx="901696" cy="901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025" name="Straight Connector 1024">
            <a:extLst>
              <a:ext uri="{FF2B5EF4-FFF2-40B4-BE49-F238E27FC236}">
                <a16:creationId xmlns:a16="http://schemas.microsoft.com/office/drawing/2014/main" id="{C99DD83B-806C-4943-8474-89B744547815}"/>
              </a:ext>
            </a:extLst>
          </p:cNvPr>
          <p:cNvCxnSpPr>
            <a:cxnSpLocks/>
          </p:cNvCxnSpPr>
          <p:nvPr/>
        </p:nvCxnSpPr>
        <p:spPr>
          <a:xfrm>
            <a:off x="3554899" y="4247274"/>
            <a:ext cx="0" cy="100204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A99F0AC5-CD17-4661-AE35-4A2C60700038}"/>
              </a:ext>
            </a:extLst>
          </p:cNvPr>
          <p:cNvCxnSpPr>
            <a:cxnSpLocks/>
          </p:cNvCxnSpPr>
          <p:nvPr/>
        </p:nvCxnSpPr>
        <p:spPr>
          <a:xfrm>
            <a:off x="4651614" y="4257356"/>
            <a:ext cx="0" cy="991958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6B9B1B29-FEDD-41AB-BBA1-90FFDE57EFEA}"/>
              </a:ext>
            </a:extLst>
          </p:cNvPr>
          <p:cNvCxnSpPr>
            <a:cxnSpLocks/>
          </p:cNvCxnSpPr>
          <p:nvPr/>
        </p:nvCxnSpPr>
        <p:spPr>
          <a:xfrm>
            <a:off x="4078525" y="4294283"/>
            <a:ext cx="0" cy="980382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6B27D137-902D-4607-8DB0-1771079441D2}"/>
              </a:ext>
            </a:extLst>
          </p:cNvPr>
          <p:cNvCxnSpPr>
            <a:cxnSpLocks/>
          </p:cNvCxnSpPr>
          <p:nvPr/>
        </p:nvCxnSpPr>
        <p:spPr>
          <a:xfrm>
            <a:off x="4651614" y="3757243"/>
            <a:ext cx="7527686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BBCC255F-3F66-4F53-AAEF-42627D1C9E71}"/>
              </a:ext>
            </a:extLst>
          </p:cNvPr>
          <p:cNvCxnSpPr>
            <a:cxnSpLocks/>
          </p:cNvCxnSpPr>
          <p:nvPr/>
        </p:nvCxnSpPr>
        <p:spPr>
          <a:xfrm>
            <a:off x="4651614" y="3266176"/>
            <a:ext cx="7464186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6" name="Straight Connector 1035">
            <a:extLst>
              <a:ext uri="{FF2B5EF4-FFF2-40B4-BE49-F238E27FC236}">
                <a16:creationId xmlns:a16="http://schemas.microsoft.com/office/drawing/2014/main" id="{6D64918E-F8AD-479B-B69C-54E2DB105D77}"/>
              </a:ext>
            </a:extLst>
          </p:cNvPr>
          <p:cNvCxnSpPr/>
          <p:nvPr/>
        </p:nvCxnSpPr>
        <p:spPr>
          <a:xfrm flipH="1">
            <a:off x="10309755" y="3427210"/>
            <a:ext cx="34237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3208DB39-429D-4A53-8A45-FAF6A183F6ED}"/>
              </a:ext>
            </a:extLst>
          </p:cNvPr>
          <p:cNvCxnSpPr/>
          <p:nvPr/>
        </p:nvCxnSpPr>
        <p:spPr>
          <a:xfrm flipH="1">
            <a:off x="10309755" y="3511710"/>
            <a:ext cx="34237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E33559AA-1853-4FFE-AD12-E638BAE0AFC0}"/>
              </a:ext>
            </a:extLst>
          </p:cNvPr>
          <p:cNvCxnSpPr/>
          <p:nvPr/>
        </p:nvCxnSpPr>
        <p:spPr>
          <a:xfrm flipH="1">
            <a:off x="10342829" y="3590085"/>
            <a:ext cx="34237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53C67F30-EC62-4871-A8E6-6EC504D44B31}"/>
              </a:ext>
            </a:extLst>
          </p:cNvPr>
          <p:cNvCxnSpPr>
            <a:cxnSpLocks/>
          </p:cNvCxnSpPr>
          <p:nvPr/>
        </p:nvCxnSpPr>
        <p:spPr>
          <a:xfrm>
            <a:off x="4651614" y="4247274"/>
            <a:ext cx="7468419" cy="1036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7" name="Picture 10" descr="Traffic Light Icons - Download Free Vector Icons | Noun Project">
            <a:extLst>
              <a:ext uri="{FF2B5EF4-FFF2-40B4-BE49-F238E27FC236}">
                <a16:creationId xmlns:a16="http://schemas.microsoft.com/office/drawing/2014/main" id="{F13D5425-BCFE-42FD-8049-6AF3593BB1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1714" y="3149977"/>
            <a:ext cx="803411" cy="803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4" name="Oval 53">
            <a:extLst>
              <a:ext uri="{FF2B5EF4-FFF2-40B4-BE49-F238E27FC236}">
                <a16:creationId xmlns:a16="http://schemas.microsoft.com/office/drawing/2014/main" id="{B9248F98-8928-4693-944E-8098320BE4C0}"/>
              </a:ext>
            </a:extLst>
          </p:cNvPr>
          <p:cNvSpPr/>
          <p:nvPr/>
        </p:nvSpPr>
        <p:spPr>
          <a:xfrm>
            <a:off x="4326612" y="3230341"/>
            <a:ext cx="189974" cy="181728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1" name="TextBox 1040">
            <a:extLst>
              <a:ext uri="{FF2B5EF4-FFF2-40B4-BE49-F238E27FC236}">
                <a16:creationId xmlns:a16="http://schemas.microsoft.com/office/drawing/2014/main" id="{D6AADB89-0A59-4FCC-8893-DD71239C6AB5}"/>
              </a:ext>
            </a:extLst>
          </p:cNvPr>
          <p:cNvSpPr txBox="1"/>
          <p:nvPr/>
        </p:nvSpPr>
        <p:spPr>
          <a:xfrm>
            <a:off x="636778" y="5739506"/>
            <a:ext cx="169985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/>
              <a:t>Traffic Congestion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E344659E-33F0-413D-A072-3D913D308054}"/>
              </a:ext>
            </a:extLst>
          </p:cNvPr>
          <p:cNvSpPr txBox="1"/>
          <p:nvPr/>
        </p:nvSpPr>
        <p:spPr>
          <a:xfrm rot="20909301">
            <a:off x="8477269" y="5577925"/>
            <a:ext cx="20150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/>
              <a:t>Stop Delay:</a:t>
            </a:r>
          </a:p>
          <a:p>
            <a:pPr algn="ctr"/>
            <a:r>
              <a:rPr lang="en-US" sz="1400"/>
              <a:t>Acceleration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C20FEC25-927D-4F8E-9AAC-9FDAD3FE477A}"/>
              </a:ext>
            </a:extLst>
          </p:cNvPr>
          <p:cNvSpPr txBox="1"/>
          <p:nvPr/>
        </p:nvSpPr>
        <p:spPr>
          <a:xfrm>
            <a:off x="7583300" y="5963350"/>
            <a:ext cx="112908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/>
              <a:t>Dwell Time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6BAEBD59-E414-4E3A-836D-D8B5C6713DC4}"/>
              </a:ext>
            </a:extLst>
          </p:cNvPr>
          <p:cNvSpPr txBox="1"/>
          <p:nvPr/>
        </p:nvSpPr>
        <p:spPr>
          <a:xfrm rot="665756">
            <a:off x="6233327" y="5673048"/>
            <a:ext cx="14679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/>
              <a:t>Stop Delay:</a:t>
            </a:r>
          </a:p>
          <a:p>
            <a:pPr algn="ctr"/>
            <a:r>
              <a:rPr lang="en-US" sz="1400"/>
              <a:t>Deceleration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B19B33DB-5DB1-4495-80EC-3CA374046149}"/>
              </a:ext>
            </a:extLst>
          </p:cNvPr>
          <p:cNvSpPr txBox="1"/>
          <p:nvPr/>
        </p:nvSpPr>
        <p:spPr>
          <a:xfrm>
            <a:off x="10540998" y="5260069"/>
            <a:ext cx="154252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/>
              <a:t>Free Flow</a:t>
            </a:r>
          </a:p>
        </p:txBody>
      </p:sp>
      <p:pic>
        <p:nvPicPr>
          <p:cNvPr id="78" name="Picture 4" descr="Car Top View Icons - Download Free Vector Icons | Noun Project">
            <a:extLst>
              <a:ext uri="{FF2B5EF4-FFF2-40B4-BE49-F238E27FC236}">
                <a16:creationId xmlns:a16="http://schemas.microsoft.com/office/drawing/2014/main" id="{DE76C24D-C62C-4630-885A-0C5D17BFFA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534653" y="3664625"/>
            <a:ext cx="815418" cy="815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9" name="Picture 4" descr="Car Top View Icons - Download Free Vector Icons | Noun Project">
            <a:extLst>
              <a:ext uri="{FF2B5EF4-FFF2-40B4-BE49-F238E27FC236}">
                <a16:creationId xmlns:a16="http://schemas.microsoft.com/office/drawing/2014/main" id="{6FE6E3EC-52AD-409B-B940-0BAFDF55DA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1284660" y="3651517"/>
            <a:ext cx="824479" cy="824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0" name="Picture 2" descr="Bus Icons - Download Free Vector Icons | Noun Project">
            <a:extLst>
              <a:ext uri="{FF2B5EF4-FFF2-40B4-BE49-F238E27FC236}">
                <a16:creationId xmlns:a16="http://schemas.microsoft.com/office/drawing/2014/main" id="{318ECF66-8375-4BC0-8681-D330BB4C28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168489" y="3379647"/>
            <a:ext cx="1161528" cy="1100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0" name="Picture 12" descr="Bus Stop Icons - Download Free Vector Icons | Noun Project">
            <a:extLst>
              <a:ext uri="{FF2B5EF4-FFF2-40B4-BE49-F238E27FC236}">
                <a16:creationId xmlns:a16="http://schemas.microsoft.com/office/drawing/2014/main" id="{204441E3-945B-45BE-BA47-6F75424E4F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6580" y="4517204"/>
            <a:ext cx="652459" cy="652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0" name="Picture 2" descr="Bus Icons - Download Free Vector Icons | Noun Project">
            <a:extLst>
              <a:ext uri="{FF2B5EF4-FFF2-40B4-BE49-F238E27FC236}">
                <a16:creationId xmlns:a16="http://schemas.microsoft.com/office/drawing/2014/main" id="{CC6CF3CA-D2B2-4B4D-AD6E-A81A0DB540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692136" y="3067013"/>
            <a:ext cx="1198568" cy="1135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6" name="TextBox 95">
            <a:extLst>
              <a:ext uri="{FF2B5EF4-FFF2-40B4-BE49-F238E27FC236}">
                <a16:creationId xmlns:a16="http://schemas.microsoft.com/office/drawing/2014/main" id="{1FC732B7-EF2A-43DD-9C79-2A821C84C001}"/>
              </a:ext>
            </a:extLst>
          </p:cNvPr>
          <p:cNvSpPr txBox="1"/>
          <p:nvPr/>
        </p:nvSpPr>
        <p:spPr>
          <a:xfrm rot="654979">
            <a:off x="2982292" y="5954626"/>
            <a:ext cx="157471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/>
              <a:t>Signal</a:t>
            </a:r>
          </a:p>
        </p:txBody>
      </p:sp>
      <p:sp>
        <p:nvSpPr>
          <p:cNvPr id="97" name="TextBox 96">
            <a:extLst>
              <a:ext uri="{FF2B5EF4-FFF2-40B4-BE49-F238E27FC236}">
                <a16:creationId xmlns:a16="http://schemas.microsoft.com/office/drawing/2014/main" id="{FD7CED3C-7A83-4133-8BAC-DD07610CB852}"/>
              </a:ext>
            </a:extLst>
          </p:cNvPr>
          <p:cNvSpPr txBox="1"/>
          <p:nvPr/>
        </p:nvSpPr>
        <p:spPr>
          <a:xfrm rot="20769300">
            <a:off x="3483214" y="5963349"/>
            <a:ext cx="157855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/>
              <a:t>Delay</a:t>
            </a:r>
          </a:p>
        </p:txBody>
      </p:sp>
      <p:pic>
        <p:nvPicPr>
          <p:cNvPr id="98" name="Picture 97">
            <a:extLst>
              <a:ext uri="{FF2B5EF4-FFF2-40B4-BE49-F238E27FC236}">
                <a16:creationId xmlns:a16="http://schemas.microsoft.com/office/drawing/2014/main" id="{EE7D7E07-D7AD-44E4-879D-378F12CEBADA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949"/>
          <a:stretch/>
        </p:blipFill>
        <p:spPr>
          <a:xfrm>
            <a:off x="218309" y="1400655"/>
            <a:ext cx="1613641" cy="1321335"/>
          </a:xfrm>
          <a:prstGeom prst="rect">
            <a:avLst/>
          </a:prstGeom>
          <a:ln w="38100">
            <a:solidFill>
              <a:schemeClr val="accent4"/>
            </a:solidFill>
          </a:ln>
        </p:spPr>
      </p:pic>
      <p:pic>
        <p:nvPicPr>
          <p:cNvPr id="99" name="Picture 98">
            <a:extLst>
              <a:ext uri="{FF2B5EF4-FFF2-40B4-BE49-F238E27FC236}">
                <a16:creationId xmlns:a16="http://schemas.microsoft.com/office/drawing/2014/main" id="{11E0B185-6B92-4547-B172-B141E22A044B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0173"/>
          <a:stretch/>
        </p:blipFill>
        <p:spPr>
          <a:xfrm>
            <a:off x="7230966" y="1395119"/>
            <a:ext cx="1413690" cy="1347607"/>
          </a:xfrm>
          <a:prstGeom prst="rect">
            <a:avLst/>
          </a:prstGeom>
          <a:ln w="38100">
            <a:solidFill>
              <a:schemeClr val="accent2"/>
            </a:solidFill>
          </a:ln>
        </p:spPr>
      </p:pic>
      <p:pic>
        <p:nvPicPr>
          <p:cNvPr id="101" name="Picture 100">
            <a:extLst>
              <a:ext uri="{FF2B5EF4-FFF2-40B4-BE49-F238E27FC236}">
                <a16:creationId xmlns:a16="http://schemas.microsoft.com/office/drawing/2014/main" id="{4A29E1D6-C41A-4742-BBE6-37D0D22F332D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88"/>
          <a:stretch/>
        </p:blipFill>
        <p:spPr>
          <a:xfrm>
            <a:off x="10633868" y="1377076"/>
            <a:ext cx="1478757" cy="1356575"/>
          </a:xfrm>
          <a:prstGeom prst="rect">
            <a:avLst/>
          </a:prstGeom>
          <a:ln w="38100">
            <a:solidFill>
              <a:schemeClr val="accent1"/>
            </a:solidFill>
          </a:ln>
        </p:spPr>
      </p:pic>
      <p:sp>
        <p:nvSpPr>
          <p:cNvPr id="76" name="TextBox 75">
            <a:extLst>
              <a:ext uri="{FF2B5EF4-FFF2-40B4-BE49-F238E27FC236}">
                <a16:creationId xmlns:a16="http://schemas.microsoft.com/office/drawing/2014/main" id="{87FFB804-995F-4749-97A7-5756FDA1DD86}"/>
              </a:ext>
            </a:extLst>
          </p:cNvPr>
          <p:cNvSpPr txBox="1"/>
          <p:nvPr/>
        </p:nvSpPr>
        <p:spPr>
          <a:xfrm>
            <a:off x="678126" y="6501190"/>
            <a:ext cx="221406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/>
              <a:t>Image Credit: WMATA Photo Archive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4C9E46A-BC5C-48DF-BBB0-2164FA46812C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1255" y="1382337"/>
            <a:ext cx="1338643" cy="1338643"/>
          </a:xfrm>
          <a:prstGeom prst="rect">
            <a:avLst/>
          </a:prstGeom>
          <a:ln w="38100">
            <a:solidFill>
              <a:schemeClr val="accent4"/>
            </a:solidFill>
          </a:ln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828246A-2B6C-4AEC-965E-78970E5A7045}"/>
              </a:ext>
            </a:extLst>
          </p:cNvPr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77"/>
          <a:stretch/>
        </p:blipFill>
        <p:spPr>
          <a:xfrm>
            <a:off x="5594357" y="1392339"/>
            <a:ext cx="1438544" cy="1327877"/>
          </a:xfrm>
          <a:prstGeom prst="rect">
            <a:avLst/>
          </a:prstGeom>
          <a:ln w="38100">
            <a:solidFill>
              <a:schemeClr val="accent3"/>
            </a:solidFill>
          </a:ln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8C994019-9E39-4010-81E4-8BB8D6642DDF}"/>
              </a:ext>
            </a:extLst>
          </p:cNvPr>
          <p:cNvPicPr>
            <a:picLocks noChangeAspect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167"/>
          <a:stretch/>
        </p:blipFill>
        <p:spPr>
          <a:xfrm>
            <a:off x="2133523" y="1390028"/>
            <a:ext cx="1642648" cy="1332985"/>
          </a:xfrm>
          <a:prstGeom prst="rect">
            <a:avLst/>
          </a:prstGeom>
          <a:ln w="38100">
            <a:solidFill>
              <a:schemeClr val="accent4"/>
            </a:solidFill>
          </a:ln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E806BBBB-5D5F-48F1-8F91-717F4E5607A1}"/>
              </a:ext>
            </a:extLst>
          </p:cNvPr>
          <p:cNvPicPr>
            <a:picLocks noChangeAspect="1"/>
          </p:cNvPicPr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768"/>
          <a:stretch/>
        </p:blipFill>
        <p:spPr>
          <a:xfrm>
            <a:off x="8832015" y="1374217"/>
            <a:ext cx="1641422" cy="1364962"/>
          </a:xfrm>
          <a:prstGeom prst="rect">
            <a:avLst/>
          </a:prstGeom>
          <a:ln w="38100">
            <a:solidFill>
              <a:schemeClr val="accent3"/>
            </a:solidFill>
          </a:ln>
        </p:spPr>
      </p:pic>
    </p:spTree>
    <p:extLst>
      <p:ext uri="{BB962C8B-B14F-4D97-AF65-F5344CB8AC3E}">
        <p14:creationId xmlns:p14="http://schemas.microsoft.com/office/powerpoint/2010/main" val="15092507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A8F699-168B-49A6-A826-D59F446276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/>
              <a:t>Traffic Delay Consumes 17% of Metrobus Resources</a:t>
            </a:r>
          </a:p>
        </p:txBody>
      </p:sp>
      <p:graphicFrame>
        <p:nvGraphicFramePr>
          <p:cNvPr id="6" name="Table Placeholder 5">
            <a:extLst>
              <a:ext uri="{FF2B5EF4-FFF2-40B4-BE49-F238E27FC236}">
                <a16:creationId xmlns:a16="http://schemas.microsoft.com/office/drawing/2014/main" id="{C65CF053-816D-46FE-8DFC-08124DEF93B4}"/>
              </a:ext>
            </a:extLst>
          </p:cNvPr>
          <p:cNvGraphicFramePr>
            <a:graphicFrameLocks noGrp="1"/>
          </p:cNvGraphicFramePr>
          <p:nvPr>
            <p:ph type="tbl" sz="quarter" idx="13"/>
            <p:extLst>
              <p:ext uri="{D42A27DB-BD31-4B8C-83A1-F6EECF244321}">
                <p14:modId xmlns:p14="http://schemas.microsoft.com/office/powerpoint/2010/main" val="1451842091"/>
              </p:ext>
            </p:extLst>
          </p:nvPr>
        </p:nvGraphicFramePr>
        <p:xfrm>
          <a:off x="378691" y="1477926"/>
          <a:ext cx="6456219" cy="49065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53835">
                  <a:extLst>
                    <a:ext uri="{9D8B030D-6E8A-4147-A177-3AD203B41FA5}">
                      <a16:colId xmlns:a16="http://schemas.microsoft.com/office/drawing/2014/main" val="1991587272"/>
                    </a:ext>
                  </a:extLst>
                </a:gridCol>
                <a:gridCol w="1250596">
                  <a:extLst>
                    <a:ext uri="{9D8B030D-6E8A-4147-A177-3AD203B41FA5}">
                      <a16:colId xmlns:a16="http://schemas.microsoft.com/office/drawing/2014/main" val="2192298868"/>
                    </a:ext>
                  </a:extLst>
                </a:gridCol>
                <a:gridCol w="1248733">
                  <a:extLst>
                    <a:ext uri="{9D8B030D-6E8A-4147-A177-3AD203B41FA5}">
                      <a16:colId xmlns:a16="http://schemas.microsoft.com/office/drawing/2014/main" val="1675217075"/>
                    </a:ext>
                  </a:extLst>
                </a:gridCol>
                <a:gridCol w="1080654">
                  <a:extLst>
                    <a:ext uri="{9D8B030D-6E8A-4147-A177-3AD203B41FA5}">
                      <a16:colId xmlns:a16="http://schemas.microsoft.com/office/drawing/2014/main" val="2347151883"/>
                    </a:ext>
                  </a:extLst>
                </a:gridCol>
                <a:gridCol w="1422401">
                  <a:extLst>
                    <a:ext uri="{9D8B030D-6E8A-4147-A177-3AD203B41FA5}">
                      <a16:colId xmlns:a16="http://schemas.microsoft.com/office/drawing/2014/main" val="3049204683"/>
                    </a:ext>
                  </a:extLst>
                </a:gridCol>
              </a:tblGrid>
              <a:tr h="791791">
                <a:tc gridSpan="5">
                  <a:txBody>
                    <a:bodyPr/>
                    <a:lstStyle/>
                    <a:p>
                      <a:pPr algn="ctr"/>
                      <a:r>
                        <a:rPr lang="en-US" sz="2000"/>
                        <a:t>Estimated Annual Operating Costs</a:t>
                      </a:r>
                    </a:p>
                    <a:p>
                      <a:pPr algn="ctr"/>
                      <a:r>
                        <a:rPr lang="en-US" sz="1800" b="0"/>
                        <a:t>(At Non-Regional Hourly Rate)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689087"/>
                  </a:ext>
                </a:extLst>
              </a:tr>
              <a:tr h="519663">
                <a:tc>
                  <a:txBody>
                    <a:bodyPr/>
                    <a:lstStyle/>
                    <a:p>
                      <a:endParaRPr lang="en-US">
                        <a:solidFill>
                          <a:schemeClr val="bg2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2"/>
                          </a:solidFill>
                        </a:rPr>
                        <a:t>District of Columbia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2"/>
                          </a:solidFill>
                        </a:rPr>
                        <a:t>Maryland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2"/>
                          </a:solidFill>
                        </a:rPr>
                        <a:t>Virginia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2"/>
                          </a:solidFill>
                        </a:rPr>
                        <a:t>System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77823251"/>
                  </a:ext>
                </a:extLst>
              </a:tr>
              <a:tr h="519663">
                <a:tc>
                  <a:txBody>
                    <a:bodyPr/>
                    <a:lstStyle/>
                    <a:p>
                      <a:r>
                        <a:rPr lang="en-US">
                          <a:solidFill>
                            <a:schemeClr val="bg2"/>
                          </a:solidFill>
                        </a:rPr>
                        <a:t>Free Flow Time</a:t>
                      </a: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solidFill>
                            <a:schemeClr val="bg2"/>
                          </a:solidFill>
                        </a:rPr>
                        <a:t>$132 million</a:t>
                      </a: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solidFill>
                            <a:schemeClr val="bg2"/>
                          </a:solidFill>
                        </a:rPr>
                        <a:t>$84 million</a:t>
                      </a: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solidFill>
                            <a:schemeClr val="bg2"/>
                          </a:solidFill>
                        </a:rPr>
                        <a:t>$57 million</a:t>
                      </a: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solidFill>
                            <a:schemeClr val="bg2"/>
                          </a:solidFill>
                        </a:rPr>
                        <a:t>$273 million</a:t>
                      </a:r>
                    </a:p>
                  </a:txBody>
                  <a:tcP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5503748"/>
                  </a:ext>
                </a:extLst>
              </a:tr>
              <a:tr h="519663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Dwell Time</a:t>
                      </a:r>
                    </a:p>
                    <a:p>
                      <a:r>
                        <a:rPr lang="en-US" sz="1200" dirty="0">
                          <a:solidFill>
                            <a:schemeClr val="tx1"/>
                          </a:solidFill>
                        </a:rPr>
                        <a:t>Passenger boarding/alighting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>
                          <a:solidFill>
                            <a:schemeClr val="tx1"/>
                          </a:solidFill>
                        </a:rPr>
                        <a:t>$19 million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$7 million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$4 million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solidFill>
                            <a:schemeClr val="tx1"/>
                          </a:solidFill>
                        </a:rPr>
                        <a:t>$30 million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4204015"/>
                  </a:ext>
                </a:extLst>
              </a:tr>
              <a:tr h="519663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2"/>
                          </a:solidFill>
                        </a:rPr>
                        <a:t>Stop Delay </a:t>
                      </a:r>
                      <a:r>
                        <a:rPr lang="en-US" sz="1200" dirty="0">
                          <a:solidFill>
                            <a:schemeClr val="bg2"/>
                          </a:solidFill>
                        </a:rPr>
                        <a:t>Acceleration/ Deceleration</a:t>
                      </a:r>
                      <a:endParaRPr lang="en-US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>
                          <a:solidFill>
                            <a:schemeClr val="bg2"/>
                          </a:solidFill>
                        </a:rPr>
                        <a:t>$15 million</a:t>
                      </a:r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solidFill>
                            <a:schemeClr val="bg2"/>
                          </a:solidFill>
                        </a:rPr>
                        <a:t>$8 million</a:t>
                      </a:r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solidFill>
                            <a:schemeClr val="bg2"/>
                          </a:solidFill>
                        </a:rPr>
                        <a:t>$4 million</a:t>
                      </a:r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solidFill>
                            <a:schemeClr val="bg2"/>
                          </a:solidFill>
                        </a:rPr>
                        <a:t>$26 million</a:t>
                      </a:r>
                    </a:p>
                  </a:txBody>
                  <a:tcPr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071795"/>
                  </a:ext>
                </a:extLst>
              </a:tr>
              <a:tr h="519663">
                <a:tc>
                  <a:txBody>
                    <a:bodyPr/>
                    <a:lstStyle/>
                    <a:p>
                      <a:r>
                        <a:rPr lang="en-US"/>
                        <a:t>Traffic Delay</a:t>
                      </a:r>
                    </a:p>
                    <a:p>
                      <a:r>
                        <a:rPr lang="en-US" sz="1200"/>
                        <a:t>Signals and congestion</a:t>
                      </a:r>
                      <a:endParaRPr lang="en-US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/>
                        <a:t>$37 million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$17 million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$12 million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$66 million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9528699"/>
                  </a:ext>
                </a:extLst>
              </a:tr>
              <a:tr h="519663">
                <a:tc>
                  <a:txBody>
                    <a:bodyPr/>
                    <a:lstStyle/>
                    <a:p>
                      <a:r>
                        <a:rPr lang="en-US"/>
                        <a:t>Total Travel Time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sz="1400"/>
                        <a:t>$203 million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$116 million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$77 million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$395 million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80301709"/>
                  </a:ext>
                </a:extLst>
              </a:tr>
            </a:tbl>
          </a:graphicData>
        </a:graphic>
      </p:graphicFrame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1A507B1-8A35-445A-878F-9D34802318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Washington Metropolitan Area Transit Authority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4B32AA7-84D6-49A9-BE0E-190F2240BE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Page </a:t>
            </a:r>
            <a:fld id="{AF2CA16C-8021-4560-94C7-08480641F32A}" type="slidenum">
              <a:rPr lang="en-US" smtClean="0"/>
              <a:pPr/>
              <a:t>5</a:t>
            </a:fld>
            <a:endParaRPr lang="en-US"/>
          </a:p>
        </p:txBody>
      </p:sp>
      <p:graphicFrame>
        <p:nvGraphicFramePr>
          <p:cNvPr id="7" name="Chart 6">
            <a:extLst>
              <a:ext uri="{FF2B5EF4-FFF2-40B4-BE49-F238E27FC236}">
                <a16:creationId xmlns:a16="http://schemas.microsoft.com/office/drawing/2014/main" id="{8BC6FF83-E704-4A90-BEEC-C2092CBF724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98892263"/>
              </p:ext>
            </p:extLst>
          </p:nvPr>
        </p:nvGraphicFramePr>
        <p:xfrm>
          <a:off x="6304973" y="1174979"/>
          <a:ext cx="6262254" cy="39901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201BBE38-8A7E-497C-AF19-855224A530C8}"/>
              </a:ext>
            </a:extLst>
          </p:cNvPr>
          <p:cNvSpPr/>
          <p:nvPr/>
        </p:nvSpPr>
        <p:spPr>
          <a:xfrm>
            <a:off x="6957882" y="5046182"/>
            <a:ext cx="4956436" cy="11276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Analysis of 2019 data.</a:t>
            </a:r>
          </a:p>
          <a:p>
            <a:pPr algn="ctr"/>
            <a:r>
              <a:rPr lang="en-US" sz="1600" dirty="0"/>
              <a:t>The COVID-19 pandemic has temporarily reduced traffic delay, but traffic conditions are rapidly returning to pre-COVID levels in many locations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819851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A8F699-168B-49A6-A826-D59F446276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/>
              <a:t>57% of Metrobus’s Traffic Delay Occurs in D.C.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1A507B1-8A35-445A-878F-9D34802318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Washington Metropolitan Area Transit Authority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4B32AA7-84D6-49A9-BE0E-190F2240BE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Page </a:t>
            </a:r>
            <a:fld id="{AF2CA16C-8021-4560-94C7-08480641F32A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A519034-1654-407B-86D8-37715510060B}"/>
              </a:ext>
            </a:extLst>
          </p:cNvPr>
          <p:cNvSpPr txBox="1"/>
          <p:nvPr/>
        </p:nvSpPr>
        <p:spPr>
          <a:xfrm>
            <a:off x="10184505" y="3827481"/>
            <a:ext cx="6872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>
                <a:solidFill>
                  <a:schemeClr val="bg1"/>
                </a:solidFill>
              </a:rPr>
              <a:t>57%</a:t>
            </a:r>
          </a:p>
        </p:txBody>
      </p:sp>
      <p:graphicFrame>
        <p:nvGraphicFramePr>
          <p:cNvPr id="11" name="Chart 10">
            <a:extLst>
              <a:ext uri="{FF2B5EF4-FFF2-40B4-BE49-F238E27FC236}">
                <a16:creationId xmlns:a16="http://schemas.microsoft.com/office/drawing/2014/main" id="{37BF9D6D-7F2A-41E5-BDA4-9B7D43FFB82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20742354"/>
              </p:ext>
            </p:extLst>
          </p:nvPr>
        </p:nvGraphicFramePr>
        <p:xfrm>
          <a:off x="502572" y="1700889"/>
          <a:ext cx="6492010" cy="41359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3" name="Chart 12">
            <a:extLst>
              <a:ext uri="{FF2B5EF4-FFF2-40B4-BE49-F238E27FC236}">
                <a16:creationId xmlns:a16="http://schemas.microsoft.com/office/drawing/2014/main" id="{E2C644FB-5ADF-4583-A4A6-F48275A0E5D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51873474"/>
              </p:ext>
            </p:extLst>
          </p:nvPr>
        </p:nvGraphicFramePr>
        <p:xfrm>
          <a:off x="9237070" y="1671342"/>
          <a:ext cx="2199463" cy="146810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4" name="Chart 13">
            <a:extLst>
              <a:ext uri="{FF2B5EF4-FFF2-40B4-BE49-F238E27FC236}">
                <a16:creationId xmlns:a16="http://schemas.microsoft.com/office/drawing/2014/main" id="{D2974119-F688-4C44-9255-0433F2A4B58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70474524"/>
              </p:ext>
            </p:extLst>
          </p:nvPr>
        </p:nvGraphicFramePr>
        <p:xfrm>
          <a:off x="9125724" y="3280144"/>
          <a:ext cx="2459665" cy="1371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15" name="Chart 14">
            <a:extLst>
              <a:ext uri="{FF2B5EF4-FFF2-40B4-BE49-F238E27FC236}">
                <a16:creationId xmlns:a16="http://schemas.microsoft.com/office/drawing/2014/main" id="{5E7A96EE-D041-4B9F-8BD9-9CBC1192287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86303672"/>
              </p:ext>
            </p:extLst>
          </p:nvPr>
        </p:nvGraphicFramePr>
        <p:xfrm>
          <a:off x="8851602" y="3130368"/>
          <a:ext cx="2803158" cy="20442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18" name="TextBox 17">
            <a:extLst>
              <a:ext uri="{FF2B5EF4-FFF2-40B4-BE49-F238E27FC236}">
                <a16:creationId xmlns:a16="http://schemas.microsoft.com/office/drawing/2014/main" id="{78473A9C-7ED3-4573-B149-0C7373F342A4}"/>
              </a:ext>
            </a:extLst>
          </p:cNvPr>
          <p:cNvSpPr txBox="1"/>
          <p:nvPr/>
        </p:nvSpPr>
        <p:spPr>
          <a:xfrm>
            <a:off x="8177193" y="2149889"/>
            <a:ext cx="13592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District of</a:t>
            </a:r>
          </a:p>
          <a:p>
            <a:r>
              <a:rPr lang="en-US" sz="1600" dirty="0"/>
              <a:t>Columbia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7A640F2-8194-4E0B-857A-6CF0D05AB376}"/>
              </a:ext>
            </a:extLst>
          </p:cNvPr>
          <p:cNvSpPr txBox="1"/>
          <p:nvPr/>
        </p:nvSpPr>
        <p:spPr>
          <a:xfrm>
            <a:off x="8177193" y="3843343"/>
            <a:ext cx="191832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Maryland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13F5AA5-E6CF-4E2B-8039-9FF415B7D94F}"/>
              </a:ext>
            </a:extLst>
          </p:cNvPr>
          <p:cNvSpPr txBox="1"/>
          <p:nvPr/>
        </p:nvSpPr>
        <p:spPr>
          <a:xfrm>
            <a:off x="8177193" y="5586283"/>
            <a:ext cx="191832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Virginia</a:t>
            </a:r>
          </a:p>
        </p:txBody>
      </p:sp>
      <p:graphicFrame>
        <p:nvGraphicFramePr>
          <p:cNvPr id="22" name="Chart 21">
            <a:extLst>
              <a:ext uri="{FF2B5EF4-FFF2-40B4-BE49-F238E27FC236}">
                <a16:creationId xmlns:a16="http://schemas.microsoft.com/office/drawing/2014/main" id="{59B3514A-2063-445A-A96E-D5C180E3E3B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8874084"/>
              </p:ext>
            </p:extLst>
          </p:nvPr>
        </p:nvGraphicFramePr>
        <p:xfrm>
          <a:off x="8782263" y="1494688"/>
          <a:ext cx="2872497" cy="18335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aphicFrame>
        <p:nvGraphicFramePr>
          <p:cNvPr id="23" name="Chart 22">
            <a:extLst>
              <a:ext uri="{FF2B5EF4-FFF2-40B4-BE49-F238E27FC236}">
                <a16:creationId xmlns:a16="http://schemas.microsoft.com/office/drawing/2014/main" id="{5DBC1A1A-0CD8-433D-BAE8-38E058B10A9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65078179"/>
              </p:ext>
            </p:extLst>
          </p:nvPr>
        </p:nvGraphicFramePr>
        <p:xfrm>
          <a:off x="8816931" y="3124500"/>
          <a:ext cx="2872497" cy="18335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graphicFrame>
        <p:nvGraphicFramePr>
          <p:cNvPr id="24" name="Chart 23">
            <a:extLst>
              <a:ext uri="{FF2B5EF4-FFF2-40B4-BE49-F238E27FC236}">
                <a16:creationId xmlns:a16="http://schemas.microsoft.com/office/drawing/2014/main" id="{F9C2B9D9-BD1B-4E21-9E6C-09662BD9CCF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19855500"/>
              </p:ext>
            </p:extLst>
          </p:nvPr>
        </p:nvGraphicFramePr>
        <p:xfrm>
          <a:off x="8816931" y="4772870"/>
          <a:ext cx="2872497" cy="18335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sp>
        <p:nvSpPr>
          <p:cNvPr id="25" name="TextBox 24">
            <a:extLst>
              <a:ext uri="{FF2B5EF4-FFF2-40B4-BE49-F238E27FC236}">
                <a16:creationId xmlns:a16="http://schemas.microsoft.com/office/drawing/2014/main" id="{8CB4FB71-71D4-475F-8F7F-581DFCDADB2C}"/>
              </a:ext>
            </a:extLst>
          </p:cNvPr>
          <p:cNvSpPr txBox="1"/>
          <p:nvPr/>
        </p:nvSpPr>
        <p:spPr>
          <a:xfrm>
            <a:off x="10253179" y="2532872"/>
            <a:ext cx="6872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</a:rPr>
              <a:t>57%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AD7BDEC1-EA2F-4F31-B933-78D2CB21D2CF}"/>
              </a:ext>
            </a:extLst>
          </p:cNvPr>
          <p:cNvSpPr txBox="1"/>
          <p:nvPr/>
        </p:nvSpPr>
        <p:spPr>
          <a:xfrm>
            <a:off x="9565951" y="4034332"/>
            <a:ext cx="6872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</a:rPr>
              <a:t>26%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FB014CA0-C078-489D-99F8-E0860AFCEE91}"/>
              </a:ext>
            </a:extLst>
          </p:cNvPr>
          <p:cNvSpPr txBox="1"/>
          <p:nvPr/>
        </p:nvSpPr>
        <p:spPr>
          <a:xfrm>
            <a:off x="9751904" y="5101015"/>
            <a:ext cx="6872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</a:rPr>
              <a:t>18%</a:t>
            </a:r>
          </a:p>
        </p:txBody>
      </p:sp>
    </p:spTree>
    <p:extLst>
      <p:ext uri="{BB962C8B-B14F-4D97-AF65-F5344CB8AC3E}">
        <p14:creationId xmlns:p14="http://schemas.microsoft.com/office/powerpoint/2010/main" val="13656902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52549563-11B2-46EB-B57E-74884137EDE6}"/>
              </a:ext>
            </a:extLst>
          </p:cNvPr>
          <p:cNvSpPr/>
          <p:nvPr/>
        </p:nvSpPr>
        <p:spPr>
          <a:xfrm>
            <a:off x="6742626" y="2162890"/>
            <a:ext cx="4720856" cy="290456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u="sng">
                <a:solidFill>
                  <a:schemeClr val="tx1"/>
                </a:solidFill>
              </a:rPr>
              <a:t>Equity Note:</a:t>
            </a:r>
            <a:r>
              <a:rPr lang="en-US" sz="2400" b="1">
                <a:solidFill>
                  <a:schemeClr val="tx1"/>
                </a:solidFill>
              </a:rPr>
              <a:t> </a:t>
            </a:r>
            <a:r>
              <a:rPr lang="en-US" sz="2400">
                <a:solidFill>
                  <a:schemeClr val="tx1"/>
                </a:solidFill>
              </a:rPr>
              <a:t>Low-Income riders experience more traffic delay</a:t>
            </a:r>
          </a:p>
          <a:p>
            <a:pPr algn="ctr"/>
            <a:endParaRPr lang="en-US">
              <a:solidFill>
                <a:schemeClr val="tx1"/>
              </a:solidFill>
            </a:endParaRPr>
          </a:p>
          <a:p>
            <a:pPr algn="ctr"/>
            <a:r>
              <a:rPr lang="en-US" sz="1600">
                <a:solidFill>
                  <a:schemeClr val="tx1"/>
                </a:solidFill>
              </a:rPr>
              <a:t>About 62% of passenger time spent delayed by traffic and traffic signals is experienced by </a:t>
            </a:r>
            <a:r>
              <a:rPr lang="en-US" sz="1600" b="1">
                <a:solidFill>
                  <a:schemeClr val="tx1"/>
                </a:solidFill>
              </a:rPr>
              <a:t>low-income passengers</a:t>
            </a:r>
            <a:r>
              <a:rPr lang="en-US" sz="1600">
                <a:solidFill>
                  <a:schemeClr val="tx1"/>
                </a:solidFill>
              </a:rPr>
              <a:t>, who make up 58% of total ridership</a:t>
            </a:r>
          </a:p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E41B98F-365B-486F-A0F7-6AAC670B34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Metrobus Riders Spend 5 million hours a year in buses which are stuck in traffic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2E94E7A-812F-47C1-9634-C3D1E292FA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Washington Metropolitan Area Transit Authority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3347866-45FD-4C8D-9B64-7CE74110D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Page </a:t>
            </a:r>
            <a:fld id="{AF2CA16C-8021-4560-94C7-08480641F32A}" type="slidenum">
              <a:rPr lang="en-US" smtClean="0"/>
              <a:pPr/>
              <a:t>7</a:t>
            </a:fld>
            <a:endParaRPr lang="en-US"/>
          </a:p>
        </p:txBody>
      </p:sp>
      <p:graphicFrame>
        <p:nvGraphicFramePr>
          <p:cNvPr id="6" name="Table Placeholder 5">
            <a:extLst>
              <a:ext uri="{FF2B5EF4-FFF2-40B4-BE49-F238E27FC236}">
                <a16:creationId xmlns:a16="http://schemas.microsoft.com/office/drawing/2014/main" id="{EB6DDBB4-B591-4A8F-B2FE-A69058A9C0B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48865399"/>
              </p:ext>
            </p:extLst>
          </p:nvPr>
        </p:nvGraphicFramePr>
        <p:xfrm>
          <a:off x="882409" y="1857073"/>
          <a:ext cx="4954972" cy="35161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6453">
                  <a:extLst>
                    <a:ext uri="{9D8B030D-6E8A-4147-A177-3AD203B41FA5}">
                      <a16:colId xmlns:a16="http://schemas.microsoft.com/office/drawing/2014/main" val="1991587272"/>
                    </a:ext>
                  </a:extLst>
                </a:gridCol>
                <a:gridCol w="1412626">
                  <a:extLst>
                    <a:ext uri="{9D8B030D-6E8A-4147-A177-3AD203B41FA5}">
                      <a16:colId xmlns:a16="http://schemas.microsoft.com/office/drawing/2014/main" val="3632430428"/>
                    </a:ext>
                  </a:extLst>
                </a:gridCol>
                <a:gridCol w="1665893">
                  <a:extLst>
                    <a:ext uri="{9D8B030D-6E8A-4147-A177-3AD203B41FA5}">
                      <a16:colId xmlns:a16="http://schemas.microsoft.com/office/drawing/2014/main" val="3049204683"/>
                    </a:ext>
                  </a:extLst>
                </a:gridCol>
              </a:tblGrid>
              <a:tr h="759621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Annual Hours</a:t>
                      </a:r>
                    </a:p>
                  </a:txBody>
                  <a:tcP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Annual Value of Time*</a:t>
                      </a:r>
                    </a:p>
                  </a:txBody>
                  <a:tcPr>
                    <a:solidFill>
                      <a:schemeClr val="bg1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06870960"/>
                  </a:ext>
                </a:extLst>
              </a:tr>
              <a:tr h="440098">
                <a:tc>
                  <a:txBody>
                    <a:bodyPr/>
                    <a:lstStyle/>
                    <a:p>
                      <a:r>
                        <a:rPr lang="en-US"/>
                        <a:t>Free Flow Time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/>
                        <a:t>18.9 million (67%)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/>
                        <a:t>$283 million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91085463"/>
                  </a:ext>
                </a:extLst>
              </a:tr>
              <a:tr h="440098">
                <a:tc>
                  <a:txBody>
                    <a:bodyPr/>
                    <a:lstStyle/>
                    <a:p>
                      <a:r>
                        <a:rPr lang="en-US"/>
                        <a:t>Dwell Time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/>
                        <a:t>2.4 million (8%)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dirty="0"/>
                        <a:t>$35 million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4204015"/>
                  </a:ext>
                </a:extLst>
              </a:tr>
              <a:tr h="440098">
                <a:tc>
                  <a:txBody>
                    <a:bodyPr/>
                    <a:lstStyle/>
                    <a:p>
                      <a:r>
                        <a:rPr lang="en-US"/>
                        <a:t>Stop Delay</a:t>
                      </a: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/>
                        <a:t>2.0 million (7%)</a:t>
                      </a: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/>
                        <a:t>$30 million</a:t>
                      </a: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071795"/>
                  </a:ext>
                </a:extLst>
              </a:tr>
              <a:tr h="440098">
                <a:tc>
                  <a:txBody>
                    <a:bodyPr/>
                    <a:lstStyle/>
                    <a:p>
                      <a:r>
                        <a:rPr lang="en-US"/>
                        <a:t>Traffic Delay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/>
                        <a:t>5.0 million (18%)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dirty="0"/>
                        <a:t>$75 million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9528699"/>
                  </a:ext>
                </a:extLst>
              </a:tr>
              <a:tr h="440098">
                <a:tc>
                  <a:txBody>
                    <a:bodyPr/>
                    <a:lstStyle/>
                    <a:p>
                      <a:r>
                        <a:rPr lang="en-US"/>
                        <a:t>Total Travel Time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dirty="0"/>
                        <a:t>28.2 million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dirty="0"/>
                        <a:t>$423 million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620996387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1EB88F4E-CCDF-4784-9B78-A534048367AA}"/>
              </a:ext>
            </a:extLst>
          </p:cNvPr>
          <p:cNvSpPr txBox="1"/>
          <p:nvPr/>
        </p:nvSpPr>
        <p:spPr>
          <a:xfrm>
            <a:off x="703989" y="6208402"/>
            <a:ext cx="57415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* At DC minimum wage of $15/hour</a:t>
            </a:r>
          </a:p>
        </p:txBody>
      </p:sp>
    </p:spTree>
    <p:extLst>
      <p:ext uri="{BB962C8B-B14F-4D97-AF65-F5344CB8AC3E}">
        <p14:creationId xmlns:p14="http://schemas.microsoft.com/office/powerpoint/2010/main" val="39497816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id="{E7A2C257-C620-4709-A5F9-3DAE435D4244}"/>
              </a:ext>
            </a:extLst>
          </p:cNvPr>
          <p:cNvSpPr/>
          <p:nvPr/>
        </p:nvSpPr>
        <p:spPr>
          <a:xfrm>
            <a:off x="338168" y="1470993"/>
            <a:ext cx="7189067" cy="4373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2CD4931B-5770-4BB2-96E9-4C904069AB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/>
              <a:t>We can speed up buses! Sources of delay guide solutions</a:t>
            </a: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E175899A-E0BD-4863-8374-D8CEDB5E34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Washington Metropolitan Area Transit Authority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4C74CB4-FA62-44EA-8355-08B9BE6D16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Page </a:t>
            </a:r>
            <a:fld id="{AF2CA16C-8021-4560-94C7-08480641F32A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26597DB-606F-4472-8081-DEA732BC43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6700" y="1603514"/>
            <a:ext cx="7305259" cy="4334066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To reduce:</a:t>
            </a:r>
            <a:r>
              <a:rPr lang="en-US" dirty="0"/>
              <a:t>			</a:t>
            </a:r>
            <a:r>
              <a:rPr lang="en-US" dirty="0">
                <a:solidFill>
                  <a:schemeClr val="bg1"/>
                </a:solidFill>
              </a:rPr>
              <a:t>Consider: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Dwell Time			All-Door Boarding</a:t>
            </a:r>
          </a:p>
          <a:p>
            <a:pPr marL="0" indent="0">
              <a:buNone/>
            </a:pPr>
            <a:r>
              <a:rPr lang="en-US" dirty="0"/>
              <a:t>				Fare Payment Improvements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Stop Delay			Stop Consolidation</a:t>
            </a:r>
          </a:p>
          <a:p>
            <a:pPr marL="0" indent="0">
              <a:buNone/>
            </a:pPr>
            <a:r>
              <a:rPr lang="en-US" dirty="0"/>
              <a:t>				Bus </a:t>
            </a:r>
            <a:r>
              <a:rPr lang="en-US"/>
              <a:t>Stop Extensions</a:t>
            </a: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Traffic Delay			Transit Signal Priority</a:t>
            </a:r>
          </a:p>
          <a:p>
            <a:pPr marL="0" indent="0">
              <a:buNone/>
            </a:pPr>
            <a:r>
              <a:rPr lang="en-US" dirty="0"/>
              <a:t>from Signals			Queue Jumps</a:t>
            </a:r>
          </a:p>
          <a:p>
            <a:pPr marL="0" indent="0">
              <a:buNone/>
            </a:pPr>
            <a:r>
              <a:rPr lang="en-US" dirty="0"/>
              <a:t>				Signal Timing Adjustments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Traffic Delay			Dedicated Bus Lanes</a:t>
            </a:r>
          </a:p>
          <a:p>
            <a:pPr marL="0" indent="0">
              <a:buNone/>
            </a:pPr>
            <a:r>
              <a:rPr lang="en-US" dirty="0"/>
              <a:t>from Congestion			Violation Detection</a:t>
            </a: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325CBE92-4392-4C09-8D44-D96E0067CB4D}"/>
              </a:ext>
            </a:extLst>
          </p:cNvPr>
          <p:cNvCxnSpPr>
            <a:cxnSpLocks/>
          </p:cNvCxnSpPr>
          <p:nvPr/>
        </p:nvCxnSpPr>
        <p:spPr>
          <a:xfrm>
            <a:off x="1855319" y="2316618"/>
            <a:ext cx="1948070" cy="0"/>
          </a:xfrm>
          <a:prstGeom prst="straightConnector1">
            <a:avLst/>
          </a:prstGeom>
          <a:ln w="47625">
            <a:solidFill>
              <a:schemeClr val="accent2"/>
            </a:solidFill>
            <a:headEnd w="lg" len="lg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9E38BD92-9AB3-4A47-A18C-31ADAF829A91}"/>
              </a:ext>
            </a:extLst>
          </p:cNvPr>
          <p:cNvCxnSpPr>
            <a:cxnSpLocks/>
          </p:cNvCxnSpPr>
          <p:nvPr/>
        </p:nvCxnSpPr>
        <p:spPr>
          <a:xfrm>
            <a:off x="1802331" y="3260087"/>
            <a:ext cx="2054047" cy="0"/>
          </a:xfrm>
          <a:prstGeom prst="straightConnector1">
            <a:avLst/>
          </a:prstGeom>
          <a:ln w="47625">
            <a:solidFill>
              <a:schemeClr val="accent3"/>
            </a:solidFill>
            <a:headEnd w="lg" len="lg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30FE5DB2-87FB-4406-8054-6FA68C550BBF}"/>
              </a:ext>
            </a:extLst>
          </p:cNvPr>
          <p:cNvCxnSpPr>
            <a:cxnSpLocks/>
          </p:cNvCxnSpPr>
          <p:nvPr/>
        </p:nvCxnSpPr>
        <p:spPr>
          <a:xfrm>
            <a:off x="2014325" y="4218370"/>
            <a:ext cx="1736035" cy="0"/>
          </a:xfrm>
          <a:prstGeom prst="straightConnector1">
            <a:avLst/>
          </a:prstGeom>
          <a:ln w="47625">
            <a:solidFill>
              <a:schemeClr val="accent4"/>
            </a:solidFill>
            <a:headEnd w="lg" len="lg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F5F664FA-7202-4E6C-A4F4-574C915C8226}"/>
              </a:ext>
            </a:extLst>
          </p:cNvPr>
          <p:cNvCxnSpPr>
            <a:cxnSpLocks/>
          </p:cNvCxnSpPr>
          <p:nvPr/>
        </p:nvCxnSpPr>
        <p:spPr>
          <a:xfrm>
            <a:off x="2211261" y="5361992"/>
            <a:ext cx="1645117" cy="0"/>
          </a:xfrm>
          <a:prstGeom prst="straightConnector1">
            <a:avLst/>
          </a:prstGeom>
          <a:ln w="47625">
            <a:solidFill>
              <a:schemeClr val="accent4"/>
            </a:solidFill>
            <a:headEnd w="lg" len="lg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Dedicated Curbside/Offset Bus Lanes | National Association of City  Transportation Officials">
            <a:extLst>
              <a:ext uri="{FF2B5EF4-FFF2-40B4-BE49-F238E27FC236}">
                <a16:creationId xmlns:a16="http://schemas.microsoft.com/office/drawing/2014/main" id="{54D0F951-07B7-438F-A53A-BC915921FEB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022"/>
          <a:stretch/>
        </p:blipFill>
        <p:spPr bwMode="auto">
          <a:xfrm>
            <a:off x="8153399" y="4943438"/>
            <a:ext cx="2313821" cy="1734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Muni Considering All-Door Boarding - Reset San Francisco">
            <a:extLst>
              <a:ext uri="{FF2B5EF4-FFF2-40B4-BE49-F238E27FC236}">
                <a16:creationId xmlns:a16="http://schemas.microsoft.com/office/drawing/2014/main" id="{216187DE-7ECC-4B36-A97C-6A43A8FEAF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3670" y="996296"/>
            <a:ext cx="2773225" cy="1917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A6F885BB-6FBD-4E55-A929-1E41E7DDE57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95645" y="3778946"/>
            <a:ext cx="2358187" cy="1771776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6D2A55C9-27B2-449E-B38D-B0960C02E86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85718" y="2454781"/>
            <a:ext cx="1866935" cy="2265338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831C28A8-4C5C-4C5D-9F29-C0CA36A8B134}"/>
              </a:ext>
            </a:extLst>
          </p:cNvPr>
          <p:cNvSpPr txBox="1"/>
          <p:nvPr/>
        </p:nvSpPr>
        <p:spPr>
          <a:xfrm>
            <a:off x="689113" y="6230100"/>
            <a:ext cx="730525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/>
              <a:t>For more information, see DDOT’s “Bus Priority Program Toolbox”, November 2020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78CA87F9-F8EB-4486-8A17-A60282673746}"/>
              </a:ext>
            </a:extLst>
          </p:cNvPr>
          <p:cNvSpPr/>
          <p:nvPr/>
        </p:nvSpPr>
        <p:spPr>
          <a:xfrm>
            <a:off x="6172016" y="1992312"/>
            <a:ext cx="1327911" cy="55625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$8 million*</a:t>
            </a: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7E39C70D-EFBC-4A33-AFE0-C80FD64AB1D9}"/>
              </a:ext>
            </a:extLst>
          </p:cNvPr>
          <p:cNvSpPr/>
          <p:nvPr/>
        </p:nvSpPr>
        <p:spPr>
          <a:xfrm>
            <a:off x="6333952" y="3186600"/>
            <a:ext cx="1327911" cy="55625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$7 million*</a:t>
            </a: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9A6236C2-1A62-47E0-843A-BA021EE0E603}"/>
              </a:ext>
            </a:extLst>
          </p:cNvPr>
          <p:cNvSpPr/>
          <p:nvPr/>
        </p:nvSpPr>
        <p:spPr>
          <a:xfrm>
            <a:off x="6571113" y="4871759"/>
            <a:ext cx="1429861" cy="59234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$33 million*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5A877FA-7CB8-45CB-A2D0-242F0A200E67}"/>
              </a:ext>
            </a:extLst>
          </p:cNvPr>
          <p:cNvSpPr txBox="1"/>
          <p:nvPr/>
        </p:nvSpPr>
        <p:spPr>
          <a:xfrm>
            <a:off x="683294" y="6562304"/>
            <a:ext cx="365844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/>
              <a:t>* Value of potential regional travel time savings</a:t>
            </a:r>
          </a:p>
        </p:txBody>
      </p:sp>
    </p:spTree>
    <p:extLst>
      <p:ext uri="{BB962C8B-B14F-4D97-AF65-F5344CB8AC3E}">
        <p14:creationId xmlns:p14="http://schemas.microsoft.com/office/powerpoint/2010/main" val="22731502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6F0D97-A855-4F51-8A69-52098EEA59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How Could Bus Priority Impact Resource Requirements?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D2DEFCA-EDC8-4B4A-B6F5-8E2B22E65E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Washington Metropolitan Area Transit Authority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082CBAE-4FAF-4DDC-9078-D256664871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Page </a:t>
            </a:r>
            <a:fld id="{AF2CA16C-8021-4560-94C7-08480641F32A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3BD38A9D-F64B-4196-B028-4FD1693683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6700" y="1602337"/>
            <a:ext cx="6272645" cy="4678389"/>
          </a:xfrm>
        </p:spPr>
        <p:txBody>
          <a:bodyPr vert="horz" lIns="91440" tIns="45720" rIns="91440" bIns="45720" rtlCol="0" anchor="t">
            <a:normAutofit fontScale="85000" lnSpcReduction="10000"/>
          </a:bodyPr>
          <a:lstStyle/>
          <a:p>
            <a:r>
              <a:rPr lang="en-US" dirty="0"/>
              <a:t>With large enough time savings from bus priority, Metro can run the same service with fewer vehicles</a:t>
            </a:r>
          </a:p>
          <a:p>
            <a:pPr lvl="1"/>
            <a:r>
              <a:rPr lang="en-US" dirty="0"/>
              <a:t>We need a combination of strategies on a corridor</a:t>
            </a:r>
          </a:p>
          <a:p>
            <a:pPr lvl="1"/>
            <a:r>
              <a:rPr lang="en-US" dirty="0"/>
              <a:t>Reliability improvements contribute to reduced vehicle needs</a:t>
            </a:r>
          </a:p>
          <a:p>
            <a:r>
              <a:rPr lang="en-US" dirty="0"/>
              <a:t>Reducing each source of delay by 25-50% </a:t>
            </a:r>
            <a:r>
              <a:rPr lang="en-US" dirty="0">
                <a:solidFill>
                  <a:schemeClr val="tx1"/>
                </a:solidFill>
              </a:rPr>
              <a:t>could free up:</a:t>
            </a:r>
          </a:p>
          <a:p>
            <a:pPr lvl="1"/>
            <a:r>
              <a:rPr lang="en-US" dirty="0">
                <a:solidFill>
                  <a:schemeClr val="tx1"/>
                </a:solidFill>
              </a:rPr>
              <a:t>Over 200 buses at peak times region-wide</a:t>
            </a:r>
          </a:p>
          <a:p>
            <a:pPr lvl="1"/>
            <a:r>
              <a:rPr lang="en-US" dirty="0">
                <a:solidFill>
                  <a:schemeClr val="tx1"/>
                </a:solidFill>
              </a:rPr>
              <a:t>50-70 buses on weekends</a:t>
            </a:r>
          </a:p>
          <a:p>
            <a:r>
              <a:rPr lang="en-US" dirty="0"/>
              <a:t>Widespread bus priority could:</a:t>
            </a:r>
          </a:p>
          <a:p>
            <a:pPr lvl="1"/>
            <a:r>
              <a:rPr lang="en-US" dirty="0"/>
              <a:t>Make buses 5-20% faster, improve reliability and the customer experience</a:t>
            </a:r>
          </a:p>
          <a:p>
            <a:pPr lvl="1"/>
            <a:r>
              <a:rPr lang="en-US" dirty="0"/>
              <a:t>Save 11,000+ tons of CO2 annually, the equivalent of 2,500 cars</a:t>
            </a:r>
          </a:p>
          <a:p>
            <a:pPr lvl="1"/>
            <a:r>
              <a:rPr lang="en-US" dirty="0"/>
              <a:t>Bring Metrobus speeds into better alignment with Metrorail</a:t>
            </a:r>
          </a:p>
          <a:p>
            <a:pPr lvl="1"/>
            <a:r>
              <a:rPr lang="en-US" dirty="0">
                <a:latin typeface="Helvetica Neue"/>
              </a:rPr>
              <a:t>Free up resources equivalent to more than the top 10 busiest corridors in the region</a:t>
            </a:r>
          </a:p>
          <a:p>
            <a:pPr lvl="1"/>
            <a:r>
              <a:rPr lang="en-US" dirty="0"/>
              <a:t>Reduce regional expenses by nearly double the costs of the September fare and service improvement package: all-day service plan, free bus-rail transfers, lower bus pass prices, and more</a:t>
            </a:r>
          </a:p>
          <a:p>
            <a:endParaRPr lang="en-US" dirty="0"/>
          </a:p>
        </p:txBody>
      </p:sp>
      <p:graphicFrame>
        <p:nvGraphicFramePr>
          <p:cNvPr id="9" name="Content Placeholder 5">
            <a:extLst>
              <a:ext uri="{FF2B5EF4-FFF2-40B4-BE49-F238E27FC236}">
                <a16:creationId xmlns:a16="http://schemas.microsoft.com/office/drawing/2014/main" id="{56938345-9923-4A3C-98DC-F915167F96E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83135290"/>
              </p:ext>
            </p:extLst>
          </p:nvPr>
        </p:nvGraphicFramePr>
        <p:xfrm>
          <a:off x="6935468" y="2429061"/>
          <a:ext cx="4666051" cy="18279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67319">
                  <a:extLst>
                    <a:ext uri="{9D8B030D-6E8A-4147-A177-3AD203B41FA5}">
                      <a16:colId xmlns:a16="http://schemas.microsoft.com/office/drawing/2014/main" val="1895293501"/>
                    </a:ext>
                  </a:extLst>
                </a:gridCol>
                <a:gridCol w="947249">
                  <a:extLst>
                    <a:ext uri="{9D8B030D-6E8A-4147-A177-3AD203B41FA5}">
                      <a16:colId xmlns:a16="http://schemas.microsoft.com/office/drawing/2014/main" val="3593768503"/>
                    </a:ext>
                  </a:extLst>
                </a:gridCol>
                <a:gridCol w="868219">
                  <a:extLst>
                    <a:ext uri="{9D8B030D-6E8A-4147-A177-3AD203B41FA5}">
                      <a16:colId xmlns:a16="http://schemas.microsoft.com/office/drawing/2014/main" val="1001935824"/>
                    </a:ext>
                  </a:extLst>
                </a:gridCol>
                <a:gridCol w="754050">
                  <a:extLst>
                    <a:ext uri="{9D8B030D-6E8A-4147-A177-3AD203B41FA5}">
                      <a16:colId xmlns:a16="http://schemas.microsoft.com/office/drawing/2014/main" val="2851582670"/>
                    </a:ext>
                  </a:extLst>
                </a:gridCol>
                <a:gridCol w="1029214">
                  <a:extLst>
                    <a:ext uri="{9D8B030D-6E8A-4147-A177-3AD203B41FA5}">
                      <a16:colId xmlns:a16="http://schemas.microsoft.com/office/drawing/2014/main" val="3652435872"/>
                    </a:ext>
                  </a:extLst>
                </a:gridCol>
              </a:tblGrid>
              <a:tr h="295652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kern="120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Time Period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District of Columbia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Maryland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Virginia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Region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559684210"/>
                  </a:ext>
                </a:extLst>
              </a:tr>
              <a:tr h="386266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Weekday Peak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118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211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110724409"/>
                  </a:ext>
                </a:extLst>
              </a:tr>
              <a:tr h="386266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Saturday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67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407575880"/>
                  </a:ext>
                </a:extLst>
              </a:tr>
              <a:tr h="386266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Sunday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47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908183645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788E57E1-3AAB-4219-8834-C8F0BDB6D475}"/>
              </a:ext>
            </a:extLst>
          </p:cNvPr>
          <p:cNvSpPr txBox="1"/>
          <p:nvPr/>
        </p:nvSpPr>
        <p:spPr>
          <a:xfrm>
            <a:off x="6935468" y="1602338"/>
            <a:ext cx="4666050" cy="707886"/>
          </a:xfrm>
          <a:prstGeom prst="rect">
            <a:avLst/>
          </a:prstGeom>
          <a:solidFill>
            <a:schemeClr val="accent3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000" b="1">
                <a:solidFill>
                  <a:schemeClr val="bg1"/>
                </a:solidFill>
              </a:rPr>
              <a:t>Number of Potential Buses Freed Up by Widespread Bus Priority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87BB654-7FDB-453B-B545-FC54BCA3D5BF}"/>
              </a:ext>
            </a:extLst>
          </p:cNvPr>
          <p:cNvSpPr txBox="1"/>
          <p:nvPr/>
        </p:nvSpPr>
        <p:spPr>
          <a:xfrm>
            <a:off x="7435177" y="4533247"/>
            <a:ext cx="40018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i="1" dirty="0"/>
              <a:t>Estimate based on route-level analysis of reduction in vehicle requirement, due to savings in round-trip travel time due to bus priority  (see Appendix for details)</a:t>
            </a:r>
          </a:p>
        </p:txBody>
      </p:sp>
    </p:spTree>
    <p:extLst>
      <p:ext uri="{BB962C8B-B14F-4D97-AF65-F5344CB8AC3E}">
        <p14:creationId xmlns:p14="http://schemas.microsoft.com/office/powerpoint/2010/main" val="35533113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B0D46F6E-23FB-44AB-88E8-9A85219BF756}"/>
              </a:ext>
            </a:extLst>
          </p:cNvPr>
          <p:cNvSpPr/>
          <p:nvPr/>
        </p:nvSpPr>
        <p:spPr>
          <a:xfrm>
            <a:off x="205955" y="2125316"/>
            <a:ext cx="954107" cy="2009400"/>
          </a:xfrm>
          <a:prstGeom prst="rect">
            <a:avLst/>
          </a:prstGeom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484EC6C-9555-48C4-9873-7DAB754FBE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/>
              <a:t>Reducing vehicle needs opens up possibilities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BA50873-2AF3-40B0-A6A6-367E24ED62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Washington Metropolitan Area Transit Authority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13F40D2-E37F-4687-8071-A79589FF57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Page </a:t>
            </a:r>
            <a:fld id="{AF2CA16C-8021-4560-94C7-08480641F32A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9BEC2DF-F956-4D00-84B6-04B17361FE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4885" y="2114319"/>
            <a:ext cx="4672730" cy="2020397"/>
          </a:xfrm>
          <a:ln>
            <a:solidFill>
              <a:schemeClr val="tx1"/>
            </a:solidFill>
          </a:ln>
        </p:spPr>
        <p:txBody>
          <a:bodyPr anchor="ctr"/>
          <a:lstStyle/>
          <a:p>
            <a:r>
              <a:rPr lang="en-US" dirty="0"/>
              <a:t>Additional bus priority</a:t>
            </a:r>
          </a:p>
          <a:p>
            <a:r>
              <a:rPr lang="en-US"/>
              <a:t>Increase service frequency </a:t>
            </a:r>
            <a:r>
              <a:rPr lang="en-US" dirty="0"/>
              <a:t>at the same cost</a:t>
            </a:r>
          </a:p>
          <a:p>
            <a:r>
              <a:rPr lang="en-US" dirty="0"/>
              <a:t>Increase span of service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089AE8D6-7FC6-4BE3-AC39-8720D325AA62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6224386" y="2109205"/>
            <a:ext cx="5377132" cy="2025512"/>
          </a:xfrm>
          <a:ln>
            <a:solidFill>
              <a:schemeClr val="tx1"/>
            </a:solidFill>
          </a:ln>
        </p:spPr>
        <p:txBody>
          <a:bodyPr anchor="ctr">
            <a:normAutofit lnSpcReduction="10000"/>
          </a:bodyPr>
          <a:lstStyle/>
          <a:p>
            <a:r>
              <a:rPr lang="en-US"/>
              <a:t>Expand the bus network to serve new markets</a:t>
            </a:r>
          </a:p>
          <a:p>
            <a:r>
              <a:rPr lang="en-US"/>
              <a:t>Grow ridership</a:t>
            </a:r>
          </a:p>
          <a:p>
            <a:r>
              <a:rPr lang="en-US"/>
              <a:t>Improve access to transit for disadvantaged communities</a:t>
            </a:r>
          </a:p>
          <a:p>
            <a:r>
              <a:rPr lang="en-US"/>
              <a:t>Reduce fares: low-income fare subsidy, reduce pass prices, etc.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73DB56C7-8DF4-4052-B9B1-F486F4DE0D2E}"/>
              </a:ext>
            </a:extLst>
          </p:cNvPr>
          <p:cNvSpPr>
            <a:spLocks noGrp="1"/>
          </p:cNvSpPr>
          <p:nvPr>
            <p:ph idx="16"/>
          </p:nvPr>
        </p:nvSpPr>
        <p:spPr>
          <a:xfrm>
            <a:off x="1306382" y="4521373"/>
            <a:ext cx="4672730" cy="1287840"/>
          </a:xfrm>
          <a:ln>
            <a:solidFill>
              <a:schemeClr val="tx1"/>
            </a:solidFill>
          </a:ln>
        </p:spPr>
        <p:txBody>
          <a:bodyPr anchor="ctr"/>
          <a:lstStyle/>
          <a:p>
            <a:r>
              <a:rPr lang="en-US"/>
              <a:t>Reduce operating costs</a:t>
            </a: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E7821CF3-D5E9-4851-832D-A27FF354E4EA}"/>
              </a:ext>
            </a:extLst>
          </p:cNvPr>
          <p:cNvSpPr>
            <a:spLocks noGrp="1"/>
          </p:cNvSpPr>
          <p:nvPr>
            <p:ph idx="17"/>
          </p:nvPr>
        </p:nvSpPr>
        <p:spPr>
          <a:xfrm>
            <a:off x="6235884" y="4504049"/>
            <a:ext cx="5388630" cy="1305163"/>
          </a:xfrm>
          <a:ln>
            <a:solidFill>
              <a:schemeClr val="tx1"/>
            </a:solidFill>
          </a:ln>
        </p:spPr>
        <p:txBody>
          <a:bodyPr anchor="ctr"/>
          <a:lstStyle/>
          <a:p>
            <a:r>
              <a:rPr lang="en-US"/>
              <a:t>Reduce fleet size</a:t>
            </a:r>
          </a:p>
          <a:p>
            <a:r>
              <a:rPr lang="en-US"/>
              <a:t>Reduce facility needs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4A1D46B-A565-4427-930C-4B5D73DC8911}"/>
              </a:ext>
            </a:extLst>
          </p:cNvPr>
          <p:cNvSpPr txBox="1"/>
          <p:nvPr/>
        </p:nvSpPr>
        <p:spPr>
          <a:xfrm>
            <a:off x="1306382" y="1155700"/>
            <a:ext cx="36406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solidFill>
                  <a:schemeClr val="bg1"/>
                </a:solidFill>
              </a:rPr>
              <a:t>Short Run Impacts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7C92862-D197-4498-8E48-A64CE90FCDD0}"/>
              </a:ext>
            </a:extLst>
          </p:cNvPr>
          <p:cNvSpPr txBox="1"/>
          <p:nvPr/>
        </p:nvSpPr>
        <p:spPr>
          <a:xfrm>
            <a:off x="8028915" y="1155700"/>
            <a:ext cx="36406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solidFill>
                  <a:schemeClr val="bg1"/>
                </a:solidFill>
              </a:rPr>
              <a:t>Long Run Impacts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AFACB2C-842E-4B75-8093-4167A39AFE42}"/>
              </a:ext>
            </a:extLst>
          </p:cNvPr>
          <p:cNvSpPr txBox="1"/>
          <p:nvPr/>
        </p:nvSpPr>
        <p:spPr>
          <a:xfrm>
            <a:off x="1294884" y="1602337"/>
            <a:ext cx="4684227" cy="400110"/>
          </a:xfrm>
          <a:prstGeom prst="rect">
            <a:avLst/>
          </a:prstGeom>
          <a:solidFill>
            <a:srgbClr val="00498C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000" b="1">
                <a:solidFill>
                  <a:schemeClr val="bg1"/>
                </a:solidFill>
              </a:rPr>
              <a:t>Short Run Opportunities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DB09A2C-B4AD-4A59-930C-35DC5709F675}"/>
              </a:ext>
            </a:extLst>
          </p:cNvPr>
          <p:cNvSpPr txBox="1"/>
          <p:nvPr/>
        </p:nvSpPr>
        <p:spPr>
          <a:xfrm>
            <a:off x="6212888" y="1602338"/>
            <a:ext cx="5388630" cy="400110"/>
          </a:xfrm>
          <a:prstGeom prst="rect">
            <a:avLst/>
          </a:prstGeom>
          <a:solidFill>
            <a:schemeClr val="accent3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000" b="1">
                <a:solidFill>
                  <a:schemeClr val="bg1"/>
                </a:solidFill>
              </a:rPr>
              <a:t>Long Run Opportunities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391270E-4B49-4989-84D4-3FD23B839DC7}"/>
              </a:ext>
            </a:extLst>
          </p:cNvPr>
          <p:cNvSpPr txBox="1"/>
          <p:nvPr/>
        </p:nvSpPr>
        <p:spPr>
          <a:xfrm rot="16200000">
            <a:off x="-486429" y="2874510"/>
            <a:ext cx="1997192" cy="523220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b="1">
                <a:solidFill>
                  <a:schemeClr val="bg1"/>
                </a:solidFill>
              </a:rPr>
              <a:t>Reinvest</a:t>
            </a:r>
            <a:endParaRPr lang="en-US" sz="2000" b="1">
              <a:solidFill>
                <a:schemeClr val="bg1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75E48F2-F989-4F05-AEC2-01EF39F76289}"/>
              </a:ext>
            </a:extLst>
          </p:cNvPr>
          <p:cNvSpPr txBox="1"/>
          <p:nvPr/>
        </p:nvSpPr>
        <p:spPr>
          <a:xfrm rot="16200000">
            <a:off x="-8889" y="4718893"/>
            <a:ext cx="1383795" cy="954107"/>
          </a:xfrm>
          <a:prstGeom prst="rect">
            <a:avLst/>
          </a:prstGeom>
          <a:solidFill>
            <a:schemeClr val="accent4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b="1">
                <a:solidFill>
                  <a:schemeClr val="bg1"/>
                </a:solidFill>
              </a:rPr>
              <a:t>Reduce Costs</a:t>
            </a:r>
          </a:p>
        </p:txBody>
      </p:sp>
    </p:spTree>
    <p:extLst>
      <p:ext uri="{BB962C8B-B14F-4D97-AF65-F5344CB8AC3E}">
        <p14:creationId xmlns:p14="http://schemas.microsoft.com/office/powerpoint/2010/main" val="22594743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CBE3F8-F88E-4B77-8F1D-090F07DE03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Appendix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8880E3B-7931-4BEF-A319-7BD7F5CC38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Washington Metropolitan Area Transit Authority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2CE83B0-891F-46F9-99A7-D87A735A88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Page </a:t>
            </a:r>
            <a:fld id="{AF2CA16C-8021-4560-94C7-08480641F32A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18145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BDA84E2-002D-4494-923E-C09FCC2F99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1001" y="171450"/>
            <a:ext cx="6595378" cy="6484531"/>
          </a:xfrm>
          <a:prstGeom prst="rect">
            <a:avLst/>
          </a:prstGeom>
        </p:spPr>
      </p:pic>
      <p:sp>
        <p:nvSpPr>
          <p:cNvPr id="9" name="Title 8">
            <a:extLst>
              <a:ext uri="{FF2B5EF4-FFF2-40B4-BE49-F238E27FC236}">
                <a16:creationId xmlns:a16="http://schemas.microsoft.com/office/drawing/2014/main" id="{7E8BC441-BF3A-405B-8659-0CBDD0911F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621" y="202019"/>
            <a:ext cx="5422677" cy="2636874"/>
          </a:xfrm>
        </p:spPr>
        <p:txBody>
          <a:bodyPr>
            <a:normAutofit/>
          </a:bodyPr>
          <a:lstStyle/>
          <a:p>
            <a:r>
              <a:rPr lang="en-US"/>
              <a:t>Routes with highest traffic delay are concentrated in downtown DC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5ECD776-1E87-4A6B-8B01-F70D518646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Washington Metropolitan Area Transit Authority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DFCB4C4-23AA-4819-BA6A-4818ED2EAA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Page </a:t>
            </a:r>
            <a:fld id="{AF2CA16C-8021-4560-94C7-08480641F32A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23DF93B-5F20-4CF4-A749-8484CDBA0E73}"/>
              </a:ext>
            </a:extLst>
          </p:cNvPr>
          <p:cNvSpPr txBox="1"/>
          <p:nvPr/>
        </p:nvSpPr>
        <p:spPr>
          <a:xfrm>
            <a:off x="5747374" y="414684"/>
            <a:ext cx="1252663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/>
              <a:t>Weekday hours of running time from traffic delay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BF9D098-1BFC-4F78-B0B6-FAFB734AC395}"/>
              </a:ext>
            </a:extLst>
          </p:cNvPr>
          <p:cNvSpPr/>
          <p:nvPr/>
        </p:nvSpPr>
        <p:spPr>
          <a:xfrm>
            <a:off x="4869711" y="999460"/>
            <a:ext cx="778231" cy="2977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3AE0742-AB30-4702-9C86-DF409F6A804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4167" r="3605"/>
          <a:stretch/>
        </p:blipFill>
        <p:spPr>
          <a:xfrm>
            <a:off x="10605205" y="6202952"/>
            <a:ext cx="1413970" cy="36512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DBE827D-D88F-48E2-8828-3A756AD864E2}"/>
              </a:ext>
            </a:extLst>
          </p:cNvPr>
          <p:cNvSpPr txBox="1"/>
          <p:nvPr/>
        </p:nvSpPr>
        <p:spPr>
          <a:xfrm>
            <a:off x="10633486" y="6419655"/>
            <a:ext cx="1491174" cy="184666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en-US" sz="1200"/>
              <a:t>0                           135</a:t>
            </a:r>
          </a:p>
        </p:txBody>
      </p:sp>
    </p:spTree>
    <p:extLst>
      <p:ext uri="{BB962C8B-B14F-4D97-AF65-F5344CB8AC3E}">
        <p14:creationId xmlns:p14="http://schemas.microsoft.com/office/powerpoint/2010/main" val="24616624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156D13-57CF-47A5-887C-754FEE67FC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/>
              <a:t>Congestion is highest in the peak periods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CE6BA49-B896-4D54-A488-13F2853FE8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Washington Metropolitan Area Transit Authority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F960B62-E3F6-4A1C-B9DC-F7B42EF528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Page </a:t>
            </a:r>
            <a:fld id="{AF2CA16C-8021-4560-94C7-08480641F32A}" type="slidenum">
              <a:rPr lang="en-US" smtClean="0"/>
              <a:pPr/>
              <a:t>13</a:t>
            </a:fld>
            <a:endParaRPr lang="en-US"/>
          </a:p>
        </p:txBody>
      </p:sp>
      <p:graphicFrame>
        <p:nvGraphicFramePr>
          <p:cNvPr id="7" name="Chart 6">
            <a:extLst>
              <a:ext uri="{FF2B5EF4-FFF2-40B4-BE49-F238E27FC236}">
                <a16:creationId xmlns:a16="http://schemas.microsoft.com/office/drawing/2014/main" id="{28DB379B-2F5F-4F6B-B483-ED7665F4603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53371448"/>
              </p:ext>
            </p:extLst>
          </p:nvPr>
        </p:nvGraphicFramePr>
        <p:xfrm>
          <a:off x="6045200" y="2014413"/>
          <a:ext cx="6134100" cy="32863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8" name="Chart 7">
            <a:extLst>
              <a:ext uri="{FF2B5EF4-FFF2-40B4-BE49-F238E27FC236}">
                <a16:creationId xmlns:a16="http://schemas.microsoft.com/office/drawing/2014/main" id="{F669D5B5-D99A-4F9E-B408-E157F33E329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25375135"/>
              </p:ext>
            </p:extLst>
          </p:nvPr>
        </p:nvGraphicFramePr>
        <p:xfrm>
          <a:off x="171786" y="1998008"/>
          <a:ext cx="5924214" cy="33055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32200970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B9B315-FB31-4B8A-991D-C572F03372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Methodology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8CA5886-082C-4F19-B371-DAD46C1C1F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Washington Metropolitan Area Transit Authority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A9A36AB-998C-46DA-ADF3-24C0386D4B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Page </a:t>
            </a:r>
            <a:fld id="{AF2CA16C-8021-4560-94C7-08480641F32A}" type="slidenum">
              <a:rPr lang="en-US" smtClean="0"/>
              <a:pPr/>
              <a:t>14</a:t>
            </a:fld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CDEA082-EB2A-4DCD-830E-150467B335C5}"/>
              </a:ext>
            </a:extLst>
          </p:cNvPr>
          <p:cNvSpPr txBox="1"/>
          <p:nvPr/>
        </p:nvSpPr>
        <p:spPr>
          <a:xfrm>
            <a:off x="2691360" y="1340366"/>
            <a:ext cx="2160481" cy="369332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2"/>
                </a:solidFill>
              </a:rPr>
              <a:t>Free Flow Time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CE86DE4-75B8-4751-B40B-99C753B91860}"/>
              </a:ext>
            </a:extLst>
          </p:cNvPr>
          <p:cNvSpPr txBox="1"/>
          <p:nvPr/>
        </p:nvSpPr>
        <p:spPr>
          <a:xfrm>
            <a:off x="5015758" y="1340366"/>
            <a:ext cx="2160481" cy="369332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2"/>
                </a:solidFill>
              </a:rPr>
              <a:t>Dwell Time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C79B3B8-A834-4228-890F-44FB13D7218C}"/>
              </a:ext>
            </a:extLst>
          </p:cNvPr>
          <p:cNvSpPr txBox="1"/>
          <p:nvPr/>
        </p:nvSpPr>
        <p:spPr>
          <a:xfrm>
            <a:off x="9661438" y="1340366"/>
            <a:ext cx="2160478" cy="369332"/>
          </a:xfrm>
          <a:prstGeom prst="rect">
            <a:avLst/>
          </a:prstGeom>
          <a:solidFill>
            <a:schemeClr val="accent4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2"/>
                </a:solidFill>
              </a:rPr>
              <a:t>Traffic Congestion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B4F3C2A-9CE0-47E8-9F6B-F5BFFD6FDCEF}"/>
              </a:ext>
            </a:extLst>
          </p:cNvPr>
          <p:cNvSpPr txBox="1"/>
          <p:nvPr/>
        </p:nvSpPr>
        <p:spPr>
          <a:xfrm>
            <a:off x="7337034" y="1340366"/>
            <a:ext cx="2160478" cy="369332"/>
          </a:xfrm>
          <a:prstGeom prst="rect">
            <a:avLst/>
          </a:prstGeom>
          <a:solidFill>
            <a:schemeClr val="accent3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2"/>
                </a:solidFill>
              </a:rPr>
              <a:t>Stop Delay</a:t>
            </a:r>
          </a:p>
        </p:txBody>
      </p:sp>
      <p:sp>
        <p:nvSpPr>
          <p:cNvPr id="11" name="Content Placeholder 14">
            <a:extLst>
              <a:ext uri="{FF2B5EF4-FFF2-40B4-BE49-F238E27FC236}">
                <a16:creationId xmlns:a16="http://schemas.microsoft.com/office/drawing/2014/main" id="{560AD819-2BBC-4F26-97C4-0E7688DB2E76}"/>
              </a:ext>
            </a:extLst>
          </p:cNvPr>
          <p:cNvSpPr txBox="1">
            <a:spLocks/>
          </p:cNvSpPr>
          <p:nvPr/>
        </p:nvSpPr>
        <p:spPr>
          <a:xfrm>
            <a:off x="2704158" y="1879088"/>
            <a:ext cx="2147672" cy="414777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1800">
                <a:solidFill>
                  <a:schemeClr val="accent1"/>
                </a:solidFill>
                <a:latin typeface="Helvetica Neue" panose="02000503000000020004"/>
              </a:rPr>
              <a:t>Find the fastest real-world travel times by taking the minimum of:</a:t>
            </a:r>
          </a:p>
          <a:p>
            <a:r>
              <a:rPr lang="en-US" sz="1600">
                <a:solidFill>
                  <a:schemeClr val="accent1"/>
                </a:solidFill>
                <a:latin typeface="Helvetica Neue" panose="02000503000000020004"/>
              </a:rPr>
              <a:t>10</a:t>
            </a:r>
            <a:r>
              <a:rPr lang="en-US" sz="1600" baseline="30000">
                <a:solidFill>
                  <a:schemeClr val="accent1"/>
                </a:solidFill>
                <a:latin typeface="Helvetica Neue" panose="02000503000000020004"/>
              </a:rPr>
              <a:t>th</a:t>
            </a:r>
            <a:r>
              <a:rPr lang="en-US" sz="1600">
                <a:solidFill>
                  <a:schemeClr val="accent1"/>
                </a:solidFill>
                <a:latin typeface="Helvetica Neue" panose="02000503000000020004"/>
              </a:rPr>
              <a:t> Percentile running time</a:t>
            </a:r>
          </a:p>
          <a:p>
            <a:r>
              <a:rPr lang="en-US" sz="1600">
                <a:solidFill>
                  <a:schemeClr val="accent1"/>
                </a:solidFill>
                <a:latin typeface="Helvetica Neue" panose="02000503000000020004"/>
              </a:rPr>
              <a:t>Median late night/early morning speed</a:t>
            </a:r>
          </a:p>
          <a:p>
            <a:r>
              <a:rPr lang="en-US" sz="1600">
                <a:solidFill>
                  <a:schemeClr val="accent1"/>
                </a:solidFill>
                <a:latin typeface="Helvetica Neue" panose="02000503000000020004"/>
              </a:rPr>
              <a:t>Median speed early in COVID</a:t>
            </a:r>
          </a:p>
        </p:txBody>
      </p:sp>
      <p:sp>
        <p:nvSpPr>
          <p:cNvPr id="12" name="Content Placeholder 14">
            <a:extLst>
              <a:ext uri="{FF2B5EF4-FFF2-40B4-BE49-F238E27FC236}">
                <a16:creationId xmlns:a16="http://schemas.microsoft.com/office/drawing/2014/main" id="{F61801C7-6B79-470E-9C21-6EBBD8ECFD6F}"/>
              </a:ext>
            </a:extLst>
          </p:cNvPr>
          <p:cNvSpPr txBox="1">
            <a:spLocks/>
          </p:cNvSpPr>
          <p:nvPr/>
        </p:nvSpPr>
        <p:spPr>
          <a:xfrm>
            <a:off x="5015757" y="1879088"/>
            <a:ext cx="2157350" cy="420381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800">
                <a:solidFill>
                  <a:schemeClr val="accent2"/>
                </a:solidFill>
              </a:rPr>
              <a:t>Dwell time is recorded by the AVL system. Exclude dwell time at the first and last stops.</a:t>
            </a:r>
          </a:p>
        </p:txBody>
      </p:sp>
      <p:sp>
        <p:nvSpPr>
          <p:cNvPr id="13" name="Content Placeholder 14">
            <a:extLst>
              <a:ext uri="{FF2B5EF4-FFF2-40B4-BE49-F238E27FC236}">
                <a16:creationId xmlns:a16="http://schemas.microsoft.com/office/drawing/2014/main" id="{766C6E0A-61BC-4CFB-A47E-8E0400C6F984}"/>
              </a:ext>
            </a:extLst>
          </p:cNvPr>
          <p:cNvSpPr txBox="1">
            <a:spLocks/>
          </p:cNvSpPr>
          <p:nvPr/>
        </p:nvSpPr>
        <p:spPr>
          <a:xfrm>
            <a:off x="7337034" y="1840212"/>
            <a:ext cx="2160477" cy="414777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800">
                <a:solidFill>
                  <a:schemeClr val="accent3"/>
                </a:solidFill>
                <a:latin typeface="Helvetica Neue" panose="02000503000000020004"/>
              </a:rPr>
              <a:t>The </a:t>
            </a:r>
            <a:r>
              <a:rPr lang="en-US" sz="1800" err="1">
                <a:solidFill>
                  <a:schemeClr val="accent3"/>
                </a:solidFill>
                <a:latin typeface="Helvetica Neue" panose="02000503000000020004"/>
              </a:rPr>
              <a:t>rawnav</a:t>
            </a:r>
            <a:r>
              <a:rPr lang="en-US" sz="1800">
                <a:solidFill>
                  <a:schemeClr val="accent3"/>
                </a:solidFill>
                <a:latin typeface="Helvetica Neue" panose="02000503000000020004"/>
              </a:rPr>
              <a:t> queue jump study found that stop delay is about 10 seconds per stop. Multiply by the number of stops the bus serves.</a:t>
            </a:r>
          </a:p>
        </p:txBody>
      </p:sp>
      <p:sp>
        <p:nvSpPr>
          <p:cNvPr id="14" name="Content Placeholder 14">
            <a:extLst>
              <a:ext uri="{FF2B5EF4-FFF2-40B4-BE49-F238E27FC236}">
                <a16:creationId xmlns:a16="http://schemas.microsoft.com/office/drawing/2014/main" id="{245AB133-6F4F-4D5A-9967-CA03273393F7}"/>
              </a:ext>
            </a:extLst>
          </p:cNvPr>
          <p:cNvSpPr txBox="1">
            <a:spLocks/>
          </p:cNvSpPr>
          <p:nvPr/>
        </p:nvSpPr>
        <p:spPr>
          <a:xfrm>
            <a:off x="9661438" y="1879088"/>
            <a:ext cx="2160478" cy="283472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800">
                <a:solidFill>
                  <a:schemeClr val="accent4"/>
                </a:solidFill>
              </a:rPr>
              <a:t>Subtract components from median running time; remainder is traffic congestion*</a:t>
            </a:r>
          </a:p>
        </p:txBody>
      </p:sp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8938A4A5-742F-481B-A650-2596FDA2179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898956"/>
              </p:ext>
            </p:extLst>
          </p:nvPr>
        </p:nvGraphicFramePr>
        <p:xfrm>
          <a:off x="1658679" y="5174940"/>
          <a:ext cx="9080200" cy="1280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16040">
                  <a:extLst>
                    <a:ext uri="{9D8B030D-6E8A-4147-A177-3AD203B41FA5}">
                      <a16:colId xmlns:a16="http://schemas.microsoft.com/office/drawing/2014/main" val="254994999"/>
                    </a:ext>
                  </a:extLst>
                </a:gridCol>
                <a:gridCol w="1816040">
                  <a:extLst>
                    <a:ext uri="{9D8B030D-6E8A-4147-A177-3AD203B41FA5}">
                      <a16:colId xmlns:a16="http://schemas.microsoft.com/office/drawing/2014/main" val="922200467"/>
                    </a:ext>
                  </a:extLst>
                </a:gridCol>
                <a:gridCol w="1816040">
                  <a:extLst>
                    <a:ext uri="{9D8B030D-6E8A-4147-A177-3AD203B41FA5}">
                      <a16:colId xmlns:a16="http://schemas.microsoft.com/office/drawing/2014/main" val="772976010"/>
                    </a:ext>
                  </a:extLst>
                </a:gridCol>
                <a:gridCol w="1816040">
                  <a:extLst>
                    <a:ext uri="{9D8B030D-6E8A-4147-A177-3AD203B41FA5}">
                      <a16:colId xmlns:a16="http://schemas.microsoft.com/office/drawing/2014/main" val="5377708"/>
                    </a:ext>
                  </a:extLst>
                </a:gridCol>
                <a:gridCol w="1816040">
                  <a:extLst>
                    <a:ext uri="{9D8B030D-6E8A-4147-A177-3AD203B41FA5}">
                      <a16:colId xmlns:a16="http://schemas.microsoft.com/office/drawing/2014/main" val="116983204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0"/>
                        <a:t>Running Time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/>
                        <a:t>Free Flow Time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/>
                        <a:t>Dwell Time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/>
                        <a:t>Stop Delay</a:t>
                      </a:r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/>
                        <a:t>Traffic Congestion</a:t>
                      </a:r>
                    </a:p>
                  </a:txBody>
                  <a:tcPr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5814002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/>
                        <a:t>58 minutes</a:t>
                      </a:r>
                    </a:p>
                    <a:p>
                      <a:r>
                        <a:rPr lang="en-US"/>
                        <a:t>(100%)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38 minutes</a:t>
                      </a:r>
                    </a:p>
                    <a:p>
                      <a:r>
                        <a:rPr lang="en-US"/>
                        <a:t>(65%)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5 minutes</a:t>
                      </a:r>
                    </a:p>
                    <a:p>
                      <a:r>
                        <a:rPr lang="en-US"/>
                        <a:t>(9%)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5 minutes</a:t>
                      </a:r>
                    </a:p>
                    <a:p>
                      <a:r>
                        <a:rPr lang="en-US"/>
                        <a:t>(9%)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10 minutes</a:t>
                      </a:r>
                    </a:p>
                    <a:p>
                      <a:r>
                        <a:rPr lang="en-US"/>
                        <a:t>(17%)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70781982"/>
                  </a:ext>
                </a:extLst>
              </a:tr>
            </a:tbl>
          </a:graphicData>
        </a:graphic>
      </p:graphicFrame>
      <p:sp>
        <p:nvSpPr>
          <p:cNvPr id="19" name="TextBox 18">
            <a:extLst>
              <a:ext uri="{FF2B5EF4-FFF2-40B4-BE49-F238E27FC236}">
                <a16:creationId xmlns:a16="http://schemas.microsoft.com/office/drawing/2014/main" id="{E6994D84-0BB0-4739-AF58-2F557C37B7AE}"/>
              </a:ext>
            </a:extLst>
          </p:cNvPr>
          <p:cNvSpPr txBox="1"/>
          <p:nvPr/>
        </p:nvSpPr>
        <p:spPr>
          <a:xfrm>
            <a:off x="3153213" y="5792685"/>
            <a:ext cx="2616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-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8D4D316-F384-4EBF-A6CC-289F2B7CD3EA}"/>
              </a:ext>
            </a:extLst>
          </p:cNvPr>
          <p:cNvSpPr txBox="1"/>
          <p:nvPr/>
        </p:nvSpPr>
        <p:spPr>
          <a:xfrm>
            <a:off x="4950753" y="5803318"/>
            <a:ext cx="2616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-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8B32CD4-CED5-4A21-9232-60FFC1BE2546}"/>
              </a:ext>
            </a:extLst>
          </p:cNvPr>
          <p:cNvSpPr txBox="1"/>
          <p:nvPr/>
        </p:nvSpPr>
        <p:spPr>
          <a:xfrm>
            <a:off x="6717991" y="5792685"/>
            <a:ext cx="2616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-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E5B4F4F-FEA9-47B9-A0E0-C644F1BC55CC}"/>
              </a:ext>
            </a:extLst>
          </p:cNvPr>
          <p:cNvSpPr txBox="1"/>
          <p:nvPr/>
        </p:nvSpPr>
        <p:spPr>
          <a:xfrm>
            <a:off x="8450082" y="5823793"/>
            <a:ext cx="2616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=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345C5135-B28C-4C99-88E2-65778B8695AC}"/>
              </a:ext>
            </a:extLst>
          </p:cNvPr>
          <p:cNvSpPr txBox="1"/>
          <p:nvPr/>
        </p:nvSpPr>
        <p:spPr>
          <a:xfrm>
            <a:off x="4148667" y="4805608"/>
            <a:ext cx="3738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Example: Route S2 South, AM Peak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C07168B-4C08-4062-82E8-7486C0664EE1}"/>
              </a:ext>
            </a:extLst>
          </p:cNvPr>
          <p:cNvSpPr txBox="1"/>
          <p:nvPr/>
        </p:nvSpPr>
        <p:spPr>
          <a:xfrm>
            <a:off x="370084" y="1340366"/>
            <a:ext cx="2160481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2"/>
                </a:solidFill>
              </a:rPr>
              <a:t>Running Time</a:t>
            </a:r>
          </a:p>
        </p:txBody>
      </p:sp>
      <p:sp>
        <p:nvSpPr>
          <p:cNvPr id="26" name="Content Placeholder 14">
            <a:extLst>
              <a:ext uri="{FF2B5EF4-FFF2-40B4-BE49-F238E27FC236}">
                <a16:creationId xmlns:a16="http://schemas.microsoft.com/office/drawing/2014/main" id="{25E12646-D185-486C-80B7-DA15712D2CA8}"/>
              </a:ext>
            </a:extLst>
          </p:cNvPr>
          <p:cNvSpPr txBox="1">
            <a:spLocks/>
          </p:cNvSpPr>
          <p:nvPr/>
        </p:nvSpPr>
        <p:spPr>
          <a:xfrm>
            <a:off x="368729" y="1891488"/>
            <a:ext cx="2147672" cy="414777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1800">
                <a:latin typeface="Helvetica Neue" panose="02000503000000020004"/>
              </a:rPr>
              <a:t>Start with the median running time for each route, direction, pattern, time period, and service type (weekday, Saturday, Sunday). Calculate departure from first stop to arrival at last stop.</a:t>
            </a:r>
            <a:endParaRPr lang="en-US" sz="1600">
              <a:latin typeface="Helvetica Neue" panose="02000503000000020004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56AC6E90-28B8-41E9-944C-D1D9564A617E}"/>
              </a:ext>
            </a:extLst>
          </p:cNvPr>
          <p:cNvSpPr txBox="1"/>
          <p:nvPr/>
        </p:nvSpPr>
        <p:spPr>
          <a:xfrm>
            <a:off x="9658311" y="4497572"/>
            <a:ext cx="21752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>
                <a:solidFill>
                  <a:schemeClr val="accent4"/>
                </a:solidFill>
              </a:rPr>
              <a:t>* Traffic congestion includes traffic signal delay in this analysis</a:t>
            </a:r>
          </a:p>
        </p:txBody>
      </p:sp>
    </p:spTree>
    <p:extLst>
      <p:ext uri="{BB962C8B-B14F-4D97-AF65-F5344CB8AC3E}">
        <p14:creationId xmlns:p14="http://schemas.microsoft.com/office/powerpoint/2010/main" val="22697060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FA89AD-F32B-4C00-ADE7-A66ACF1F9A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Vehicle Savings Example: Route W4 Weekday AM Peak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EC4461F-C833-4A2D-AA6B-8A44E3ED7B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Washington Metropolitan Area Transit Authority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C4E47B1-0DB9-422F-A9F3-F707B1784A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Page </a:t>
            </a:r>
            <a:fld id="{AF2CA16C-8021-4560-94C7-08480641F32A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F1305C33-EB2B-420F-8DA6-3E0C9FA000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87248" y="4647216"/>
            <a:ext cx="4422813" cy="9683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/>
              <a:t>Estimated 2 vehicles saved!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4BF6472D-621B-4254-8AB2-22B94C12B8F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438309"/>
              </p:ext>
            </p:extLst>
          </p:nvPr>
        </p:nvGraphicFramePr>
        <p:xfrm>
          <a:off x="3398091" y="1970118"/>
          <a:ext cx="8127999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val="3191724045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1132238050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417420196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Actual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Estimated Optimal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73655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/>
                        <a:t>Running Time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68 min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57.5 min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312072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/>
                        <a:t>Layover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10 min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7.5 min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42065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/>
                        <a:t>Cycle Time (round trip)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156 min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130 min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39932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/>
                        <a:t>Headway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15 min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15 min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214146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/>
                        <a:t>Vehicles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38194801"/>
                  </a:ext>
                </a:extLst>
              </a:tr>
            </a:tbl>
          </a:graphicData>
        </a:graphic>
      </p:graphicFrame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EE09C28F-E140-4098-B6C8-6B32E6AFFEA7}"/>
              </a:ext>
            </a:extLst>
          </p:cNvPr>
          <p:cNvSpPr/>
          <p:nvPr/>
        </p:nvSpPr>
        <p:spPr>
          <a:xfrm>
            <a:off x="1068636" y="1466042"/>
            <a:ext cx="1068636" cy="4307595"/>
          </a:xfrm>
          <a:prstGeom prst="roundRect">
            <a:avLst/>
          </a:prstGeom>
          <a:noFill/>
          <a:ln w="38100"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2" descr="Bus Icons - Download Free Vector Icons | Noun Project">
            <a:extLst>
              <a:ext uri="{FF2B5EF4-FFF2-40B4-BE49-F238E27FC236}">
                <a16:creationId xmlns:a16="http://schemas.microsoft.com/office/drawing/2014/main" id="{6D4B099F-704C-4D1C-B065-DD4AAA0D74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H="1">
            <a:off x="1738234" y="4820453"/>
            <a:ext cx="577270" cy="546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Bus Icons - Download Free Vector Icons | Noun Project">
            <a:extLst>
              <a:ext uri="{FF2B5EF4-FFF2-40B4-BE49-F238E27FC236}">
                <a16:creationId xmlns:a16="http://schemas.microsoft.com/office/drawing/2014/main" id="{D4156E55-D902-4830-A7B7-7A0F4A7B34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H="1">
            <a:off x="1771284" y="3346395"/>
            <a:ext cx="577270" cy="546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Bus Icons - Download Free Vector Icons | Noun Project">
            <a:extLst>
              <a:ext uri="{FF2B5EF4-FFF2-40B4-BE49-F238E27FC236}">
                <a16:creationId xmlns:a16="http://schemas.microsoft.com/office/drawing/2014/main" id="{A05F8D61-5DF3-43CD-9DD8-9FA77EAB3B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5900" y="1062705"/>
            <a:ext cx="577270" cy="546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Bus Icons - Download Free Vector Icons | Noun Project">
            <a:extLst>
              <a:ext uri="{FF2B5EF4-FFF2-40B4-BE49-F238E27FC236}">
                <a16:creationId xmlns:a16="http://schemas.microsoft.com/office/drawing/2014/main" id="{23EF90C0-9BBA-44B3-B61A-6720DA6B65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H="1">
            <a:off x="901655" y="2633011"/>
            <a:ext cx="577270" cy="546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Bus Icons - Download Free Vector Icons | Noun Project">
            <a:extLst>
              <a:ext uri="{FF2B5EF4-FFF2-40B4-BE49-F238E27FC236}">
                <a16:creationId xmlns:a16="http://schemas.microsoft.com/office/drawing/2014/main" id="{C11088A2-CCC1-4FD8-A929-B59E5F27E5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H="1">
            <a:off x="878229" y="4320708"/>
            <a:ext cx="577270" cy="546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Bus Icons - Download Free Vector Icons | Noun Project">
            <a:extLst>
              <a:ext uri="{FF2B5EF4-FFF2-40B4-BE49-F238E27FC236}">
                <a16:creationId xmlns:a16="http://schemas.microsoft.com/office/drawing/2014/main" id="{42465314-5D88-40D4-B868-33FDDCA807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314319" y="5746466"/>
            <a:ext cx="577270" cy="546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Bus Icons - Download Free Vector Icons | Noun Project">
            <a:extLst>
              <a:ext uri="{FF2B5EF4-FFF2-40B4-BE49-F238E27FC236}">
                <a16:creationId xmlns:a16="http://schemas.microsoft.com/office/drawing/2014/main" id="{B0D9378D-EA48-4E3E-9B75-5862BD8F7D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H="1">
            <a:off x="1771284" y="1806751"/>
            <a:ext cx="577270" cy="546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48CEE10A-DC2B-43CE-B4DE-C258F7FC95B2}"/>
              </a:ext>
            </a:extLst>
          </p:cNvPr>
          <p:cNvSpPr/>
          <p:nvPr/>
        </p:nvSpPr>
        <p:spPr>
          <a:xfrm>
            <a:off x="1230578" y="946326"/>
            <a:ext cx="113481" cy="45413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B21245F-06F0-4F2F-81CA-951C253A6AB2}"/>
              </a:ext>
            </a:extLst>
          </p:cNvPr>
          <p:cNvSpPr txBox="1"/>
          <p:nvPr/>
        </p:nvSpPr>
        <p:spPr>
          <a:xfrm>
            <a:off x="1141139" y="894090"/>
            <a:ext cx="25513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>
                <a:solidFill>
                  <a:schemeClr val="bg1"/>
                </a:solidFill>
              </a:rPr>
              <a:t>M</a:t>
            </a:r>
          </a:p>
        </p:txBody>
      </p:sp>
    </p:spTree>
    <p:extLst>
      <p:ext uri="{BB962C8B-B14F-4D97-AF65-F5344CB8AC3E}">
        <p14:creationId xmlns:p14="http://schemas.microsoft.com/office/powerpoint/2010/main" val="426408205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6F0D97-A855-4F51-8A69-52098EEA59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/>
              <a:t>When can bus priority reduce vehicle requirements?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D2DEFCA-EDC8-4B4A-B6F5-8E2B22E65E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Washington Metropolitan Area Transit Authority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082CBAE-4FAF-4DDC-9078-D256664871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Page </a:t>
            </a:r>
            <a:fld id="{AF2CA16C-8021-4560-94C7-08480641F32A}" type="slidenum">
              <a:rPr lang="en-US" smtClean="0"/>
              <a:pPr/>
              <a:t>16</a:t>
            </a:fld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3BD38A9D-F64B-4196-B028-4FD1693683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6700" y="1602338"/>
            <a:ext cx="5353515" cy="4480560"/>
          </a:xfrm>
        </p:spPr>
        <p:txBody>
          <a:bodyPr/>
          <a:lstStyle/>
          <a:p>
            <a:r>
              <a:rPr lang="en-US"/>
              <a:t>Shaving a minute or two off a bus trip improves service, but it doesn’t usually have a budget impact.</a:t>
            </a:r>
          </a:p>
          <a:p>
            <a:r>
              <a:rPr lang="en-US"/>
              <a:t>Removing buses from service (or increasing frequency) requires time savings of a headway or more.</a:t>
            </a:r>
          </a:p>
          <a:p>
            <a:r>
              <a:rPr lang="en-US"/>
              <a:t>Method: evaluate each route and estimate savings in round-trip travel time from bus priority (see appendix for details)</a:t>
            </a:r>
          </a:p>
          <a:p>
            <a:r>
              <a:rPr lang="en-US"/>
              <a:t>Results in 5-15% reduction in vehicle requirements at most times of day</a:t>
            </a:r>
          </a:p>
        </p:txBody>
      </p:sp>
      <p:graphicFrame>
        <p:nvGraphicFramePr>
          <p:cNvPr id="9" name="Content Placeholder 5">
            <a:extLst>
              <a:ext uri="{FF2B5EF4-FFF2-40B4-BE49-F238E27FC236}">
                <a16:creationId xmlns:a16="http://schemas.microsoft.com/office/drawing/2014/main" id="{56938345-9923-4A3C-98DC-F915167F96E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00972460"/>
              </p:ext>
            </p:extLst>
          </p:nvPr>
        </p:nvGraphicFramePr>
        <p:xfrm>
          <a:off x="6993468" y="3902348"/>
          <a:ext cx="4666050" cy="25088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76537">
                  <a:extLst>
                    <a:ext uri="{9D8B030D-6E8A-4147-A177-3AD203B41FA5}">
                      <a16:colId xmlns:a16="http://schemas.microsoft.com/office/drawing/2014/main" val="1895293501"/>
                    </a:ext>
                  </a:extLst>
                </a:gridCol>
                <a:gridCol w="1141006">
                  <a:extLst>
                    <a:ext uri="{9D8B030D-6E8A-4147-A177-3AD203B41FA5}">
                      <a16:colId xmlns:a16="http://schemas.microsoft.com/office/drawing/2014/main" val="3652435872"/>
                    </a:ext>
                  </a:extLst>
                </a:gridCol>
                <a:gridCol w="1176877">
                  <a:extLst>
                    <a:ext uri="{9D8B030D-6E8A-4147-A177-3AD203B41FA5}">
                      <a16:colId xmlns:a16="http://schemas.microsoft.com/office/drawing/2014/main" val="2127884803"/>
                    </a:ext>
                  </a:extLst>
                </a:gridCol>
                <a:gridCol w="1071630">
                  <a:extLst>
                    <a:ext uri="{9D8B030D-6E8A-4147-A177-3AD203B41FA5}">
                      <a16:colId xmlns:a16="http://schemas.microsoft.com/office/drawing/2014/main" val="3009466381"/>
                    </a:ext>
                  </a:extLst>
                </a:gridCol>
              </a:tblGrid>
              <a:tr h="265013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kern="120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Time Period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kern="120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Weekday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kern="120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Saturday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kern="120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Sunday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5596842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AM Early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ase"/>
                      <a:r>
                        <a:rPr lang="en-US" b="0" i="0">
                          <a:solidFill>
                            <a:srgbClr val="3A3838"/>
                          </a:solidFill>
                          <a:effectLst/>
                          <a:latin typeface="Franklin Gothic Book" panose="020B0503020102020204" pitchFamily="34" charset="0"/>
                        </a:rPr>
                        <a:t>67​</a:t>
                      </a:r>
                      <a:endParaRPr lang="en-US" b="0" i="0">
                        <a:solidFill>
                          <a:srgbClr val="3A3838"/>
                        </a:solidFill>
                        <a:effectLst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0" fontAlgn="base"/>
                      <a:r>
                        <a:rPr lang="en-US" b="0" i="0">
                          <a:solidFill>
                            <a:srgbClr val="3A3838"/>
                          </a:solidFill>
                          <a:effectLst/>
                          <a:latin typeface="Franklin Gothic Book" panose="020B0503020102020204" pitchFamily="34" charset="0"/>
                        </a:rPr>
                        <a:t>18​</a:t>
                      </a:r>
                      <a:endParaRPr lang="en-US" b="0" i="0">
                        <a:solidFill>
                          <a:srgbClr val="3A3838"/>
                        </a:solidFill>
                        <a:effectLst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0" fontAlgn="base"/>
                      <a:r>
                        <a:rPr lang="en-US" b="0" i="0">
                          <a:solidFill>
                            <a:srgbClr val="3A3838"/>
                          </a:solidFill>
                          <a:effectLst/>
                          <a:latin typeface="Franklin Gothic Book" panose="020B0503020102020204" pitchFamily="34" charset="0"/>
                        </a:rPr>
                        <a:t>13​</a:t>
                      </a:r>
                      <a:endParaRPr lang="en-US" b="0" i="0">
                        <a:solidFill>
                          <a:srgbClr val="3A3838"/>
                        </a:solidFill>
                        <a:effectLst/>
                      </a:endParaRPr>
                    </a:p>
                  </a:txBody>
                  <a:tcPr anchor="b"/>
                </a:tc>
                <a:extLst>
                  <a:ext uri="{0D108BD9-81ED-4DB2-BD59-A6C34878D82A}">
                    <a16:rowId xmlns:a16="http://schemas.microsoft.com/office/drawing/2014/main" val="31107244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AM Peak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ase"/>
                      <a:r>
                        <a:rPr lang="en-US" b="0" i="0">
                          <a:solidFill>
                            <a:srgbClr val="3A3838"/>
                          </a:solidFill>
                          <a:effectLst/>
                          <a:latin typeface="Franklin Gothic Book" panose="020B0503020102020204" pitchFamily="34" charset="0"/>
                        </a:rPr>
                        <a:t>211​</a:t>
                      </a:r>
                      <a:endParaRPr lang="en-US" b="0" i="0">
                        <a:solidFill>
                          <a:srgbClr val="3A3838"/>
                        </a:solidFill>
                        <a:effectLst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0" fontAlgn="base"/>
                      <a:r>
                        <a:rPr lang="en-US" b="0" i="0">
                          <a:solidFill>
                            <a:srgbClr val="3A3838"/>
                          </a:solidFill>
                          <a:effectLst/>
                          <a:latin typeface="Franklin Gothic Book" panose="020B0503020102020204" pitchFamily="34" charset="0"/>
                        </a:rPr>
                        <a:t>33​</a:t>
                      </a:r>
                      <a:endParaRPr lang="en-US" b="0" i="0">
                        <a:solidFill>
                          <a:srgbClr val="3A3838"/>
                        </a:solidFill>
                        <a:effectLst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0" fontAlgn="base"/>
                      <a:r>
                        <a:rPr lang="en-US" b="0" i="0">
                          <a:solidFill>
                            <a:srgbClr val="3A3838"/>
                          </a:solidFill>
                          <a:effectLst/>
                          <a:latin typeface="Franklin Gothic Book" panose="020B0503020102020204" pitchFamily="34" charset="0"/>
                        </a:rPr>
                        <a:t>18​</a:t>
                      </a:r>
                      <a:endParaRPr lang="en-US" b="0" i="0">
                        <a:solidFill>
                          <a:srgbClr val="3A3838"/>
                        </a:solidFill>
                        <a:effectLst/>
                      </a:endParaRPr>
                    </a:p>
                  </a:txBody>
                  <a:tcPr anchor="b"/>
                </a:tc>
                <a:extLst>
                  <a:ext uri="{0D108BD9-81ED-4DB2-BD59-A6C34878D82A}">
                    <a16:rowId xmlns:a16="http://schemas.microsoft.com/office/drawing/2014/main" val="340757588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Midday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ase"/>
                      <a:r>
                        <a:rPr lang="en-US" b="0" i="0">
                          <a:solidFill>
                            <a:srgbClr val="3A3838"/>
                          </a:solidFill>
                          <a:effectLst/>
                          <a:latin typeface="Franklin Gothic Book" panose="020B0503020102020204" pitchFamily="34" charset="0"/>
                        </a:rPr>
                        <a:t>99​</a:t>
                      </a:r>
                      <a:endParaRPr lang="en-US" b="0" i="0">
                        <a:solidFill>
                          <a:srgbClr val="3A3838"/>
                        </a:solidFill>
                        <a:effectLst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0" fontAlgn="base"/>
                      <a:r>
                        <a:rPr lang="en-US" b="0" i="0">
                          <a:solidFill>
                            <a:srgbClr val="3A3838"/>
                          </a:solidFill>
                          <a:effectLst/>
                          <a:latin typeface="Franklin Gothic Book" panose="020B0503020102020204" pitchFamily="34" charset="0"/>
                        </a:rPr>
                        <a:t>67​</a:t>
                      </a:r>
                      <a:endParaRPr lang="en-US" b="0" i="0">
                        <a:solidFill>
                          <a:srgbClr val="3A3838"/>
                        </a:solidFill>
                        <a:effectLst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0" fontAlgn="base"/>
                      <a:r>
                        <a:rPr lang="en-US" b="0" i="0">
                          <a:solidFill>
                            <a:srgbClr val="3A3838"/>
                          </a:solidFill>
                          <a:effectLst/>
                          <a:latin typeface="Franklin Gothic Book" panose="020B0503020102020204" pitchFamily="34" charset="0"/>
                        </a:rPr>
                        <a:t>47​</a:t>
                      </a:r>
                      <a:endParaRPr lang="en-US" b="0" i="0">
                        <a:solidFill>
                          <a:srgbClr val="3A3838"/>
                        </a:solidFill>
                        <a:effectLst/>
                      </a:endParaRPr>
                    </a:p>
                  </a:txBody>
                  <a:tcPr anchor="b"/>
                </a:tc>
                <a:extLst>
                  <a:ext uri="{0D108BD9-81ED-4DB2-BD59-A6C34878D82A}">
                    <a16:rowId xmlns:a16="http://schemas.microsoft.com/office/drawing/2014/main" val="390818364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PM Peak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ase"/>
                      <a:r>
                        <a:rPr lang="en-US" b="0" i="0">
                          <a:solidFill>
                            <a:srgbClr val="3A3838"/>
                          </a:solidFill>
                          <a:effectLst/>
                          <a:latin typeface="Franklin Gothic Book" panose="020B0503020102020204" pitchFamily="34" charset="0"/>
                        </a:rPr>
                        <a:t>199​</a:t>
                      </a:r>
                      <a:endParaRPr lang="en-US" b="0" i="0">
                        <a:solidFill>
                          <a:srgbClr val="3A3838"/>
                        </a:solidFill>
                        <a:effectLst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0" fontAlgn="base"/>
                      <a:r>
                        <a:rPr lang="en-US" b="0" i="0">
                          <a:solidFill>
                            <a:srgbClr val="3A3838"/>
                          </a:solidFill>
                          <a:effectLst/>
                          <a:latin typeface="Franklin Gothic Book" panose="020B0503020102020204" pitchFamily="34" charset="0"/>
                        </a:rPr>
                        <a:t>65​</a:t>
                      </a:r>
                      <a:endParaRPr lang="en-US" b="0" i="0">
                        <a:solidFill>
                          <a:srgbClr val="3A3838"/>
                        </a:solidFill>
                        <a:effectLst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0" fontAlgn="base"/>
                      <a:r>
                        <a:rPr lang="en-US" b="0" i="0">
                          <a:solidFill>
                            <a:srgbClr val="3A3838"/>
                          </a:solidFill>
                          <a:effectLst/>
                          <a:latin typeface="Franklin Gothic Book" panose="020B0503020102020204" pitchFamily="34" charset="0"/>
                        </a:rPr>
                        <a:t>46​</a:t>
                      </a:r>
                      <a:endParaRPr lang="en-US" b="0" i="0">
                        <a:solidFill>
                          <a:srgbClr val="3A3838"/>
                        </a:solidFill>
                        <a:effectLst/>
                      </a:endParaRPr>
                    </a:p>
                  </a:txBody>
                  <a:tcPr anchor="b"/>
                </a:tc>
                <a:extLst>
                  <a:ext uri="{0D108BD9-81ED-4DB2-BD59-A6C34878D82A}">
                    <a16:rowId xmlns:a16="http://schemas.microsoft.com/office/drawing/2014/main" val="2137471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Early Night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ase"/>
                      <a:r>
                        <a:rPr lang="en-US" b="0" i="0">
                          <a:solidFill>
                            <a:srgbClr val="3A3838"/>
                          </a:solidFill>
                          <a:effectLst/>
                          <a:latin typeface="Franklin Gothic Book" panose="020B0503020102020204" pitchFamily="34" charset="0"/>
                        </a:rPr>
                        <a:t>52​</a:t>
                      </a:r>
                      <a:endParaRPr lang="en-US" b="0" i="0">
                        <a:solidFill>
                          <a:srgbClr val="3A3838"/>
                        </a:solidFill>
                        <a:effectLst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0" fontAlgn="base"/>
                      <a:r>
                        <a:rPr lang="en-US" b="0" i="0">
                          <a:solidFill>
                            <a:srgbClr val="3A3838"/>
                          </a:solidFill>
                          <a:effectLst/>
                          <a:latin typeface="Franklin Gothic Book" panose="020B0503020102020204" pitchFamily="34" charset="0"/>
                        </a:rPr>
                        <a:t>49​</a:t>
                      </a:r>
                      <a:endParaRPr lang="en-US" b="0" i="0">
                        <a:solidFill>
                          <a:srgbClr val="3A3838"/>
                        </a:solidFill>
                        <a:effectLst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0" fontAlgn="base"/>
                      <a:r>
                        <a:rPr lang="en-US" b="0" i="0">
                          <a:solidFill>
                            <a:srgbClr val="3A3838"/>
                          </a:solidFill>
                          <a:effectLst/>
                          <a:latin typeface="Franklin Gothic Book" panose="020B0503020102020204" pitchFamily="34" charset="0"/>
                        </a:rPr>
                        <a:t>19​</a:t>
                      </a:r>
                      <a:endParaRPr lang="en-US" b="0" i="0">
                        <a:solidFill>
                          <a:srgbClr val="3A3838"/>
                        </a:solidFill>
                        <a:effectLst/>
                      </a:endParaRPr>
                    </a:p>
                  </a:txBody>
                  <a:tcPr anchor="b"/>
                </a:tc>
                <a:extLst>
                  <a:ext uri="{0D108BD9-81ED-4DB2-BD59-A6C34878D82A}">
                    <a16:rowId xmlns:a16="http://schemas.microsoft.com/office/drawing/2014/main" val="34992272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Late Night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ase"/>
                      <a:r>
                        <a:rPr lang="en-US" b="0" i="0">
                          <a:solidFill>
                            <a:srgbClr val="3A3838"/>
                          </a:solidFill>
                          <a:effectLst/>
                          <a:latin typeface="Franklin Gothic Book" panose="020B0503020102020204" pitchFamily="34" charset="0"/>
                        </a:rPr>
                        <a:t>18​</a:t>
                      </a:r>
                      <a:endParaRPr lang="en-US" b="0" i="0">
                        <a:solidFill>
                          <a:srgbClr val="3A3838"/>
                        </a:solidFill>
                        <a:effectLst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0" fontAlgn="base"/>
                      <a:r>
                        <a:rPr lang="en-US" b="0" i="0">
                          <a:solidFill>
                            <a:srgbClr val="3A3838"/>
                          </a:solidFill>
                          <a:effectLst/>
                          <a:latin typeface="Franklin Gothic Book" panose="020B0503020102020204" pitchFamily="34" charset="0"/>
                        </a:rPr>
                        <a:t>22​</a:t>
                      </a:r>
                      <a:endParaRPr lang="en-US" b="0" i="0">
                        <a:solidFill>
                          <a:srgbClr val="3A3838"/>
                        </a:solidFill>
                        <a:effectLst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 rtl="0" fontAlgn="base"/>
                      <a:r>
                        <a:rPr lang="en-US" b="0" i="0" dirty="0">
                          <a:solidFill>
                            <a:srgbClr val="3A3838"/>
                          </a:solidFill>
                          <a:effectLst/>
                          <a:latin typeface="Franklin Gothic Book" panose="020B0503020102020204" pitchFamily="34" charset="0"/>
                        </a:rPr>
                        <a:t>8​</a:t>
                      </a:r>
                      <a:endParaRPr lang="en-US" b="0" i="0" dirty="0">
                        <a:solidFill>
                          <a:srgbClr val="3A3838"/>
                        </a:solidFill>
                        <a:effectLst/>
                      </a:endParaRPr>
                    </a:p>
                  </a:txBody>
                  <a:tcPr anchor="b"/>
                </a:tc>
                <a:extLst>
                  <a:ext uri="{0D108BD9-81ED-4DB2-BD59-A6C34878D82A}">
                    <a16:rowId xmlns:a16="http://schemas.microsoft.com/office/drawing/2014/main" val="1312123310"/>
                  </a:ext>
                </a:extLst>
              </a:tr>
            </a:tbl>
          </a:graphicData>
        </a:graphic>
      </p:graphicFrame>
      <p:graphicFrame>
        <p:nvGraphicFramePr>
          <p:cNvPr id="8" name="Chart 7">
            <a:extLst>
              <a:ext uri="{FF2B5EF4-FFF2-40B4-BE49-F238E27FC236}">
                <a16:creationId xmlns:a16="http://schemas.microsoft.com/office/drawing/2014/main" id="{53B67675-2D97-4422-9678-D28C9DE5D44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81420258"/>
              </p:ext>
            </p:extLst>
          </p:nvPr>
        </p:nvGraphicFramePr>
        <p:xfrm>
          <a:off x="6993468" y="1240517"/>
          <a:ext cx="4572000" cy="266183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22608265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1FD84C-D5DD-455B-AC03-05E790EBBD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Technical Notes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07E236F-50EB-4FD4-89AE-43D6ECDB68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Washington Metropolitan Area Transit Authority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D04CAD9-3FF8-4EF2-A105-0EEF1695F0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Page </a:t>
            </a:r>
            <a:fld id="{AF2CA16C-8021-4560-94C7-08480641F32A}" type="slidenum">
              <a:rPr lang="en-US" smtClean="0"/>
              <a:pPr/>
              <a:t>17</a:t>
            </a:fld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124A773B-E6EA-4ADD-B88F-52431FD185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Analysis Period: September 9</a:t>
            </a:r>
            <a:r>
              <a:rPr lang="en-US" baseline="30000"/>
              <a:t>th</a:t>
            </a:r>
            <a:r>
              <a:rPr lang="en-US"/>
              <a:t> – October 23</a:t>
            </a:r>
            <a:r>
              <a:rPr lang="en-US" baseline="30000"/>
              <a:t>rd</a:t>
            </a:r>
            <a:r>
              <a:rPr lang="en-US"/>
              <a:t>, 2019</a:t>
            </a:r>
          </a:p>
          <a:p>
            <a:r>
              <a:rPr lang="en-US"/>
              <a:t>Overnight running times calculated from 10 p.m. – 6 a.m.</a:t>
            </a:r>
          </a:p>
          <a:p>
            <a:r>
              <a:rPr lang="en-US"/>
              <a:t>COVID-era running times calculated for April 15</a:t>
            </a:r>
            <a:r>
              <a:rPr lang="en-US" baseline="30000"/>
              <a:t>th</a:t>
            </a:r>
            <a:r>
              <a:rPr lang="en-US"/>
              <a:t> – May 15</a:t>
            </a:r>
            <a:r>
              <a:rPr lang="en-US" baseline="30000"/>
              <a:t>th</a:t>
            </a:r>
            <a:r>
              <a:rPr lang="en-US"/>
              <a:t>, 2020</a:t>
            </a:r>
          </a:p>
          <a:p>
            <a:r>
              <a:rPr lang="en-US"/>
              <a:t>“Gap” and operator shuttle routes excluded</a:t>
            </a:r>
          </a:p>
          <a:p>
            <a:r>
              <a:rPr lang="en-US"/>
              <a:t>Assumptions for vehicle savings analysis are that bus priority results in savings of:</a:t>
            </a:r>
          </a:p>
          <a:p>
            <a:pPr lvl="1"/>
            <a:r>
              <a:rPr lang="en-US"/>
              <a:t>25% of dwell time</a:t>
            </a:r>
          </a:p>
          <a:p>
            <a:pPr lvl="1"/>
            <a:r>
              <a:rPr lang="en-US"/>
              <a:t>25% of stop delay</a:t>
            </a:r>
          </a:p>
          <a:p>
            <a:pPr lvl="1"/>
            <a:r>
              <a:rPr lang="en-US"/>
              <a:t>25% of recovery/layover time (improved reliability)</a:t>
            </a:r>
          </a:p>
          <a:p>
            <a:pPr lvl="1"/>
            <a:r>
              <a:rPr lang="en-US"/>
              <a:t>50% of traffic delay</a:t>
            </a:r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5500517"/>
      </p:ext>
    </p:extLst>
  </p:cSld>
  <p:clrMapOvr>
    <a:masterClrMapping/>
  </p:clrMapOvr>
</p:sld>
</file>

<file path=ppt/theme/theme1.xml><?xml version="1.0" encoding="utf-8"?>
<a:theme xmlns:a="http://schemas.openxmlformats.org/drawingml/2006/main" name="WMATA Standard Template - Light">
  <a:themeElements>
    <a:clrScheme name="Custom 1">
      <a:dk1>
        <a:srgbClr val="3A3838"/>
      </a:dk1>
      <a:lt1>
        <a:srgbClr val="FFFFFF"/>
      </a:lt1>
      <a:dk2>
        <a:srgbClr val="44546A"/>
      </a:dk2>
      <a:lt2>
        <a:srgbClr val="FFFFFF"/>
      </a:lt2>
      <a:accent1>
        <a:srgbClr val="1F4E79"/>
      </a:accent1>
      <a:accent2>
        <a:srgbClr val="57C0B5"/>
      </a:accent2>
      <a:accent3>
        <a:srgbClr val="0070C0"/>
      </a:accent3>
      <a:accent4>
        <a:srgbClr val="92D050"/>
      </a:accent4>
      <a:accent5>
        <a:srgbClr val="00B050"/>
      </a:accent5>
      <a:accent6>
        <a:srgbClr val="FFC000"/>
      </a:accent6>
      <a:hlink>
        <a:srgbClr val="0070C0"/>
      </a:hlink>
      <a:folHlink>
        <a:srgbClr val="00B050"/>
      </a:folHlink>
    </a:clrScheme>
    <a:fontScheme name="Franklin Gothic">
      <a:majorFont>
        <a:latin typeface="Franklin Gothic Medium" panose="020B0603020102020204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WMATA Standard Template - Dark">
  <a:themeElements>
    <a:clrScheme name="Custom 1">
      <a:dk1>
        <a:srgbClr val="3A3838"/>
      </a:dk1>
      <a:lt1>
        <a:srgbClr val="FFFFFF"/>
      </a:lt1>
      <a:dk2>
        <a:srgbClr val="44546A"/>
      </a:dk2>
      <a:lt2>
        <a:srgbClr val="FFFFFF"/>
      </a:lt2>
      <a:accent1>
        <a:srgbClr val="1F4E79"/>
      </a:accent1>
      <a:accent2>
        <a:srgbClr val="57C0B5"/>
      </a:accent2>
      <a:accent3>
        <a:srgbClr val="0070C0"/>
      </a:accent3>
      <a:accent4>
        <a:srgbClr val="92D050"/>
      </a:accent4>
      <a:accent5>
        <a:srgbClr val="00B050"/>
      </a:accent5>
      <a:accent6>
        <a:srgbClr val="FFC000"/>
      </a:accent6>
      <a:hlink>
        <a:srgbClr val="0070C0"/>
      </a:hlink>
      <a:folHlink>
        <a:srgbClr val="00B05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9ed4e231-7de4-4e5c-9658-4b82d6bf72e9">
      <UserInfo>
        <DisplayName>Perfili, Nicholas</DisplayName>
        <AccountId>40</AccountId>
        <AccountType/>
      </UserInfo>
    </SharedWithUsers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FFA1EFB1647FA46AB0D2CFDAA909718" ma:contentTypeVersion="12" ma:contentTypeDescription="Create a new document." ma:contentTypeScope="" ma:versionID="8329e1f0eee3ff5ff6e24ceec68135d8">
  <xsd:schema xmlns:xsd="http://www.w3.org/2001/XMLSchema" xmlns:xs="http://www.w3.org/2001/XMLSchema" xmlns:p="http://schemas.microsoft.com/office/2006/metadata/properties" xmlns:ns3="9ed4e231-7de4-4e5c-9658-4b82d6bf72e9" xmlns:ns4="2daf343a-b2d5-4c99-8ae7-2e7f95b6d5d0" targetNamespace="http://schemas.microsoft.com/office/2006/metadata/properties" ma:root="true" ma:fieldsID="7ea433d9245235524f27f99cb3662488" ns3:_="" ns4:_="">
    <xsd:import namespace="9ed4e231-7de4-4e5c-9658-4b82d6bf72e9"/>
    <xsd:import namespace="2daf343a-b2d5-4c99-8ae7-2e7f95b6d5d0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AutoKeyPoints" minOccurs="0"/>
                <xsd:element ref="ns4:MediaServiceKeyPoints" minOccurs="0"/>
                <xsd:element ref="ns4:MediaServiceAutoTags" minOccurs="0"/>
                <xsd:element ref="ns4:MediaServiceOCR" minOccurs="0"/>
                <xsd:element ref="ns4:MediaServiceGenerationTime" minOccurs="0"/>
                <xsd:element ref="ns4:MediaServiceEventHashCode" minOccurs="0"/>
                <xsd:element ref="ns4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ed4e231-7de4-4e5c-9658-4b82d6bf72e9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description="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daf343a-b2d5-4c99-8ae7-2e7f95b6d5d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9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CB97227-0113-423C-9B3A-1CD3C0F5F66C}">
  <ds:schemaRefs>
    <ds:schemaRef ds:uri="9ed4e231-7de4-4e5c-9658-4b82d6bf72e9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2daf343a-b2d5-4c99-8ae7-2e7f95b6d5d0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36788E73-C3E9-4258-B148-2418C8B8756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BF45518-1F2F-4B4A-89A4-62A5D08E0423}">
  <ds:schemaRefs>
    <ds:schemaRef ds:uri="2daf343a-b2d5-4c99-8ae7-2e7f95b6d5d0"/>
    <ds:schemaRef ds:uri="9ed4e231-7de4-4e5c-9658-4b82d6bf72e9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263</TotalTime>
  <Words>1747</Words>
  <Application>Microsoft Office PowerPoint</Application>
  <PresentationFormat>Widescreen</PresentationFormat>
  <Paragraphs>337</Paragraphs>
  <Slides>17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17</vt:i4>
      </vt:variant>
    </vt:vector>
  </HeadingPairs>
  <TitlesOfParts>
    <vt:vector size="28" baseType="lpstr">
      <vt:lpstr>Arial</vt:lpstr>
      <vt:lpstr>Calibri</vt:lpstr>
      <vt:lpstr>Calibri Light</vt:lpstr>
      <vt:lpstr>Courier New</vt:lpstr>
      <vt:lpstr>Franklin Gothic Book</vt:lpstr>
      <vt:lpstr>Franklin Gothic Demi</vt:lpstr>
      <vt:lpstr>Franklin Gothic Medium</vt:lpstr>
      <vt:lpstr>Helvetica Neue</vt:lpstr>
      <vt:lpstr>Wingdings</vt:lpstr>
      <vt:lpstr>WMATA Standard Template - Light</vt:lpstr>
      <vt:lpstr>WMATA Standard Template - Dark</vt:lpstr>
      <vt:lpstr>High Cost of Low Bus Speeds</vt:lpstr>
      <vt:lpstr>The Cost of Congestion to the Washington Region</vt:lpstr>
      <vt:lpstr>Why Faster Buses are Good for Metro and the Region</vt:lpstr>
      <vt:lpstr>Components of Metrobus’s Costs</vt:lpstr>
      <vt:lpstr>Traffic Delay Consumes 17% of Metrobus Resources</vt:lpstr>
      <vt:lpstr>57% of Metrobus’s Traffic Delay Occurs in D.C.</vt:lpstr>
      <vt:lpstr>Metrobus Riders Spend 5 million hours a year in buses which are stuck in traffic</vt:lpstr>
      <vt:lpstr>We can speed up buses! Sources of delay guide solutions</vt:lpstr>
      <vt:lpstr>How Could Bus Priority Impact Resource Requirements?</vt:lpstr>
      <vt:lpstr>Reducing vehicle needs opens up possibilities</vt:lpstr>
      <vt:lpstr>Appendix</vt:lpstr>
      <vt:lpstr>Routes with highest traffic delay are concentrated in downtown DC</vt:lpstr>
      <vt:lpstr>Congestion is highest in the peak periods</vt:lpstr>
      <vt:lpstr>Methodology</vt:lpstr>
      <vt:lpstr>Vehicle Savings Example: Route W4 Weekday AM Peak</vt:lpstr>
      <vt:lpstr>When can bus priority reduce vehicle requirements?</vt:lpstr>
      <vt:lpstr>Technical Notes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</dc:title>
  <dc:creator>Davis, Allison</dc:creator>
  <cp:lastModifiedBy>Vanderwaart, Catherine E.</cp:lastModifiedBy>
  <cp:revision>4</cp:revision>
  <cp:lastPrinted>2021-09-07T20:14:25Z</cp:lastPrinted>
  <dcterms:modified xsi:type="dcterms:W3CDTF">2021-10-19T18:06:22Z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0x0101004FFA1EFB1647FA46AB0D2CFDAA909718</vt:lpwstr>
  </property>
</Properties>
</file>