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261" r:id="rId3"/>
    <p:sldId id="263" r:id="rId4"/>
    <p:sldId id="264" r:id="rId5"/>
    <p:sldId id="267" r:id="rId6"/>
    <p:sldId id="262" r:id="rId7"/>
    <p:sldId id="268" r:id="rId8"/>
    <p:sldId id="269" r:id="rId9"/>
    <p:sldId id="273" r:id="rId10"/>
    <p:sldId id="270" r:id="rId11"/>
    <p:sldId id="272" r:id="rId12"/>
    <p:sldId id="274" r:id="rId13"/>
    <p:sldId id="276" r:id="rId14"/>
    <p:sldId id="277" r:id="rId15"/>
    <p:sldId id="279" r:id="rId16"/>
    <p:sldId id="278" r:id="rId17"/>
    <p:sldId id="280" r:id="rId18"/>
    <p:sldId id="281" r:id="rId19"/>
    <p:sldId id="282" r:id="rId20"/>
    <p:sldId id="283" r:id="rId21"/>
    <p:sldId id="284" r:id="rId22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1" autoAdjust="0"/>
    <p:restoredTop sz="94669" autoAdjust="0"/>
  </p:normalViewPr>
  <p:slideViewPr>
    <p:cSldViewPr>
      <p:cViewPr varScale="1">
        <p:scale>
          <a:sx n="79" d="100"/>
          <a:sy n="79" d="100"/>
        </p:scale>
        <p:origin x="-138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70" d="100"/>
          <a:sy n="70" d="100"/>
        </p:scale>
        <p:origin x="-3006" y="318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image" Target="../media/image6.jpeg"/><Relationship Id="rId6" Type="http://schemas.openxmlformats.org/officeDocument/2006/relationships/image" Target="../media/image3.jpeg"/><Relationship Id="rId5" Type="http://schemas.openxmlformats.org/officeDocument/2006/relationships/hyperlink" Target="https://www.google.com/imgres?imgurl=http://macktransportation.com/images/Transportation-Services.jpg&amp;imgrefurl=http://macktransportation.com/contact-us.html&amp;docid=c97S_bU65vbz7M&amp;tbnid=X0B6WWokEGBeXM:&amp;w=180&amp;h=205&amp;bih=815&amp;biw=1440&amp;ved=0ahUKEwj8-6SI9b7NAhXKNj4KHbW2Bvc4yAEQMwhBKD4wPg&amp;iact=mrc&amp;uact=8" TargetMode="External"/><Relationship Id="rId4" Type="http://schemas.openxmlformats.org/officeDocument/2006/relationships/image" Target="../media/image8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157798-E60C-46B6-989C-88A9B9B5FAC6}" type="doc">
      <dgm:prSet loTypeId="urn:microsoft.com/office/officeart/2008/layout/AccentedPicture" loCatId="picture" qsTypeId="urn:microsoft.com/office/officeart/2005/8/quickstyle/simple1" qsCatId="simple" csTypeId="urn:microsoft.com/office/officeart/2005/8/colors/accent1_2" csCatId="accent1" phldr="1"/>
      <dgm:spPr/>
    </dgm:pt>
    <dgm:pt modelId="{7DB6CF92-C55B-4BCF-9584-3DBAEC11F23E}">
      <dgm:prSet phldrT="[Text]" phldr="1"/>
      <dgm:spPr/>
      <dgm:t>
        <a:bodyPr/>
        <a:lstStyle/>
        <a:p>
          <a:endParaRPr lang="en-US" dirty="0"/>
        </a:p>
      </dgm:t>
    </dgm:pt>
    <dgm:pt modelId="{F9E00FEE-722B-43B7-89F3-0BBC3D30AAD2}" type="parTrans" cxnId="{B066C512-E3DF-45DC-A7BD-8879FA5A6762}">
      <dgm:prSet/>
      <dgm:spPr/>
      <dgm:t>
        <a:bodyPr/>
        <a:lstStyle/>
        <a:p>
          <a:endParaRPr lang="en-US"/>
        </a:p>
      </dgm:t>
    </dgm:pt>
    <dgm:pt modelId="{A71C2FB6-D1BE-4962-B841-A9BECE2141FB}" type="sibTrans" cxnId="{B066C512-E3DF-45DC-A7BD-8879FA5A6762}">
      <dgm:prSet/>
      <dgm:spPr>
        <a:blipFill dpi="0"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544" t="2248" r="-31078" b="-2248"/>
          </a:stretch>
        </a:blipFill>
      </dgm:spPr>
      <dgm:t>
        <a:bodyPr/>
        <a:lstStyle/>
        <a:p>
          <a:endParaRPr lang="en-US" dirty="0"/>
        </a:p>
      </dgm:t>
    </dgm:pt>
    <dgm:pt modelId="{C30B1F60-F316-463C-B315-39C703B847AF}">
      <dgm:prSet phldrT="[Text]" phldr="1"/>
      <dgm:spPr/>
      <dgm:t>
        <a:bodyPr/>
        <a:lstStyle/>
        <a:p>
          <a:endParaRPr lang="en-US" dirty="0"/>
        </a:p>
      </dgm:t>
    </dgm:pt>
    <dgm:pt modelId="{037295AB-7F7A-4B13-925B-D8D9DCCAA92E}" type="parTrans" cxnId="{FB19F4C1-F2F5-403E-8F7E-1642B8D47531}">
      <dgm:prSet/>
      <dgm:spPr/>
      <dgm:t>
        <a:bodyPr/>
        <a:lstStyle/>
        <a:p>
          <a:endParaRPr lang="en-US"/>
        </a:p>
      </dgm:t>
    </dgm:pt>
    <dgm:pt modelId="{5DB21AE3-4FE7-4D62-A186-17142CC1CC19}" type="sibTrans" cxnId="{FB19F4C1-F2F5-403E-8F7E-1642B8D47531}">
      <dgm:prSet/>
      <dgm:spPr/>
      <dgm:t>
        <a:bodyPr/>
        <a:lstStyle/>
        <a:p>
          <a:endParaRPr lang="en-US"/>
        </a:p>
      </dgm:t>
    </dgm:pt>
    <dgm:pt modelId="{8516C0E8-31ED-409A-890F-92C42E92A3D5}">
      <dgm:prSet phldrT="[Text]" phldr="1"/>
      <dgm:spPr/>
      <dgm:t>
        <a:bodyPr/>
        <a:lstStyle/>
        <a:p>
          <a:endParaRPr lang="en-US" dirty="0"/>
        </a:p>
      </dgm:t>
    </dgm:pt>
    <dgm:pt modelId="{716E4630-B53B-46C5-A011-30880D621E5F}" type="parTrans" cxnId="{BC6AB5B1-5791-4994-ADC0-5E58130FCD7F}">
      <dgm:prSet/>
      <dgm:spPr/>
      <dgm:t>
        <a:bodyPr/>
        <a:lstStyle/>
        <a:p>
          <a:endParaRPr lang="en-US"/>
        </a:p>
      </dgm:t>
    </dgm:pt>
    <dgm:pt modelId="{A4926F9F-5A6E-4895-AA20-DC5BCE8418D4}" type="sibTrans" cxnId="{BC6AB5B1-5791-4994-ADC0-5E58130FCD7F}">
      <dgm:prSet/>
      <dgm:spPr/>
      <dgm:t>
        <a:bodyPr/>
        <a:lstStyle/>
        <a:p>
          <a:endParaRPr lang="en-US"/>
        </a:p>
      </dgm:t>
    </dgm:pt>
    <dgm:pt modelId="{DDAFBAE4-9B9B-44A8-AC72-C79F475458AD}">
      <dgm:prSet phldrT="[Text]" phldr="1"/>
      <dgm:spPr/>
      <dgm:t>
        <a:bodyPr/>
        <a:lstStyle/>
        <a:p>
          <a:endParaRPr lang="en-US" dirty="0"/>
        </a:p>
      </dgm:t>
    </dgm:pt>
    <dgm:pt modelId="{16B2F5B2-B72B-4EBD-9AF5-5CE5E1AEC72E}" type="parTrans" cxnId="{88CCD423-0D94-4DE1-ABE6-D16141CB0F9C}">
      <dgm:prSet/>
      <dgm:spPr/>
      <dgm:t>
        <a:bodyPr/>
        <a:lstStyle/>
        <a:p>
          <a:endParaRPr lang="en-US"/>
        </a:p>
      </dgm:t>
    </dgm:pt>
    <dgm:pt modelId="{4DAC2987-C619-48C4-A3BA-CAF80E02EEA1}" type="sibTrans" cxnId="{88CCD423-0D94-4DE1-ABE6-D16141CB0F9C}">
      <dgm:prSet/>
      <dgm:spPr/>
      <dgm:t>
        <a:bodyPr/>
        <a:lstStyle/>
        <a:p>
          <a:endParaRPr lang="en-US"/>
        </a:p>
      </dgm:t>
    </dgm:pt>
    <dgm:pt modelId="{38B6BDD5-0062-4162-803D-B3A81848A622}">
      <dgm:prSet phldrT="[Text]" phldr="1"/>
      <dgm:spPr/>
      <dgm:t>
        <a:bodyPr/>
        <a:lstStyle/>
        <a:p>
          <a:endParaRPr lang="en-US" dirty="0"/>
        </a:p>
      </dgm:t>
    </dgm:pt>
    <dgm:pt modelId="{C0281104-2195-4B53-BB2A-767C79A9F10B}" type="parTrans" cxnId="{7643697E-989E-4062-834D-0849EEEA17FC}">
      <dgm:prSet/>
      <dgm:spPr/>
      <dgm:t>
        <a:bodyPr/>
        <a:lstStyle/>
        <a:p>
          <a:endParaRPr lang="en-US"/>
        </a:p>
      </dgm:t>
    </dgm:pt>
    <dgm:pt modelId="{CF59568A-509E-449E-ADBF-0651685498EE}" type="sibTrans" cxnId="{7643697E-989E-4062-834D-0849EEEA17FC}">
      <dgm:prSet/>
      <dgm:spPr/>
      <dgm:t>
        <a:bodyPr/>
        <a:lstStyle/>
        <a:p>
          <a:endParaRPr lang="en-US"/>
        </a:p>
      </dgm:t>
    </dgm:pt>
    <dgm:pt modelId="{8CBB8463-A484-46EC-82CB-AF8D02A35E29}" type="pres">
      <dgm:prSet presAssocID="{09157798-E60C-46B6-989C-88A9B9B5FAC6}" presName="Name0" presStyleCnt="0">
        <dgm:presLayoutVars>
          <dgm:dir/>
        </dgm:presLayoutVars>
      </dgm:prSet>
      <dgm:spPr/>
    </dgm:pt>
    <dgm:pt modelId="{19EB062E-ACF4-4CC8-8FDF-D6184066D899}" type="pres">
      <dgm:prSet presAssocID="{A71C2FB6-D1BE-4962-B841-A9BECE2141FB}" presName="picture_1" presStyleLbl="bgImgPlace1" presStyleIdx="0" presStyleCnt="1" custScaleX="98088" custScaleY="98088"/>
      <dgm:spPr/>
      <dgm:t>
        <a:bodyPr/>
        <a:lstStyle/>
        <a:p>
          <a:endParaRPr lang="en-US"/>
        </a:p>
      </dgm:t>
    </dgm:pt>
    <dgm:pt modelId="{680C4D87-C30F-4EB9-A5A5-7B6A68EA0CDA}" type="pres">
      <dgm:prSet presAssocID="{7DB6CF92-C55B-4BCF-9584-3DBAEC11F23E}" presName="text_1" presStyleLbl="node1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EED114-02BB-4845-824A-E7471EF7F1DF}" type="pres">
      <dgm:prSet presAssocID="{09157798-E60C-46B6-989C-88A9B9B5FAC6}" presName="linV" presStyleCnt="0"/>
      <dgm:spPr/>
    </dgm:pt>
    <dgm:pt modelId="{07F81F9D-7DD9-4823-ABEE-A6FCE1A935B0}" type="pres">
      <dgm:prSet presAssocID="{C30B1F60-F316-463C-B315-39C703B847AF}" presName="pair" presStyleCnt="0"/>
      <dgm:spPr/>
    </dgm:pt>
    <dgm:pt modelId="{53DBD081-6EF3-49DD-9DB6-EEDADAC942A1}" type="pres">
      <dgm:prSet presAssocID="{C30B1F60-F316-463C-B315-39C703B847AF}" presName="spaceH" presStyleLbl="node1" presStyleIdx="0" presStyleCnt="0"/>
      <dgm:spPr/>
    </dgm:pt>
    <dgm:pt modelId="{804200F5-F26A-467E-ACA5-BE27E19911C0}" type="pres">
      <dgm:prSet presAssocID="{C30B1F60-F316-463C-B315-39C703B847AF}" presName="desPictures" presStyleLbl="alignImgPlace1" presStyleIdx="0" presStyleCnt="4" custScaleX="137178" custScaleY="137178" custLinFactNeighborY="20706"/>
      <dgm:spPr>
        <a:blipFill dpi="0" rotWithShape="1"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4592" t="133" r="-406492" b="3445"/>
          </a:stretch>
        </a:blipFill>
      </dgm:spPr>
      <dgm:extLst>
        <a:ext uri="{E40237B7-FDA0-4F09-8148-C483321AD2D9}">
          <dgm14:cNvPr xmlns:dgm14="http://schemas.microsoft.com/office/drawing/2010/diagram" id="0" name="" descr="http://www.barwoodtaxi.com/wp-content/uploads/2014/01/handicap-cab-header-image.png"/>
        </a:ext>
      </dgm:extLst>
    </dgm:pt>
    <dgm:pt modelId="{128679AC-8B74-4A54-9323-D2282CB9A2B8}" type="pres">
      <dgm:prSet presAssocID="{C30B1F60-F316-463C-B315-39C703B847AF}" presName="desTextWrapper" presStyleCnt="0"/>
      <dgm:spPr/>
    </dgm:pt>
    <dgm:pt modelId="{8683DC3F-552E-41AA-8CD0-3C41EA1F7C0C}" type="pres">
      <dgm:prSet presAssocID="{C30B1F60-F316-463C-B315-39C703B847AF}" presName="desTex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D2AAED-8588-4992-A498-C4751260D202}" type="pres">
      <dgm:prSet presAssocID="{5DB21AE3-4FE7-4D62-A186-17142CC1CC19}" presName="spaceV" presStyleCnt="0"/>
      <dgm:spPr/>
    </dgm:pt>
    <dgm:pt modelId="{9E3E8B83-AD18-4FEB-86B6-8FA9AE04CC4A}" type="pres">
      <dgm:prSet presAssocID="{8516C0E8-31ED-409A-890F-92C42E92A3D5}" presName="pair" presStyleCnt="0"/>
      <dgm:spPr/>
    </dgm:pt>
    <dgm:pt modelId="{3B1320EA-644C-49AA-BC3C-DDFB3E57150F}" type="pres">
      <dgm:prSet presAssocID="{8516C0E8-31ED-409A-890F-92C42E92A3D5}" presName="spaceH" presStyleLbl="node1" presStyleIdx="0" presStyleCnt="0"/>
      <dgm:spPr/>
    </dgm:pt>
    <dgm:pt modelId="{C1ACDAA0-86BF-4E09-A678-69C796893124}" type="pres">
      <dgm:prSet presAssocID="{8516C0E8-31ED-409A-890F-92C42E92A3D5}" presName="desPictures" presStyleLbl="alignImgPlace1" presStyleIdx="1" presStyleCnt="4" custScaleX="131822" custScaleY="131822" custLinFactNeighborY="5842"/>
      <dgm:spPr>
        <a:blipFill dpi="0" rotWithShape="1"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944" t="-575" r="-29056" b="575"/>
          </a:stretch>
        </a:blipFill>
      </dgm:spPr>
      <dgm:extLst/>
    </dgm:pt>
    <dgm:pt modelId="{3C9CB6E3-380F-455F-AD11-BCD0382DFEC8}" type="pres">
      <dgm:prSet presAssocID="{8516C0E8-31ED-409A-890F-92C42E92A3D5}" presName="desTextWrapper" presStyleCnt="0"/>
      <dgm:spPr/>
    </dgm:pt>
    <dgm:pt modelId="{63A69F2A-A6CB-47F6-AA6C-1DDB98DA005B}" type="pres">
      <dgm:prSet presAssocID="{8516C0E8-31ED-409A-890F-92C42E92A3D5}" presName="desTex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5ACF20-8E3C-455A-96CB-53DD80A82B90}" type="pres">
      <dgm:prSet presAssocID="{A4926F9F-5A6E-4895-AA20-DC5BCE8418D4}" presName="spaceV" presStyleCnt="0"/>
      <dgm:spPr/>
    </dgm:pt>
    <dgm:pt modelId="{347D4E21-CF05-4D99-B9B2-B75E0D221D30}" type="pres">
      <dgm:prSet presAssocID="{DDAFBAE4-9B9B-44A8-AC72-C79F475458AD}" presName="pair" presStyleCnt="0"/>
      <dgm:spPr/>
    </dgm:pt>
    <dgm:pt modelId="{1A2FBC12-781E-4367-9CF1-CDB0E939B825}" type="pres">
      <dgm:prSet presAssocID="{DDAFBAE4-9B9B-44A8-AC72-C79F475458AD}" presName="spaceH" presStyleLbl="node1" presStyleIdx="0" presStyleCnt="0"/>
      <dgm:spPr/>
    </dgm:pt>
    <dgm:pt modelId="{310BEAFD-F8D9-40B4-BB24-FF82DDBCCD59}" type="pres">
      <dgm:prSet presAssocID="{DDAFBAE4-9B9B-44A8-AC72-C79F475458AD}" presName="desPictures" presStyleLbl="alignImgPlace1" presStyleIdx="2" presStyleCnt="4" custScaleX="135971" custScaleY="135971" custLinFactNeighborY="-606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</dgm:spPr>
      <dgm:extLst>
        <a:ext uri="{E40237B7-FDA0-4F09-8148-C483321AD2D9}">
          <dgm14:cNvPr xmlns:dgm14="http://schemas.microsoft.com/office/drawing/2010/diagram" id="0" name="" descr="Image result for medicaid transportation">
            <a:hlinkClick xmlns:r="http://schemas.openxmlformats.org/officeDocument/2006/relationships" r:id="rId5"/>
          </dgm14:cNvPr>
        </a:ext>
      </dgm:extLst>
    </dgm:pt>
    <dgm:pt modelId="{2A7B523B-5250-4B7D-8572-835371488EE0}" type="pres">
      <dgm:prSet presAssocID="{DDAFBAE4-9B9B-44A8-AC72-C79F475458AD}" presName="desTextWrapper" presStyleCnt="0"/>
      <dgm:spPr/>
    </dgm:pt>
    <dgm:pt modelId="{71FA03A6-A8FD-4B62-B661-60D48D2CAE86}" type="pres">
      <dgm:prSet presAssocID="{DDAFBAE4-9B9B-44A8-AC72-C79F475458AD}" presName="desTex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FC216A-F287-43BB-8EB9-287202DA6CD7}" type="pres">
      <dgm:prSet presAssocID="{4DAC2987-C619-48C4-A3BA-CAF80E02EEA1}" presName="spaceV" presStyleCnt="0"/>
      <dgm:spPr/>
    </dgm:pt>
    <dgm:pt modelId="{40B9617E-15B4-49B2-B068-8148B8245E3D}" type="pres">
      <dgm:prSet presAssocID="{38B6BDD5-0062-4162-803D-B3A81848A622}" presName="pair" presStyleCnt="0"/>
      <dgm:spPr/>
    </dgm:pt>
    <dgm:pt modelId="{2C768DC9-E09E-4A0C-B724-BFD5DFBA5C88}" type="pres">
      <dgm:prSet presAssocID="{38B6BDD5-0062-4162-803D-B3A81848A622}" presName="spaceH" presStyleLbl="node1" presStyleIdx="0" presStyleCnt="0"/>
      <dgm:spPr/>
    </dgm:pt>
    <dgm:pt modelId="{63992830-3EEB-4AB2-9B34-AD280C022148}" type="pres">
      <dgm:prSet presAssocID="{38B6BDD5-0062-4162-803D-B3A81848A622}" presName="desPictures" presStyleLbl="alignImgPlace1" presStyleIdx="3" presStyleCnt="4" custScaleX="135538" custScaleY="135538" custLinFactNeighborY="-20706"/>
      <dgm:spPr>
        <a:blipFill dpi="0" rotWithShape="1"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8600" t="4397" r="-11982" b="560"/>
          </a:stretch>
        </a:blipFill>
      </dgm:spPr>
      <dgm:extLst/>
    </dgm:pt>
    <dgm:pt modelId="{B048FF2A-8FF5-44B2-AD3F-9B6CB09F2334}" type="pres">
      <dgm:prSet presAssocID="{38B6BDD5-0062-4162-803D-B3A81848A622}" presName="desTextWrapper" presStyleCnt="0"/>
      <dgm:spPr/>
    </dgm:pt>
    <dgm:pt modelId="{C35DE429-8DA3-42F5-9274-3BC3A8003C4E}" type="pres">
      <dgm:prSet presAssocID="{38B6BDD5-0062-4162-803D-B3A81848A622}" presName="desTex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C5AA89-DA5B-4711-8777-6741C4D4574D}" type="pres">
      <dgm:prSet presAssocID="{09157798-E60C-46B6-989C-88A9B9B5FAC6}" presName="maxNode" presStyleCnt="0"/>
      <dgm:spPr/>
    </dgm:pt>
    <dgm:pt modelId="{2AA6CFDA-22A6-4450-BB58-ABA45168196C}" type="pres">
      <dgm:prSet presAssocID="{09157798-E60C-46B6-989C-88A9B9B5FAC6}" presName="Name33" presStyleCnt="0"/>
      <dgm:spPr/>
    </dgm:pt>
  </dgm:ptLst>
  <dgm:cxnLst>
    <dgm:cxn modelId="{BC6AB5B1-5791-4994-ADC0-5E58130FCD7F}" srcId="{09157798-E60C-46B6-989C-88A9B9B5FAC6}" destId="{8516C0E8-31ED-409A-890F-92C42E92A3D5}" srcOrd="2" destOrd="0" parTransId="{716E4630-B53B-46C5-A011-30880D621E5F}" sibTransId="{A4926F9F-5A6E-4895-AA20-DC5BCE8418D4}"/>
    <dgm:cxn modelId="{41CD30A9-272F-4332-87E5-3F05D17468AC}" type="presOf" srcId="{8516C0E8-31ED-409A-890F-92C42E92A3D5}" destId="{63A69F2A-A6CB-47F6-AA6C-1DDB98DA005B}" srcOrd="0" destOrd="0" presId="urn:microsoft.com/office/officeart/2008/layout/AccentedPicture"/>
    <dgm:cxn modelId="{ABA0695F-BE56-4F79-8FBE-587277D1A7F7}" type="presOf" srcId="{DDAFBAE4-9B9B-44A8-AC72-C79F475458AD}" destId="{71FA03A6-A8FD-4B62-B661-60D48D2CAE86}" srcOrd="0" destOrd="0" presId="urn:microsoft.com/office/officeart/2008/layout/AccentedPicture"/>
    <dgm:cxn modelId="{A7534725-CA2A-4088-9298-ACBB4C354FE0}" type="presOf" srcId="{09157798-E60C-46B6-989C-88A9B9B5FAC6}" destId="{8CBB8463-A484-46EC-82CB-AF8D02A35E29}" srcOrd="0" destOrd="0" presId="urn:microsoft.com/office/officeart/2008/layout/AccentedPicture"/>
    <dgm:cxn modelId="{A8AF8372-302D-4375-A9E3-3109AB23734E}" type="presOf" srcId="{A71C2FB6-D1BE-4962-B841-A9BECE2141FB}" destId="{19EB062E-ACF4-4CC8-8FDF-D6184066D899}" srcOrd="0" destOrd="0" presId="urn:microsoft.com/office/officeart/2008/layout/AccentedPicture"/>
    <dgm:cxn modelId="{7643697E-989E-4062-834D-0849EEEA17FC}" srcId="{09157798-E60C-46B6-989C-88A9B9B5FAC6}" destId="{38B6BDD5-0062-4162-803D-B3A81848A622}" srcOrd="4" destOrd="0" parTransId="{C0281104-2195-4B53-BB2A-767C79A9F10B}" sibTransId="{CF59568A-509E-449E-ADBF-0651685498EE}"/>
    <dgm:cxn modelId="{FB19F4C1-F2F5-403E-8F7E-1642B8D47531}" srcId="{09157798-E60C-46B6-989C-88A9B9B5FAC6}" destId="{C30B1F60-F316-463C-B315-39C703B847AF}" srcOrd="1" destOrd="0" parTransId="{037295AB-7F7A-4B13-925B-D8D9DCCAA92E}" sibTransId="{5DB21AE3-4FE7-4D62-A186-17142CC1CC19}"/>
    <dgm:cxn modelId="{88CCD423-0D94-4DE1-ABE6-D16141CB0F9C}" srcId="{09157798-E60C-46B6-989C-88A9B9B5FAC6}" destId="{DDAFBAE4-9B9B-44A8-AC72-C79F475458AD}" srcOrd="3" destOrd="0" parTransId="{16B2F5B2-B72B-4EBD-9AF5-5CE5E1AEC72E}" sibTransId="{4DAC2987-C619-48C4-A3BA-CAF80E02EEA1}"/>
    <dgm:cxn modelId="{B066C512-E3DF-45DC-A7BD-8879FA5A6762}" srcId="{09157798-E60C-46B6-989C-88A9B9B5FAC6}" destId="{7DB6CF92-C55B-4BCF-9584-3DBAEC11F23E}" srcOrd="0" destOrd="0" parTransId="{F9E00FEE-722B-43B7-89F3-0BBC3D30AAD2}" sibTransId="{A71C2FB6-D1BE-4962-B841-A9BECE2141FB}"/>
    <dgm:cxn modelId="{68CE3309-BE07-446F-8622-8D3F2DD7D557}" type="presOf" srcId="{7DB6CF92-C55B-4BCF-9584-3DBAEC11F23E}" destId="{680C4D87-C30F-4EB9-A5A5-7B6A68EA0CDA}" srcOrd="0" destOrd="0" presId="urn:microsoft.com/office/officeart/2008/layout/AccentedPicture"/>
    <dgm:cxn modelId="{22D651D2-4CFF-47C4-AC58-206CDBA87312}" type="presOf" srcId="{C30B1F60-F316-463C-B315-39C703B847AF}" destId="{8683DC3F-552E-41AA-8CD0-3C41EA1F7C0C}" srcOrd="0" destOrd="0" presId="urn:microsoft.com/office/officeart/2008/layout/AccentedPicture"/>
    <dgm:cxn modelId="{D4DCEA78-D897-45E1-959B-254939703987}" type="presOf" srcId="{38B6BDD5-0062-4162-803D-B3A81848A622}" destId="{C35DE429-8DA3-42F5-9274-3BC3A8003C4E}" srcOrd="0" destOrd="0" presId="urn:microsoft.com/office/officeart/2008/layout/AccentedPicture"/>
    <dgm:cxn modelId="{1814A278-CA50-4066-8563-862F52A9E136}" type="presParOf" srcId="{8CBB8463-A484-46EC-82CB-AF8D02A35E29}" destId="{19EB062E-ACF4-4CC8-8FDF-D6184066D899}" srcOrd="0" destOrd="0" presId="urn:microsoft.com/office/officeart/2008/layout/AccentedPicture"/>
    <dgm:cxn modelId="{9951E3B1-2B40-44AC-A0DF-962E6F05FAA4}" type="presParOf" srcId="{8CBB8463-A484-46EC-82CB-AF8D02A35E29}" destId="{680C4D87-C30F-4EB9-A5A5-7B6A68EA0CDA}" srcOrd="1" destOrd="0" presId="urn:microsoft.com/office/officeart/2008/layout/AccentedPicture"/>
    <dgm:cxn modelId="{005F7353-049D-40CE-8DBE-8857980DD6E1}" type="presParOf" srcId="{8CBB8463-A484-46EC-82CB-AF8D02A35E29}" destId="{C3EED114-02BB-4845-824A-E7471EF7F1DF}" srcOrd="2" destOrd="0" presId="urn:microsoft.com/office/officeart/2008/layout/AccentedPicture"/>
    <dgm:cxn modelId="{0D22D11D-5FB8-47A8-8B21-CAA327771EF0}" type="presParOf" srcId="{C3EED114-02BB-4845-824A-E7471EF7F1DF}" destId="{07F81F9D-7DD9-4823-ABEE-A6FCE1A935B0}" srcOrd="0" destOrd="0" presId="urn:microsoft.com/office/officeart/2008/layout/AccentedPicture"/>
    <dgm:cxn modelId="{9F3CAA99-A595-47DD-860E-7E1185961AC6}" type="presParOf" srcId="{07F81F9D-7DD9-4823-ABEE-A6FCE1A935B0}" destId="{53DBD081-6EF3-49DD-9DB6-EEDADAC942A1}" srcOrd="0" destOrd="0" presId="urn:microsoft.com/office/officeart/2008/layout/AccentedPicture"/>
    <dgm:cxn modelId="{43C36341-984C-47AD-8C87-13856FFFD4BD}" type="presParOf" srcId="{07F81F9D-7DD9-4823-ABEE-A6FCE1A935B0}" destId="{804200F5-F26A-467E-ACA5-BE27E19911C0}" srcOrd="1" destOrd="0" presId="urn:microsoft.com/office/officeart/2008/layout/AccentedPicture"/>
    <dgm:cxn modelId="{7B0CA9E9-FA28-4326-A851-18C9AE40D3F1}" type="presParOf" srcId="{07F81F9D-7DD9-4823-ABEE-A6FCE1A935B0}" destId="{128679AC-8B74-4A54-9323-D2282CB9A2B8}" srcOrd="2" destOrd="0" presId="urn:microsoft.com/office/officeart/2008/layout/AccentedPicture"/>
    <dgm:cxn modelId="{E0508457-BE4E-4E78-A99A-37E62423449A}" type="presParOf" srcId="{128679AC-8B74-4A54-9323-D2282CB9A2B8}" destId="{8683DC3F-552E-41AA-8CD0-3C41EA1F7C0C}" srcOrd="0" destOrd="0" presId="urn:microsoft.com/office/officeart/2008/layout/AccentedPicture"/>
    <dgm:cxn modelId="{0C7C842F-AFBC-49EC-93AF-976504B74839}" type="presParOf" srcId="{C3EED114-02BB-4845-824A-E7471EF7F1DF}" destId="{46D2AAED-8588-4992-A498-C4751260D202}" srcOrd="1" destOrd="0" presId="urn:microsoft.com/office/officeart/2008/layout/AccentedPicture"/>
    <dgm:cxn modelId="{E88D80C8-0EBA-45D5-996F-231643EF7B0D}" type="presParOf" srcId="{C3EED114-02BB-4845-824A-E7471EF7F1DF}" destId="{9E3E8B83-AD18-4FEB-86B6-8FA9AE04CC4A}" srcOrd="2" destOrd="0" presId="urn:microsoft.com/office/officeart/2008/layout/AccentedPicture"/>
    <dgm:cxn modelId="{1A2F3A2D-81C5-49A4-8F3B-8035B79FDC01}" type="presParOf" srcId="{9E3E8B83-AD18-4FEB-86B6-8FA9AE04CC4A}" destId="{3B1320EA-644C-49AA-BC3C-DDFB3E57150F}" srcOrd="0" destOrd="0" presId="urn:microsoft.com/office/officeart/2008/layout/AccentedPicture"/>
    <dgm:cxn modelId="{17DC2CE8-BED2-4E40-98CF-C03DF8A1640E}" type="presParOf" srcId="{9E3E8B83-AD18-4FEB-86B6-8FA9AE04CC4A}" destId="{C1ACDAA0-86BF-4E09-A678-69C796893124}" srcOrd="1" destOrd="0" presId="urn:microsoft.com/office/officeart/2008/layout/AccentedPicture"/>
    <dgm:cxn modelId="{985706E5-E378-45F8-B35B-F2C010E40BC8}" type="presParOf" srcId="{9E3E8B83-AD18-4FEB-86B6-8FA9AE04CC4A}" destId="{3C9CB6E3-380F-455F-AD11-BCD0382DFEC8}" srcOrd="2" destOrd="0" presId="urn:microsoft.com/office/officeart/2008/layout/AccentedPicture"/>
    <dgm:cxn modelId="{083A563E-58F0-472F-98FF-3D5CC5FC4E5E}" type="presParOf" srcId="{3C9CB6E3-380F-455F-AD11-BCD0382DFEC8}" destId="{63A69F2A-A6CB-47F6-AA6C-1DDB98DA005B}" srcOrd="0" destOrd="0" presId="urn:microsoft.com/office/officeart/2008/layout/AccentedPicture"/>
    <dgm:cxn modelId="{93625462-2902-4A98-8CD4-81C087E26137}" type="presParOf" srcId="{C3EED114-02BB-4845-824A-E7471EF7F1DF}" destId="{B85ACF20-8E3C-455A-96CB-53DD80A82B90}" srcOrd="3" destOrd="0" presId="urn:microsoft.com/office/officeart/2008/layout/AccentedPicture"/>
    <dgm:cxn modelId="{17875295-6A77-4632-9FEB-1818AD277EDF}" type="presParOf" srcId="{C3EED114-02BB-4845-824A-E7471EF7F1DF}" destId="{347D4E21-CF05-4D99-B9B2-B75E0D221D30}" srcOrd="4" destOrd="0" presId="urn:microsoft.com/office/officeart/2008/layout/AccentedPicture"/>
    <dgm:cxn modelId="{28B21558-9DB0-40E6-BFCC-7904B7AD0114}" type="presParOf" srcId="{347D4E21-CF05-4D99-B9B2-B75E0D221D30}" destId="{1A2FBC12-781E-4367-9CF1-CDB0E939B825}" srcOrd="0" destOrd="0" presId="urn:microsoft.com/office/officeart/2008/layout/AccentedPicture"/>
    <dgm:cxn modelId="{BBD51DFD-E87C-478F-96EC-CF307F9CFA3C}" type="presParOf" srcId="{347D4E21-CF05-4D99-B9B2-B75E0D221D30}" destId="{310BEAFD-F8D9-40B4-BB24-FF82DDBCCD59}" srcOrd="1" destOrd="0" presId="urn:microsoft.com/office/officeart/2008/layout/AccentedPicture"/>
    <dgm:cxn modelId="{959350E1-0D6F-4026-9507-6F47FBBC37A5}" type="presParOf" srcId="{347D4E21-CF05-4D99-B9B2-B75E0D221D30}" destId="{2A7B523B-5250-4B7D-8572-835371488EE0}" srcOrd="2" destOrd="0" presId="urn:microsoft.com/office/officeart/2008/layout/AccentedPicture"/>
    <dgm:cxn modelId="{D5965467-D8B1-4EB1-97AC-EAEFDBD3929A}" type="presParOf" srcId="{2A7B523B-5250-4B7D-8572-835371488EE0}" destId="{71FA03A6-A8FD-4B62-B661-60D48D2CAE86}" srcOrd="0" destOrd="0" presId="urn:microsoft.com/office/officeart/2008/layout/AccentedPicture"/>
    <dgm:cxn modelId="{D52D717F-8A0D-4205-B673-87A3A9CC9EEE}" type="presParOf" srcId="{C3EED114-02BB-4845-824A-E7471EF7F1DF}" destId="{22FC216A-F287-43BB-8EB9-287202DA6CD7}" srcOrd="5" destOrd="0" presId="urn:microsoft.com/office/officeart/2008/layout/AccentedPicture"/>
    <dgm:cxn modelId="{869B07D1-FCAD-4F95-9912-517280B951CA}" type="presParOf" srcId="{C3EED114-02BB-4845-824A-E7471EF7F1DF}" destId="{40B9617E-15B4-49B2-B068-8148B8245E3D}" srcOrd="6" destOrd="0" presId="urn:microsoft.com/office/officeart/2008/layout/AccentedPicture"/>
    <dgm:cxn modelId="{22B1D095-6AFD-49AB-9B5B-E9B2DF48B562}" type="presParOf" srcId="{40B9617E-15B4-49B2-B068-8148B8245E3D}" destId="{2C768DC9-E09E-4A0C-B724-BFD5DFBA5C88}" srcOrd="0" destOrd="0" presId="urn:microsoft.com/office/officeart/2008/layout/AccentedPicture"/>
    <dgm:cxn modelId="{FE158F8D-7C04-4F52-9FA8-A878E0DC6CDB}" type="presParOf" srcId="{40B9617E-15B4-49B2-B068-8148B8245E3D}" destId="{63992830-3EEB-4AB2-9B34-AD280C022148}" srcOrd="1" destOrd="0" presId="urn:microsoft.com/office/officeart/2008/layout/AccentedPicture"/>
    <dgm:cxn modelId="{09BC64EB-DF8F-4775-B7FE-EEB670D981A8}" type="presParOf" srcId="{40B9617E-15B4-49B2-B068-8148B8245E3D}" destId="{B048FF2A-8FF5-44B2-AD3F-9B6CB09F2334}" srcOrd="2" destOrd="0" presId="urn:microsoft.com/office/officeart/2008/layout/AccentedPicture"/>
    <dgm:cxn modelId="{22E7A51E-C193-4E78-9BC4-63A8E4AFA173}" type="presParOf" srcId="{B048FF2A-8FF5-44B2-AD3F-9B6CB09F2334}" destId="{C35DE429-8DA3-42F5-9274-3BC3A8003C4E}" srcOrd="0" destOrd="0" presId="urn:microsoft.com/office/officeart/2008/layout/AccentedPicture"/>
    <dgm:cxn modelId="{1A2F40D1-638E-45A2-90F2-AFFDCD7B0385}" type="presParOf" srcId="{8CBB8463-A484-46EC-82CB-AF8D02A35E29}" destId="{0BC5AA89-DA5B-4711-8777-6741C4D4574D}" srcOrd="3" destOrd="0" presId="urn:microsoft.com/office/officeart/2008/layout/AccentedPicture"/>
    <dgm:cxn modelId="{44AF6E4E-2535-4D98-AA2B-BFB34A82DFBA}" type="presParOf" srcId="{0BC5AA89-DA5B-4711-8777-6741C4D4574D}" destId="{2AA6CFDA-22A6-4450-BB58-ABA45168196C}" srcOrd="0" destOrd="0" presId="urn:microsoft.com/office/officeart/2008/layout/AccentedPictur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EB062E-ACF4-4CC8-8FDF-D6184066D899}">
      <dsp:nvSpPr>
        <dsp:cNvPr id="0" name=""/>
        <dsp:cNvSpPr/>
      </dsp:nvSpPr>
      <dsp:spPr>
        <a:xfrm>
          <a:off x="748087" y="984321"/>
          <a:ext cx="2561376" cy="3267061"/>
        </a:xfrm>
        <a:prstGeom prst="roundRect">
          <a:avLst/>
        </a:prstGeom>
        <a:blipFill dpi="0"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544" t="2248" r="-31078" b="-2248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0C4D87-C30F-4EB9-A5A5-7B6A68EA0CDA}">
      <dsp:nvSpPr>
        <dsp:cNvPr id="0" name=""/>
        <dsp:cNvSpPr/>
      </dsp:nvSpPr>
      <dsp:spPr>
        <a:xfrm>
          <a:off x="854575" y="2206762"/>
          <a:ext cx="2049898" cy="203740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b" anchorCtr="0">
          <a:noAutofit/>
        </a:bodyPr>
        <a:lstStyle/>
        <a:p>
          <a:pPr lvl="0" algn="l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0" kern="1200" dirty="0"/>
        </a:p>
      </dsp:txBody>
      <dsp:txXfrm>
        <a:off x="854575" y="2206762"/>
        <a:ext cx="2049898" cy="2037402"/>
      </dsp:txXfrm>
    </dsp:sp>
    <dsp:sp modelId="{804200F5-F26A-467E-ACA5-BE27E19911C0}">
      <dsp:nvSpPr>
        <dsp:cNvPr id="0" name=""/>
        <dsp:cNvSpPr/>
      </dsp:nvSpPr>
      <dsp:spPr>
        <a:xfrm>
          <a:off x="2979555" y="944571"/>
          <a:ext cx="861473" cy="861473"/>
        </a:xfrm>
        <a:prstGeom prst="ellipse">
          <a:avLst/>
        </a:prstGeom>
        <a:blipFill dpi="0" rotWithShape="1"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64592" t="133" r="-406492" b="3445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83DC3F-552E-41AA-8CD0-3C41EA1F7C0C}">
      <dsp:nvSpPr>
        <dsp:cNvPr id="0" name=""/>
        <dsp:cNvSpPr/>
      </dsp:nvSpPr>
      <dsp:spPr>
        <a:xfrm>
          <a:off x="3724291" y="931276"/>
          <a:ext cx="143436" cy="627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6350" rIns="12700" bIns="635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3724291" y="931276"/>
        <a:ext cx="143436" cy="627997"/>
      </dsp:txXfrm>
    </dsp:sp>
    <dsp:sp modelId="{C1ACDAA0-86BF-4E09-A678-69C796893124}">
      <dsp:nvSpPr>
        <dsp:cNvPr id="0" name=""/>
        <dsp:cNvSpPr/>
      </dsp:nvSpPr>
      <dsp:spPr>
        <a:xfrm>
          <a:off x="2996373" y="1825738"/>
          <a:ext cx="827838" cy="827838"/>
        </a:xfrm>
        <a:prstGeom prst="ellipse">
          <a:avLst/>
        </a:prstGeom>
        <a:blipFill dpi="0" rotWithShape="1"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944" t="-575" r="-29056" b="575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A69F2A-A6CB-47F6-AA6C-1DDB98DA005B}">
      <dsp:nvSpPr>
        <dsp:cNvPr id="0" name=""/>
        <dsp:cNvSpPr/>
      </dsp:nvSpPr>
      <dsp:spPr>
        <a:xfrm>
          <a:off x="3724291" y="1888971"/>
          <a:ext cx="143436" cy="627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6350" rIns="12700" bIns="635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3724291" y="1888971"/>
        <a:ext cx="143436" cy="627997"/>
      </dsp:txXfrm>
    </dsp:sp>
    <dsp:sp modelId="{310BEAFD-F8D9-40B4-BB24-FF82DDBCCD59}">
      <dsp:nvSpPr>
        <dsp:cNvPr id="0" name=""/>
        <dsp:cNvSpPr/>
      </dsp:nvSpPr>
      <dsp:spPr>
        <a:xfrm>
          <a:off x="2983345" y="2691847"/>
          <a:ext cx="853893" cy="853893"/>
        </a:xfrm>
        <a:prstGeom prst="ellipse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FA03A6-A8FD-4B62-B661-60D48D2CAE86}">
      <dsp:nvSpPr>
        <dsp:cNvPr id="0" name=""/>
        <dsp:cNvSpPr/>
      </dsp:nvSpPr>
      <dsp:spPr>
        <a:xfrm>
          <a:off x="3724291" y="2842877"/>
          <a:ext cx="143436" cy="627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6350" rIns="12700" bIns="635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3724291" y="2842877"/>
        <a:ext cx="143436" cy="627997"/>
      </dsp:txXfrm>
    </dsp:sp>
    <dsp:sp modelId="{63992830-3EEB-4AB2-9B34-AD280C022148}">
      <dsp:nvSpPr>
        <dsp:cNvPr id="0" name=""/>
        <dsp:cNvSpPr/>
      </dsp:nvSpPr>
      <dsp:spPr>
        <a:xfrm>
          <a:off x="2984705" y="3566829"/>
          <a:ext cx="851174" cy="851174"/>
        </a:xfrm>
        <a:prstGeom prst="ellipse">
          <a:avLst/>
        </a:prstGeom>
        <a:blipFill dpi="0" rotWithShape="1"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8600" t="4397" r="-11982" b="56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5DE429-8DA3-42F5-9274-3BC3A8003C4E}">
      <dsp:nvSpPr>
        <dsp:cNvPr id="0" name=""/>
        <dsp:cNvSpPr/>
      </dsp:nvSpPr>
      <dsp:spPr>
        <a:xfrm>
          <a:off x="3724291" y="3808451"/>
          <a:ext cx="143436" cy="627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6350" rIns="12700" bIns="635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 dirty="0"/>
        </a:p>
      </dsp:txBody>
      <dsp:txXfrm>
        <a:off x="3724291" y="3808451"/>
        <a:ext cx="143436" cy="6279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ccentedPicture">
  <dgm:title val=""/>
  <dgm:desc val=""/>
  <dgm:catLst>
    <dgm:cat type="picture" pri="1000"/>
    <dgm:cat type="pictureconver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</dgm:varLst>
    <dgm:alg type="composite"/>
    <dgm:shape xmlns:r="http://schemas.openxmlformats.org/officeDocument/2006/relationships" r:blip="">
      <dgm:adjLst/>
    </dgm:shape>
    <dgm:choose name="Name1">
      <dgm:if name="Name2" axis="ch" ptType="node" func="cnt" op="lte" val="1">
        <dgm:constrLst>
          <dgm:constr type="h" for="ch" forName="picture_1" refType="h"/>
          <dgm:constr type="w" for="ch" forName="picture_1" refType="h" refFor="ch" refForName="picture_1" op="equ" fact="0.784"/>
          <dgm:constr type="l" for="ch" forName="picture_1"/>
          <dgm:constr type="t" for="ch" forName="picture_1"/>
          <dgm:constr type="w" for="ch" forName="text_1" refType="w" refFor="ch" refForName="picture_1" fact="0.77"/>
          <dgm:constr type="h" for="ch" forName="text_1" refType="h" refFor="ch" refForName="picture_1" fact="0.6"/>
          <dgm:constr type="l" for="ch" forName="text_1" refType="w" refFor="ch" refForName="picture_1" fact="0.04"/>
          <dgm:constr type="t" for="ch" forName="text_1" refType="h" refFor="ch" refForName="picture_1" fact="0.4"/>
        </dgm:constrLst>
      </dgm:if>
      <dgm:if name="Name3" axis="ch" ptType="node" func="cnt" op="lte" val="5">
        <dgm:choose name="Name4">
          <dgm:if name="Name5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6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if>
      <dgm:else name="Name7">
        <dgm:choose name="Name8">
          <dgm:if name="Name9" func="var" arg="dir" op="equ" val="norm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l" for="ch" forName="picture_1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l" for="ch" forName="text_1" refType="w" refFor="ch" refForName="picture_1" fact="0.04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r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l" for="ch" forName="maxNode" refType="r" refFor="ch" refForName="picture_1"/>
              <dgm:constr type="lOff" for="ch" forName="maxNode" refType="h" refFor="des" refForName="pair" fact="0.5"/>
              <dgm:constr type="r" for="ch" forName="maxNode" refType="w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if>
          <dgm:else name="Name10">
            <dgm:constrLst>
              <dgm:constr type="h" for="ch" forName="picture_1" refType="h" fact="0.909"/>
              <dgm:constr type="w" for="ch" forName="picture_1" refType="h" refFor="ch" refForName="picture_1" op="equ" fact="0.784"/>
              <dgm:constr type="r" for="ch" forName="picture_1" refType="w"/>
              <dgm:constr type="t" for="ch" forName="picture_1" refType="h" refFor="ch" refForName="picture_1" fact="0.05"/>
              <dgm:constr type="w" for="ch" forName="picture_1" refType="w" op="lte" fact="0.588"/>
              <dgm:constr type="w" for="ch" forName="text_1" refType="w" refFor="ch" refForName="picture_1" fact="0.77"/>
              <dgm:constr type="h" for="ch" forName="text_1" refType="h" refFor="ch" refForName="picture_1" fact="0.6"/>
              <dgm:constr type="r" for="ch" forName="text_1" refType="w"/>
              <dgm:constr type="t" for="ch" forName="text_1" refType="h" refFor="ch" refForName="picture_1" fact="0.41"/>
              <dgm:constr type="w" for="ch" forName="linV" refType="w"/>
              <dgm:constr type="h" for="ch" forName="linV" refType="h" refFor="ch" refForName="picture_1" fact="1.1"/>
              <dgm:constr type="l" for="ch" forName="linV"/>
              <dgm:constr type="t" for="ch" forName="linV"/>
              <dgm:constr type="userC" for="des" forName="pair" refType="l" refFor="ch" refForName="picture_1"/>
              <dgm:constr type="h" for="des" forName="pair" refType="h" refFor="ch" refForName="picture_1" fact="0.27"/>
              <dgm:constr type="h" for="des" forName="spaceV" refType="h" refFor="ch" refForName="picture_1" fact="0.0486"/>
              <dgm:constr type="r" for="ch" forName="maxNode" refType="l" refFor="ch" refForName="picture_1"/>
              <dgm:constr type="rOff" for="ch" forName="maxNode" refType="h" refFor="des" refForName="pair" fact="-0.5"/>
              <dgm:constr type="l" for="ch" forName="maxNode"/>
              <dgm:constr type="t" for="ch" forName="maxNode"/>
              <dgm:constr type="h" for="ch" forName="maxNode" val="1"/>
              <dgm:constr type="userW" for="des" forName="desText" refType="w" refFor="ch" refForName="maxNode"/>
            </dgm:constrLst>
          </dgm:else>
        </dgm:choose>
      </dgm:else>
    </dgm:choose>
    <dgm:forEach name="Name11" axis="ch" ptType="sibTrans" hideLastTrans="0" cnt="1">
      <dgm:layoutNode name="picture_1" styleLbl="bgImgPlace1">
        <dgm:alg type="sp"/>
        <dgm:shape xmlns:r="http://schemas.openxmlformats.org/officeDocument/2006/relationships" type="roundRect" r:blip="" blipPhldr="1">
          <dgm:adjLst/>
        </dgm:shape>
        <dgm:presOf axis="self"/>
      </dgm:layoutNode>
    </dgm:forEach>
    <dgm:forEach name="Name12" axis="ch" ptType="node" cnt="1">
      <dgm:layoutNode name="text_1" styleLbl="node1">
        <dgm:varLst>
          <dgm:bulletEnabled val="1"/>
        </dgm:varLst>
        <dgm:choose name="Name13">
          <dgm:if name="Name14" func="var" arg="dir" op="equ" val="norm">
            <dgm:alg type="tx">
              <dgm:param type="txAnchorVert" val="b"/>
              <dgm:param type="parTxLTRAlign" val="l"/>
              <dgm:param type="shpTxLTRAlignCh" val="l"/>
              <dgm:param type="parTxRTLAlign" val="l"/>
              <dgm:param type="shpTxRTLAlignCh" val="l"/>
            </dgm:alg>
          </dgm:if>
          <dgm:else name="Name15">
            <dgm:alg type="tx">
              <dgm:param type="txAnchorVert" val="b"/>
              <dgm:param type="parTxLTRAlign" val="r"/>
              <dgm:param type="shpTxLTRAlignCh" val="r"/>
              <dgm:param type="parTxRTLAlign" val="r"/>
              <dgm:param type="shpTxRTLAlignCh" val="r"/>
            </dgm:alg>
          </dgm:else>
        </dgm:choose>
        <dgm:shape xmlns:r="http://schemas.openxmlformats.org/officeDocument/2006/relationships" type="rect" r:blip="" hideGeom="1">
          <dgm:adjLst/>
        </dgm:shape>
        <dgm:presOf axis="desOrSelf" ptType="node"/>
        <dgm:constrLst>
          <dgm:constr type="primFontSz" val="65"/>
          <dgm:constr type="lMarg" refType="primFontSz" fact="0.2"/>
          <dgm:constr type="rMarg" refType="primFontSz" fact="0.2"/>
          <dgm:constr type="tMarg" refType="primFontSz" fact="0.2"/>
          <dgm:constr type="bMarg" refType="primFontSz" fact="0.2"/>
        </dgm:constrLst>
        <dgm:ruleLst>
          <dgm:rule type="primFontSz" val="5" fact="NaN" max="NaN"/>
        </dgm:ruleLst>
      </dgm:layoutNode>
    </dgm:forEach>
    <dgm:choose name="Name16">
      <dgm:if name="Name17" axis="ch" ptType="node" func="cnt" op="gte" val="2">
        <dgm:layoutNode name="linV">
          <dgm:choose name="Name18">
            <dgm:if name="Name19" func="var" arg="dir" op="equ" val="norm">
              <dgm:alg type="lin">
                <dgm:param type="linDir" val="fromT"/>
                <dgm:param type="vertAlign" val="t"/>
                <dgm:param type="fallback" val="1D"/>
                <dgm:param type="horzAlign" val="l"/>
                <dgm:param type="nodeHorzAlign" val="l"/>
              </dgm:alg>
            </dgm:if>
            <dgm:else name="Name20">
              <dgm:alg type="lin">
                <dgm:param type="linDir" val="fromT"/>
                <dgm:param type="vertAlign" val="t"/>
                <dgm:param type="fallback" val="1D"/>
                <dgm:param type="horzAlign" val="r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constrLst>
            <dgm:constr type="w" for="ch" forName="spaceV" val="1"/>
            <dgm:constr type="w" for="ch" forName="pair" refType="w" op="equ"/>
            <dgm:constr type="w" for="des" forName="desText" op="equ"/>
            <dgm:constr type="primFontSz" for="des" forName="desText" op="equ" val="65"/>
          </dgm:constrLst>
          <dgm:forEach name="Name21" axis="ch" ptType="node" st="2">
            <dgm:layoutNode name="pair">
              <dgm:alg type="composite"/>
              <dgm:shape xmlns:r="http://schemas.openxmlformats.org/officeDocument/2006/relationships" r:blip="">
                <dgm:adjLst/>
              </dgm:shape>
              <dgm:choose name="Name22">
                <dgm:if name="Name23" func="var" arg="dir" op="equ" val="norm">
                  <dgm:constrLst>
                    <dgm:constr type="userC"/>
                    <dgm:constr type="l" for="ch" forName="spaceH"/>
                    <dgm:constr type="r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l" for="ch" forName="desTextWrapper" refType="r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if>
                <dgm:else name="Name24">
                  <dgm:constrLst>
                    <dgm:constr type="userC"/>
                    <dgm:constr type="r" for="ch" forName="spaceH" refType="w"/>
                    <dgm:constr type="l" for="ch" forName="spaceH" refType="userC"/>
                    <dgm:constr type="ctrY" for="ch" forName="spaceH" refType="w" fact="0.5"/>
                    <dgm:constr type="h" for="ch" forName="spaceH" val="1"/>
                    <dgm:constr type="w" for="ch" forName="desPictures" refType="h"/>
                    <dgm:constr type="h" for="ch" forName="desPictures" refType="w" refFor="ch" refForName="desPictures" op="equ"/>
                    <dgm:constr type="ctrX" for="ch" forName="desPictures" refType="userC"/>
                    <dgm:constr type="ctrY" for="ch" forName="desPictures" refType="w" fact="0.5"/>
                    <dgm:constr type="r" for="ch" forName="desTextWrapper" refType="l" refFor="ch" refForName="desPictures"/>
                    <dgm:constr type="ctrY" for="ch" forName="desTextWrapper" refType="w" fact="0.5"/>
                    <dgm:constr type="h" for="ch" forName="desTextWrapper" refType="h"/>
                    <dgm:constr type="h" for="des" forName="desText" refType="h"/>
                  </dgm:constrLst>
                </dgm:else>
              </dgm:choose>
              <dgm:layoutNode name="spaceH">
                <dgm:alg type="sp"/>
                <dgm:shape xmlns:r="http://schemas.openxmlformats.org/officeDocument/2006/relationships" type="rect" r:blip="" hideGeom="1">
                  <dgm:adjLst/>
                </dgm:shape>
                <dgm:presOf/>
              </dgm:layoutNode>
              <dgm:layoutNode name="desPictures" styleLbl="alignImgPlace1">
                <dgm:alg type="sp"/>
                <dgm:shape xmlns:r="http://schemas.openxmlformats.org/officeDocument/2006/relationships" type="ellipse" r:blip="" blipPhldr="1">
                  <dgm:adjLst/>
                </dgm:shape>
                <dgm:presOf/>
              </dgm:layoutNode>
              <dgm:layoutNode name="desTextWrapper">
                <dgm:choose name="Name25">
                  <dgm:if name="Name26" func="var" arg="dir" op="equ" val="norm">
                    <dgm:alg type="lin">
                      <dgm:param type="horzAlign" val="l"/>
                    </dgm:alg>
                  </dgm:if>
                  <dgm:else name="Name27">
                    <dgm:alg type="lin">
                      <dgm:param type="horzAlign" val="r"/>
                    </dgm:alg>
                  </dgm:else>
                </dgm:choose>
                <dgm:layoutNode name="desText" styleLbl="revTx">
                  <dgm:varLst>
                    <dgm:bulletEnabled val="1"/>
                  </dgm:varLst>
                  <dgm:choose name="Name28">
                    <dgm:if name="Name29" func="var" arg="dir" op="equ" val="norm">
                      <dgm:alg type="tx">
                        <dgm:param type="parTxLTRAlign" val="l"/>
                        <dgm:param type="shpTxLTRAlignCh" val="l"/>
                        <dgm:param type="parTxRTLAlign" val="r"/>
                        <dgm:param type="shpTxRTLAlignCh" val="r"/>
                      </dgm:alg>
                    </dgm:if>
                    <dgm:else name="Name30">
                      <dgm:alg type="tx">
                        <dgm:param type="parTxLTRAlign" val="r"/>
                        <dgm:param type="shpTxLTRAlignCh" val="r"/>
                        <dgm:param type="parTxRTLAlign" val="r"/>
                        <dgm:param type="shpTxRTLAlignCh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onstrLst>
                    <dgm:constr type="userW"/>
                    <dgm:constr type="w" refType="userW" fact="0.1"/>
                    <dgm:constr type="lMarg" refType="primFontSz" fact="0.2"/>
                    <dgm:constr type="rMarg" refType="primFontSz" fact="0.2"/>
                    <dgm:constr type="tMarg" refType="primFontSz" fact="0.1"/>
                    <dgm:constr type="bMarg" refType="primFontSz" fact="0.1"/>
                  </dgm:constrLst>
                  <dgm:ruleLst>
                    <dgm:rule type="w" val="NaN" fact="1" max="NaN"/>
                    <dgm:rule type="primFontSz" val="5" fact="NaN" max="NaN"/>
                  </dgm:ruleLst>
                </dgm:layoutNode>
              </dgm:layoutNode>
            </dgm:layoutNode>
            <dgm:forEach name="Name31" axis="followSib" ptType="sibTrans" cnt="1">
              <dgm:layoutNode name="spaceV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forEach>
          </dgm:forEach>
        </dgm:layoutNode>
      </dgm:if>
      <dgm:else name="Name32"/>
    </dgm:choose>
    <dgm:layoutNode name="maxNode">
      <dgm:alg type="lin"/>
      <dgm:shape xmlns:r="http://schemas.openxmlformats.org/officeDocument/2006/relationships" r:blip="">
        <dgm:adjLst/>
      </dgm:shape>
      <dgm:presOf/>
      <dgm:constrLst>
        <dgm:constr type="w" for="ch"/>
        <dgm:constr type="h" for="ch"/>
      </dgm:constrLst>
      <dgm:layoutNode name="Name33">
        <dgm:alg type="sp"/>
        <dgm:shape xmlns:r="http://schemas.openxmlformats.org/officeDocument/2006/relationships" r:blip="">
          <dgm:adjLst/>
        </dgm:shape>
        <dgm:presOf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98E858E-6AE6-4736-BEDC-31876A0E936F}" type="datetimeFigureOut">
              <a:rPr lang="en-US" smtClean="0"/>
              <a:t>8/10/2016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15529E8-F397-4BE5-BC0E-2823E861EDF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18613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96DE3FD-3C4E-4C03-93AA-74CD44891B44}" type="datetimeFigureOut">
              <a:rPr lang="en-US" smtClean="0"/>
              <a:pPr/>
              <a:t>8/10/2016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ACFFFD6-5D2E-4738-A70F-3701798823C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89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08262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7649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19200" y="228600"/>
            <a:ext cx="4648200" cy="348615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7649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7649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7649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97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81100" y="852488"/>
            <a:ext cx="4648200" cy="348615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97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97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97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97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97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97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97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97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66800" y="-228600"/>
            <a:ext cx="4648200" cy="348615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97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97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97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19200" y="152400"/>
            <a:ext cx="4648200" cy="348615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97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304800"/>
            <a:ext cx="4648200" cy="348615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97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152400"/>
            <a:ext cx="4648200" cy="348615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97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838200"/>
            <a:ext cx="4648200" cy="3486150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FFFD6-5D2E-4738-A70F-3701798823C4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999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390F-86FB-4316-8142-31A49904A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4462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390F-86FB-4316-8142-31A49904A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8912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390F-86FB-4316-8142-31A49904A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6787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390F-86FB-4316-8142-31A49904A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104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390F-86FB-4316-8142-31A49904A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6889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390F-86FB-4316-8142-31A49904A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4595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6248400"/>
            <a:ext cx="9144000" cy="6096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0" y="0"/>
            <a:ext cx="9144000" cy="9906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 descr="http://www.barwoodtaxi.com/wp-content/uploads/2014/01/handicap-cab-header-image.png"/>
          <p:cNvSpPr/>
          <p:nvPr userDrawn="1"/>
        </p:nvSpPr>
        <p:spPr>
          <a:xfrm>
            <a:off x="0" y="6172200"/>
            <a:ext cx="685800" cy="685800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64592" t="133" r="-406492" b="3445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Oval 7"/>
          <p:cNvSpPr/>
          <p:nvPr userDrawn="1"/>
        </p:nvSpPr>
        <p:spPr>
          <a:xfrm>
            <a:off x="685800" y="6172200"/>
            <a:ext cx="685800" cy="6858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2944" t="-575" r="-29056" b="575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Oval 8"/>
          <p:cNvSpPr>
            <a:spLocks/>
          </p:cNvSpPr>
          <p:nvPr userDrawn="1"/>
        </p:nvSpPr>
        <p:spPr>
          <a:xfrm>
            <a:off x="1371600" y="6172200"/>
            <a:ext cx="685800" cy="685800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8600" t="4397" r="-11982" b="56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Oval 15"/>
          <p:cNvSpPr/>
          <p:nvPr userDrawn="1"/>
        </p:nvSpPr>
        <p:spPr>
          <a:xfrm>
            <a:off x="2057400" y="6172200"/>
            <a:ext cx="685800" cy="685800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5886" t="-3321" r="-34114" b="3321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026" name="Picture 2" descr="S:\KFH Logos\KFH-Logo-9.gif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6248400"/>
            <a:ext cx="765219" cy="554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 userDrawn="1"/>
        </p:nvSpPr>
        <p:spPr>
          <a:xfrm>
            <a:off x="8871284" y="6541363"/>
            <a:ext cx="425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FAA5EEFA-E926-425B-9054-2871FA6E2330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4030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390F-86FB-4316-8142-31A49904A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3228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390F-86FB-4316-8142-31A49904A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1734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390F-86FB-4316-8142-31A49904A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260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390F-86FB-4316-8142-31A49904A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201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3390F-86FB-4316-8142-31A49904A7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12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1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1037225"/>
              </p:ext>
            </p:extLst>
          </p:nvPr>
        </p:nvGraphicFramePr>
        <p:xfrm>
          <a:off x="3505200" y="1486958"/>
          <a:ext cx="4615815" cy="53625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1971847" y="462897"/>
            <a:ext cx="0" cy="6025415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Title 1"/>
          <p:cNvSpPr txBox="1">
            <a:spLocks/>
          </p:cNvSpPr>
          <p:nvPr/>
        </p:nvSpPr>
        <p:spPr>
          <a:xfrm>
            <a:off x="2183500" y="620111"/>
            <a:ext cx="6035040" cy="12191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Medicaid Transportation Study of Policy and Practices in the Metropolitan Washington Region</a:t>
            </a:r>
            <a:endParaRPr lang="en-US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2161729" y="2136465"/>
            <a:ext cx="1955533" cy="4411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dirty="0" smtClean="0">
                <a:solidFill>
                  <a:schemeClr val="tx1"/>
                </a:solidFill>
              </a:rPr>
              <a:t>August 2016</a:t>
            </a:r>
          </a:p>
          <a:p>
            <a:endParaRPr lang="en-US" sz="1600" b="1" dirty="0" smtClean="0">
              <a:solidFill>
                <a:schemeClr val="tx1"/>
              </a:solidFill>
            </a:endParaRPr>
          </a:p>
          <a:p>
            <a:endParaRPr lang="en-US" sz="1600" b="1" dirty="0" smtClean="0">
              <a:solidFill>
                <a:schemeClr val="tx1"/>
              </a:solidFill>
            </a:endParaRPr>
          </a:p>
        </p:txBody>
      </p:sp>
      <p:pic>
        <p:nvPicPr>
          <p:cNvPr id="8" name="Picture 7" descr="S:\KFH Logos\KFH-Logo-blue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6026623"/>
            <a:ext cx="651796" cy="461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9" y="3475604"/>
            <a:ext cx="853495" cy="829696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67392" b="-8680"/>
          <a:stretch/>
        </p:blipFill>
        <p:spPr bwMode="auto">
          <a:xfrm>
            <a:off x="2285999" y="4648200"/>
            <a:ext cx="853496" cy="7937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14190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28600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/>
              <a:t>Overview of Medicaid Program</a:t>
            </a:r>
            <a:endParaRPr lang="en-US" sz="3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81000" y="990601"/>
            <a:ext cx="8686800" cy="4785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Medicaid</a:t>
            </a:r>
          </a:p>
          <a:p>
            <a:endParaRPr lang="en-US" sz="900" b="1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000" dirty="0" smtClean="0"/>
              <a:t>Established in 1965 by Title XlX of the Social Security Act</a:t>
            </a:r>
          </a:p>
          <a:p>
            <a:endParaRPr lang="en-US" sz="9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000" dirty="0" smtClean="0"/>
              <a:t>Entitlement program funded by federal and state governments</a:t>
            </a:r>
          </a:p>
          <a:p>
            <a:endParaRPr lang="en-US" sz="9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000" dirty="0" smtClean="0"/>
              <a:t>Pays for medical assistance for individuals and families with low incomes</a:t>
            </a:r>
          </a:p>
          <a:p>
            <a:endParaRPr lang="en-US" sz="9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000" dirty="0" smtClean="0"/>
              <a:t>Affordable Care Act (ACA) of 2010 expands Medicaid eligibility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Supreme Court ruling in 2012 made expansion  optional for each state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D.C. and Maryland expanded, Virginia has not</a:t>
            </a:r>
          </a:p>
          <a:p>
            <a:pPr lvl="1"/>
            <a:endParaRPr lang="en-US" sz="9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000" dirty="0" smtClean="0"/>
              <a:t>Each state has flexibility in implementing its Medicaid program, within broad federal guidelines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Policies on eligibility, services and payment are complex and vary among states</a:t>
            </a:r>
            <a:endParaRPr lang="en-US" dirty="0"/>
          </a:p>
          <a:p>
            <a:endParaRPr lang="en-US" sz="9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000" dirty="0"/>
              <a:t>O</a:t>
            </a:r>
            <a:r>
              <a:rPr lang="en-US" sz="2000" dirty="0" smtClean="0"/>
              <a:t>perates as a vendor payment program; no cap on payment to states</a:t>
            </a:r>
          </a:p>
          <a:p>
            <a:pPr lvl="1"/>
            <a:endParaRPr lang="en-US" sz="9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000" dirty="0" smtClean="0"/>
              <a:t>Federal share for D.C. is 70%; for MD and VA, share is 50%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72350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28600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/>
              <a:t>Overview of NEMT</a:t>
            </a:r>
            <a:endParaRPr lang="en-US" sz="3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52400" y="990601"/>
            <a:ext cx="8915400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Medicaid’s Non-Emergency Medical Transportation (NEMT</a:t>
            </a:r>
            <a:r>
              <a:rPr lang="en-US" sz="2800" b="1" dirty="0" smtClean="0"/>
              <a:t>)</a:t>
            </a:r>
          </a:p>
          <a:p>
            <a:endParaRPr lang="en-US" sz="900" b="1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000" dirty="0" smtClean="0"/>
              <a:t>Not specifically included in original Medicaid legislation</a:t>
            </a:r>
          </a:p>
          <a:p>
            <a:endParaRPr lang="en-US" sz="9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000" dirty="0"/>
              <a:t>P</a:t>
            </a:r>
            <a:r>
              <a:rPr lang="en-US" sz="2000" dirty="0" smtClean="0"/>
              <a:t>rovisions in </a:t>
            </a:r>
            <a:r>
              <a:rPr lang="en-US" sz="2000" dirty="0"/>
              <a:t>legislation and </a:t>
            </a:r>
            <a:r>
              <a:rPr lang="en-US" sz="2000" dirty="0" smtClean="0"/>
              <a:t>case </a:t>
            </a:r>
            <a:r>
              <a:rPr lang="en-US" sz="2000" dirty="0"/>
              <a:t>law that </a:t>
            </a:r>
            <a:r>
              <a:rPr lang="en-US" sz="2000" dirty="0" smtClean="0"/>
              <a:t>evolved require </a:t>
            </a:r>
            <a:r>
              <a:rPr lang="en-US" sz="2000" dirty="0"/>
              <a:t>each state Medicaid program </a:t>
            </a:r>
            <a:r>
              <a:rPr lang="en-US" sz="2000" dirty="0" smtClean="0"/>
              <a:t>to include “necessary transportation” </a:t>
            </a:r>
            <a:r>
              <a:rPr lang="en-US" sz="2000" dirty="0"/>
              <a:t>of Medicaid recipients to and from </a:t>
            </a:r>
            <a:r>
              <a:rPr lang="en-US" sz="2000" dirty="0" smtClean="0"/>
              <a:t>medical services</a:t>
            </a:r>
          </a:p>
          <a:p>
            <a:endParaRPr lang="en-US" sz="9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000" dirty="0" smtClean="0"/>
              <a:t>“Necessary” interpreted by an advisory group on NEMT as: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Transportation </a:t>
            </a:r>
            <a:r>
              <a:rPr lang="en-US" dirty="0"/>
              <a:t>provided is to/from a Medicaid covered service</a:t>
            </a:r>
            <a:r>
              <a:rPr lang="en-US" dirty="0" smtClean="0"/>
              <a:t>;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Least </a:t>
            </a:r>
            <a:r>
              <a:rPr lang="en-US" dirty="0"/>
              <a:t>expensive form of transportation available is used and is appropriate for the client</a:t>
            </a:r>
            <a:r>
              <a:rPr lang="en-US" dirty="0" smtClean="0"/>
              <a:t>;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Transportation </a:t>
            </a:r>
            <a:r>
              <a:rPr lang="en-US" dirty="0"/>
              <a:t>is provided to the nearest qualified provider; </a:t>
            </a:r>
            <a:r>
              <a:rPr lang="en-US" dirty="0" smtClean="0"/>
              <a:t>and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No </a:t>
            </a:r>
            <a:r>
              <a:rPr lang="en-US" dirty="0"/>
              <a:t>other transportation resources are available free </a:t>
            </a:r>
            <a:r>
              <a:rPr lang="en-US" dirty="0" smtClean="0"/>
              <a:t>of charge</a:t>
            </a:r>
          </a:p>
          <a:p>
            <a:pPr lvl="1"/>
            <a:endParaRPr lang="en-US" sz="9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000" dirty="0" smtClean="0"/>
              <a:t>States </a:t>
            </a:r>
            <a:r>
              <a:rPr lang="en-US" sz="2000" dirty="0"/>
              <a:t>increasingly looking to NEMT brokers to </a:t>
            </a:r>
            <a:r>
              <a:rPr lang="en-US" sz="2000" dirty="0" smtClean="0"/>
              <a:t>address costs </a:t>
            </a:r>
            <a:r>
              <a:rPr lang="en-US" sz="2000" dirty="0"/>
              <a:t>and to prevent perceived fraud and abuse. </a:t>
            </a:r>
          </a:p>
          <a:p>
            <a:pPr lvl="1"/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6893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28600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/>
              <a:t>Overview of NEMT </a:t>
            </a:r>
            <a:r>
              <a:rPr lang="en-US" sz="2000" b="1" dirty="0" smtClean="0"/>
              <a:t>(con’t)</a:t>
            </a:r>
            <a:endParaRPr lang="en-US" sz="2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52400" y="990601"/>
            <a:ext cx="8915400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smtClean="0"/>
              <a:t>Variation among brokers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Private; non-profit; public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Statewide, regional, county</a:t>
            </a:r>
            <a:endParaRPr lang="en-US" dirty="0"/>
          </a:p>
          <a:p>
            <a:endParaRPr lang="en-US" sz="12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smtClean="0"/>
              <a:t>Payment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Fee for service/reimbursement</a:t>
            </a:r>
            <a:endParaRPr lang="en-US" dirty="0"/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Capitation – broker gets set funds for service area based on Medicaid enrollee population and  must provide all appropriate transportation for that set rate (PMPM)</a:t>
            </a:r>
          </a:p>
          <a:p>
            <a:pPr lvl="1"/>
            <a:endParaRPr lang="en-US" sz="12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smtClean="0"/>
              <a:t>Broker’s use of transportation providers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Network of providers, e.g., taxis, wheelchair van providers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Public transportation; volunteers </a:t>
            </a:r>
            <a:endParaRPr lang="en-US" sz="2400" dirty="0"/>
          </a:p>
          <a:p>
            <a:endParaRPr lang="en-US" sz="12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smtClean="0"/>
              <a:t>Private brokers</a:t>
            </a:r>
            <a:endParaRPr lang="en-US" sz="2400" dirty="0"/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Will seek best rates they can from providers in the network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Incentive to use public transportation</a:t>
            </a:r>
          </a:p>
          <a:p>
            <a:endParaRPr lang="en-US" sz="12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smtClean="0"/>
              <a:t>Ruling from 2005 Deficit Act on public transportation use for NEMT</a:t>
            </a:r>
            <a:endParaRPr lang="en-US" sz="2400" dirty="0"/>
          </a:p>
          <a:p>
            <a:pPr lvl="1"/>
            <a:endParaRPr lang="en-US" dirty="0"/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/>
              <a:t>C</a:t>
            </a:r>
          </a:p>
          <a:p>
            <a:pPr lvl="1"/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1016506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28600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/>
              <a:t>Medicaid NEMT in D.C.  </a:t>
            </a:r>
            <a:r>
              <a:rPr lang="en-US" sz="2000" b="1" dirty="0" smtClean="0"/>
              <a:t> </a:t>
            </a:r>
            <a:endParaRPr lang="en-US" sz="2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52400" y="990601"/>
            <a:ext cx="8915400" cy="5786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Washington, D.C. – Medicaid NEMT</a:t>
            </a:r>
          </a:p>
          <a:p>
            <a:endParaRPr lang="en-US" sz="9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smtClean="0"/>
              <a:t> Medicaid program administered by Dept. of </a:t>
            </a:r>
          </a:p>
          <a:p>
            <a:r>
              <a:rPr lang="en-US" sz="2400" dirty="0" smtClean="0"/>
              <a:t>Health Care Finance (DHCF)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US" sz="9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smtClean="0"/>
              <a:t>DHCF contracts with private broker, MTM, Inc. (since 2007) for NEMT</a:t>
            </a:r>
          </a:p>
          <a:p>
            <a:endParaRPr lang="en-US" sz="9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smtClean="0"/>
              <a:t>Comprehensive requirements for broker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Vehicle requirements (e.g., insurance, licenses, etc.)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Driver qualifications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Performance standards for trip pick-ups ad drop-offs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Others (e.g.,</a:t>
            </a:r>
            <a:r>
              <a:rPr lang="en-US" dirty="0"/>
              <a:t> </a:t>
            </a:r>
            <a:r>
              <a:rPr lang="en-US" dirty="0" smtClean="0"/>
              <a:t>telecommunication system, reporting, etc.)</a:t>
            </a:r>
          </a:p>
          <a:p>
            <a:pPr lvl="1"/>
            <a:endParaRPr lang="en-US" sz="9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smtClean="0"/>
              <a:t>Transportation providers: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Network of paratransit providers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Public transit – fixed route and ADA paratransit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Mileage reimbursement</a:t>
            </a:r>
            <a:endParaRPr lang="en-US" dirty="0"/>
          </a:p>
          <a:p>
            <a:pPr marL="742950" lvl="1" indent="-285750"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marL="742950" lvl="1" indent="-285750">
              <a:buFont typeface="Wingdings" panose="05000000000000000000" pitchFamily="2" charset="2"/>
              <a:buChar char="§"/>
            </a:pPr>
            <a:endParaRPr lang="en-US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990601"/>
            <a:ext cx="1692797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4869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28600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/>
              <a:t>Medicaid </a:t>
            </a:r>
            <a:r>
              <a:rPr lang="en-US" sz="3400" b="1" dirty="0"/>
              <a:t>NEMT in D.C.  </a:t>
            </a:r>
            <a:r>
              <a:rPr lang="en-US" sz="2000" b="1" dirty="0"/>
              <a:t>(con’t</a:t>
            </a:r>
            <a:r>
              <a:rPr lang="en-US" sz="2000" b="1" dirty="0" smtClean="0"/>
              <a:t>)</a:t>
            </a:r>
            <a:endParaRPr lang="en-US" sz="3400" b="1" dirty="0"/>
          </a:p>
        </p:txBody>
      </p:sp>
      <p:sp>
        <p:nvSpPr>
          <p:cNvPr id="7" name="Rectangle 6"/>
          <p:cNvSpPr/>
          <p:nvPr/>
        </p:nvSpPr>
        <p:spPr>
          <a:xfrm>
            <a:off x="1524000" y="1143000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b="1" dirty="0" smtClean="0">
                <a:latin typeface="Calibri" panose="020F0502020204030204" pitchFamily="34" charset="0"/>
                <a:ea typeface="Calibri"/>
                <a:cs typeface="Times New Roman"/>
              </a:rPr>
              <a:t>CY </a:t>
            </a:r>
            <a:r>
              <a:rPr lang="en-US" b="1" dirty="0">
                <a:latin typeface="Calibri" panose="020F0502020204030204" pitchFamily="34" charset="0"/>
                <a:ea typeface="Calibri"/>
                <a:cs typeface="Times New Roman"/>
              </a:rPr>
              <a:t>2015 NEMT Trips, FFS Program</a:t>
            </a:r>
            <a:endParaRPr lang="en-US" dirty="0">
              <a:effectLst/>
              <a:latin typeface="Calibri" panose="020F0502020204030204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604" y="1524000"/>
            <a:ext cx="9458048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81000" y="4267200"/>
            <a:ext cx="868680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Annual cost in CY 2015 was $25.6 M.</a:t>
            </a:r>
          </a:p>
          <a:p>
            <a:endParaRPr lang="en-US" sz="2000" dirty="0" smtClean="0"/>
          </a:p>
          <a:p>
            <a:r>
              <a:rPr lang="en-US" sz="2000" dirty="0" smtClean="0"/>
              <a:t>Based on total trips provided, average cost/trip = $21.34</a:t>
            </a:r>
          </a:p>
          <a:p>
            <a:endParaRPr lang="en-US" sz="2000" dirty="0" smtClean="0"/>
          </a:p>
          <a:p>
            <a:r>
              <a:rPr lang="en-US" sz="2000" dirty="0" smtClean="0"/>
              <a:t>Based on trips provided through paratransit network, average cost/trip = $25.75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8734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28600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/>
              <a:t>Medicaid </a:t>
            </a:r>
            <a:r>
              <a:rPr lang="en-US" sz="3400" b="1" dirty="0"/>
              <a:t>NEMT </a:t>
            </a:r>
            <a:r>
              <a:rPr lang="en-US" sz="3400" b="1" dirty="0" smtClean="0"/>
              <a:t>in Maryland</a:t>
            </a:r>
            <a:endParaRPr lang="en-US" sz="3400" b="1" dirty="0"/>
          </a:p>
        </p:txBody>
      </p:sp>
      <p:sp>
        <p:nvSpPr>
          <p:cNvPr id="9" name="Rectangle 8"/>
          <p:cNvSpPr/>
          <p:nvPr/>
        </p:nvSpPr>
        <p:spPr>
          <a:xfrm>
            <a:off x="381000" y="1066801"/>
            <a:ext cx="8458200" cy="5124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State of Maryland   </a:t>
            </a:r>
          </a:p>
          <a:p>
            <a:endParaRPr lang="en-US" sz="800" b="1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smtClean="0"/>
              <a:t>Medicaid administered by Dept. of </a:t>
            </a:r>
          </a:p>
          <a:p>
            <a:r>
              <a:rPr lang="en-US" sz="2400" dirty="0" smtClean="0"/>
              <a:t>Health&amp; Mental Hygiene (DHMH)</a:t>
            </a:r>
          </a:p>
          <a:p>
            <a:pPr marL="285750" indent="-285750"/>
            <a:endParaRPr lang="en-US" sz="900" dirty="0" smtClean="0"/>
          </a:p>
          <a:p>
            <a:pPr marL="285750" lvl="1" indent="-285750">
              <a:buFont typeface="Wingdings" panose="05000000000000000000" pitchFamily="2" charset="2"/>
              <a:buChar char="q"/>
            </a:pPr>
            <a:r>
              <a:rPr lang="en-US" sz="2400" dirty="0" smtClean="0"/>
              <a:t>Provides grant funds to state’s 24 jurisdictions to administer and provide NEMT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State regulations (COMAR) govern how jurisdictions administer NEMT; regulations address trip screening, recipients “referred to other available transportation resources,” etc.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/>
              <a:t>J</a:t>
            </a:r>
            <a:r>
              <a:rPr lang="en-US" dirty="0" smtClean="0"/>
              <a:t>urisdictions submit NEMT budget; may request modifications, which must be approved by DHMH </a:t>
            </a:r>
          </a:p>
          <a:p>
            <a:pPr lvl="1"/>
            <a:endParaRPr lang="en-US" sz="9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smtClean="0"/>
              <a:t>Jurisdictions function as broker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Screen trip requests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Determine appropriate mode of transportation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Send trips to transportation provider or provide trip directly</a:t>
            </a:r>
          </a:p>
          <a:p>
            <a:pPr marL="285750" indent="-285750"/>
            <a:endParaRPr lang="en-US" sz="900" dirty="0" smtClean="0"/>
          </a:p>
        </p:txBody>
      </p:sp>
      <p:pic>
        <p:nvPicPr>
          <p:cNvPr id="1026" name="Picture 2" descr="http://slodive.com/wp-content/uploads/2011/10/state-logo/marylan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6" t="18741" r="23530" b="24090"/>
          <a:stretch/>
        </p:blipFill>
        <p:spPr bwMode="auto">
          <a:xfrm>
            <a:off x="6096000" y="1143000"/>
            <a:ext cx="2549076" cy="126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8734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28600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/>
              <a:t>Medicaid </a:t>
            </a:r>
            <a:r>
              <a:rPr lang="en-US" sz="3400" b="1" dirty="0"/>
              <a:t>NEMT </a:t>
            </a:r>
            <a:r>
              <a:rPr lang="en-US" sz="3400" b="1" dirty="0" smtClean="0"/>
              <a:t>in Maryland</a:t>
            </a:r>
            <a:endParaRPr lang="en-US" sz="3400" b="1" dirty="0"/>
          </a:p>
        </p:txBody>
      </p:sp>
      <p:sp>
        <p:nvSpPr>
          <p:cNvPr id="9" name="Rectangle 8"/>
          <p:cNvSpPr/>
          <p:nvPr/>
        </p:nvSpPr>
        <p:spPr>
          <a:xfrm>
            <a:off x="228600" y="1066801"/>
            <a:ext cx="8686800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Montgomery County   </a:t>
            </a:r>
          </a:p>
          <a:p>
            <a:endParaRPr lang="en-US" sz="1000" b="1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smtClean="0"/>
              <a:t>NEMT administered by County’s Dept. of </a:t>
            </a:r>
          </a:p>
          <a:p>
            <a:r>
              <a:rPr lang="en-US" sz="2400" dirty="0" smtClean="0"/>
              <a:t>Transportation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Various transportation providers –  taxis, accessible taxis, wheelchair vans, non-emergency ambulances as well as public transportation and volunteer services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Open solicitation for private providers – procuring document spells out county’s requirements and prices it will pay</a:t>
            </a:r>
          </a:p>
          <a:p>
            <a:pPr marL="285750" indent="-285750"/>
            <a:endParaRPr lang="en-US" sz="900" dirty="0" smtClean="0"/>
          </a:p>
          <a:p>
            <a:pPr marL="285750" lvl="1" indent="-285750">
              <a:buFont typeface="Wingdings" panose="05000000000000000000" pitchFamily="2" charset="2"/>
              <a:buChar char="q"/>
            </a:pPr>
            <a:r>
              <a:rPr lang="en-US" sz="2400" dirty="0" smtClean="0"/>
              <a:t>Screening process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County looks for appropriate transportation option for Medicaid recipient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Does not pay the fare for recipients referred to public transportation (fixed route, ADA paratransit)</a:t>
            </a:r>
          </a:p>
          <a:p>
            <a:pPr lvl="1"/>
            <a:endParaRPr lang="en-US" sz="900" dirty="0" smtClean="0"/>
          </a:p>
          <a:p>
            <a:pPr marL="285750" indent="-285750"/>
            <a:endParaRPr lang="en-US" sz="2400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457" y="1066801"/>
            <a:ext cx="1219200" cy="1209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8734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28600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/>
              <a:t>Medicaid </a:t>
            </a:r>
            <a:r>
              <a:rPr lang="en-US" sz="3400" b="1" dirty="0"/>
              <a:t>NEMT </a:t>
            </a:r>
            <a:r>
              <a:rPr lang="en-US" sz="3400" b="1" dirty="0" smtClean="0"/>
              <a:t>in Maryland</a:t>
            </a:r>
            <a:endParaRPr lang="en-US" sz="3400" b="1" dirty="0"/>
          </a:p>
        </p:txBody>
      </p:sp>
      <p:sp>
        <p:nvSpPr>
          <p:cNvPr id="9" name="Rectangle 8"/>
          <p:cNvSpPr/>
          <p:nvPr/>
        </p:nvSpPr>
        <p:spPr>
          <a:xfrm>
            <a:off x="228600" y="1066801"/>
            <a:ext cx="86868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Montgomery County </a:t>
            </a:r>
            <a:r>
              <a:rPr lang="en-US" sz="2000" dirty="0" smtClean="0"/>
              <a:t>(con’t)</a:t>
            </a:r>
          </a:p>
          <a:p>
            <a:pPr lvl="1"/>
            <a:endParaRPr lang="en-US" sz="900" dirty="0" smtClean="0"/>
          </a:p>
          <a:p>
            <a:pPr marL="285750" indent="-285750"/>
            <a:endParaRPr lang="en-US" sz="2400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424" y="1582326"/>
            <a:ext cx="7504552" cy="408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327" y="2097852"/>
            <a:ext cx="7519887" cy="4363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301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28600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/>
              <a:t>Medicaid </a:t>
            </a:r>
            <a:r>
              <a:rPr lang="en-US" sz="3400" b="1" dirty="0"/>
              <a:t>NEMT </a:t>
            </a:r>
            <a:r>
              <a:rPr lang="en-US" sz="3400" b="1" dirty="0" smtClean="0"/>
              <a:t>in Maryland</a:t>
            </a:r>
            <a:endParaRPr lang="en-US" sz="3400" b="1" dirty="0"/>
          </a:p>
        </p:txBody>
      </p:sp>
      <p:sp>
        <p:nvSpPr>
          <p:cNvPr id="9" name="Rectangle 8"/>
          <p:cNvSpPr/>
          <p:nvPr/>
        </p:nvSpPr>
        <p:spPr>
          <a:xfrm>
            <a:off x="293914" y="1371600"/>
            <a:ext cx="8839200" cy="3801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Prince George’s County   </a:t>
            </a:r>
          </a:p>
          <a:p>
            <a:endParaRPr lang="en-US" sz="1000" b="1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smtClean="0"/>
              <a:t>NEMT administered by County’s Health Dept.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Various transportation providers –  taxis, two wheelchair van companies, </a:t>
            </a:r>
            <a:endParaRPr lang="en-US" dirty="0"/>
          </a:p>
          <a:p>
            <a:pPr lvl="1"/>
            <a:r>
              <a:rPr lang="en-US" dirty="0" smtClean="0"/>
              <a:t>	one ambulance company; County also directly operates two vans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Issues RFP for transportation providers; companies that meet technical requirements submit prices; competitive process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endParaRPr lang="en-US" sz="900" dirty="0" smtClean="0"/>
          </a:p>
          <a:p>
            <a:pPr marL="285750" lvl="1" indent="-285750">
              <a:buFont typeface="Wingdings" panose="05000000000000000000" pitchFamily="2" charset="2"/>
              <a:buChar char="q"/>
            </a:pPr>
            <a:r>
              <a:rPr lang="en-US" sz="2000" dirty="0" smtClean="0"/>
              <a:t>Screening process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County looks for appropriate transportation option for Medicaid recipient or provides service directly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/>
              <a:t>Does not pay the fare for recipients referred to public transportation </a:t>
            </a:r>
            <a:endParaRPr lang="en-US" sz="2000" dirty="0" smtClean="0"/>
          </a:p>
          <a:p>
            <a:pPr marL="285750" indent="-285750"/>
            <a:endParaRPr lang="en-US" sz="2400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996977"/>
            <a:ext cx="942975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8734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28600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/>
              <a:t>Medicaid </a:t>
            </a:r>
            <a:r>
              <a:rPr lang="en-US" sz="3400" b="1" dirty="0"/>
              <a:t>NEMT </a:t>
            </a:r>
            <a:r>
              <a:rPr lang="en-US" sz="3400" b="1" dirty="0" smtClean="0"/>
              <a:t>in Maryland</a:t>
            </a:r>
            <a:endParaRPr lang="en-US" sz="3400" b="1" dirty="0"/>
          </a:p>
        </p:txBody>
      </p:sp>
      <p:sp>
        <p:nvSpPr>
          <p:cNvPr id="9" name="Rectangle 8"/>
          <p:cNvSpPr/>
          <p:nvPr/>
        </p:nvSpPr>
        <p:spPr>
          <a:xfrm>
            <a:off x="381000" y="1099030"/>
            <a:ext cx="91440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Prince George’s County </a:t>
            </a:r>
            <a:r>
              <a:rPr lang="en-US" sz="2000" dirty="0" smtClean="0"/>
              <a:t>(con’t)</a:t>
            </a:r>
          </a:p>
          <a:p>
            <a:endParaRPr lang="en-US" sz="2400" dirty="0" smtClean="0"/>
          </a:p>
          <a:p>
            <a:pPr marL="285750" indent="-285750"/>
            <a:endParaRPr lang="en-US" sz="24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1676400" y="1828800"/>
            <a:ext cx="6172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b="1" dirty="0">
                <a:latin typeface="Constantia"/>
                <a:ea typeface="Calibri"/>
                <a:cs typeface="Times New Roman"/>
              </a:rPr>
              <a:t>Medicaid NEMT Trips in Prince George’s County, FY 2015</a:t>
            </a:r>
            <a:endParaRPr lang="en-US" dirty="0">
              <a:effectLst/>
              <a:latin typeface="Constantia"/>
              <a:ea typeface="Calibri"/>
              <a:cs typeface="Times New Roman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567541"/>
            <a:ext cx="7315200" cy="2797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8734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28600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/>
              <a:t>Medicaid </a:t>
            </a:r>
            <a:r>
              <a:rPr lang="en-US" sz="3400" b="1" dirty="0"/>
              <a:t>NEMT </a:t>
            </a:r>
            <a:r>
              <a:rPr lang="en-US" sz="3400" b="1" dirty="0" smtClean="0"/>
              <a:t>in Virginia</a:t>
            </a:r>
            <a:endParaRPr lang="en-US" sz="3400" b="1" dirty="0"/>
          </a:p>
        </p:txBody>
      </p:sp>
      <p:sp>
        <p:nvSpPr>
          <p:cNvPr id="6" name="Rectangle 5"/>
          <p:cNvSpPr/>
          <p:nvPr/>
        </p:nvSpPr>
        <p:spPr>
          <a:xfrm>
            <a:off x="381000" y="1143000"/>
            <a:ext cx="8534400" cy="5186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prstClr val="black"/>
                </a:solidFill>
              </a:rPr>
              <a:t>Commonwealth of Virginia   </a:t>
            </a:r>
          </a:p>
          <a:p>
            <a:pPr lvl="0"/>
            <a:endParaRPr lang="en-US" sz="900" b="1" dirty="0">
              <a:solidFill>
                <a:prstClr val="black"/>
              </a:solidFill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prstClr val="black"/>
                </a:solidFill>
              </a:rPr>
              <a:t>Medicaid </a:t>
            </a:r>
            <a:r>
              <a:rPr lang="en-US" sz="2400" dirty="0" smtClean="0">
                <a:solidFill>
                  <a:prstClr val="black"/>
                </a:solidFill>
              </a:rPr>
              <a:t>program administered </a:t>
            </a:r>
            <a:r>
              <a:rPr lang="en-US" sz="2400" dirty="0">
                <a:solidFill>
                  <a:prstClr val="black"/>
                </a:solidFill>
              </a:rPr>
              <a:t>by Dept. of </a:t>
            </a:r>
          </a:p>
          <a:p>
            <a:pPr lvl="0"/>
            <a:r>
              <a:rPr lang="en-US" sz="2400" dirty="0" smtClean="0">
                <a:solidFill>
                  <a:prstClr val="black"/>
                </a:solidFill>
              </a:rPr>
              <a:t>Medical Assistance Services (DMAS)</a:t>
            </a:r>
            <a:endParaRPr lang="en-US" sz="2400" dirty="0">
              <a:solidFill>
                <a:prstClr val="black"/>
              </a:solidFill>
            </a:endParaRPr>
          </a:p>
          <a:p>
            <a:pPr marL="285750" lvl="0" indent="-285750"/>
            <a:endParaRPr lang="en-US" sz="900" dirty="0">
              <a:solidFill>
                <a:prstClr val="black"/>
              </a:solidFill>
            </a:endParaRPr>
          </a:p>
          <a:p>
            <a:pPr marL="285750" lvl="1" indent="-285750"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prstClr val="black"/>
                </a:solidFill>
              </a:rPr>
              <a:t>Contracts with private broker, LogistiCare, for NEMT</a:t>
            </a:r>
            <a:endParaRPr lang="en-US" sz="2400" dirty="0">
              <a:solidFill>
                <a:prstClr val="black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</a:rPr>
              <a:t>“Full risk contract;”  capitated payment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</a:rPr>
              <a:t>State divided into 7 regions; Region 7 contains Northern VA suburbs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</a:rPr>
              <a:t>DMAS specifies broker responsibilities, including negotiate contracts with providers through “competitive bidding” or other strategies to ensure adequate capacity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endParaRPr lang="en-US" sz="900" dirty="0">
              <a:solidFill>
                <a:prstClr val="black"/>
              </a:solidFill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prstClr val="black"/>
                </a:solidFill>
              </a:rPr>
              <a:t>B</a:t>
            </a:r>
            <a:r>
              <a:rPr lang="en-US" sz="2400" dirty="0" smtClean="0">
                <a:solidFill>
                  <a:prstClr val="black"/>
                </a:solidFill>
              </a:rPr>
              <a:t>roker</a:t>
            </a:r>
            <a:endParaRPr lang="en-US" sz="2400" dirty="0">
              <a:solidFill>
                <a:prstClr val="black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</a:rPr>
              <a:t>Develops NEMT provider network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</a:rPr>
              <a:t>Verifies eligibility </a:t>
            </a:r>
            <a:endParaRPr lang="en-US" dirty="0">
              <a:solidFill>
                <a:prstClr val="black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</a:rPr>
              <a:t>Assigns trips to providers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</a:rPr>
              <a:t>Pays providers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</a:rPr>
              <a:t>Provides reports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990601"/>
            <a:ext cx="1600200" cy="1604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3053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28600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/>
              <a:t>Medicaid </a:t>
            </a:r>
            <a:r>
              <a:rPr lang="en-US" sz="3400" b="1" dirty="0"/>
              <a:t>NEMT </a:t>
            </a:r>
            <a:r>
              <a:rPr lang="en-US" sz="3400" b="1" dirty="0" smtClean="0"/>
              <a:t>in Virginia</a:t>
            </a:r>
            <a:endParaRPr lang="en-US" sz="3400" b="1" dirty="0"/>
          </a:p>
        </p:txBody>
      </p:sp>
      <p:sp>
        <p:nvSpPr>
          <p:cNvPr id="6" name="Rectangle 5"/>
          <p:cNvSpPr/>
          <p:nvPr/>
        </p:nvSpPr>
        <p:spPr>
          <a:xfrm>
            <a:off x="76200" y="1143000"/>
            <a:ext cx="8839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prstClr val="black"/>
                </a:solidFill>
              </a:rPr>
              <a:t>Commonwealth of Virginia </a:t>
            </a:r>
            <a:r>
              <a:rPr lang="en-US" sz="2000" dirty="0" smtClean="0">
                <a:solidFill>
                  <a:prstClr val="black"/>
                </a:solidFill>
              </a:rPr>
              <a:t>(con’t)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24000" y="1905001"/>
            <a:ext cx="6248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b="1" dirty="0">
                <a:latin typeface="Constantia"/>
                <a:ea typeface="Calibri"/>
                <a:cs typeface="Calibri"/>
              </a:rPr>
              <a:t>Medicaid NEMT Trips in Virginia’s Region 7, FY 2015</a:t>
            </a:r>
            <a:endParaRPr lang="en-US" dirty="0">
              <a:effectLst/>
              <a:latin typeface="Constantia"/>
              <a:ea typeface="Calibri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508" y="2274334"/>
            <a:ext cx="9314126" cy="3440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2160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28600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/>
              <a:t>Medicaid </a:t>
            </a:r>
            <a:r>
              <a:rPr lang="en-US" sz="3400" b="1" dirty="0"/>
              <a:t>NEMT </a:t>
            </a:r>
            <a:r>
              <a:rPr lang="en-US" sz="3400" b="1" dirty="0" smtClean="0"/>
              <a:t>and MetroAccess</a:t>
            </a:r>
            <a:endParaRPr lang="en-US" sz="3400" b="1" dirty="0"/>
          </a:p>
        </p:txBody>
      </p:sp>
      <p:sp>
        <p:nvSpPr>
          <p:cNvPr id="4" name="Rectangle 3"/>
          <p:cNvSpPr/>
          <p:nvPr/>
        </p:nvSpPr>
        <p:spPr>
          <a:xfrm>
            <a:off x="1066800" y="1295400"/>
            <a:ext cx="6781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ea typeface="Calibri"/>
                <a:cs typeface="Times New Roman"/>
              </a:rPr>
              <a:t>MetroAccess and Medicaid NEMT Trips by Jurisdiction, 2015</a:t>
            </a:r>
            <a:endParaRPr lang="en-US" dirty="0"/>
          </a:p>
        </p:txBody>
      </p:sp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0" y="1480066"/>
            <a:ext cx="9113788" cy="3930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084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6200" y="228600"/>
            <a:ext cx="906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Cost-Transferring: Medicaid </a:t>
            </a:r>
            <a:r>
              <a:rPr lang="en-US" sz="3200" b="1" dirty="0"/>
              <a:t>NEMT </a:t>
            </a:r>
            <a:r>
              <a:rPr lang="en-US" sz="3200" b="1" dirty="0" smtClean="0"/>
              <a:t>to MetroAccess?</a:t>
            </a:r>
            <a:endParaRPr lang="en-US" sz="3200" b="1" dirty="0"/>
          </a:p>
        </p:txBody>
      </p:sp>
      <p:sp>
        <p:nvSpPr>
          <p:cNvPr id="6" name="Rectangle 5"/>
          <p:cNvSpPr/>
          <p:nvPr/>
        </p:nvSpPr>
        <p:spPr>
          <a:xfrm>
            <a:off x="0" y="990600"/>
            <a:ext cx="9144000" cy="4847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prstClr val="black"/>
                </a:solidFill>
              </a:rPr>
              <a:t>Different funding structures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</a:rPr>
              <a:t>Medicaid NEMT – Federal share of NEMT is 70% for DC, 50% for MD and VA.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</a:rPr>
              <a:t>WMATA/MetroAccess – Federal funding provided for capital costs but three jurisdictions responsible for funding operations.</a:t>
            </a:r>
            <a:endParaRPr lang="en-US" dirty="0">
              <a:solidFill>
                <a:prstClr val="black"/>
              </a:solidFill>
            </a:endParaRPr>
          </a:p>
          <a:p>
            <a:pPr lvl="1"/>
            <a:endParaRPr lang="en-US" sz="900" dirty="0">
              <a:solidFill>
                <a:prstClr val="black"/>
              </a:solidFill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prstClr val="black"/>
                </a:solidFill>
              </a:rPr>
              <a:t>Effects on use of jurisdictions’ funds</a:t>
            </a:r>
            <a:endParaRPr lang="en-US" sz="2400" dirty="0">
              <a:solidFill>
                <a:prstClr val="black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</a:rPr>
              <a:t>D.C. </a:t>
            </a:r>
            <a:endParaRPr lang="en-US" dirty="0">
              <a:solidFill>
                <a:prstClr val="black"/>
              </a:solidFill>
            </a:endParaRP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</a:rPr>
              <a:t>NEMT trip on broker’s paratransit network costs $25.75 (avg.); federal share is 70% or $18.03 and D.C. share is 30% or $7.72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</a:rPr>
              <a:t>MetroAccess trip costs $51 (avg.); federal share is 0% and D.C. share is 100% or $51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</a:rPr>
              <a:t>82,404 NEMT trips on MetroAccess in 2015 – if provided through broker, D.C.’s 30% share of $2.1 M would be $636,571; instead, D.C. paid $4.2 M for MetroAccess</a:t>
            </a:r>
            <a:endParaRPr lang="en-US" dirty="0">
              <a:solidFill>
                <a:prstClr val="black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</a:rPr>
              <a:t>MD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</a:rPr>
              <a:t>Data collection practices do not capture Medicaid-eligible trips on MetroAccess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</a:rPr>
              <a:t>Some portion of reported “service denied” represents trips on MetroAccess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</a:rPr>
              <a:t>If those trips were on counties’ NEMT, MD would pay 50% for trips costing $32-40; instead MD paid $51 for each trip on MetroAccess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53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28600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/>
              <a:t>Opportunities for Improvement</a:t>
            </a:r>
            <a:endParaRPr lang="en-US" sz="3400" b="1" dirty="0"/>
          </a:p>
        </p:txBody>
      </p:sp>
      <p:sp>
        <p:nvSpPr>
          <p:cNvPr id="6" name="Rectangle 5"/>
          <p:cNvSpPr/>
          <p:nvPr/>
        </p:nvSpPr>
        <p:spPr>
          <a:xfrm>
            <a:off x="304800" y="1371600"/>
            <a:ext cx="8382000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smtClean="0">
                <a:solidFill>
                  <a:prstClr val="black"/>
                </a:solidFill>
              </a:rPr>
              <a:t>Options to improve cost-effectiveness of medical transportation now provided by MetroAccess</a:t>
            </a:r>
          </a:p>
          <a:p>
            <a:pPr lvl="1"/>
            <a:endParaRPr lang="en-US" sz="900" dirty="0">
              <a:solidFill>
                <a:prstClr val="black"/>
              </a:solidFill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en-US" sz="2000" dirty="0" smtClean="0">
                <a:solidFill>
                  <a:prstClr val="black"/>
                </a:solidFill>
              </a:rPr>
              <a:t>More costly for jurisdictions to have MetroAccess provide Medicaid-eligible trips </a:t>
            </a: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en-US" sz="2000" dirty="0" smtClean="0"/>
              <a:t>States </a:t>
            </a:r>
            <a:r>
              <a:rPr lang="en-US" sz="2000" dirty="0"/>
              <a:t>and local jurisdictions </a:t>
            </a:r>
            <a:r>
              <a:rPr lang="en-US" sz="2000" dirty="0" smtClean="0"/>
              <a:t>responsible </a:t>
            </a:r>
            <a:r>
              <a:rPr lang="en-US" sz="2000" dirty="0"/>
              <a:t>for funding </a:t>
            </a:r>
            <a:r>
              <a:rPr lang="en-US" sz="2000" dirty="0" smtClean="0"/>
              <a:t>MetroAccess</a:t>
            </a:r>
            <a:r>
              <a:rPr lang="en-US" sz="2000" dirty="0"/>
              <a:t>, while </a:t>
            </a:r>
            <a:r>
              <a:rPr lang="en-US" sz="2000" dirty="0" smtClean="0"/>
              <a:t>federal </a:t>
            </a:r>
            <a:r>
              <a:rPr lang="en-US" sz="2000" dirty="0"/>
              <a:t>government funds a major portion of Medicaid </a:t>
            </a:r>
            <a:r>
              <a:rPr lang="en-US" sz="2000" dirty="0" smtClean="0"/>
              <a:t>NEMT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900" dirty="0" smtClean="0"/>
              <a:t>Average </a:t>
            </a:r>
            <a:r>
              <a:rPr lang="en-US" sz="1900" dirty="0"/>
              <a:t>cost </a:t>
            </a:r>
            <a:r>
              <a:rPr lang="en-US" sz="1900" dirty="0" smtClean="0"/>
              <a:t>of </a:t>
            </a:r>
            <a:r>
              <a:rPr lang="en-US" sz="1900" dirty="0"/>
              <a:t>MetroAccess </a:t>
            </a:r>
            <a:r>
              <a:rPr lang="en-US" sz="1900" dirty="0" smtClean="0"/>
              <a:t>trip is </a:t>
            </a:r>
            <a:r>
              <a:rPr lang="en-US" sz="1900" dirty="0"/>
              <a:t>twice the full cost of a paratransit trip on </a:t>
            </a:r>
            <a:r>
              <a:rPr lang="en-US" sz="1900" dirty="0" smtClean="0"/>
              <a:t>D.C.’s NEMT </a:t>
            </a:r>
            <a:r>
              <a:rPr lang="en-US" sz="1900" dirty="0"/>
              <a:t>program and more than one-third the full cost </a:t>
            </a:r>
            <a:r>
              <a:rPr lang="en-US" sz="1900" dirty="0" smtClean="0"/>
              <a:t>for </a:t>
            </a:r>
            <a:r>
              <a:rPr lang="en-US" sz="1900" dirty="0"/>
              <a:t>NEMT paratransit trip in </a:t>
            </a:r>
            <a:r>
              <a:rPr lang="en-US" sz="1900" dirty="0" smtClean="0"/>
              <a:t>Maryland counties</a:t>
            </a:r>
            <a:endParaRPr lang="en-US" sz="1900" dirty="0" smtClean="0">
              <a:solidFill>
                <a:prstClr val="black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900" dirty="0" smtClean="0">
                <a:solidFill>
                  <a:prstClr val="black"/>
                </a:solidFill>
              </a:rPr>
              <a:t>Net result – states and local jurisdictions paying full cost for more expensive MetroAccess trips, while NEMT provides trips that are more cost-effective at full face value but also heavily subsidized by federal funds</a:t>
            </a:r>
            <a:endParaRPr lang="en-US" sz="1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11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28600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/>
              <a:t>Opportunities for Improvement </a:t>
            </a:r>
            <a:r>
              <a:rPr lang="en-US" sz="2000" b="1" dirty="0" smtClean="0"/>
              <a:t>(con’t)</a:t>
            </a:r>
            <a:endParaRPr lang="en-US" sz="2000" b="1" dirty="0"/>
          </a:p>
        </p:txBody>
      </p:sp>
      <p:sp>
        <p:nvSpPr>
          <p:cNvPr id="6" name="Rectangle 5"/>
          <p:cNvSpPr/>
          <p:nvPr/>
        </p:nvSpPr>
        <p:spPr>
          <a:xfrm>
            <a:off x="76200" y="1143000"/>
            <a:ext cx="8839200" cy="463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en-US" sz="2400" b="1" dirty="0" smtClean="0">
                <a:solidFill>
                  <a:prstClr val="black"/>
                </a:solidFill>
              </a:rPr>
              <a:t>Option 1: Use Medicaid NEMT’s Paratransit Providers for Medicaid-Eligible  Trips Now Provided by MetroAccess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900" dirty="0" smtClean="0">
                <a:solidFill>
                  <a:prstClr val="black"/>
                </a:solidFill>
              </a:rPr>
              <a:t>D.C. 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en-US" sz="1900" dirty="0" smtClean="0">
                <a:solidFill>
                  <a:prstClr val="black"/>
                </a:solidFill>
              </a:rPr>
              <a:t>Modify broker contract that now explicitly states the broker should include MetroAccess among transportation modes used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en-US" sz="1900" dirty="0" smtClean="0">
                <a:solidFill>
                  <a:prstClr val="black"/>
                </a:solidFill>
              </a:rPr>
              <a:t>Discontinue practice of paying MetroAccess fare for Medicaid-eligible trips (Medicaid recipients certified for ADA paratransit may continue using MetroAccess if they wish) </a:t>
            </a:r>
          </a:p>
          <a:p>
            <a:pPr lvl="2"/>
            <a:endParaRPr lang="en-US" sz="1900" dirty="0">
              <a:solidFill>
                <a:prstClr val="black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900" dirty="0" smtClean="0">
                <a:solidFill>
                  <a:prstClr val="black"/>
                </a:solidFill>
              </a:rPr>
              <a:t>MD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en-US" sz="1900" dirty="0" smtClean="0">
                <a:solidFill>
                  <a:prstClr val="black"/>
                </a:solidFill>
              </a:rPr>
              <a:t>State’s DHMH to revise NEMT instructions to jurisdictions – instead of denying NEMT to Medicaid recipients eligible for MetroAccess, provide their trips</a:t>
            </a:r>
          </a:p>
          <a:p>
            <a:pPr marL="1657350" lvl="3" indent="-285750">
              <a:buFont typeface="Wingdings" panose="05000000000000000000" pitchFamily="2" charset="2"/>
              <a:buChar char="§"/>
            </a:pPr>
            <a:r>
              <a:rPr lang="en-US" sz="1900" dirty="0" smtClean="0">
                <a:solidFill>
                  <a:prstClr val="black"/>
                </a:solidFill>
              </a:rPr>
              <a:t>This would add unknown number of NEMT trips for Montgomery and Prince George’s  Counties</a:t>
            </a:r>
            <a:endParaRPr lang="en-US" sz="1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86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28600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/>
              <a:t>Opportunities for Improvement </a:t>
            </a:r>
            <a:r>
              <a:rPr lang="en-US" sz="2000" b="1" dirty="0" smtClean="0"/>
              <a:t>(con’t)</a:t>
            </a:r>
            <a:endParaRPr lang="en-US" sz="2000" b="1" dirty="0"/>
          </a:p>
        </p:txBody>
      </p:sp>
      <p:sp>
        <p:nvSpPr>
          <p:cNvPr id="6" name="Rectangle 5"/>
          <p:cNvSpPr/>
          <p:nvPr/>
        </p:nvSpPr>
        <p:spPr>
          <a:xfrm>
            <a:off x="381000" y="1143000"/>
            <a:ext cx="8229600" cy="4047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en-US" sz="2400" b="1" dirty="0" smtClean="0">
                <a:solidFill>
                  <a:prstClr val="black"/>
                </a:solidFill>
              </a:rPr>
              <a:t>Option 2: Share Cost of Medicaid-Eligible Trips on MetroAccess with State Medicaid Agencies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900" dirty="0" smtClean="0">
                <a:solidFill>
                  <a:prstClr val="black"/>
                </a:solidFill>
              </a:rPr>
              <a:t>WMATA to develop a trip cost for “human service agencies”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900" dirty="0" smtClean="0">
                <a:solidFill>
                  <a:prstClr val="black"/>
                </a:solidFill>
              </a:rPr>
              <a:t>Requires agreement with state Medicaid agencies and coordination on ridership data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900" dirty="0" smtClean="0"/>
              <a:t>D.C.: To pay its 30% of the “human service agency” rate, federal government pays its 70% share; D.C. also pays the remaining cost for the trip, up to the $51.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900" dirty="0" smtClean="0"/>
              <a:t>MD counties: Keep data on Medicaid recipients referred to MetroAccess so WMATA can track; MD pays its 50% share of the </a:t>
            </a:r>
            <a:r>
              <a:rPr lang="en-US" sz="1900" dirty="0"/>
              <a:t>“human service agency” rate, federal government pays its 5</a:t>
            </a:r>
            <a:r>
              <a:rPr lang="en-US" sz="1900" dirty="0" smtClean="0"/>
              <a:t>0</a:t>
            </a:r>
            <a:r>
              <a:rPr lang="en-US" sz="1900" dirty="0"/>
              <a:t>% share; </a:t>
            </a:r>
            <a:r>
              <a:rPr lang="en-US" sz="1900" dirty="0" smtClean="0"/>
              <a:t>MD also </a:t>
            </a:r>
            <a:r>
              <a:rPr lang="en-US" sz="1900" dirty="0"/>
              <a:t>pays the remaining cost for the trip, up to the $51.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endParaRPr lang="en-US" sz="1900" dirty="0" smtClean="0"/>
          </a:p>
        </p:txBody>
      </p:sp>
    </p:spTree>
    <p:extLst>
      <p:ext uri="{BB962C8B-B14F-4D97-AF65-F5344CB8AC3E}">
        <p14:creationId xmlns:p14="http://schemas.microsoft.com/office/powerpoint/2010/main" val="195760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28600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/>
              <a:t>Opportunities for Improvement </a:t>
            </a:r>
            <a:r>
              <a:rPr lang="en-US" sz="2000" b="1" dirty="0" smtClean="0"/>
              <a:t>(con’t)</a:t>
            </a:r>
            <a:endParaRPr lang="en-US" sz="2000" b="1" dirty="0"/>
          </a:p>
        </p:txBody>
      </p:sp>
      <p:sp>
        <p:nvSpPr>
          <p:cNvPr id="6" name="Rectangle 5"/>
          <p:cNvSpPr/>
          <p:nvPr/>
        </p:nvSpPr>
        <p:spPr>
          <a:xfrm>
            <a:off x="381000" y="1143000"/>
            <a:ext cx="8229600" cy="543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en-US" sz="2400" b="1" dirty="0" smtClean="0">
                <a:solidFill>
                  <a:prstClr val="black"/>
                </a:solidFill>
              </a:rPr>
              <a:t>Option 3: Pilot Service for Subscription Dialysis Trips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900" dirty="0" smtClean="0">
                <a:solidFill>
                  <a:prstClr val="black"/>
                </a:solidFill>
              </a:rPr>
              <a:t>Focuses on all dialysis trips, not just Medicaid-eligible trips; two ways to test option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900" dirty="0" smtClean="0">
                <a:solidFill>
                  <a:prstClr val="black"/>
                </a:solidFill>
              </a:rPr>
              <a:t>First:  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en-US" sz="1900" dirty="0" smtClean="0">
                <a:solidFill>
                  <a:prstClr val="black"/>
                </a:solidFill>
              </a:rPr>
              <a:t>Select one of MD counties – Prince George’s may be preferred given estimates of dialysis trips</a:t>
            </a:r>
            <a:endParaRPr lang="en-US" sz="1900" dirty="0" smtClean="0"/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en-US" sz="1900" dirty="0" smtClean="0"/>
              <a:t>Leverage D.C. NEMT broker to provide trips 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en-US" sz="1900" dirty="0" smtClean="0"/>
              <a:t>For each trip shifted, MD does not pay $51 for MetroAccess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en-US" sz="1900" dirty="0" smtClean="0"/>
              <a:t>Additional savings if coordination with DHMH for cost-sharing as in Option 2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900" dirty="0" smtClean="0"/>
              <a:t>Second: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en-US" sz="1900" dirty="0" smtClean="0"/>
              <a:t>Same-day subsidized taxi service for dialysis trips in either of two MD counties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en-US" sz="1900" dirty="0" smtClean="0"/>
              <a:t>Key advantage – same day scheduling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en-US" sz="1900" dirty="0" smtClean="0"/>
              <a:t>Savings to MD depend on amount of subsidy per trip and number of MetroAccess riders who choose the same-day service over MetroAccess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endParaRPr lang="en-US" sz="1900" dirty="0" smtClean="0"/>
          </a:p>
        </p:txBody>
      </p:sp>
    </p:spTree>
    <p:extLst>
      <p:ext uri="{BB962C8B-B14F-4D97-AF65-F5344CB8AC3E}">
        <p14:creationId xmlns:p14="http://schemas.microsoft.com/office/powerpoint/2010/main" val="320720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28600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/>
              <a:t>Opportunities for Improvement </a:t>
            </a:r>
            <a:r>
              <a:rPr lang="en-US" sz="2000" b="1" dirty="0" smtClean="0"/>
              <a:t>(con’t)</a:t>
            </a:r>
            <a:endParaRPr lang="en-US" sz="2000" b="1" dirty="0"/>
          </a:p>
        </p:txBody>
      </p:sp>
      <p:sp>
        <p:nvSpPr>
          <p:cNvPr id="6" name="Rectangle 5"/>
          <p:cNvSpPr/>
          <p:nvPr/>
        </p:nvSpPr>
        <p:spPr>
          <a:xfrm>
            <a:off x="381000" y="1143000"/>
            <a:ext cx="8229600" cy="3739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en-US" sz="2400" b="1" dirty="0" smtClean="0">
                <a:solidFill>
                  <a:prstClr val="black"/>
                </a:solidFill>
              </a:rPr>
              <a:t>Option </a:t>
            </a:r>
            <a:r>
              <a:rPr lang="en-US" sz="2400" b="1" dirty="0">
                <a:solidFill>
                  <a:prstClr val="black"/>
                </a:solidFill>
              </a:rPr>
              <a:t>4</a:t>
            </a:r>
            <a:r>
              <a:rPr lang="en-US" sz="2400" b="1" dirty="0" smtClean="0">
                <a:solidFill>
                  <a:prstClr val="black"/>
                </a:solidFill>
              </a:rPr>
              <a:t>: Contract for Non-Dedicated Transportation for Selected Human Service Agency in Maryland</a:t>
            </a:r>
            <a:endParaRPr lang="en-US" b="1" dirty="0" smtClean="0">
              <a:solidFill>
                <a:prstClr val="black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900" dirty="0" smtClean="0">
                <a:solidFill>
                  <a:prstClr val="black"/>
                </a:solidFill>
              </a:rPr>
              <a:t>A pilot project using a contracted private transportation provider to serve subscription trips of a MD human service agency (HSA)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900" dirty="0" smtClean="0">
                <a:solidFill>
                  <a:prstClr val="black"/>
                </a:solidFill>
              </a:rPr>
              <a:t>Concept similar to pilots operated with two HSAs in MD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900" dirty="0" smtClean="0">
                <a:solidFill>
                  <a:prstClr val="black"/>
                </a:solidFill>
              </a:rPr>
              <a:t>Cost savings depend on number of trips shifted from MetroAccess to private provider 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en-US" sz="1900" dirty="0" smtClean="0">
                <a:solidFill>
                  <a:prstClr val="black"/>
                </a:solidFill>
              </a:rPr>
              <a:t>Assuming 50,000 annual trips and cost/trip of $30, savings to MD estimated at $1 M with some additional administrative costs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en-US" sz="1900" dirty="0" smtClean="0">
                <a:solidFill>
                  <a:prstClr val="black"/>
                </a:solidFill>
              </a:rPr>
              <a:t>Additional cost savings if cost-sharing with Medicaid for trips that are Medicaid-eligible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29130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381000"/>
            <a:ext cx="586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28600"/>
            <a:ext cx="8001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 smtClean="0"/>
              <a:t>Why Consider the Options?</a:t>
            </a:r>
            <a:endParaRPr lang="en-US" sz="2000" b="1" dirty="0"/>
          </a:p>
        </p:txBody>
      </p:sp>
      <p:sp>
        <p:nvSpPr>
          <p:cNvPr id="6" name="Rectangle 5"/>
          <p:cNvSpPr/>
          <p:nvPr/>
        </p:nvSpPr>
        <p:spPr>
          <a:xfrm>
            <a:off x="391886" y="1295400"/>
            <a:ext cx="8229600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prstClr val="black"/>
                </a:solidFill>
              </a:rPr>
              <a:t>Costs and funding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900" dirty="0" smtClean="0"/>
              <a:t>D.C and MD currently do not take advantage </a:t>
            </a:r>
            <a:r>
              <a:rPr lang="en-US" sz="1900" dirty="0"/>
              <a:t>of significant federal funding provided for </a:t>
            </a:r>
            <a:r>
              <a:rPr lang="en-US" sz="1900" dirty="0" smtClean="0"/>
              <a:t>NEMT</a:t>
            </a:r>
            <a:endParaRPr lang="en-US" sz="1900" dirty="0">
              <a:solidFill>
                <a:prstClr val="black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900" dirty="0" smtClean="0"/>
              <a:t>Also do not take </a:t>
            </a:r>
            <a:r>
              <a:rPr lang="en-US" sz="1900" dirty="0"/>
              <a:t>advantage of the NEMT paratransit services that are considerably more cost-effective than </a:t>
            </a:r>
            <a:r>
              <a:rPr lang="en-US" sz="1900" dirty="0" smtClean="0"/>
              <a:t>MetroAccess</a:t>
            </a:r>
          </a:p>
          <a:p>
            <a:pPr lvl="1"/>
            <a:endParaRPr lang="en-US" sz="900" dirty="0" smtClean="0">
              <a:solidFill>
                <a:prstClr val="black"/>
              </a:solidFill>
            </a:endParaRPr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en-US" sz="2400" dirty="0" smtClean="0"/>
              <a:t>Shift medical </a:t>
            </a:r>
            <a:r>
              <a:rPr lang="en-US" sz="2400" dirty="0"/>
              <a:t>trips to </a:t>
            </a:r>
            <a:r>
              <a:rPr lang="en-US" sz="2400" dirty="0" smtClean="0"/>
              <a:t>transportation programs </a:t>
            </a:r>
            <a:r>
              <a:rPr lang="en-US" sz="2400" dirty="0"/>
              <a:t>that specializes in medical </a:t>
            </a:r>
            <a:r>
              <a:rPr lang="en-US" sz="2400" dirty="0" smtClean="0"/>
              <a:t>transportation</a:t>
            </a:r>
            <a:r>
              <a:rPr lang="en-US" sz="2400" dirty="0"/>
              <a:t> </a:t>
            </a:r>
            <a:r>
              <a:rPr lang="en-US" sz="2400" dirty="0" smtClean="0"/>
              <a:t>(Option 1 and first pilot in Option 3)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900" dirty="0"/>
              <a:t>MetroAccess provides many medically-related trips</a:t>
            </a:r>
            <a:r>
              <a:rPr lang="en-US" sz="1900" dirty="0" smtClean="0"/>
              <a:t>, but, by </a:t>
            </a:r>
            <a:r>
              <a:rPr lang="en-US" sz="1900" dirty="0"/>
              <a:t>federal regulation, is not trip-purpose </a:t>
            </a:r>
            <a:r>
              <a:rPr lang="en-US" sz="1900" dirty="0" smtClean="0"/>
              <a:t>specific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endParaRPr lang="en-US" sz="900" dirty="0" smtClean="0"/>
          </a:p>
          <a:p>
            <a:pPr marL="285750" lvl="0" indent="-285750">
              <a:buFont typeface="Wingdings" panose="05000000000000000000" pitchFamily="2" charset="2"/>
              <a:buChar char="q"/>
            </a:pPr>
            <a:r>
              <a:rPr lang="en-US" sz="2400" dirty="0"/>
              <a:t>I</a:t>
            </a:r>
            <a:r>
              <a:rPr lang="en-US" sz="2400" dirty="0" smtClean="0"/>
              <a:t>ncrease </a:t>
            </a:r>
            <a:r>
              <a:rPr lang="en-US" sz="2400" dirty="0"/>
              <a:t>business for smaller, local transportation </a:t>
            </a:r>
            <a:r>
              <a:rPr lang="en-US" sz="2400" dirty="0" smtClean="0"/>
              <a:t>companies</a:t>
            </a:r>
            <a:r>
              <a:rPr lang="en-US" dirty="0" smtClean="0"/>
              <a:t> 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1900" dirty="0" smtClean="0"/>
              <a:t>Shifting trips to NEMT providers in D.C. and MD counties would provide more trips for the small local transportation providers including taxis </a:t>
            </a:r>
            <a:endParaRPr lang="en-US" sz="19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585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2741</TotalTime>
  <Words>1750</Words>
  <Application>Microsoft Office PowerPoint</Application>
  <PresentationFormat>On-screen Show (4:3)</PresentationFormat>
  <Paragraphs>229</Paragraphs>
  <Slides>21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Jason Quan</dc:creator>
  <cp:lastModifiedBy>Buffy Ellis</cp:lastModifiedBy>
  <cp:revision>116</cp:revision>
  <cp:lastPrinted>2016-08-08T13:54:21Z</cp:lastPrinted>
  <dcterms:created xsi:type="dcterms:W3CDTF">2016-07-30T15:51:58Z</dcterms:created>
  <dcterms:modified xsi:type="dcterms:W3CDTF">2016-08-10T17:33:09Z</dcterms:modified>
</cp:coreProperties>
</file>