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8" r:id="rId1"/>
  </p:sldMasterIdLst>
  <p:notesMasterIdLst>
    <p:notesMasterId r:id="rId8"/>
  </p:notesMasterIdLst>
  <p:handoutMasterIdLst>
    <p:handoutMasterId r:id="rId9"/>
  </p:handoutMasterIdLst>
  <p:sldIdLst>
    <p:sldId id="256" r:id="rId2"/>
    <p:sldId id="299" r:id="rId3"/>
    <p:sldId id="287" r:id="rId4"/>
    <p:sldId id="280" r:id="rId5"/>
    <p:sldId id="298" r:id="rId6"/>
    <p:sldId id="294" r:id="rId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52" autoAdjust="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28CEF-412C-4639-85A9-A22801952CB8}" type="datetimeFigureOut">
              <a:rPr lang="en-US" smtClean="0"/>
              <a:pPr/>
              <a:t>9/5/2013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254151-1B41-4DDD-B045-53B3BB5A3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2368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F871993-EB5E-448B-A904-D90B661DB6CE}" type="datetimeFigureOut">
              <a:rPr lang="en-US" smtClean="0"/>
              <a:pPr/>
              <a:t>9/5/2013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807A2FE-D07E-4E64-BA0B-13FB1CDBFD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51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46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ntranet.mwcog.org/cognet/LogosImagesPhotos/cog_blue_text.jpg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10668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4325112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3800" y="612648"/>
            <a:ext cx="1066800" cy="225552"/>
          </a:xfrm>
        </p:spPr>
        <p:txBody>
          <a:bodyPr/>
          <a:lstStyle/>
          <a:p>
            <a:r>
              <a:rPr lang="en-US" smtClean="0"/>
              <a:t>11/8/12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2286000" cy="377952"/>
          </a:xfrm>
        </p:spPr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242" name="Picture 2" descr="Picture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"/>
            <a:ext cx="996696" cy="8382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smtClean="0"/>
              <a:t>WRTC Meeting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ntranet.mwcog.org/cognet/LogosImagesPhotos/cog_blue_text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267200"/>
            <a:ext cx="8229600" cy="17526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Gill Sans MT" pitchFamily="34" charset="0"/>
              </a:rPr>
              <a:t>Karl Berger</a:t>
            </a:r>
          </a:p>
          <a:p>
            <a:r>
              <a:rPr lang="en-US" sz="2000" dirty="0" smtClean="0">
                <a:latin typeface="Gill Sans MT" pitchFamily="34" charset="0"/>
              </a:rPr>
              <a:t>Dept. of Environmental Programs</a:t>
            </a:r>
          </a:p>
          <a:p>
            <a:r>
              <a:rPr lang="en-US" sz="2000" dirty="0" smtClean="0">
                <a:latin typeface="Gill Sans MT" pitchFamily="34" charset="0"/>
              </a:rPr>
              <a:t>Metropolitan Washington Council of Governments</a:t>
            </a:r>
            <a:endParaRPr lang="en-US" sz="2000" dirty="0">
              <a:latin typeface="Gill Sans MT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1000" y="762000"/>
            <a:ext cx="8458200" cy="243840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Gill Sans MT" pitchFamily="34" charset="0"/>
              </a:rPr>
              <a:t>COG Bay Policy Committee</a:t>
            </a:r>
            <a:br>
              <a:rPr lang="en-US" sz="4000" b="1" dirty="0" smtClean="0">
                <a:latin typeface="Gill Sans MT" pitchFamily="34" charset="0"/>
              </a:rPr>
            </a:br>
            <a:r>
              <a:rPr lang="en-US" sz="3600" b="1" dirty="0" smtClean="0">
                <a:latin typeface="Gill Sans MT" pitchFamily="34" charset="0"/>
              </a:rPr>
              <a:t/>
            </a:r>
            <a:br>
              <a:rPr lang="en-US" sz="3600" b="1" dirty="0" smtClean="0">
                <a:latin typeface="Gill Sans MT" pitchFamily="34" charset="0"/>
              </a:rPr>
            </a:br>
            <a:r>
              <a:rPr lang="en-US" sz="3600" b="1" dirty="0" smtClean="0">
                <a:latin typeface="Gill Sans MT" pitchFamily="34" charset="0"/>
              </a:rPr>
              <a:t>Some Recent Developments</a:t>
            </a:r>
            <a:r>
              <a:rPr lang="en-US" sz="3600" dirty="0" smtClean="0">
                <a:latin typeface="Gill Sans MT" pitchFamily="34" charset="0"/>
              </a:rPr>
              <a:t/>
            </a:r>
            <a:br>
              <a:rPr lang="en-US" sz="3600" dirty="0" smtClean="0">
                <a:latin typeface="Gill Sans MT" pitchFamily="34" charset="0"/>
              </a:rPr>
            </a:br>
            <a:endParaRPr lang="en-US" dirty="0"/>
          </a:p>
        </p:txBody>
      </p:sp>
      <p:pic>
        <p:nvPicPr>
          <p:cNvPr id="6" name="Picture 2" descr="Pictur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5486400"/>
            <a:ext cx="1097280" cy="88558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838200"/>
          </a:xfrm>
        </p:spPr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Regional Water Quality </a:t>
            </a:r>
            <a:r>
              <a:rPr lang="en-US" dirty="0" smtClean="0"/>
              <a:t>Forum</a:t>
            </a:r>
          </a:p>
          <a:p>
            <a:r>
              <a:rPr lang="en-US" dirty="0"/>
              <a:t>Joint CBPC – CEEPC </a:t>
            </a:r>
            <a:r>
              <a:rPr lang="en-US" dirty="0" smtClean="0"/>
              <a:t>meeting</a:t>
            </a:r>
          </a:p>
          <a:p>
            <a:r>
              <a:rPr lang="en-US" dirty="0" smtClean="0"/>
              <a:t>New Bay Agreement Comments – (covered separately)</a:t>
            </a:r>
          </a:p>
          <a:p>
            <a:r>
              <a:rPr lang="en-US" dirty="0" smtClean="0"/>
              <a:t>Participation in </a:t>
            </a:r>
            <a:r>
              <a:rPr lang="en-US" dirty="0"/>
              <a:t>National Affordability </a:t>
            </a:r>
            <a:r>
              <a:rPr lang="en-US" dirty="0" smtClean="0"/>
              <a:t>Dialogue</a:t>
            </a:r>
          </a:p>
          <a:p>
            <a:r>
              <a:rPr lang="en-US" dirty="0" smtClean="0"/>
              <a:t>Future Developments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09/06/13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955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Regional Water Quality Forum in May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Attendance</a:t>
            </a:r>
          </a:p>
          <a:p>
            <a:pPr marL="402336" lvl="1" indent="0">
              <a:buNone/>
            </a:pPr>
            <a:r>
              <a:rPr lang="en-US" sz="1800" dirty="0" smtClean="0"/>
              <a:t>Shawn </a:t>
            </a:r>
            <a:r>
              <a:rPr lang="en-US" sz="1800" dirty="0"/>
              <a:t>Garvin, </a:t>
            </a:r>
            <a:r>
              <a:rPr lang="en-US" sz="1800" dirty="0" smtClean="0"/>
              <a:t>Ellen </a:t>
            </a:r>
            <a:r>
              <a:rPr lang="en-US" sz="1800" dirty="0" err="1"/>
              <a:t>Gilinsky</a:t>
            </a:r>
            <a:r>
              <a:rPr lang="en-US" sz="1800" dirty="0"/>
              <a:t>, </a:t>
            </a:r>
            <a:r>
              <a:rPr lang="en-US" sz="1800" dirty="0" smtClean="0"/>
              <a:t> Jon </a:t>
            </a:r>
            <a:r>
              <a:rPr lang="en-US" sz="1800" dirty="0" err="1" smtClean="0"/>
              <a:t>Capacasa</a:t>
            </a:r>
            <a:r>
              <a:rPr lang="en-US" sz="1800" dirty="0" smtClean="0"/>
              <a:t>, EPA Region III Jeff Corbin --  EPA</a:t>
            </a:r>
            <a:endParaRPr lang="en-US" sz="1800" dirty="0"/>
          </a:p>
          <a:p>
            <a:pPr marL="402336" lvl="1" indent="0">
              <a:buNone/>
            </a:pPr>
            <a:r>
              <a:rPr lang="en-US" sz="1800" dirty="0" smtClean="0"/>
              <a:t>Diane Davis -- District </a:t>
            </a:r>
            <a:r>
              <a:rPr lang="en-US" sz="1800" dirty="0"/>
              <a:t>of </a:t>
            </a:r>
            <a:r>
              <a:rPr lang="en-US" sz="1800" dirty="0" smtClean="0"/>
              <a:t>Columbia</a:t>
            </a:r>
          </a:p>
          <a:p>
            <a:pPr marL="402336" lvl="1" indent="0">
              <a:buNone/>
            </a:pPr>
            <a:r>
              <a:rPr lang="en-US" sz="1800" dirty="0" smtClean="0"/>
              <a:t>Doug </a:t>
            </a:r>
            <a:r>
              <a:rPr lang="en-US" sz="1800" dirty="0" err="1" smtClean="0"/>
              <a:t>Domenech</a:t>
            </a:r>
            <a:r>
              <a:rPr lang="en-US" sz="1800" dirty="0" smtClean="0"/>
              <a:t> -- Virginia</a:t>
            </a:r>
          </a:p>
          <a:p>
            <a:pPr marL="402336" lvl="1" indent="0">
              <a:buNone/>
            </a:pPr>
            <a:r>
              <a:rPr lang="en-US" sz="1800" dirty="0" smtClean="0"/>
              <a:t>Robert Summers -- Maryland</a:t>
            </a:r>
            <a:endParaRPr lang="en-US" sz="1800" dirty="0" smtClean="0"/>
          </a:p>
          <a:p>
            <a:r>
              <a:rPr lang="en-US" dirty="0" smtClean="0"/>
              <a:t>Issues</a:t>
            </a:r>
          </a:p>
          <a:p>
            <a:pPr lvl="1"/>
            <a:r>
              <a:rPr lang="en-US" sz="2300" dirty="0" smtClean="0"/>
              <a:t>Affordability; </a:t>
            </a:r>
            <a:r>
              <a:rPr lang="en-US" sz="2300" dirty="0"/>
              <a:t>n</a:t>
            </a:r>
            <a:r>
              <a:rPr lang="en-US" sz="2300" dirty="0" smtClean="0"/>
              <a:t>eed to address aging infrastructure</a:t>
            </a:r>
          </a:p>
          <a:p>
            <a:pPr lvl="1"/>
            <a:r>
              <a:rPr lang="en-US" sz="2300" dirty="0" smtClean="0"/>
              <a:t>Flexibility in permitting; allowing for innovation</a:t>
            </a:r>
          </a:p>
          <a:p>
            <a:pPr lvl="1"/>
            <a:r>
              <a:rPr lang="en-US" sz="2300" dirty="0" smtClean="0"/>
              <a:t>Need for greater public awareness</a:t>
            </a:r>
            <a:endParaRPr lang="en-US" sz="2300" dirty="0" smtClean="0"/>
          </a:p>
          <a:p>
            <a:r>
              <a:rPr lang="en-US" dirty="0" smtClean="0"/>
              <a:t>Next Steps</a:t>
            </a:r>
          </a:p>
          <a:p>
            <a:pPr lvl="1"/>
            <a:r>
              <a:rPr lang="en-US" sz="2300" dirty="0" smtClean="0"/>
              <a:t>Organize </a:t>
            </a:r>
            <a:r>
              <a:rPr lang="en-US" sz="2300" dirty="0"/>
              <a:t>regional dialogue on </a:t>
            </a:r>
            <a:r>
              <a:rPr lang="en-US" sz="2300" dirty="0" smtClean="0"/>
              <a:t> challenges of water resource infrastructure</a:t>
            </a:r>
          </a:p>
          <a:p>
            <a:pPr lvl="1"/>
            <a:r>
              <a:rPr lang="en-US" sz="2300" dirty="0" smtClean="0"/>
              <a:t>Gather regional fee data on wastewater</a:t>
            </a:r>
            <a:r>
              <a:rPr lang="en-US" sz="2300" dirty="0"/>
              <a:t>, drinking water, </a:t>
            </a:r>
            <a:r>
              <a:rPr lang="en-US" sz="2300" dirty="0" smtClean="0"/>
              <a:t>and stormwater costs</a:t>
            </a:r>
          </a:p>
          <a:p>
            <a:pPr lvl="1"/>
            <a:r>
              <a:rPr lang="en-US" sz="2300" dirty="0" smtClean="0"/>
              <a:t>Develop a </a:t>
            </a:r>
            <a:r>
              <a:rPr lang="en-US" sz="2300" dirty="0"/>
              <a:t>regional water quality </a:t>
            </a:r>
            <a:r>
              <a:rPr lang="en-US" sz="2300" dirty="0" smtClean="0"/>
              <a:t>education effort in </a:t>
            </a:r>
            <a:r>
              <a:rPr lang="en-US" sz="2300" dirty="0"/>
              <a:t>partnership with </a:t>
            </a:r>
            <a:r>
              <a:rPr lang="en-US" sz="2300" dirty="0" smtClean="0"/>
              <a:t>EPA, states</a:t>
            </a:r>
            <a:endParaRPr lang="en-US" sz="2300" dirty="0" smtClean="0"/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09/06/13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Joint CBPC – CEEPC meeting in July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86000"/>
            <a:ext cx="8229600" cy="4096512"/>
          </a:xfrm>
        </p:spPr>
        <p:txBody>
          <a:bodyPr>
            <a:normAutofit fontScale="92500" lnSpcReduction="10000"/>
          </a:bodyPr>
          <a:lstStyle/>
          <a:p>
            <a:pPr marL="657225" lvl="1" indent="-538163">
              <a:buNone/>
            </a:pPr>
            <a:r>
              <a:rPr lang="en-US" sz="2800" dirty="0" smtClean="0">
                <a:solidFill>
                  <a:schemeClr val="tx1"/>
                </a:solidFill>
                <a:latin typeface="Gill Sans MT" pitchFamily="34" charset="0"/>
              </a:rPr>
              <a:t>Highlights</a:t>
            </a:r>
            <a:endParaRPr lang="en-US" sz="2800" dirty="0" smtClean="0">
              <a:solidFill>
                <a:schemeClr val="tx1"/>
              </a:solidFill>
              <a:latin typeface="Gill Sans MT" pitchFamily="34" charset="0"/>
            </a:endParaRPr>
          </a:p>
          <a:p>
            <a:pPr lvl="1"/>
            <a:r>
              <a:rPr lang="en-US" dirty="0"/>
              <a:t>Energy-Water </a:t>
            </a:r>
            <a:r>
              <a:rPr lang="en-US" dirty="0" smtClean="0"/>
              <a:t>Nexus</a:t>
            </a:r>
          </a:p>
          <a:p>
            <a:pPr lvl="2"/>
            <a:r>
              <a:rPr lang="en-US" sz="1900" dirty="0" smtClean="0"/>
              <a:t>Address trade-off between measures that improve water quality while increasing energy consumption and greenhouse gas emissions</a:t>
            </a:r>
          </a:p>
          <a:p>
            <a:pPr lvl="2"/>
            <a:r>
              <a:rPr lang="en-US" sz="1900" dirty="0" smtClean="0"/>
              <a:t>Work to have energy and emission concerns addressed in water quality permits</a:t>
            </a:r>
            <a:endParaRPr lang="en-US" sz="1900" dirty="0"/>
          </a:p>
          <a:p>
            <a:pPr marL="682625" lvl="1" indent="-220663"/>
            <a:r>
              <a:rPr lang="en-US" dirty="0"/>
              <a:t>Infrastructure Resilience and Disaster Preparedness</a:t>
            </a:r>
          </a:p>
          <a:p>
            <a:pPr lvl="2"/>
            <a:r>
              <a:rPr lang="en-US" sz="1900" dirty="0" smtClean="0">
                <a:latin typeface="Georgia" pitchFamily="18" charset="0"/>
              </a:rPr>
              <a:t>Make infrastructure more resilient to natural disasters</a:t>
            </a:r>
            <a:endParaRPr lang="en-US" sz="1900" dirty="0" smtClean="0">
              <a:latin typeface="Georgia" pitchFamily="18" charset="0"/>
            </a:endParaRPr>
          </a:p>
          <a:p>
            <a:pPr lvl="1"/>
            <a:r>
              <a:rPr lang="en-US" dirty="0"/>
              <a:t>Tree Canopy </a:t>
            </a:r>
          </a:p>
          <a:p>
            <a:pPr lvl="2"/>
            <a:r>
              <a:rPr lang="en-US" sz="1900" dirty="0" smtClean="0">
                <a:latin typeface="Georgia" pitchFamily="18" charset="0"/>
              </a:rPr>
              <a:t>Better document benefits of urban tree canopy on air pollution reduction, energy savings and water pollution reduction</a:t>
            </a:r>
            <a:endParaRPr lang="en-US" sz="1900" dirty="0">
              <a:latin typeface="Georgia" pitchFamily="18" charset="0"/>
            </a:endParaRPr>
          </a:p>
          <a:p>
            <a:pPr lvl="2"/>
            <a:r>
              <a:rPr lang="en-US" sz="1900" dirty="0" smtClean="0">
                <a:latin typeface="Georgia" pitchFamily="18" charset="0"/>
              </a:rPr>
              <a:t>Work with bay program to explore credit for urban tree canopy in watershed model</a:t>
            </a:r>
            <a:endParaRPr lang="en-US" sz="1900" dirty="0" smtClean="0">
              <a:latin typeface="Georgia" pitchFamily="18" charset="0"/>
            </a:endParaRPr>
          </a:p>
          <a:p>
            <a:pPr lvl="1"/>
            <a:endParaRPr lang="en-US" sz="2000" dirty="0" smtClean="0">
              <a:latin typeface="Gill Sans MT" pitchFamily="34" charset="0"/>
            </a:endParaRPr>
          </a:p>
          <a:p>
            <a:pPr>
              <a:buNone/>
            </a:pPr>
            <a:endParaRPr lang="en-US" sz="1500" dirty="0">
              <a:latin typeface="Calibri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09/06/13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National A</a:t>
            </a:r>
            <a:r>
              <a:rPr lang="en-US" dirty="0" smtClean="0"/>
              <a:t>ffordability Dialogue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 smtClean="0"/>
              <a:t>November 2012 presentation to CBPC by U. S. Conference of Mayors (USCM)</a:t>
            </a:r>
            <a:endParaRPr lang="en-US" sz="2600" dirty="0" smtClean="0"/>
          </a:p>
          <a:p>
            <a:r>
              <a:rPr lang="en-US" sz="2600" dirty="0" smtClean="0"/>
              <a:t>April dialogue session with EPA</a:t>
            </a:r>
          </a:p>
          <a:p>
            <a:pPr lvl="1"/>
            <a:r>
              <a:rPr lang="en-US" sz="1900" dirty="0" smtClean="0"/>
              <a:t>Four COG members attended wearing other hats</a:t>
            </a:r>
          </a:p>
          <a:p>
            <a:pPr lvl="2"/>
            <a:r>
              <a:rPr lang="en-US" sz="1700" dirty="0" smtClean="0"/>
              <a:t>Fairfax County and Frederick County – NACO</a:t>
            </a:r>
          </a:p>
          <a:p>
            <a:pPr lvl="2"/>
            <a:r>
              <a:rPr lang="en-US" sz="1700" dirty="0" smtClean="0"/>
              <a:t>Greenbelt and Gaithersburg – National League of Cities</a:t>
            </a:r>
          </a:p>
          <a:p>
            <a:r>
              <a:rPr lang="en-US" sz="2400" dirty="0" smtClean="0"/>
              <a:t>Focus on flexible permitting (integrated permits) and affordability</a:t>
            </a:r>
            <a:endParaRPr lang="en-US" sz="2400" dirty="0" smtClean="0">
              <a:solidFill>
                <a:srgbClr val="FF0000"/>
              </a:solidFill>
            </a:endParaRPr>
          </a:p>
          <a:p>
            <a:pPr lvl="1"/>
            <a:r>
              <a:rPr lang="en-US" sz="1800" dirty="0" smtClean="0"/>
              <a:t>Use of 2-percent median household income as threshold does not work</a:t>
            </a:r>
            <a:endParaRPr lang="en-US" sz="1800" dirty="0" smtClean="0"/>
          </a:p>
          <a:p>
            <a:pPr>
              <a:buNone/>
            </a:pPr>
            <a:endParaRPr lang="en-US" sz="1500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09/06/13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Upcoming Developments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Potential legislation</a:t>
            </a:r>
          </a:p>
          <a:p>
            <a:pPr lvl="1"/>
            <a:r>
              <a:rPr lang="en-US" dirty="0" smtClean="0"/>
              <a:t>USCM has developed proposed legislation to amend the Clean Water Act</a:t>
            </a:r>
          </a:p>
          <a:p>
            <a:pPr lvl="1"/>
            <a:r>
              <a:rPr lang="en-US" dirty="0" smtClean="0"/>
              <a:t>Codifies how EPA should define </a:t>
            </a:r>
            <a:r>
              <a:rPr lang="en-US" dirty="0">
                <a:latin typeface="Times New Roman"/>
                <a:ea typeface="Times New Roman"/>
              </a:rPr>
              <a:t>technically achievable and economically </a:t>
            </a:r>
            <a:r>
              <a:rPr lang="en-US" dirty="0" smtClean="0">
                <a:latin typeface="Times New Roman"/>
                <a:ea typeface="Times New Roman"/>
              </a:rPr>
              <a:t>affordable</a:t>
            </a:r>
          </a:p>
          <a:p>
            <a:r>
              <a:rPr lang="en-US" dirty="0" smtClean="0">
                <a:latin typeface="Times New Roman"/>
                <a:ea typeface="Times New Roman"/>
              </a:rPr>
              <a:t>Discussion at Sept. 20 CBPC meeting</a:t>
            </a:r>
            <a:endParaRPr lang="en-US" dirty="0">
              <a:latin typeface="Times New Roman"/>
              <a:ea typeface="Times New Roman"/>
            </a:endParaRPr>
          </a:p>
          <a:p>
            <a:r>
              <a:rPr lang="en-US" dirty="0" smtClean="0">
                <a:latin typeface="Times New Roman"/>
                <a:ea typeface="Times New Roman"/>
              </a:rPr>
              <a:t>Another national dialogue session with EPA planned for October</a:t>
            </a:r>
            <a:endParaRPr lang="en-US" dirty="0">
              <a:latin typeface="Times New Roman"/>
              <a:ea typeface="Times New Roman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3800" y="609600"/>
            <a:ext cx="1066800" cy="225552"/>
          </a:xfrm>
        </p:spPr>
        <p:txBody>
          <a:bodyPr/>
          <a:lstStyle/>
          <a:p>
            <a:r>
              <a:rPr lang="en-US" dirty="0"/>
              <a:t>09/06/13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2912</TotalTime>
  <Words>349</Words>
  <Application>Microsoft Office PowerPoint</Application>
  <PresentationFormat>On-screen Show (4:3)</PresentationFormat>
  <Paragraphs>64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Urban</vt:lpstr>
      <vt:lpstr>COG Bay Policy Committee  Some Recent Developments </vt:lpstr>
      <vt:lpstr>Outline</vt:lpstr>
      <vt:lpstr>Regional Water Quality Forum in May</vt:lpstr>
      <vt:lpstr>Joint CBPC – CEEPC meeting in July</vt:lpstr>
      <vt:lpstr>National Affordability Dialogue</vt:lpstr>
      <vt:lpstr>Upcoming Developments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Infrastructure – A Regional Overview Presentation to ULI…… October 20, 2011</dc:title>
  <dc:creator>OTPS - Administrator</dc:creator>
  <cp:lastModifiedBy>Karl Berger</cp:lastModifiedBy>
  <cp:revision>291</cp:revision>
  <dcterms:created xsi:type="dcterms:W3CDTF">2011-10-18T13:50:05Z</dcterms:created>
  <dcterms:modified xsi:type="dcterms:W3CDTF">2013-09-05T20:06:25Z</dcterms:modified>
</cp:coreProperties>
</file>