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omments/modernComment_136_9B5DFE0E.xml" ContentType="application/vnd.ms-powerpoint.comment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39"/>
  </p:notesMasterIdLst>
  <p:sldIdLst>
    <p:sldId id="256" r:id="rId5"/>
    <p:sldId id="309" r:id="rId6"/>
    <p:sldId id="268" r:id="rId7"/>
    <p:sldId id="285" r:id="rId8"/>
    <p:sldId id="299" r:id="rId9"/>
    <p:sldId id="286" r:id="rId10"/>
    <p:sldId id="301" r:id="rId11"/>
    <p:sldId id="310" r:id="rId12"/>
    <p:sldId id="267" r:id="rId13"/>
    <p:sldId id="288" r:id="rId14"/>
    <p:sldId id="291" r:id="rId15"/>
    <p:sldId id="289" r:id="rId16"/>
    <p:sldId id="311" r:id="rId17"/>
    <p:sldId id="290" r:id="rId18"/>
    <p:sldId id="317" r:id="rId19"/>
    <p:sldId id="313" r:id="rId20"/>
    <p:sldId id="260" r:id="rId21"/>
    <p:sldId id="304" r:id="rId22"/>
    <p:sldId id="318" r:id="rId23"/>
    <p:sldId id="305" r:id="rId24"/>
    <p:sldId id="307" r:id="rId25"/>
    <p:sldId id="306" r:id="rId26"/>
    <p:sldId id="308" r:id="rId27"/>
    <p:sldId id="294" r:id="rId28"/>
    <p:sldId id="269" r:id="rId29"/>
    <p:sldId id="314" r:id="rId30"/>
    <p:sldId id="315" r:id="rId31"/>
    <p:sldId id="295" r:id="rId32"/>
    <p:sldId id="296" r:id="rId33"/>
    <p:sldId id="297" r:id="rId34"/>
    <p:sldId id="316" r:id="rId35"/>
    <p:sldId id="298" r:id="rId36"/>
    <p:sldId id="274" r:id="rId37"/>
    <p:sldId id="278" r:id="rId38"/>
  </p:sldIdLst>
  <p:sldSz cx="18288000" cy="10287000"/>
  <p:notesSz cx="6858000" cy="9144000"/>
  <p:embeddedFontLst>
    <p:embeddedFont>
      <p:font typeface="Mont" panose="020B0604020202020204" charset="0"/>
      <p:regular r:id="rId40"/>
    </p:embeddedFont>
    <p:embeddedFont>
      <p:font typeface="Mont Bold" panose="020B0604020202020204" charset="0"/>
      <p:regular r:id="rId4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5A81245-8023-AF03-928F-440000842EB8}" name="Sabrina Arce" initials="SA" userId="S::sabrina.arce@alexandriava.gov::c0146b4b-135c-4e72-870e-ee7b421a7bcb" providerId="AD"/>
  <p188:author id="{00B21174-F6F5-F031-92D1-1C38BCEEB4E2}" name="Alicia Wright" initials="AW" userId="S::alicia.wright@alexandriava.gov::e56966a6-e5f2-4b52-8c0b-7bd95e27c5b7" providerId="AD"/>
  <p188:author id="{8E669E9A-F110-1FE8-2918-1FE1A2403312}" name="Katye North" initials="KN" userId="S::katye.north@alexandriava.gov::3b82f457-946f-4e4a-951f-054144a811b3" providerId="AD"/>
  <p188:author id="{7E6D93A2-B548-A0CF-7F11-54A6B4ED0B70}" name="Joshua Etim" initials="JE" userId="S::joshua.etim@alexandriava.gov::2b942051-48e0-4c3e-95b9-09cf37e69c9a" providerId="AD"/>
  <p188:author id="{9015E6F5-B736-B7F0-0699-10D9F09D54C2}" name="Ursula Ramos" initials="UR" userId="S::ursula.ramos@alexandriava.gov::01c6af82-188f-47f0-878b-97ed9b579348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5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89E593-CA08-6FBB-87B5-1059AA5492FB}" v="2" dt="2025-06-13T14:40:11.782"/>
    <p1510:client id="{9739442B-31C7-DE28-7F4D-5D9F9CA53D34}" v="5" dt="2025-06-13T17:17:57.400"/>
    <p1510:client id="{B5356EE2-4E29-40F2-8EEB-FC4D4D20BEB6}" v="693" dt="2025-06-13T19:28:22.191"/>
    <p1510:client id="{D6B62F53-52AE-65D7-3767-A403BE9072C9}" v="10" dt="2025-06-13T13:54:36.732"/>
    <p1510:client id="{FACAF98A-AE37-3C9A-9A1C-9FA09890FB47}" v="22" dt="2025-06-13T17:20:08.0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504" y="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47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font" Target="fonts/font1.fntdata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Relationship Id="rId48" Type="http://schemas.microsoft.com/office/2018/10/relationships/authors" Target="author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microsoft.com/office/2016/11/relationships/changesInfo" Target="changesInfos/changesInfo1.xml"/><Relationship Id="rId20" Type="http://schemas.openxmlformats.org/officeDocument/2006/relationships/slide" Target="slides/slide16.xml"/><Relationship Id="rId41" Type="http://schemas.openxmlformats.org/officeDocument/2006/relationships/font" Target="fonts/font2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brina Arce" userId="c0146b4b-135c-4e72-870e-ee7b421a7bcb" providerId="ADAL" clId="{006C633C-BD3A-40C1-BA7E-3D772B7BDFE0}"/>
    <pc:docChg chg="modShowInfo">
      <pc:chgData name="Sabrina Arce" userId="c0146b4b-135c-4e72-870e-ee7b421a7bcb" providerId="ADAL" clId="{006C633C-BD3A-40C1-BA7E-3D772B7BDFE0}" dt="2025-06-13T19:46:33.537" v="0" actId="2744"/>
      <pc:docMkLst>
        <pc:docMk/>
      </pc:docMkLst>
    </pc:docChg>
  </pc:docChgLst>
</pc:chgInfo>
</file>

<file path=ppt/comments/modernComment_136_9B5DFE0E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A57A9D4F-55BC-4547-AAC1-9C88237AA3CE}" authorId="{7E6D93A2-B548-A0CF-7F11-54A6B4ED0B70}" status="resolved" created="2025-06-06T16:52:29.897" complete="100000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2606628366" sldId="310"/>
      <ac:spMk id="8" creationId="{57F92827-E4BF-45C8-CD2A-B8905BE6C357}"/>
    </ac:deMkLst>
    <p188:txBody>
      <a:bodyPr/>
      <a:lstStyle/>
      <a:p>
        <a:r>
          <a:rPr lang="en-US"/>
          <a:t>Update to be WMATA and VRE advertisements on this and other slides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19792-A16B-4DEA-A8FF-6928C0ADB940}" type="datetimeFigureOut">
              <a:rPr lang="en-US" smtClean="0"/>
              <a:t>6/13/2025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DEC41-ABF3-4A80-A467-60FC5A3B2F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240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84CDB2-A68E-B648-2A94-CABC1B33C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B7B454-FAE8-1382-49BA-CACFDA9F54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DB2B91-7B5A-FBF0-433B-56F4EDE798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A83928-E161-2CCB-4F48-DBA8D237EB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7DEC41-ABF3-4A80-A467-60FC5A3B2FA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8261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875442-E242-0EDC-0EC7-59F354118D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DFA599-5071-2840-A12A-E48FCB4D03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58156B-A150-E9C6-3D44-35108D6173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6ABED4-238F-6CB3-619F-BB381EBDD0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7DEC41-ABF3-4A80-A467-60FC5A3B2FA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9641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45C0E9-AE68-34FF-5700-BBC1FF13EE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8599E8-4FAA-1700-C944-5490D83A55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4FD9AF-221F-97FF-5C04-62DF6FEDA5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775AF4-7425-1066-4937-EC80698A2F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7DEC41-ABF3-4A80-A467-60FC5A3B2FA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4893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97DEEE-F596-B334-7AA6-2833291862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23B08B-91AB-1E6C-C43E-2985416BE5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28C3F9-E0AA-5E6C-11C2-679D5B5F5E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F8E666-613E-3574-0087-D018D61EA0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7DEC41-ABF3-4A80-A467-60FC5A3B2FA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6580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7DEC41-ABF3-4A80-A467-60FC5A3B2FA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1114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E30232-7796-F1C7-A539-ABF512ADB0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CE8B58-5554-DC28-87AC-67047E3C82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54CF7B-ADF7-56A7-3020-8F27054DC0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EB40A6-2954-5082-869A-51EF3F8073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7DEC41-ABF3-4A80-A467-60FC5A3B2FA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9162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7DEC41-ABF3-4A80-A467-60FC5A3B2FA0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3998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8.png"/><Relationship Id="rId7" Type="http://schemas.microsoft.com/office/2007/relationships/hdphoto" Target="../media/hdphoto1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xiF4qUzxJEY?si=Xg7gDIRe8sMV_EOL" TargetMode="External"/><Relationship Id="rId13" Type="http://schemas.openxmlformats.org/officeDocument/2006/relationships/image" Target="../media/image29.png"/><Relationship Id="rId3" Type="http://schemas.openxmlformats.org/officeDocument/2006/relationships/image" Target="../media/image8.png"/><Relationship Id="rId7" Type="http://schemas.openxmlformats.org/officeDocument/2006/relationships/hyperlink" Target="https://youtu.be/UsmmoLTwZHY?si=eTTt9FMXD132FCLK" TargetMode="External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27.png"/><Relationship Id="rId5" Type="http://schemas.openxmlformats.org/officeDocument/2006/relationships/image" Target="../media/image24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hyperlink" Target="https://youtu.be/lEIW6b5VRXY?si=ZQHOf91_-CiRETal" TargetMode="External"/><Relationship Id="rId9" Type="http://schemas.openxmlformats.org/officeDocument/2006/relationships/hyperlink" Target="https://youtu.be/stRh6l5Y6Wg?si=RfUDXN2VcpEYLXX7" TargetMode="External"/><Relationship Id="rId1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microsoft.com/office/2018/10/relationships/comments" Target="../comments/modernComment_136_9B5DFE0E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hyperlink" Target="https://www.instagram.com/reel/DJj6bAwIO1o/?igsh=cWtwZjU5a3JoNTUz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instagram.com/reel/DI4CDFRs2Fy/?igsh=NDUzanNyaDFleG02" TargetMode="Externa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alexandriava.gov/public-transportation/bike-to-work-day" TargetMode="Externa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sv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jpeg"/><Relationship Id="rId4" Type="http://schemas.openxmlformats.org/officeDocument/2006/relationships/image" Target="../media/image10.sv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svg"/><Relationship Id="rId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708610" y="-412494"/>
            <a:ext cx="18562305" cy="10295384"/>
          </a:xfrm>
          <a:custGeom>
            <a:avLst/>
            <a:gdLst/>
            <a:ahLst/>
            <a:cxnLst/>
            <a:rect l="l" t="t" r="r" b="b"/>
            <a:pathLst>
              <a:path w="18562305" h="10295384">
                <a:moveTo>
                  <a:pt x="0" y="0"/>
                </a:moveTo>
                <a:lnTo>
                  <a:pt x="18562305" y="0"/>
                </a:lnTo>
                <a:lnTo>
                  <a:pt x="18562305" y="10295384"/>
                </a:lnTo>
                <a:lnTo>
                  <a:pt x="0" y="102953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11298120" y="0"/>
            <a:ext cx="12798409" cy="10529982"/>
            <a:chOff x="0" y="0"/>
            <a:chExt cx="17064545" cy="1403997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7064610" cy="14039977"/>
            </a:xfrm>
            <a:custGeom>
              <a:avLst/>
              <a:gdLst/>
              <a:ahLst/>
              <a:cxnLst/>
              <a:rect l="l" t="t" r="r" b="b"/>
              <a:pathLst>
                <a:path w="17064610" h="14039977">
                  <a:moveTo>
                    <a:pt x="9474200" y="7020052"/>
                  </a:moveTo>
                  <a:lnTo>
                    <a:pt x="17064610" y="14039977"/>
                  </a:lnTo>
                  <a:lnTo>
                    <a:pt x="7590409" y="14039977"/>
                  </a:lnTo>
                  <a:lnTo>
                    <a:pt x="0" y="7020052"/>
                  </a:lnTo>
                  <a:lnTo>
                    <a:pt x="7590409" y="0"/>
                  </a:lnTo>
                  <a:lnTo>
                    <a:pt x="17064610" y="0"/>
                  </a:lnTo>
                  <a:lnTo>
                    <a:pt x="9474200" y="702005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1298120" y="1"/>
            <a:ext cx="12798409" cy="10529982"/>
            <a:chOff x="0" y="0"/>
            <a:chExt cx="17064545" cy="14039976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7064610" cy="14039977"/>
            </a:xfrm>
            <a:custGeom>
              <a:avLst/>
              <a:gdLst/>
              <a:ahLst/>
              <a:cxnLst/>
              <a:rect l="l" t="t" r="r" b="b"/>
              <a:pathLst>
                <a:path w="17064610" h="14039977">
                  <a:moveTo>
                    <a:pt x="9474200" y="7020052"/>
                  </a:moveTo>
                  <a:lnTo>
                    <a:pt x="17064610" y="14039977"/>
                  </a:lnTo>
                  <a:lnTo>
                    <a:pt x="7590409" y="14039977"/>
                  </a:lnTo>
                  <a:lnTo>
                    <a:pt x="0" y="7020052"/>
                  </a:lnTo>
                  <a:lnTo>
                    <a:pt x="7590409" y="0"/>
                  </a:lnTo>
                  <a:lnTo>
                    <a:pt x="17064610" y="0"/>
                  </a:lnTo>
                  <a:lnTo>
                    <a:pt x="9474200" y="7020052"/>
                  </a:lnTo>
                  <a:close/>
                </a:path>
              </a:pathLst>
            </a:custGeom>
            <a:blipFill>
              <a:blip r:embed="rId4"/>
              <a:stretch>
                <a:fillRect l="-2335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" name="Freeform 7"/>
          <p:cNvSpPr/>
          <p:nvPr/>
        </p:nvSpPr>
        <p:spPr>
          <a:xfrm>
            <a:off x="9182100" y="6096232"/>
            <a:ext cx="7555842" cy="4190768"/>
          </a:xfrm>
          <a:custGeom>
            <a:avLst/>
            <a:gdLst/>
            <a:ahLst/>
            <a:cxnLst/>
            <a:rect l="l" t="t" r="r" b="b"/>
            <a:pathLst>
              <a:path w="7555842" h="4190768">
                <a:moveTo>
                  <a:pt x="0" y="0"/>
                </a:moveTo>
                <a:lnTo>
                  <a:pt x="7555842" y="0"/>
                </a:lnTo>
                <a:lnTo>
                  <a:pt x="7555842" y="4190768"/>
                </a:lnTo>
                <a:lnTo>
                  <a:pt x="0" y="419076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564198" y="353352"/>
            <a:ext cx="1770425" cy="1770425"/>
          </a:xfrm>
          <a:custGeom>
            <a:avLst/>
            <a:gdLst/>
            <a:ahLst/>
            <a:cxnLst/>
            <a:rect l="l" t="t" r="r" b="b"/>
            <a:pathLst>
              <a:path w="1770425" h="1770425">
                <a:moveTo>
                  <a:pt x="0" y="0"/>
                </a:moveTo>
                <a:lnTo>
                  <a:pt x="1770425" y="0"/>
                </a:lnTo>
                <a:lnTo>
                  <a:pt x="1770425" y="1770425"/>
                </a:lnTo>
                <a:lnTo>
                  <a:pt x="0" y="177042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TextBox 9"/>
          <p:cNvSpPr txBox="1"/>
          <p:nvPr/>
        </p:nvSpPr>
        <p:spPr>
          <a:xfrm>
            <a:off x="2568400" y="608553"/>
            <a:ext cx="5892260" cy="15575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58"/>
              </a:lnSpc>
            </a:pPr>
            <a:r>
              <a:rPr lang="en-US" sz="2901">
                <a:solidFill>
                  <a:srgbClr val="2A2E3A"/>
                </a:solidFill>
                <a:latin typeface="Mont Bold"/>
                <a:ea typeface="Mont Bold"/>
                <a:cs typeface="Mont Bold"/>
                <a:sym typeface="Mont Bold"/>
              </a:rPr>
              <a:t>CITY OF ALEXANDRIA</a:t>
            </a:r>
          </a:p>
          <a:p>
            <a:pPr algn="l">
              <a:lnSpc>
                <a:spcPts val="4060"/>
              </a:lnSpc>
            </a:pPr>
            <a:r>
              <a:rPr lang="en-US" sz="2901">
                <a:solidFill>
                  <a:srgbClr val="2A2E3A"/>
                </a:solidFill>
                <a:latin typeface="Mont Bold"/>
                <a:ea typeface="Mont Bold"/>
                <a:cs typeface="Mont Bold"/>
                <a:sym typeface="Mont Bold"/>
              </a:rPr>
              <a:t>Department of Transportation and Environmental Services</a:t>
            </a:r>
          </a:p>
        </p:txBody>
      </p:sp>
      <p:pic>
        <p:nvPicPr>
          <p:cNvPr id="12" name="Picture 11" descr="A picture containing text, container&#10;&#10;Description automatically generated">
            <a:extLst>
              <a:ext uri="{FF2B5EF4-FFF2-40B4-BE49-F238E27FC236}">
                <a16:creationId xmlns:a16="http://schemas.microsoft.com/office/drawing/2014/main" id="{C0265FCD-6355-844C-E2A2-283639FD4FB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075" y="3198469"/>
            <a:ext cx="6194654" cy="4840631"/>
          </a:xfrm>
          <a:prstGeom prst="rect">
            <a:avLst/>
          </a:prstGeom>
        </p:spPr>
      </p:pic>
      <p:sp>
        <p:nvSpPr>
          <p:cNvPr id="10" name="TextBox 1">
            <a:extLst>
              <a:ext uri="{FF2B5EF4-FFF2-40B4-BE49-F238E27FC236}">
                <a16:creationId xmlns:a16="http://schemas.microsoft.com/office/drawing/2014/main" id="{C3E7BE70-97C1-1F52-A850-7BEB1B522020}"/>
              </a:ext>
            </a:extLst>
          </p:cNvPr>
          <p:cNvSpPr txBox="1"/>
          <p:nvPr/>
        </p:nvSpPr>
        <p:spPr>
          <a:xfrm>
            <a:off x="16592336" y="608553"/>
            <a:ext cx="14446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2200" dirty="0">
                <a:solidFill>
                  <a:schemeClr val="bg1">
                    <a:lumMod val="95000"/>
                  </a:schemeClr>
                </a:solidFill>
              </a:rPr>
              <a:t>Item #3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3E54AE-C5DC-FC0D-342F-E4C46046F8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BCCBA39D-A075-0BD4-44D4-B075C9EEE972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34EAF38D-41D0-BD9F-EC27-686F9A3D6A70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C9E76F9B-2BC1-6E28-68D2-32846B858684}"/>
              </a:ext>
            </a:extLst>
          </p:cNvPr>
          <p:cNvSpPr txBox="1"/>
          <p:nvPr/>
        </p:nvSpPr>
        <p:spPr>
          <a:xfrm>
            <a:off x="2590800" y="676286"/>
            <a:ext cx="14964684" cy="1308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8499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DASH – Marketing Efforts</a:t>
            </a:r>
          </a:p>
        </p:txBody>
      </p:sp>
      <p:sp>
        <p:nvSpPr>
          <p:cNvPr id="4" name="Freeform 10">
            <a:extLst>
              <a:ext uri="{FF2B5EF4-FFF2-40B4-BE49-F238E27FC236}">
                <a16:creationId xmlns:a16="http://schemas.microsoft.com/office/drawing/2014/main" id="{6575ADA3-AF0C-4F41-1D73-A3706BCBD33C}"/>
              </a:ext>
            </a:extLst>
          </p:cNvPr>
          <p:cNvSpPr/>
          <p:nvPr/>
        </p:nvSpPr>
        <p:spPr>
          <a:xfrm>
            <a:off x="1184129" y="2781300"/>
            <a:ext cx="310858" cy="551923"/>
          </a:xfrm>
          <a:custGeom>
            <a:avLst/>
            <a:gdLst/>
            <a:ahLst/>
            <a:cxnLst/>
            <a:rect l="l" t="t" r="r" b="b"/>
            <a:pathLst>
              <a:path w="414477" h="735897">
                <a:moveTo>
                  <a:pt x="0" y="0"/>
                </a:moveTo>
                <a:lnTo>
                  <a:pt x="414477" y="0"/>
                </a:lnTo>
                <a:lnTo>
                  <a:pt x="414477" y="735897"/>
                </a:lnTo>
                <a:lnTo>
                  <a:pt x="0" y="7358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A7FE2D76-DEC2-9C1B-6DE5-1D7CEBE17EDC}"/>
              </a:ext>
            </a:extLst>
          </p:cNvPr>
          <p:cNvSpPr txBox="1"/>
          <p:nvPr/>
        </p:nvSpPr>
        <p:spPr>
          <a:xfrm>
            <a:off x="1798808" y="2628900"/>
            <a:ext cx="15305063" cy="14414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598"/>
              </a:lnSpc>
            </a:pPr>
            <a:r>
              <a:rPr lang="en-US" sz="4800">
                <a:solidFill>
                  <a:srgbClr val="00457C"/>
                </a:solidFill>
                <a:latin typeface="Mont"/>
                <a:ea typeface="Mont Bold"/>
                <a:cs typeface="Mont Bold"/>
                <a:sym typeface="Mont Bold"/>
              </a:rPr>
              <a:t>DASH is Free! Campaign across 7 different mediums region-wide</a:t>
            </a:r>
          </a:p>
        </p:txBody>
      </p:sp>
      <p:sp>
        <p:nvSpPr>
          <p:cNvPr id="9" name="Freeform 10">
            <a:extLst>
              <a:ext uri="{FF2B5EF4-FFF2-40B4-BE49-F238E27FC236}">
                <a16:creationId xmlns:a16="http://schemas.microsoft.com/office/drawing/2014/main" id="{DC77D49C-B9F5-3BDE-C66F-28FCF6CEBDBF}"/>
              </a:ext>
            </a:extLst>
          </p:cNvPr>
          <p:cNvSpPr/>
          <p:nvPr/>
        </p:nvSpPr>
        <p:spPr>
          <a:xfrm>
            <a:off x="1184129" y="4692680"/>
            <a:ext cx="310858" cy="551923"/>
          </a:xfrm>
          <a:custGeom>
            <a:avLst/>
            <a:gdLst/>
            <a:ahLst/>
            <a:cxnLst/>
            <a:rect l="l" t="t" r="r" b="b"/>
            <a:pathLst>
              <a:path w="414477" h="735897">
                <a:moveTo>
                  <a:pt x="0" y="0"/>
                </a:moveTo>
                <a:lnTo>
                  <a:pt x="414477" y="0"/>
                </a:lnTo>
                <a:lnTo>
                  <a:pt x="414477" y="735897"/>
                </a:lnTo>
                <a:lnTo>
                  <a:pt x="0" y="7358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TextBox 11">
            <a:extLst>
              <a:ext uri="{FF2B5EF4-FFF2-40B4-BE49-F238E27FC236}">
                <a16:creationId xmlns:a16="http://schemas.microsoft.com/office/drawing/2014/main" id="{1CDF0FF7-88F1-CC64-8ED5-55D6E6709AF4}"/>
              </a:ext>
            </a:extLst>
          </p:cNvPr>
          <p:cNvSpPr txBox="1"/>
          <p:nvPr/>
        </p:nvSpPr>
        <p:spPr>
          <a:xfrm>
            <a:off x="1798808" y="4610100"/>
            <a:ext cx="14660392" cy="359585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598"/>
              </a:lnSpc>
            </a:pPr>
            <a:r>
              <a:rPr lang="en-US" sz="48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Goals:</a:t>
            </a:r>
          </a:p>
          <a:p>
            <a:pPr marL="1143000" lvl="1" indent="-685800">
              <a:lnSpc>
                <a:spcPts val="5598"/>
              </a:lnSpc>
              <a:buFont typeface="Arial" panose="020B0604020202020204" pitchFamily="34" charset="0"/>
              <a:buChar char="•"/>
            </a:pPr>
            <a:r>
              <a:rPr lang="en-US" sz="48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Highlight the convenience and accessibility of the service</a:t>
            </a:r>
          </a:p>
          <a:p>
            <a:pPr marL="1143000" lvl="1" indent="-685800">
              <a:lnSpc>
                <a:spcPts val="5598"/>
              </a:lnSpc>
              <a:buFont typeface="Arial" panose="020B0604020202020204" pitchFamily="34" charset="0"/>
              <a:buChar char="•"/>
            </a:pPr>
            <a:r>
              <a:rPr lang="en-US" sz="48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Encourage greater ridership</a:t>
            </a:r>
          </a:p>
          <a:p>
            <a:pPr marL="1143000" lvl="1" indent="-685800">
              <a:lnSpc>
                <a:spcPts val="5598"/>
              </a:lnSpc>
              <a:buFont typeface="Arial" panose="020B0604020202020204" pitchFamily="34" charset="0"/>
              <a:buChar char="•"/>
            </a:pPr>
            <a:r>
              <a:rPr lang="en-US" sz="48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Boost community engagement</a:t>
            </a:r>
          </a:p>
        </p:txBody>
      </p:sp>
    </p:spTree>
    <p:extLst>
      <p:ext uri="{BB962C8B-B14F-4D97-AF65-F5344CB8AC3E}">
        <p14:creationId xmlns:p14="http://schemas.microsoft.com/office/powerpoint/2010/main" val="3251741498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81B5BF-DB25-0546-72BE-91107E6CA5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1FB3B47C-44FA-A7D5-46CD-F2B548A1B1EF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BDB32629-338B-3274-17BB-30FF4CA2BF48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E0A814C9-F7C6-5A7B-D119-E20417474808}"/>
              </a:ext>
            </a:extLst>
          </p:cNvPr>
          <p:cNvSpPr txBox="1"/>
          <p:nvPr/>
        </p:nvSpPr>
        <p:spPr>
          <a:xfrm>
            <a:off x="2590800" y="676286"/>
            <a:ext cx="14964684" cy="1308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8499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DASH - Free to Ride Mailer</a:t>
            </a:r>
          </a:p>
        </p:txBody>
      </p:sp>
      <p:pic>
        <p:nvPicPr>
          <p:cNvPr id="6" name="Picture 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A3AFCBF2-B0DB-857A-C789-DBB784A4FB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977" y="2324100"/>
            <a:ext cx="11093095" cy="48768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F755C31C-5940-3E43-B6DE-08306B513A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4000500"/>
            <a:ext cx="11093095" cy="48768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F39A4B0-B6D8-00F3-266F-6BB8DEF11106}"/>
              </a:ext>
            </a:extLst>
          </p:cNvPr>
          <p:cNvSpPr txBox="1"/>
          <p:nvPr/>
        </p:nvSpPr>
        <p:spPr>
          <a:xfrm>
            <a:off x="4114800" y="9485528"/>
            <a:ext cx="1005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rgbClr val="00457C"/>
                </a:solidFill>
                <a:latin typeface="Mont" panose="020B0604020202020204" charset="0"/>
              </a:rPr>
              <a:t>City wide mailer sent to every known address</a:t>
            </a:r>
          </a:p>
        </p:txBody>
      </p:sp>
    </p:spTree>
    <p:extLst>
      <p:ext uri="{BB962C8B-B14F-4D97-AF65-F5344CB8AC3E}">
        <p14:creationId xmlns:p14="http://schemas.microsoft.com/office/powerpoint/2010/main" val="1837642665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87325E-E479-4F14-810D-88D9EF5D38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A06EBDAD-B8ED-4B2F-10E6-C6676BE1CC48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EB47867F-3132-7040-6144-F34D98E941D8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F138F5D9-875E-8153-4760-740175F85989}"/>
              </a:ext>
            </a:extLst>
          </p:cNvPr>
          <p:cNvSpPr txBox="1"/>
          <p:nvPr/>
        </p:nvSpPr>
        <p:spPr>
          <a:xfrm>
            <a:off x="2590800" y="676286"/>
            <a:ext cx="14964684" cy="1308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8499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DASH - Free to Ride Decals</a:t>
            </a:r>
          </a:p>
        </p:txBody>
      </p:sp>
      <p:pic>
        <p:nvPicPr>
          <p:cNvPr id="10" name="Picture 9" descr="A picture containing text&#10;&#10;Description automatically generated">
            <a:extLst>
              <a:ext uri="{FF2B5EF4-FFF2-40B4-BE49-F238E27FC236}">
                <a16:creationId xmlns:a16="http://schemas.microsoft.com/office/drawing/2014/main" id="{89A52B57-7833-C2AB-0794-68D8E12607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235" y="2314525"/>
            <a:ext cx="3980965" cy="4791678"/>
          </a:xfrm>
          <a:prstGeom prst="rect">
            <a:avLst/>
          </a:prstGeom>
        </p:spPr>
      </p:pic>
      <p:pic>
        <p:nvPicPr>
          <p:cNvPr id="11" name="Picture 10" descr="A picture containing text, sky, outdoor, bus&#10;&#10;Description automatically generated">
            <a:extLst>
              <a:ext uri="{FF2B5EF4-FFF2-40B4-BE49-F238E27FC236}">
                <a16:creationId xmlns:a16="http://schemas.microsoft.com/office/drawing/2014/main" id="{761EB531-375D-C2ED-55AD-F2F2FD407D4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466"/>
          <a:stretch/>
        </p:blipFill>
        <p:spPr>
          <a:xfrm rot="5400000">
            <a:off x="11176019" y="3027629"/>
            <a:ext cx="7063082" cy="5636880"/>
          </a:xfrm>
          <a:prstGeom prst="rect">
            <a:avLst/>
          </a:prstGeom>
        </p:spPr>
      </p:pic>
      <p:pic>
        <p:nvPicPr>
          <p:cNvPr id="12" name="Picture 11" descr="A blackboard with writing on it&#10;&#10;Description automatically generated with low confidence">
            <a:extLst>
              <a:ext uri="{FF2B5EF4-FFF2-40B4-BE49-F238E27FC236}">
                <a16:creationId xmlns:a16="http://schemas.microsoft.com/office/drawing/2014/main" id="{C17A1F92-8A23-BA94-8BA8-A540D6D7209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8" r="26579"/>
          <a:stretch/>
        </p:blipFill>
        <p:spPr>
          <a:xfrm rot="5400000">
            <a:off x="5105087" y="2758307"/>
            <a:ext cx="7063081" cy="6175521"/>
          </a:xfrm>
          <a:prstGeom prst="rect">
            <a:avLst/>
          </a:prstGeom>
        </p:spPr>
      </p:pic>
      <p:pic>
        <p:nvPicPr>
          <p:cNvPr id="13" name="Picture 12" descr="A blue and yellow bus&#10;&#10;Description automatically generated with medium confidence">
            <a:extLst>
              <a:ext uri="{FF2B5EF4-FFF2-40B4-BE49-F238E27FC236}">
                <a16:creationId xmlns:a16="http://schemas.microsoft.com/office/drawing/2014/main" id="{2F878144-F154-4D31-42BC-F75AAD759E0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76" r="14823" b="5188"/>
          <a:stretch/>
        </p:blipFill>
        <p:spPr>
          <a:xfrm>
            <a:off x="1429235" y="7200900"/>
            <a:ext cx="3980965" cy="21821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607237E-3EB8-EC38-A907-E5087803714B}"/>
              </a:ext>
            </a:extLst>
          </p:cNvPr>
          <p:cNvSpPr txBox="1"/>
          <p:nvPr/>
        </p:nvSpPr>
        <p:spPr>
          <a:xfrm>
            <a:off x="4114800" y="9485528"/>
            <a:ext cx="1005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rgbClr val="00457C"/>
                </a:solidFill>
                <a:latin typeface="Mont" panose="020B0604020202020204" charset="0"/>
              </a:rPr>
              <a:t>95 decals installed</a:t>
            </a:r>
          </a:p>
        </p:txBody>
      </p:sp>
    </p:spTree>
    <p:extLst>
      <p:ext uri="{BB962C8B-B14F-4D97-AF65-F5344CB8AC3E}">
        <p14:creationId xmlns:p14="http://schemas.microsoft.com/office/powerpoint/2010/main" val="3072351739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FFEA41-296D-D9E3-61A9-24A01673C8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93D6CFE6-AA2C-A896-C573-EC220471791A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6A84E3AA-442D-C59B-39BC-E4ABF50F5838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ADD09E7F-D9C5-0124-E11B-56B94F34A7DE}"/>
              </a:ext>
            </a:extLst>
          </p:cNvPr>
          <p:cNvSpPr txBox="1"/>
          <p:nvPr/>
        </p:nvSpPr>
        <p:spPr>
          <a:xfrm>
            <a:off x="2590800" y="676286"/>
            <a:ext cx="14964684" cy="1308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8499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DASH - Free to Ride Wrap</a:t>
            </a:r>
          </a:p>
        </p:txBody>
      </p:sp>
      <p:pic>
        <p:nvPicPr>
          <p:cNvPr id="4" name="Picture 3" descr="A bus parked in front of a building&#10;&#10;Description automatically generated with medium confidence">
            <a:extLst>
              <a:ext uri="{FF2B5EF4-FFF2-40B4-BE49-F238E27FC236}">
                <a16:creationId xmlns:a16="http://schemas.microsoft.com/office/drawing/2014/main" id="{84D335FF-FC5A-FF7E-43C7-60DB4EA4E0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8750" y="2314528"/>
            <a:ext cx="8312521" cy="6867571"/>
          </a:xfrm>
          <a:prstGeom prst="rect">
            <a:avLst/>
          </a:prstGeom>
        </p:spPr>
      </p:pic>
      <p:pic>
        <p:nvPicPr>
          <p:cNvPr id="6" name="Picture 5" descr="A blue bus parked on the side of a street&#10;&#10;Description automatically generated with medium confidence">
            <a:extLst>
              <a:ext uri="{FF2B5EF4-FFF2-40B4-BE49-F238E27FC236}">
                <a16:creationId xmlns:a16="http://schemas.microsoft.com/office/drawing/2014/main" id="{9E68D003-4770-0AEA-7C0B-9B5DEEC75B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0800" y="5600700"/>
            <a:ext cx="4692392" cy="3519294"/>
          </a:xfrm>
          <a:prstGeom prst="rect">
            <a:avLst/>
          </a:prstGeom>
        </p:spPr>
      </p:pic>
      <p:pic>
        <p:nvPicPr>
          <p:cNvPr id="7" name="Picture 6" descr="A blue bus on the street&#10;&#10;Description automatically generated">
            <a:extLst>
              <a:ext uri="{FF2B5EF4-FFF2-40B4-BE49-F238E27FC236}">
                <a16:creationId xmlns:a16="http://schemas.microsoft.com/office/drawing/2014/main" id="{B71B75DB-54FE-C2A7-B8F3-092E90C0907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3" t="20721" r="694" b="22691"/>
          <a:stretch/>
        </p:blipFill>
        <p:spPr>
          <a:xfrm>
            <a:off x="10178494" y="2314529"/>
            <a:ext cx="7001560" cy="3133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939785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FE4C76-7E6F-B5A5-57A6-5177B04913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01FB3C7C-5D02-6672-F380-689AB10E2396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728D9918-A0C4-07EA-1092-9DED16F46B1A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8FFA49EA-55AA-AC6A-C962-F55E2FFC7C0B}"/>
              </a:ext>
            </a:extLst>
          </p:cNvPr>
          <p:cNvSpPr txBox="1"/>
          <p:nvPr/>
        </p:nvSpPr>
        <p:spPr>
          <a:xfrm>
            <a:off x="2590800" y="676286"/>
            <a:ext cx="14964684" cy="22313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199"/>
              </a:lnSpc>
            </a:pPr>
            <a:r>
              <a:rPr lang="en-US" sz="850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DASH - Pride Bus </a:t>
            </a:r>
          </a:p>
          <a:p>
            <a:r>
              <a:rPr lang="en-US" sz="6000">
                <a:solidFill>
                  <a:schemeClr val="bg1">
                    <a:lumMod val="65000"/>
                  </a:schemeClr>
                </a:solidFill>
                <a:latin typeface="Mont Bold"/>
                <a:ea typeface="Mont Bold"/>
                <a:cs typeface="Mont Bold"/>
                <a:sym typeface="Mont Bold"/>
              </a:rPr>
              <a:t>“Free to love, Free to Ride”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34A49E47-F38B-A91E-4227-F0AF7CE5E8AF}"/>
              </a:ext>
            </a:extLst>
          </p:cNvPr>
          <p:cNvGrpSpPr/>
          <p:nvPr/>
        </p:nvGrpSpPr>
        <p:grpSpPr>
          <a:xfrm>
            <a:off x="2523626" y="3086100"/>
            <a:ext cx="13240749" cy="3799600"/>
            <a:chOff x="2532651" y="3086100"/>
            <a:chExt cx="13240749" cy="3799600"/>
          </a:xfrm>
        </p:grpSpPr>
        <p:pic>
          <p:nvPicPr>
            <p:cNvPr id="9" name="Picture 8" descr="A yellow bus on the street&#10;&#10;Description automatically generated with medium confidence">
              <a:extLst>
                <a:ext uri="{FF2B5EF4-FFF2-40B4-BE49-F238E27FC236}">
                  <a16:creationId xmlns:a16="http://schemas.microsoft.com/office/drawing/2014/main" id="{B2BCED4D-CD35-7337-83B9-E7743E64EBE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310"/>
            <a:stretch/>
          </p:blipFill>
          <p:spPr>
            <a:xfrm>
              <a:off x="2532651" y="3086101"/>
              <a:ext cx="6499500" cy="3799599"/>
            </a:xfrm>
            <a:prstGeom prst="rect">
              <a:avLst/>
            </a:prstGeom>
          </p:spPr>
        </p:pic>
        <p:pic>
          <p:nvPicPr>
            <p:cNvPr id="10" name="Picture 9" descr="A yellow bus on the street&#10;&#10;Description automatically generated with medium confidence">
              <a:extLst>
                <a:ext uri="{FF2B5EF4-FFF2-40B4-BE49-F238E27FC236}">
                  <a16:creationId xmlns:a16="http://schemas.microsoft.com/office/drawing/2014/main" id="{3BB6CEEF-1E25-A077-5DF1-953C2834F7B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8" t="6155" r="-278" b="6155"/>
            <a:stretch/>
          </p:blipFill>
          <p:spPr>
            <a:xfrm>
              <a:off x="9272314" y="3086100"/>
              <a:ext cx="6501086" cy="3799599"/>
            </a:xfrm>
            <a:prstGeom prst="rect">
              <a:avLst/>
            </a:prstGeom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6C53657F-291B-24B0-4F80-7756F530E829}"/>
              </a:ext>
            </a:extLst>
          </p:cNvPr>
          <p:cNvGrpSpPr/>
          <p:nvPr/>
        </p:nvGrpSpPr>
        <p:grpSpPr>
          <a:xfrm>
            <a:off x="2773664" y="7048501"/>
            <a:ext cx="12740672" cy="2147676"/>
            <a:chOff x="3118834" y="7048501"/>
            <a:chExt cx="12740672" cy="2147676"/>
          </a:xfrm>
        </p:grpSpPr>
        <p:pic>
          <p:nvPicPr>
            <p:cNvPr id="11" name="Picture 10" descr="A blue bus parked on the side of a street&#10;&#10;Description automatically generated with medium confidence">
              <a:extLst>
                <a:ext uri="{FF2B5EF4-FFF2-40B4-BE49-F238E27FC236}">
                  <a16:creationId xmlns:a16="http://schemas.microsoft.com/office/drawing/2014/main" id="{9B8F984B-8779-727B-638C-17D557DABC9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aturation sat="108000"/>
                      </a14:imgEffect>
                      <a14:imgEffect>
                        <a14:brightnessContrast bright="1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1" t="20190" r="7474" b="12046"/>
            <a:stretch/>
          </p:blipFill>
          <p:spPr>
            <a:xfrm>
              <a:off x="3118834" y="7048501"/>
              <a:ext cx="3739166" cy="2147676"/>
            </a:xfrm>
            <a:prstGeom prst="rect">
              <a:avLst/>
            </a:prstGeom>
          </p:spPr>
        </p:pic>
        <p:pic>
          <p:nvPicPr>
            <p:cNvPr id="12" name="Picture 11" descr="A picture containing text, bus, outdoor, parked&#10;&#10;Description automatically generated">
              <a:extLst>
                <a:ext uri="{FF2B5EF4-FFF2-40B4-BE49-F238E27FC236}">
                  <a16:creationId xmlns:a16="http://schemas.microsoft.com/office/drawing/2014/main" id="{BD960184-56C3-EF50-06F3-C2024182231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345" b="51334"/>
            <a:stretch/>
          </p:blipFill>
          <p:spPr>
            <a:xfrm>
              <a:off x="7018843" y="7048501"/>
              <a:ext cx="4833997" cy="2147676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B9DC6082-C032-1C3C-A022-8CA9204BECF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759" b="12742"/>
            <a:stretch/>
          </p:blipFill>
          <p:spPr>
            <a:xfrm>
              <a:off x="11963400" y="7048501"/>
              <a:ext cx="3896106" cy="2147676"/>
            </a:xfrm>
            <a:prstGeom prst="rect">
              <a:avLst/>
            </a:prstGeom>
          </p:spPr>
        </p:pic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36D18914-22A3-2FA6-A96D-BCC022DA5380}"/>
              </a:ext>
            </a:extLst>
          </p:cNvPr>
          <p:cNvSpPr txBox="1"/>
          <p:nvPr/>
        </p:nvSpPr>
        <p:spPr>
          <a:xfrm>
            <a:off x="4114800" y="9485528"/>
            <a:ext cx="1005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rgbClr val="00457C"/>
                </a:solidFill>
                <a:latin typeface="Mont" panose="020B0604020202020204" charset="0"/>
              </a:rPr>
              <a:t>Coverage focused “high frequency” routes (Routes 30, 31, 35 and 36 A/B)</a:t>
            </a:r>
          </a:p>
        </p:txBody>
      </p:sp>
    </p:spTree>
    <p:extLst>
      <p:ext uri="{BB962C8B-B14F-4D97-AF65-F5344CB8AC3E}">
        <p14:creationId xmlns:p14="http://schemas.microsoft.com/office/powerpoint/2010/main" val="3490211820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A3FBAC-B3C5-D79A-6B06-0E302A7BE8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9CAF57C7-618D-A5D9-6F19-654F8647C694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9377997F-55E1-1CD0-17D5-533BF657D647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685CBBDA-B40D-44AD-C2D5-4C965C40FB8C}"/>
              </a:ext>
            </a:extLst>
          </p:cNvPr>
          <p:cNvSpPr txBox="1"/>
          <p:nvPr/>
        </p:nvSpPr>
        <p:spPr>
          <a:xfrm>
            <a:off x="2590800" y="676286"/>
            <a:ext cx="14964684" cy="12580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199"/>
              </a:lnSpc>
            </a:pPr>
            <a:r>
              <a:rPr lang="en-US" sz="720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DASH – Digital and Radio Media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77B232-4BF8-3497-2B7C-BD2B8D8639D5}"/>
              </a:ext>
            </a:extLst>
          </p:cNvPr>
          <p:cNvSpPr txBox="1"/>
          <p:nvPr/>
        </p:nvSpPr>
        <p:spPr>
          <a:xfrm>
            <a:off x="3505200" y="9485528"/>
            <a:ext cx="1127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00457C"/>
                </a:solidFill>
                <a:latin typeface="Mont" panose="020B0604020202020204" charset="0"/>
              </a:rPr>
              <a:t>Coverage on YouTube, various news media outlets, radio, live Reads at Nationals stadium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53A27AF-7E2D-1E75-71AA-57041ADED448}"/>
              </a:ext>
            </a:extLst>
          </p:cNvPr>
          <p:cNvGrpSpPr/>
          <p:nvPr/>
        </p:nvGrpSpPr>
        <p:grpSpPr>
          <a:xfrm>
            <a:off x="3569525" y="2109985"/>
            <a:ext cx="11148950" cy="6192210"/>
            <a:chOff x="6375287" y="2109985"/>
            <a:chExt cx="11148950" cy="6192210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2F64318-3C2A-2054-B5EE-BCC3A4C6CFA8}"/>
                </a:ext>
              </a:extLst>
            </p:cNvPr>
            <p:cNvSpPr txBox="1"/>
            <p:nvPr/>
          </p:nvSpPr>
          <p:spPr>
            <a:xfrm>
              <a:off x="10211937" y="6819900"/>
              <a:ext cx="3374572" cy="32284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>
                <a:lnSpc>
                  <a:spcPct val="107000"/>
                </a:lnSpc>
                <a:spcAft>
                  <a:spcPts val="800"/>
                </a:spcAft>
              </a:pPr>
              <a:r>
                <a:rPr lang="en-US" sz="1400" kern="100">
                  <a:effectLst/>
                  <a:latin typeface="Mont" panose="020B0604020202020204" charset="0"/>
                  <a:ea typeface="Aptos" panose="020B0004020202020204" pitchFamily="34" charset="0"/>
                  <a:cs typeface="Times New Roman" panose="02020603050405020304" pitchFamily="18" charset="0"/>
                  <a:hlinkClick r:id="rId4"/>
                </a:rPr>
                <a:t>Be Courteous &amp; Save a Seat </a:t>
              </a:r>
              <a:endParaRPr lang="en-US" sz="1200" kern="100">
                <a:effectLst/>
                <a:latin typeface="Mont" panose="020B060402020202020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E0108F5D-61E2-7531-6A78-118FD817BF2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261713" y="4545935"/>
              <a:ext cx="3679371" cy="206314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5CEEB532-EBDE-ACF8-9300-9B6F7F30B2A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283485" y="2314527"/>
              <a:ext cx="3651203" cy="2050937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7169896D-3EB4-1262-0FF5-88C997162FDE}"/>
                </a:ext>
              </a:extLst>
            </p:cNvPr>
            <p:cNvSpPr txBox="1"/>
            <p:nvPr/>
          </p:nvSpPr>
          <p:spPr>
            <a:xfrm>
              <a:off x="10211937" y="7189232"/>
              <a:ext cx="4018585" cy="32284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>
                <a:lnSpc>
                  <a:spcPct val="107000"/>
                </a:lnSpc>
                <a:spcAft>
                  <a:spcPts val="800"/>
                </a:spcAft>
              </a:pPr>
              <a:r>
                <a:rPr lang="en-US" sz="1400" kern="100">
                  <a:effectLst/>
                  <a:latin typeface="Mont" panose="020B0604020202020204" charset="0"/>
                  <a:ea typeface="Aptos" panose="020B0004020202020204" pitchFamily="34" charset="0"/>
                  <a:cs typeface="Times New Roman" panose="02020603050405020304" pitchFamily="18" charset="0"/>
                  <a:hlinkClick r:id="rId7"/>
                </a:rPr>
                <a:t>DASH is Fare Free &amp; Smoke Free </a:t>
              </a:r>
              <a:endParaRPr lang="en-US" sz="1200" kern="100">
                <a:effectLst/>
                <a:latin typeface="Mont" panose="020B060402020202020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D74CA6D-9605-D759-1037-AC16C484526B}"/>
                </a:ext>
              </a:extLst>
            </p:cNvPr>
            <p:cNvSpPr txBox="1"/>
            <p:nvPr/>
          </p:nvSpPr>
          <p:spPr>
            <a:xfrm>
              <a:off x="10211937" y="7568449"/>
              <a:ext cx="4596277" cy="32284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>
                <a:lnSpc>
                  <a:spcPct val="107000"/>
                </a:lnSpc>
                <a:spcAft>
                  <a:spcPts val="800"/>
                </a:spcAft>
              </a:pPr>
              <a:r>
                <a:rPr lang="en-US" sz="1400" kern="100">
                  <a:latin typeface="Mont" panose="020B0604020202020204" charset="0"/>
                  <a:ea typeface="Aptos" panose="020B0004020202020204" pitchFamily="34" charset="0"/>
                  <a:cs typeface="Times New Roman" panose="02020603050405020304" pitchFamily="18" charset="0"/>
                  <a:hlinkClick r:id="rId8"/>
                </a:rPr>
                <a:t>How to DASH with Your Service Animal </a:t>
              </a:r>
              <a:r>
                <a:rPr lang="en-US" sz="1400" kern="100">
                  <a:effectLst/>
                  <a:latin typeface="Mont" panose="020B0604020202020204" charset="0"/>
                  <a:ea typeface="Aptos" panose="020B0004020202020204" pitchFamily="34" charset="0"/>
                  <a:cs typeface="Times New Roman" panose="02020603050405020304" pitchFamily="18" charset="0"/>
                  <a:hlinkClick r:id="rId8"/>
                </a:rPr>
                <a:t> </a:t>
              </a:r>
              <a:endParaRPr lang="en-US" sz="1200" kern="100">
                <a:effectLst/>
                <a:latin typeface="Mont" panose="020B060402020202020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5988975-6C59-57F7-D9EB-B120AE310D5D}"/>
                </a:ext>
              </a:extLst>
            </p:cNvPr>
            <p:cNvSpPr txBox="1"/>
            <p:nvPr/>
          </p:nvSpPr>
          <p:spPr>
            <a:xfrm>
              <a:off x="10200167" y="7979350"/>
              <a:ext cx="5039833" cy="32284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>
                <a:lnSpc>
                  <a:spcPct val="107000"/>
                </a:lnSpc>
                <a:spcAft>
                  <a:spcPts val="800"/>
                </a:spcAft>
              </a:pPr>
              <a:r>
                <a:rPr lang="en-US" sz="1400" kern="100">
                  <a:effectLst/>
                  <a:latin typeface="Mont" panose="020B0604020202020204" charset="0"/>
                  <a:ea typeface="Aptos" panose="020B0004020202020204" pitchFamily="34" charset="0"/>
                  <a:cs typeface="Times New Roman" panose="02020603050405020304" pitchFamily="18" charset="0"/>
                  <a:hlinkClick r:id="rId9"/>
                </a:rPr>
                <a:t>DASH with a Bike, Stroller or Mobility Device </a:t>
              </a:r>
              <a:endParaRPr lang="en-US" sz="1200" kern="100">
                <a:effectLst/>
                <a:latin typeface="Mont" panose="020B060402020202020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7" name="Picture 2" descr="WTOP | Washington's Top News | DC, MD &amp; VA News, Traffic &amp; Weather">
              <a:extLst>
                <a:ext uri="{FF2B5EF4-FFF2-40B4-BE49-F238E27FC236}">
                  <a16:creationId xmlns:a16="http://schemas.microsoft.com/office/drawing/2014/main" id="{BF76E695-F583-A0BC-1E5D-6FC5F250E96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952" b="20981"/>
            <a:stretch/>
          </p:blipFill>
          <p:spPr bwMode="auto">
            <a:xfrm>
              <a:off x="15274653" y="2109985"/>
              <a:ext cx="1695450" cy="10523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5822641E-ADCC-7A1F-04C2-E6720DFECC5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4782800" y="3484466"/>
              <a:ext cx="1472986" cy="1468325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61F385FC-274C-706C-D136-DD9A76EBFF9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15408061" y="5057304"/>
              <a:ext cx="1695450" cy="1593783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E34126BE-75CE-1EDA-3AA3-B50AE64BA178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16370437" y="3484466"/>
              <a:ext cx="1148710" cy="646331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2C1C5E5F-3546-20E8-65DC-39347699314F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16375527" y="4306460"/>
              <a:ext cx="1148710" cy="646331"/>
            </a:xfrm>
            <a:prstGeom prst="rect">
              <a:avLst/>
            </a:prstGeom>
          </p:spPr>
        </p:pic>
        <p:pic>
          <p:nvPicPr>
            <p:cNvPr id="6" name="Content Placeholder 8" descr="Graphical user interface, application, website&#10;&#10;Description automatically generated">
              <a:extLst>
                <a:ext uri="{FF2B5EF4-FFF2-40B4-BE49-F238E27FC236}">
                  <a16:creationId xmlns:a16="http://schemas.microsoft.com/office/drawing/2014/main" id="{DBCA2EF5-75F2-8301-374C-D4AC20B632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/>
            <a:srcRect t="4885" r="335" b="18641"/>
            <a:stretch/>
          </p:blipFill>
          <p:spPr>
            <a:xfrm>
              <a:off x="6375287" y="2314526"/>
              <a:ext cx="3605165" cy="5987667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722253998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FA487F-D960-0458-4192-9AE7D201BA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87485728-E27B-50CB-582D-9537B7C917DE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8D686EE1-8B78-02EF-6606-254EF42A64CD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57F92827-E4BF-45C8-CD2A-B8905BE6C357}"/>
              </a:ext>
            </a:extLst>
          </p:cNvPr>
          <p:cNvSpPr txBox="1"/>
          <p:nvPr/>
        </p:nvSpPr>
        <p:spPr>
          <a:xfrm>
            <a:off x="2590800" y="676286"/>
            <a:ext cx="14964684" cy="1234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660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WMATA and VRE Advertisements</a:t>
            </a:r>
          </a:p>
        </p:txBody>
      </p:sp>
      <p:sp>
        <p:nvSpPr>
          <p:cNvPr id="4" name="Freeform 10">
            <a:extLst>
              <a:ext uri="{FF2B5EF4-FFF2-40B4-BE49-F238E27FC236}">
                <a16:creationId xmlns:a16="http://schemas.microsoft.com/office/drawing/2014/main" id="{546D2370-7826-D8A4-96AC-FD41DC35D58C}"/>
              </a:ext>
            </a:extLst>
          </p:cNvPr>
          <p:cNvSpPr/>
          <p:nvPr/>
        </p:nvSpPr>
        <p:spPr>
          <a:xfrm>
            <a:off x="1184129" y="2781300"/>
            <a:ext cx="310858" cy="551923"/>
          </a:xfrm>
          <a:custGeom>
            <a:avLst/>
            <a:gdLst/>
            <a:ahLst/>
            <a:cxnLst/>
            <a:rect l="l" t="t" r="r" b="b"/>
            <a:pathLst>
              <a:path w="414477" h="735897">
                <a:moveTo>
                  <a:pt x="0" y="0"/>
                </a:moveTo>
                <a:lnTo>
                  <a:pt x="414477" y="0"/>
                </a:lnTo>
                <a:lnTo>
                  <a:pt x="414477" y="735897"/>
                </a:lnTo>
                <a:lnTo>
                  <a:pt x="0" y="7358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9A03D93B-D9A3-0447-C2EA-0FE3FDAD8636}"/>
              </a:ext>
            </a:extLst>
          </p:cNvPr>
          <p:cNvSpPr txBox="1"/>
          <p:nvPr/>
        </p:nvSpPr>
        <p:spPr>
          <a:xfrm>
            <a:off x="1798808" y="2628900"/>
            <a:ext cx="15305063" cy="21595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598"/>
              </a:lnSpc>
            </a:pPr>
            <a:r>
              <a:rPr lang="en-US" sz="48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Advertisements promoting public and shared transit as a cost-effective and efficient alternative to driving </a:t>
            </a:r>
          </a:p>
        </p:txBody>
      </p:sp>
      <p:sp>
        <p:nvSpPr>
          <p:cNvPr id="9" name="Freeform 10">
            <a:extLst>
              <a:ext uri="{FF2B5EF4-FFF2-40B4-BE49-F238E27FC236}">
                <a16:creationId xmlns:a16="http://schemas.microsoft.com/office/drawing/2014/main" id="{88F95DF9-0504-BD58-8AD2-4F94D5EAFFD1}"/>
              </a:ext>
            </a:extLst>
          </p:cNvPr>
          <p:cNvSpPr/>
          <p:nvPr/>
        </p:nvSpPr>
        <p:spPr>
          <a:xfrm>
            <a:off x="1184129" y="5149880"/>
            <a:ext cx="310858" cy="551923"/>
          </a:xfrm>
          <a:custGeom>
            <a:avLst/>
            <a:gdLst/>
            <a:ahLst/>
            <a:cxnLst/>
            <a:rect l="l" t="t" r="r" b="b"/>
            <a:pathLst>
              <a:path w="414477" h="735897">
                <a:moveTo>
                  <a:pt x="0" y="0"/>
                </a:moveTo>
                <a:lnTo>
                  <a:pt x="414477" y="0"/>
                </a:lnTo>
                <a:lnTo>
                  <a:pt x="414477" y="735897"/>
                </a:lnTo>
                <a:lnTo>
                  <a:pt x="0" y="7358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TextBox 11">
            <a:extLst>
              <a:ext uri="{FF2B5EF4-FFF2-40B4-BE49-F238E27FC236}">
                <a16:creationId xmlns:a16="http://schemas.microsoft.com/office/drawing/2014/main" id="{49DC4F95-6EEE-A21D-F399-53C5C85C3999}"/>
              </a:ext>
            </a:extLst>
          </p:cNvPr>
          <p:cNvSpPr txBox="1"/>
          <p:nvPr/>
        </p:nvSpPr>
        <p:spPr>
          <a:xfrm>
            <a:off x="1798808" y="5067300"/>
            <a:ext cx="14660392" cy="503214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598"/>
              </a:lnSpc>
            </a:pPr>
            <a:r>
              <a:rPr lang="en-US" sz="48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Goals:</a:t>
            </a:r>
          </a:p>
          <a:p>
            <a:pPr marL="1143000" lvl="1" indent="-685800">
              <a:lnSpc>
                <a:spcPts val="5598"/>
              </a:lnSpc>
              <a:buFont typeface="Arial" panose="020B0604020202020204" pitchFamily="34" charset="0"/>
              <a:buChar char="•"/>
            </a:pPr>
            <a:r>
              <a:rPr lang="en-US" sz="44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Promote transportation choice and flexibility</a:t>
            </a:r>
          </a:p>
          <a:p>
            <a:pPr marL="1143000" lvl="1" indent="-685800">
              <a:lnSpc>
                <a:spcPts val="5598"/>
              </a:lnSpc>
              <a:buFont typeface="Arial" panose="020B0604020202020204" pitchFamily="34" charset="0"/>
              <a:buChar char="•"/>
            </a:pPr>
            <a:r>
              <a:rPr lang="en-US" sz="44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Encourage people to explore and utilize various modes of transit</a:t>
            </a:r>
          </a:p>
          <a:p>
            <a:pPr marL="1143000" lvl="1" indent="-685800">
              <a:lnSpc>
                <a:spcPts val="5598"/>
              </a:lnSpc>
              <a:buFont typeface="Arial" panose="020B0604020202020204" pitchFamily="34" charset="0"/>
              <a:buChar char="•"/>
            </a:pPr>
            <a:r>
              <a:rPr lang="en-US" sz="44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Reach larger audience by providing Spanish versions</a:t>
            </a:r>
          </a:p>
          <a:p>
            <a:pPr marL="1143000" lvl="1" indent="-685800">
              <a:lnSpc>
                <a:spcPts val="5598"/>
              </a:lnSpc>
              <a:buFont typeface="Arial" panose="020B0604020202020204" pitchFamily="34" charset="0"/>
              <a:buChar char="•"/>
            </a:pPr>
            <a:endParaRPr lang="en-US" sz="4800">
              <a:solidFill>
                <a:srgbClr val="00457C"/>
              </a:solidFill>
              <a:latin typeface="Mont" panose="020B0604020202020204" charset="0"/>
              <a:ea typeface="Mont Bold"/>
              <a:cs typeface="Mont Bold"/>
              <a:sym typeface="Mont Bold"/>
            </a:endParaRPr>
          </a:p>
        </p:txBody>
      </p:sp>
    </p:spTree>
    <p:extLst>
      <p:ext uri="{BB962C8B-B14F-4D97-AF65-F5344CB8AC3E}">
        <p14:creationId xmlns:p14="http://schemas.microsoft.com/office/powerpoint/2010/main" val="2606628366"/>
      </p:ext>
    </p:extLst>
  </p:cSld>
  <p:clrMapOvr>
    <a:masterClrMapping/>
  </p:clrMapOvr>
  <p:transition>
    <p:fade/>
  </p:transition>
  <p:extLst>
    <p:ext uri="{6950BFC3-D8DA-4A85-94F7-54DA5524770B}">
      <p188:commentRel xmlns:p188="http://schemas.microsoft.com/office/powerpoint/2018/8/main" r:id="rId2"/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26475A-5138-81FD-4EC3-D2F76F6702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3FA9109C-917A-0596-4DCB-8D69C62A2D61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ADF4F02B-7A16-99DB-19AA-D6B613BDF7CE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A84AA485-7625-5C7F-9732-B4FEE4D27B2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2314528"/>
            <a:ext cx="3734422" cy="6638971"/>
          </a:xfrm>
          <a:prstGeom prst="rect">
            <a:avLst/>
          </a:prstGeom>
        </p:spPr>
      </p:pic>
      <p:pic>
        <p:nvPicPr>
          <p:cNvPr id="13" name="Picture 12" descr="A sign outside of a building&#10;&#10;AI-generated content may be incorrect.">
            <a:extLst>
              <a:ext uri="{FF2B5EF4-FFF2-40B4-BE49-F238E27FC236}">
                <a16:creationId xmlns:a16="http://schemas.microsoft.com/office/drawing/2014/main" id="{9F2C394E-B6FC-5BD0-C9DF-E35F8767674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5" t="11481" r="5061" b="4074"/>
          <a:stretch/>
        </p:blipFill>
        <p:spPr>
          <a:xfrm>
            <a:off x="6400801" y="2314530"/>
            <a:ext cx="9829800" cy="687483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438367-0A26-4001-3A3F-49106845C916}"/>
              </a:ext>
            </a:extLst>
          </p:cNvPr>
          <p:cNvSpPr txBox="1"/>
          <p:nvPr/>
        </p:nvSpPr>
        <p:spPr>
          <a:xfrm>
            <a:off x="4114800" y="9485528"/>
            <a:ext cx="1005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00457C"/>
                </a:solidFill>
                <a:latin typeface="Mont" panose="020B0604020202020204" charset="0"/>
              </a:rPr>
              <a:t>Digital advertisement shown at various Metro stations on rotary schedule</a:t>
            </a:r>
          </a:p>
        </p:txBody>
      </p:sp>
      <p:sp>
        <p:nvSpPr>
          <p:cNvPr id="6" name="TextBox 8">
            <a:extLst>
              <a:ext uri="{FF2B5EF4-FFF2-40B4-BE49-F238E27FC236}">
                <a16:creationId xmlns:a16="http://schemas.microsoft.com/office/drawing/2014/main" id="{3A973780-FAA6-2958-4E80-AD5C95E29F2F}"/>
              </a:ext>
            </a:extLst>
          </p:cNvPr>
          <p:cNvSpPr txBox="1"/>
          <p:nvPr/>
        </p:nvSpPr>
        <p:spPr>
          <a:xfrm>
            <a:off x="2590800" y="676286"/>
            <a:ext cx="14964684" cy="1234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660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WMATA and VRE Advertisements</a:t>
            </a:r>
          </a:p>
        </p:txBody>
      </p:sp>
    </p:spTree>
    <p:extLst>
      <p:ext uri="{BB962C8B-B14F-4D97-AF65-F5344CB8AC3E}">
        <p14:creationId xmlns:p14="http://schemas.microsoft.com/office/powerpoint/2010/main" val="2700220474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B498B9-642F-4704-9F3D-B924ED859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C34C0802-06D3-5BEE-E229-0E73A67112D2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750A0564-3511-0D68-2EAE-2CAE1225552E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" name="TextBox 8">
            <a:extLst>
              <a:ext uri="{FF2B5EF4-FFF2-40B4-BE49-F238E27FC236}">
                <a16:creationId xmlns:a16="http://schemas.microsoft.com/office/drawing/2014/main" id="{DD90E793-62D7-9167-79A4-6DD70F153F0B}"/>
              </a:ext>
            </a:extLst>
          </p:cNvPr>
          <p:cNvSpPr txBox="1"/>
          <p:nvPr/>
        </p:nvSpPr>
        <p:spPr>
          <a:xfrm>
            <a:off x="2590800" y="676286"/>
            <a:ext cx="14964684" cy="1234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660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WMATA and VRE Advertisements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37C96F0-A78B-B0F0-5C4E-BF836B422E2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50" r="26142"/>
          <a:stretch/>
        </p:blipFill>
        <p:spPr>
          <a:xfrm rot="5400000">
            <a:off x="2257585" y="1763923"/>
            <a:ext cx="6242599" cy="73438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6EE2179-295D-7703-5319-E0654C3CAE1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5" t="14550" r="29703" b="4134"/>
          <a:stretch/>
        </p:blipFill>
        <p:spPr>
          <a:xfrm rot="5400000">
            <a:off x="9851984" y="1763924"/>
            <a:ext cx="6242600" cy="734381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934B16-3CF0-2540-5B96-49F01AD4EE67}"/>
              </a:ext>
            </a:extLst>
          </p:cNvPr>
          <p:cNvSpPr txBox="1"/>
          <p:nvPr/>
        </p:nvSpPr>
        <p:spPr>
          <a:xfrm>
            <a:off x="4114800" y="9485528"/>
            <a:ext cx="1005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00457C"/>
                </a:solidFill>
                <a:latin typeface="Mont" panose="020B0604020202020204" charset="0"/>
              </a:rPr>
              <a:t>Print media at various Metro stations</a:t>
            </a:r>
          </a:p>
        </p:txBody>
      </p:sp>
    </p:spTree>
    <p:extLst>
      <p:ext uri="{BB962C8B-B14F-4D97-AF65-F5344CB8AC3E}">
        <p14:creationId xmlns:p14="http://schemas.microsoft.com/office/powerpoint/2010/main" val="4245051921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90F1FD-555D-6B85-ED34-140BDB9F3F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D8C82C4B-6FC9-AB41-76B9-ECAC0A321864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CB93F314-0E71-19F6-6B15-9B735C55E5BE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5" name="Picture 4" descr="A sign on a wall&#10;&#10;AI-generated content may be incorrect.">
            <a:extLst>
              <a:ext uri="{FF2B5EF4-FFF2-40B4-BE49-F238E27FC236}">
                <a16:creationId xmlns:a16="http://schemas.microsoft.com/office/drawing/2014/main" id="{86448800-90F0-9F79-6A8A-B4D9DC4FD10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78" t="8715" r="22028" b="8715"/>
          <a:stretch/>
        </p:blipFill>
        <p:spPr>
          <a:xfrm rot="5400000">
            <a:off x="2257584" y="1763924"/>
            <a:ext cx="6242600" cy="7343811"/>
          </a:xfrm>
          <a:prstGeom prst="rect">
            <a:avLst/>
          </a:prstGeom>
        </p:spPr>
      </p:pic>
      <p:sp>
        <p:nvSpPr>
          <p:cNvPr id="6" name="TextBox 8">
            <a:extLst>
              <a:ext uri="{FF2B5EF4-FFF2-40B4-BE49-F238E27FC236}">
                <a16:creationId xmlns:a16="http://schemas.microsoft.com/office/drawing/2014/main" id="{BCAFE5DE-93BA-62E0-A7C2-3507F7666F0E}"/>
              </a:ext>
            </a:extLst>
          </p:cNvPr>
          <p:cNvSpPr txBox="1"/>
          <p:nvPr/>
        </p:nvSpPr>
        <p:spPr>
          <a:xfrm>
            <a:off x="2590800" y="676286"/>
            <a:ext cx="14964684" cy="1234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660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WMATA and VRE Advertisements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D461410-7462-8B4C-476F-3FA4DEA0FA0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31" t="11441" r="29501" b="12194"/>
          <a:stretch/>
        </p:blipFill>
        <p:spPr>
          <a:xfrm rot="5400000">
            <a:off x="9865533" y="1777475"/>
            <a:ext cx="6242601" cy="731671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B998656-5FEF-2F7D-B8E3-9A628C51C3E1}"/>
              </a:ext>
            </a:extLst>
          </p:cNvPr>
          <p:cNvSpPr txBox="1"/>
          <p:nvPr/>
        </p:nvSpPr>
        <p:spPr>
          <a:xfrm>
            <a:off x="4114800" y="9485528"/>
            <a:ext cx="1005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00457C"/>
                </a:solidFill>
                <a:latin typeface="Mont" panose="020B0604020202020204" charset="0"/>
              </a:rPr>
              <a:t>Print media at various Metro stations</a:t>
            </a:r>
          </a:p>
        </p:txBody>
      </p:sp>
    </p:spTree>
    <p:extLst>
      <p:ext uri="{BB962C8B-B14F-4D97-AF65-F5344CB8AC3E}">
        <p14:creationId xmlns:p14="http://schemas.microsoft.com/office/powerpoint/2010/main" val="2749418612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EB61B2-8ECC-636C-E0E4-914EAF6E7F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6AF09020-CEAA-10B6-56D8-9E7A87351B6C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B060C524-B6A5-C885-6A4B-3EA358F0E887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C613014A-7F94-173F-DE18-957A6C71937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804" t="2292" r="2169" b="2655"/>
          <a:stretch/>
        </p:blipFill>
        <p:spPr>
          <a:xfrm>
            <a:off x="2570062" y="2689880"/>
            <a:ext cx="13147876" cy="6591046"/>
          </a:xfrm>
          <a:prstGeom prst="rect">
            <a:avLst/>
          </a:prstGeom>
        </p:spPr>
      </p:pic>
      <p:sp>
        <p:nvSpPr>
          <p:cNvPr id="8" name="TextBox 8">
            <a:extLst>
              <a:ext uri="{FF2B5EF4-FFF2-40B4-BE49-F238E27FC236}">
                <a16:creationId xmlns:a16="http://schemas.microsoft.com/office/drawing/2014/main" id="{1A0AA7A7-2D62-727E-A694-693736669D72}"/>
              </a:ext>
            </a:extLst>
          </p:cNvPr>
          <p:cNvSpPr txBox="1"/>
          <p:nvPr/>
        </p:nvSpPr>
        <p:spPr>
          <a:xfrm>
            <a:off x="2590800" y="419614"/>
            <a:ext cx="14964684" cy="19736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6000" dirty="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Guaranteed Ride Home - Mobile Blitz</a:t>
            </a:r>
          </a:p>
          <a:p>
            <a:pPr algn="l">
              <a:lnSpc>
                <a:spcPts val="5000"/>
              </a:lnSpc>
            </a:pPr>
            <a:r>
              <a:rPr lang="en-US" sz="4800" dirty="0">
                <a:solidFill>
                  <a:schemeClr val="bg1">
                    <a:lumMod val="65000"/>
                  </a:schemeClr>
                </a:solidFill>
                <a:latin typeface="Mont Bold"/>
                <a:ea typeface="Mont Bold"/>
                <a:cs typeface="Mont Bold"/>
                <a:sym typeface="Mont Bold"/>
              </a:rPr>
              <a:t>Complement to print media</a:t>
            </a:r>
            <a:endParaRPr lang="en-US" sz="4800" dirty="0">
              <a:solidFill>
                <a:schemeClr val="bg1">
                  <a:lumMod val="65000"/>
                </a:schemeClr>
              </a:solidFill>
              <a:latin typeface="Mont Bold"/>
              <a:ea typeface="Mont Bold"/>
              <a:cs typeface="Mont Bold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B0B646-DB56-DB12-CB67-D85A9397C8FF}"/>
              </a:ext>
            </a:extLst>
          </p:cNvPr>
          <p:cNvSpPr txBox="1"/>
          <p:nvPr/>
        </p:nvSpPr>
        <p:spPr>
          <a:xfrm>
            <a:off x="2343150" y="9485528"/>
            <a:ext cx="13601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rgbClr val="00457C"/>
                </a:solidFill>
                <a:latin typeface="Mont" panose="020B0604020202020204" charset="0"/>
              </a:rPr>
              <a:t>Series of geofenced mobile ads and banner placements ran over the course of a week, targeting users by location</a:t>
            </a:r>
          </a:p>
        </p:txBody>
      </p:sp>
    </p:spTree>
    <p:extLst>
      <p:ext uri="{BB962C8B-B14F-4D97-AF65-F5344CB8AC3E}">
        <p14:creationId xmlns:p14="http://schemas.microsoft.com/office/powerpoint/2010/main" val="442584470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C7030A-3032-1027-2C8B-08D6AC439F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22343CD8-DE05-0CAD-61C5-4288B4921C11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4520829D-CFA4-A356-9A60-D12F3495A371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6161FAB5-2B87-3C82-FD38-C97B05DDD14D}"/>
              </a:ext>
            </a:extLst>
          </p:cNvPr>
          <p:cNvSpPr txBox="1"/>
          <p:nvPr/>
        </p:nvSpPr>
        <p:spPr>
          <a:xfrm>
            <a:off x="2590800" y="676286"/>
            <a:ext cx="14964684" cy="1308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8499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Mobility Guides</a:t>
            </a:r>
          </a:p>
        </p:txBody>
      </p:sp>
      <p:sp>
        <p:nvSpPr>
          <p:cNvPr id="4" name="Freeform 10">
            <a:extLst>
              <a:ext uri="{FF2B5EF4-FFF2-40B4-BE49-F238E27FC236}">
                <a16:creationId xmlns:a16="http://schemas.microsoft.com/office/drawing/2014/main" id="{3521F6D0-9212-DF00-E7C6-84980A976BD6}"/>
              </a:ext>
            </a:extLst>
          </p:cNvPr>
          <p:cNvSpPr/>
          <p:nvPr/>
        </p:nvSpPr>
        <p:spPr>
          <a:xfrm>
            <a:off x="1184129" y="2781300"/>
            <a:ext cx="310858" cy="551923"/>
          </a:xfrm>
          <a:custGeom>
            <a:avLst/>
            <a:gdLst/>
            <a:ahLst/>
            <a:cxnLst/>
            <a:rect l="l" t="t" r="r" b="b"/>
            <a:pathLst>
              <a:path w="414477" h="735897">
                <a:moveTo>
                  <a:pt x="0" y="0"/>
                </a:moveTo>
                <a:lnTo>
                  <a:pt x="414477" y="0"/>
                </a:lnTo>
                <a:lnTo>
                  <a:pt x="414477" y="735897"/>
                </a:lnTo>
                <a:lnTo>
                  <a:pt x="0" y="7358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3721B85D-A395-2126-8AFC-10599565DEDC}"/>
              </a:ext>
            </a:extLst>
          </p:cNvPr>
          <p:cNvSpPr txBox="1"/>
          <p:nvPr/>
        </p:nvSpPr>
        <p:spPr>
          <a:xfrm>
            <a:off x="1798808" y="2628900"/>
            <a:ext cx="15305063" cy="14414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598"/>
              </a:lnSpc>
            </a:pPr>
            <a:r>
              <a:rPr lang="en-US" sz="4800" dirty="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User-friendly guides with detailed map of nearby transit options</a:t>
            </a:r>
          </a:p>
        </p:txBody>
      </p:sp>
      <p:sp>
        <p:nvSpPr>
          <p:cNvPr id="9" name="Freeform 10">
            <a:extLst>
              <a:ext uri="{FF2B5EF4-FFF2-40B4-BE49-F238E27FC236}">
                <a16:creationId xmlns:a16="http://schemas.microsoft.com/office/drawing/2014/main" id="{F14D78D7-A9C0-704F-1F39-25555D73004F}"/>
              </a:ext>
            </a:extLst>
          </p:cNvPr>
          <p:cNvSpPr/>
          <p:nvPr/>
        </p:nvSpPr>
        <p:spPr>
          <a:xfrm>
            <a:off x="1184129" y="4692680"/>
            <a:ext cx="310858" cy="551923"/>
          </a:xfrm>
          <a:custGeom>
            <a:avLst/>
            <a:gdLst/>
            <a:ahLst/>
            <a:cxnLst/>
            <a:rect l="l" t="t" r="r" b="b"/>
            <a:pathLst>
              <a:path w="414477" h="735897">
                <a:moveTo>
                  <a:pt x="0" y="0"/>
                </a:moveTo>
                <a:lnTo>
                  <a:pt x="414477" y="0"/>
                </a:lnTo>
                <a:lnTo>
                  <a:pt x="414477" y="735897"/>
                </a:lnTo>
                <a:lnTo>
                  <a:pt x="0" y="7358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TextBox 11">
            <a:extLst>
              <a:ext uri="{FF2B5EF4-FFF2-40B4-BE49-F238E27FC236}">
                <a16:creationId xmlns:a16="http://schemas.microsoft.com/office/drawing/2014/main" id="{EAAD2C2A-50B4-2F66-A9D8-E74C24F3412A}"/>
              </a:ext>
            </a:extLst>
          </p:cNvPr>
          <p:cNvSpPr txBox="1"/>
          <p:nvPr/>
        </p:nvSpPr>
        <p:spPr>
          <a:xfrm>
            <a:off x="1798808" y="4610100"/>
            <a:ext cx="14660392" cy="35907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598"/>
              </a:lnSpc>
            </a:pPr>
            <a:r>
              <a:rPr lang="en-US" sz="48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Goals:</a:t>
            </a:r>
          </a:p>
          <a:p>
            <a:pPr marL="1143000" lvl="1" indent="-685800">
              <a:lnSpc>
                <a:spcPts val="5598"/>
              </a:lnSpc>
              <a:buFont typeface="Arial" panose="020B0604020202020204" pitchFamily="34" charset="0"/>
              <a:buChar char="•"/>
            </a:pPr>
            <a:r>
              <a:rPr lang="en-US" sz="44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Promote community engagement and sustainable mobility</a:t>
            </a:r>
          </a:p>
          <a:p>
            <a:pPr marL="1143000" lvl="1" indent="-685800">
              <a:lnSpc>
                <a:spcPts val="5598"/>
              </a:lnSpc>
              <a:buFont typeface="Arial" panose="020B0604020202020204" pitchFamily="34" charset="0"/>
              <a:buChar char="•"/>
            </a:pPr>
            <a:r>
              <a:rPr lang="en-US" sz="44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Simplify trip planning when visiting specific locations</a:t>
            </a:r>
          </a:p>
        </p:txBody>
      </p:sp>
    </p:spTree>
    <p:extLst>
      <p:ext uri="{BB962C8B-B14F-4D97-AF65-F5344CB8AC3E}">
        <p14:creationId xmlns:p14="http://schemas.microsoft.com/office/powerpoint/2010/main" val="2106714284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ABE73F-75BE-DE0F-2721-A8DFDD21CC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75B4F338-08D9-3AF3-A9DB-FD6C7AAC8BE9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59D07BE4-9B07-7AB2-2384-7A7485418725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2C8AC44E-5644-C27D-54C3-2D281633B0EA}"/>
              </a:ext>
            </a:extLst>
          </p:cNvPr>
          <p:cNvSpPr txBox="1"/>
          <p:nvPr/>
        </p:nvSpPr>
        <p:spPr>
          <a:xfrm>
            <a:off x="2590800" y="676286"/>
            <a:ext cx="14964684" cy="22159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/>
            <a:r>
              <a:rPr lang="en-US" sz="7200" dirty="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Mobility Guides – Office of Historic Alexandria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D5B90A-EEB1-2BCF-BA6A-B8AA11073D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50" b="5671"/>
          <a:stretch/>
        </p:blipFill>
        <p:spPr>
          <a:xfrm>
            <a:off x="4508661" y="3162300"/>
            <a:ext cx="9270679" cy="59436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C8BE604-61E5-FE0F-31A1-B317A725C094}"/>
              </a:ext>
            </a:extLst>
          </p:cNvPr>
          <p:cNvSpPr txBox="1"/>
          <p:nvPr/>
        </p:nvSpPr>
        <p:spPr>
          <a:xfrm>
            <a:off x="1311773" y="9485528"/>
            <a:ext cx="15664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rgbClr val="00457C"/>
                </a:solidFill>
                <a:latin typeface="Mont" panose="020B0604020202020204" charset="0"/>
              </a:rPr>
              <a:t>Interactive “passport” encouraging residents and visitors to explore Alexandria’s museums using eco-friendly transportation options</a:t>
            </a:r>
          </a:p>
        </p:txBody>
      </p:sp>
    </p:spTree>
    <p:extLst>
      <p:ext uri="{BB962C8B-B14F-4D97-AF65-F5344CB8AC3E}">
        <p14:creationId xmlns:p14="http://schemas.microsoft.com/office/powerpoint/2010/main" val="2210757653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1B18FA-EBD3-0DBC-E01C-B134BE529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23F852A2-871D-255B-0CA4-1F4B339C0ADD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BF56C540-254B-17C7-6A3E-06D5B58CCB73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BFDEA185-4A01-0550-147C-69053C306078}"/>
              </a:ext>
            </a:extLst>
          </p:cNvPr>
          <p:cNvSpPr txBox="1"/>
          <p:nvPr/>
        </p:nvSpPr>
        <p:spPr>
          <a:xfrm>
            <a:off x="2590800" y="676286"/>
            <a:ext cx="14964684" cy="22159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/>
            <a:r>
              <a:rPr lang="en-US" sz="720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Mobility Guides – Office of Historic Alexandria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5948A2C-8C3E-A699-A609-1C001BDB5368}"/>
              </a:ext>
            </a:extLst>
          </p:cNvPr>
          <p:cNvSpPr txBox="1"/>
          <p:nvPr/>
        </p:nvSpPr>
        <p:spPr>
          <a:xfrm>
            <a:off x="1203440" y="9756241"/>
            <a:ext cx="15664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00457C"/>
                </a:solidFill>
                <a:latin typeface="Mont" panose="020B0604020202020204" charset="0"/>
              </a:rPr>
              <a:t>Distribution planned for museums, libraries, rec centers and other community spaces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0C383B1A-089D-E5BE-02BE-ECA9222E558C}"/>
              </a:ext>
            </a:extLst>
          </p:cNvPr>
          <p:cNvGrpSpPr/>
          <p:nvPr/>
        </p:nvGrpSpPr>
        <p:grpSpPr>
          <a:xfrm>
            <a:off x="2175894" y="2980560"/>
            <a:ext cx="13936212" cy="6645627"/>
            <a:chOff x="2141988" y="2980560"/>
            <a:chExt cx="13936212" cy="6645627"/>
          </a:xfrm>
        </p:grpSpPr>
        <p:pic>
          <p:nvPicPr>
            <p:cNvPr id="5" name="Picture 4" descr="Diagram&#10;&#10;AI-generated content may be incorrect.">
              <a:extLst>
                <a:ext uri="{FF2B5EF4-FFF2-40B4-BE49-F238E27FC236}">
                  <a16:creationId xmlns:a16="http://schemas.microsoft.com/office/drawing/2014/main" id="{877B3D79-AC92-C731-42B4-FD8364A51B5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649" b="50773"/>
            <a:stretch/>
          </p:blipFill>
          <p:spPr>
            <a:xfrm rot="16200000">
              <a:off x="1382356" y="3757509"/>
              <a:ext cx="6628310" cy="5109045"/>
            </a:xfrm>
            <a:prstGeom prst="rect">
              <a:avLst/>
            </a:prstGeom>
          </p:spPr>
        </p:pic>
        <p:pic>
          <p:nvPicPr>
            <p:cNvPr id="6" name="Picture 5" descr="Map&#10;&#10;AI-generated content may be incorrect.">
              <a:extLst>
                <a:ext uri="{FF2B5EF4-FFF2-40B4-BE49-F238E27FC236}">
                  <a16:creationId xmlns:a16="http://schemas.microsoft.com/office/drawing/2014/main" id="{E0037B47-0904-155F-F73E-4BF061A644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8000" y="2980560"/>
              <a:ext cx="8580200" cy="663015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38436152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459494-7EB8-9420-AEC3-16E9FB25CB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1CF89FBD-889F-52AC-D1AE-C43452E24BFA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B92A6E50-D775-E172-83C8-EACA2300B350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ACF9D4D4-3663-7D5F-B63C-B74DE8788052}"/>
              </a:ext>
            </a:extLst>
          </p:cNvPr>
          <p:cNvSpPr txBox="1"/>
          <p:nvPr/>
        </p:nvSpPr>
        <p:spPr>
          <a:xfrm>
            <a:off x="2590800" y="676286"/>
            <a:ext cx="14964684" cy="13542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/>
            <a:r>
              <a:rPr lang="en-US" sz="880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Social Media Efforts</a:t>
            </a:r>
          </a:p>
        </p:txBody>
      </p:sp>
      <p:sp>
        <p:nvSpPr>
          <p:cNvPr id="4" name="Freeform 10">
            <a:extLst>
              <a:ext uri="{FF2B5EF4-FFF2-40B4-BE49-F238E27FC236}">
                <a16:creationId xmlns:a16="http://schemas.microsoft.com/office/drawing/2014/main" id="{3E0FA712-81F8-D755-FFA9-178BF98BB99D}"/>
              </a:ext>
            </a:extLst>
          </p:cNvPr>
          <p:cNvSpPr/>
          <p:nvPr/>
        </p:nvSpPr>
        <p:spPr>
          <a:xfrm>
            <a:off x="1184129" y="2781300"/>
            <a:ext cx="310858" cy="551923"/>
          </a:xfrm>
          <a:custGeom>
            <a:avLst/>
            <a:gdLst/>
            <a:ahLst/>
            <a:cxnLst/>
            <a:rect l="l" t="t" r="r" b="b"/>
            <a:pathLst>
              <a:path w="414477" h="735897">
                <a:moveTo>
                  <a:pt x="0" y="0"/>
                </a:moveTo>
                <a:lnTo>
                  <a:pt x="414477" y="0"/>
                </a:lnTo>
                <a:lnTo>
                  <a:pt x="414477" y="735897"/>
                </a:lnTo>
                <a:lnTo>
                  <a:pt x="0" y="7358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BFC11BA0-972E-A7FD-89F7-435854B3705B}"/>
              </a:ext>
            </a:extLst>
          </p:cNvPr>
          <p:cNvSpPr txBox="1"/>
          <p:nvPr/>
        </p:nvSpPr>
        <p:spPr>
          <a:xfrm>
            <a:off x="1494987" y="2734560"/>
            <a:ext cx="15305063" cy="21595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1">
              <a:lnSpc>
                <a:spcPts val="5598"/>
              </a:lnSpc>
            </a:pPr>
            <a:r>
              <a:rPr lang="en-US" sz="4800" dirty="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Informing the public of new transportation modes available, upcoming events and changes to streets and public spaces</a:t>
            </a:r>
          </a:p>
        </p:txBody>
      </p:sp>
      <p:sp>
        <p:nvSpPr>
          <p:cNvPr id="9" name="Freeform 10">
            <a:extLst>
              <a:ext uri="{FF2B5EF4-FFF2-40B4-BE49-F238E27FC236}">
                <a16:creationId xmlns:a16="http://schemas.microsoft.com/office/drawing/2014/main" id="{BF69FB7B-DF89-0E25-263E-549D759B138D}"/>
              </a:ext>
            </a:extLst>
          </p:cNvPr>
          <p:cNvSpPr/>
          <p:nvPr/>
        </p:nvSpPr>
        <p:spPr>
          <a:xfrm>
            <a:off x="1184129" y="5360336"/>
            <a:ext cx="310858" cy="551923"/>
          </a:xfrm>
          <a:custGeom>
            <a:avLst/>
            <a:gdLst/>
            <a:ahLst/>
            <a:cxnLst/>
            <a:rect l="l" t="t" r="r" b="b"/>
            <a:pathLst>
              <a:path w="414477" h="735897">
                <a:moveTo>
                  <a:pt x="0" y="0"/>
                </a:moveTo>
                <a:lnTo>
                  <a:pt x="414477" y="0"/>
                </a:lnTo>
                <a:lnTo>
                  <a:pt x="414477" y="735897"/>
                </a:lnTo>
                <a:lnTo>
                  <a:pt x="0" y="7358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TextBox 11">
            <a:extLst>
              <a:ext uri="{FF2B5EF4-FFF2-40B4-BE49-F238E27FC236}">
                <a16:creationId xmlns:a16="http://schemas.microsoft.com/office/drawing/2014/main" id="{B0FAB919-4C4E-8812-0FFC-2B5AC3E0E3EF}"/>
              </a:ext>
            </a:extLst>
          </p:cNvPr>
          <p:cNvSpPr txBox="1"/>
          <p:nvPr/>
        </p:nvSpPr>
        <p:spPr>
          <a:xfrm>
            <a:off x="1798808" y="5277756"/>
            <a:ext cx="14660392" cy="14362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598"/>
              </a:lnSpc>
            </a:pPr>
            <a:r>
              <a:rPr lang="en-US" sz="4800" dirty="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Goals:</a:t>
            </a:r>
          </a:p>
          <a:p>
            <a:pPr marL="1143000" lvl="1" indent="-685800">
              <a:lnSpc>
                <a:spcPts val="5598"/>
              </a:lnSpc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Raise community awareness and engagement</a:t>
            </a:r>
          </a:p>
        </p:txBody>
      </p:sp>
    </p:spTree>
    <p:extLst>
      <p:ext uri="{BB962C8B-B14F-4D97-AF65-F5344CB8AC3E}">
        <p14:creationId xmlns:p14="http://schemas.microsoft.com/office/powerpoint/2010/main" val="168218539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2">
            <a:extLst>
              <a:ext uri="{FF2B5EF4-FFF2-40B4-BE49-F238E27FC236}">
                <a16:creationId xmlns:a16="http://schemas.microsoft.com/office/drawing/2014/main" id="{0442BA99-5ABA-C07D-564F-F612DCD3BFF2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18" name="Freeform 3">
              <a:extLst>
                <a:ext uri="{FF2B5EF4-FFF2-40B4-BE49-F238E27FC236}">
                  <a16:creationId xmlns:a16="http://schemas.microsoft.com/office/drawing/2014/main" id="{18D4211C-5DC2-30B1-6C38-27731849641D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" name="TextBox 8">
            <a:extLst>
              <a:ext uri="{FF2B5EF4-FFF2-40B4-BE49-F238E27FC236}">
                <a16:creationId xmlns:a16="http://schemas.microsoft.com/office/drawing/2014/main" id="{EA0C6B64-81AA-AAA0-EFDC-05B5B9C88A91}"/>
              </a:ext>
            </a:extLst>
          </p:cNvPr>
          <p:cNvSpPr txBox="1"/>
          <p:nvPr/>
        </p:nvSpPr>
        <p:spPr>
          <a:xfrm>
            <a:off x="2590800" y="676286"/>
            <a:ext cx="14964684" cy="1234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660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Social Media – Commute Updates</a:t>
            </a:r>
          </a:p>
        </p:txBody>
      </p:sp>
      <p:pic>
        <p:nvPicPr>
          <p:cNvPr id="4" name="Picture 3" descr="A picture containing text, book&#10;&#10;AI-generated content may be incorrect.">
            <a:extLst>
              <a:ext uri="{FF2B5EF4-FFF2-40B4-BE49-F238E27FC236}">
                <a16:creationId xmlns:a16="http://schemas.microsoft.com/office/drawing/2014/main" id="{4AF1760A-7BB6-A8A9-1E4F-B9F6F55DD1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2600" y="2314529"/>
            <a:ext cx="7138416" cy="7138416"/>
          </a:xfrm>
          <a:prstGeom prst="rect">
            <a:avLst/>
          </a:prstGeom>
        </p:spPr>
      </p:pic>
      <p:pic>
        <p:nvPicPr>
          <p:cNvPr id="6" name="Picture 5" descr="Diagram&#10;&#10;AI-generated content may be incorrect.">
            <a:extLst>
              <a:ext uri="{FF2B5EF4-FFF2-40B4-BE49-F238E27FC236}">
                <a16:creationId xmlns:a16="http://schemas.microsoft.com/office/drawing/2014/main" id="{C1C7B925-B22C-15A0-EFD1-F73311C43D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441" y="2314529"/>
            <a:ext cx="7138416" cy="7138416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8D5FC9-BBE6-8320-E0B9-76F4B17889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2">
            <a:extLst>
              <a:ext uri="{FF2B5EF4-FFF2-40B4-BE49-F238E27FC236}">
                <a16:creationId xmlns:a16="http://schemas.microsoft.com/office/drawing/2014/main" id="{EC53B022-34E3-A0B7-8CA4-6CF7BEA53AFC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18" name="Freeform 3">
              <a:extLst>
                <a:ext uri="{FF2B5EF4-FFF2-40B4-BE49-F238E27FC236}">
                  <a16:creationId xmlns:a16="http://schemas.microsoft.com/office/drawing/2014/main" id="{F09456E2-5C79-4F99-BF36-DB01C21F1FB2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" name="TextBox 8">
            <a:extLst>
              <a:ext uri="{FF2B5EF4-FFF2-40B4-BE49-F238E27FC236}">
                <a16:creationId xmlns:a16="http://schemas.microsoft.com/office/drawing/2014/main" id="{41AAFAA7-41E0-7912-ADBF-540D2450CCDD}"/>
              </a:ext>
            </a:extLst>
          </p:cNvPr>
          <p:cNvSpPr txBox="1"/>
          <p:nvPr/>
        </p:nvSpPr>
        <p:spPr>
          <a:xfrm>
            <a:off x="2590800" y="676286"/>
            <a:ext cx="14964684" cy="1308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8000" dirty="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Social Media – Event Promo</a:t>
            </a:r>
          </a:p>
        </p:txBody>
      </p:sp>
      <p:pic>
        <p:nvPicPr>
          <p:cNvPr id="3" name="Picture 2" descr="Text&#10;&#10;AI-generated content may be incorrect.">
            <a:extLst>
              <a:ext uri="{FF2B5EF4-FFF2-40B4-BE49-F238E27FC236}">
                <a16:creationId xmlns:a16="http://schemas.microsoft.com/office/drawing/2014/main" id="{77286D53-F095-D91C-89F0-2E7436DE0C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349" y="2298697"/>
            <a:ext cx="3829052" cy="6807203"/>
          </a:xfrm>
          <a:prstGeom prst="rect">
            <a:avLst/>
          </a:prstGeom>
        </p:spPr>
      </p:pic>
      <p:pic>
        <p:nvPicPr>
          <p:cNvPr id="5" name="Picture 4" descr="A collage of a person on a bicycle&#10;&#10;AI-generated content may be incorrect.">
            <a:extLst>
              <a:ext uri="{FF2B5EF4-FFF2-40B4-BE49-F238E27FC236}">
                <a16:creationId xmlns:a16="http://schemas.microsoft.com/office/drawing/2014/main" id="{F7722E85-C1EF-AD07-92B2-D076EA14B84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0549" y="2298697"/>
            <a:ext cx="3829051" cy="6807203"/>
          </a:xfrm>
          <a:prstGeom prst="rect">
            <a:avLst/>
          </a:prstGeom>
        </p:spPr>
      </p:pic>
      <p:pic>
        <p:nvPicPr>
          <p:cNvPr id="7" name="Picture 6" descr="A picture containing text, sign&#10;&#10;AI-generated content may be incorrect.">
            <a:extLst>
              <a:ext uri="{FF2B5EF4-FFF2-40B4-BE49-F238E27FC236}">
                <a16:creationId xmlns:a16="http://schemas.microsoft.com/office/drawing/2014/main" id="{76E5956C-768C-22D3-4732-09A7CFDB9BB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8149" y="2298697"/>
            <a:ext cx="3829051" cy="6807203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F60FA4D-798E-9846-C641-C1C84FC01957}"/>
              </a:ext>
            </a:extLst>
          </p:cNvPr>
          <p:cNvCxnSpPr>
            <a:cxnSpLocks/>
          </p:cNvCxnSpPr>
          <p:nvPr/>
        </p:nvCxnSpPr>
        <p:spPr>
          <a:xfrm>
            <a:off x="7315200" y="2095500"/>
            <a:ext cx="0" cy="7391400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5693779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F9A7C8-1CEC-4C5E-3781-5E74FB0417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2">
            <a:extLst>
              <a:ext uri="{FF2B5EF4-FFF2-40B4-BE49-F238E27FC236}">
                <a16:creationId xmlns:a16="http://schemas.microsoft.com/office/drawing/2014/main" id="{2967C1B8-F1BF-21DB-54FC-A2047488F192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18" name="Freeform 3">
              <a:extLst>
                <a:ext uri="{FF2B5EF4-FFF2-40B4-BE49-F238E27FC236}">
                  <a16:creationId xmlns:a16="http://schemas.microsoft.com/office/drawing/2014/main" id="{159B2342-F843-3DE7-4ACF-9FF508466864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" name="TextBox 8">
            <a:extLst>
              <a:ext uri="{FF2B5EF4-FFF2-40B4-BE49-F238E27FC236}">
                <a16:creationId xmlns:a16="http://schemas.microsoft.com/office/drawing/2014/main" id="{B194FE95-0B16-C3A8-FFF6-CA7A5B784895}"/>
              </a:ext>
            </a:extLst>
          </p:cNvPr>
          <p:cNvSpPr txBox="1"/>
          <p:nvPr/>
        </p:nvSpPr>
        <p:spPr>
          <a:xfrm>
            <a:off x="2590800" y="676286"/>
            <a:ext cx="14964684" cy="1308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8000" dirty="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Social Media – Event Promo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DAEEF5C-98D3-1493-A690-DA4F69EE3CCB}"/>
              </a:ext>
            </a:extLst>
          </p:cNvPr>
          <p:cNvGrpSpPr/>
          <p:nvPr/>
        </p:nvGrpSpPr>
        <p:grpSpPr>
          <a:xfrm>
            <a:off x="2972263" y="2298696"/>
            <a:ext cx="12343475" cy="6851421"/>
            <a:chOff x="3506124" y="2298696"/>
            <a:chExt cx="12343475" cy="6851421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F30B9D5-A641-1D55-2157-27D58A8C6A5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020548" y="2298696"/>
              <a:ext cx="3829051" cy="6851421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32B5B8D2-D06A-9FEA-5D11-98427689D09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506124" y="2314461"/>
              <a:ext cx="3803085" cy="6807203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21342638-0B66-E4BA-3CD1-3224DEB1918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753349" y="2314529"/>
              <a:ext cx="3829051" cy="6813144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2EB89742-D476-EAD8-6CAF-1AC603125052}"/>
              </a:ext>
            </a:extLst>
          </p:cNvPr>
          <p:cNvSpPr txBox="1"/>
          <p:nvPr/>
        </p:nvSpPr>
        <p:spPr>
          <a:xfrm>
            <a:off x="2928720" y="9094643"/>
            <a:ext cx="3363223" cy="1304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dirty="0">
                <a:effectLst/>
                <a:latin typeface="Mont" panose="020B0604020202020204" charset="0"/>
                <a:hlinkClick r:id="rId6"/>
              </a:rPr>
              <a:t>BTWD Promo Video #1</a:t>
            </a:r>
            <a:endParaRPr lang="en-US" dirty="0">
              <a:effectLst/>
              <a:latin typeface="Mont" panose="020B060402020202020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US" dirty="0">
                <a:latin typeface="Mont" panose="020B0604020202020204" charset="0"/>
                <a:hlinkClick r:id="rId7"/>
              </a:rPr>
              <a:t>BTWD Promo Video #2</a:t>
            </a:r>
            <a:endParaRPr lang="en-US" dirty="0">
              <a:effectLst/>
              <a:latin typeface="Mont" panose="020B060402020202020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US" dirty="0">
                <a:effectLst/>
                <a:latin typeface="Mont" panose="020B0604020202020204" charset="0"/>
              </a:rPr>
              <a:t> </a:t>
            </a:r>
            <a:endParaRPr lang="en-US" dirty="0">
              <a:solidFill>
                <a:srgbClr val="00457C"/>
              </a:solidFill>
              <a:latin typeface="Mont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8002420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4C1C42-97A0-E61F-026B-79ACB2458E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2">
            <a:extLst>
              <a:ext uri="{FF2B5EF4-FFF2-40B4-BE49-F238E27FC236}">
                <a16:creationId xmlns:a16="http://schemas.microsoft.com/office/drawing/2014/main" id="{72C1A7DA-42B1-44B9-2AA2-F60FB9174126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18" name="Freeform 3">
              <a:extLst>
                <a:ext uri="{FF2B5EF4-FFF2-40B4-BE49-F238E27FC236}">
                  <a16:creationId xmlns:a16="http://schemas.microsoft.com/office/drawing/2014/main" id="{3544A757-A758-BAC1-F508-12D76777861E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" name="TextBox 8">
            <a:extLst>
              <a:ext uri="{FF2B5EF4-FFF2-40B4-BE49-F238E27FC236}">
                <a16:creationId xmlns:a16="http://schemas.microsoft.com/office/drawing/2014/main" id="{E863BD91-687D-D842-4947-EAD649BB0D52}"/>
              </a:ext>
            </a:extLst>
          </p:cNvPr>
          <p:cNvSpPr txBox="1"/>
          <p:nvPr/>
        </p:nvSpPr>
        <p:spPr>
          <a:xfrm>
            <a:off x="2590800" y="676286"/>
            <a:ext cx="14964684" cy="1308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800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Social Media – Event Recaps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EA08DDF-4A5D-EFDD-D067-2B7DCBF066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1000" y="2926787"/>
            <a:ext cx="5721913" cy="572191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0328376-1C1C-3DB6-74FC-BB42911BF67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48400" y="2914087"/>
            <a:ext cx="5721913" cy="572191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47F20CC-ADDD-4CC6-B7A5-2B35E316C62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15800" y="2914087"/>
            <a:ext cx="5721913" cy="572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126539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1CDE45-C387-2B44-B19E-C0F79F28A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2">
            <a:extLst>
              <a:ext uri="{FF2B5EF4-FFF2-40B4-BE49-F238E27FC236}">
                <a16:creationId xmlns:a16="http://schemas.microsoft.com/office/drawing/2014/main" id="{24EE8A90-D1B2-8577-F95C-3AD3F2B0AD46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18" name="Freeform 3">
              <a:extLst>
                <a:ext uri="{FF2B5EF4-FFF2-40B4-BE49-F238E27FC236}">
                  <a16:creationId xmlns:a16="http://schemas.microsoft.com/office/drawing/2014/main" id="{BDA4ECFA-620A-0102-6CD7-87B77176B5CD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" name="TextBox 8">
            <a:extLst>
              <a:ext uri="{FF2B5EF4-FFF2-40B4-BE49-F238E27FC236}">
                <a16:creationId xmlns:a16="http://schemas.microsoft.com/office/drawing/2014/main" id="{B22D88B4-F26E-158B-7D5C-C814EEB44C7B}"/>
              </a:ext>
            </a:extLst>
          </p:cNvPr>
          <p:cNvSpPr txBox="1"/>
          <p:nvPr/>
        </p:nvSpPr>
        <p:spPr>
          <a:xfrm>
            <a:off x="2590800" y="676286"/>
            <a:ext cx="14964684" cy="1308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800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Website and Email</a:t>
            </a:r>
          </a:p>
        </p:txBody>
      </p:sp>
      <p:pic>
        <p:nvPicPr>
          <p:cNvPr id="3" name="Picture 2" descr="Text&#10;&#10;AI-generated content may be incorrect.">
            <a:extLst>
              <a:ext uri="{FF2B5EF4-FFF2-40B4-BE49-F238E27FC236}">
                <a16:creationId xmlns:a16="http://schemas.microsoft.com/office/drawing/2014/main" id="{3A77A243-E696-18CC-DC20-DEA56C3B866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2345372"/>
            <a:ext cx="8534400" cy="5926667"/>
          </a:xfrm>
          <a:prstGeom prst="rect">
            <a:avLst/>
          </a:prstGeom>
        </p:spPr>
      </p:pic>
      <p:pic>
        <p:nvPicPr>
          <p:cNvPr id="5" name="Picture 4" descr="Text&#10;&#10;AI-generated content may be incorrect.">
            <a:extLst>
              <a:ext uri="{FF2B5EF4-FFF2-40B4-BE49-F238E27FC236}">
                <a16:creationId xmlns:a16="http://schemas.microsoft.com/office/drawing/2014/main" id="{FFAF5927-3590-D3C4-A010-5060377A1D5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041" y="2345373"/>
            <a:ext cx="6251454" cy="195381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37E5F8-E324-D437-83E2-8497180B71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30041" y="4448185"/>
            <a:ext cx="6251454" cy="541971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0FDFF01-0069-3EBD-132D-AF6868EFEC75}"/>
              </a:ext>
            </a:extLst>
          </p:cNvPr>
          <p:cNvSpPr txBox="1"/>
          <p:nvPr/>
        </p:nvSpPr>
        <p:spPr>
          <a:xfrm>
            <a:off x="1752600" y="8471882"/>
            <a:ext cx="853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457C"/>
                </a:solidFill>
                <a:latin typeface="Mont" panose="020B0604020202020204" charset="0"/>
                <a:hlinkClick r:id="rId6"/>
              </a:rPr>
              <a:t>City of Alexandria BTWD Webpage</a:t>
            </a:r>
            <a:endParaRPr lang="en-US" dirty="0">
              <a:solidFill>
                <a:srgbClr val="00457C"/>
              </a:solidFill>
              <a:latin typeface="Mont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232556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ECF002-C2BC-E9D5-7EB6-1E1D014ECA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A3B7EE07-24F3-7A3C-BA29-7C2CFA8771C2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5B075AE0-022E-BA3F-D784-571ACE68AEE5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" name="TextBox 8">
            <a:extLst>
              <a:ext uri="{FF2B5EF4-FFF2-40B4-BE49-F238E27FC236}">
                <a16:creationId xmlns:a16="http://schemas.microsoft.com/office/drawing/2014/main" id="{A382E85D-CB46-4641-1F9F-BE9871424146}"/>
              </a:ext>
            </a:extLst>
          </p:cNvPr>
          <p:cNvSpPr txBox="1"/>
          <p:nvPr/>
        </p:nvSpPr>
        <p:spPr>
          <a:xfrm>
            <a:off x="2590800" y="676286"/>
            <a:ext cx="14964684" cy="22159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/>
            <a:r>
              <a:rPr lang="en-US" sz="7200" dirty="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Social Media – Project Launches and Updates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71607BB-664D-64D0-1C11-7EA83B0E0EB7}"/>
              </a:ext>
            </a:extLst>
          </p:cNvPr>
          <p:cNvGrpSpPr/>
          <p:nvPr/>
        </p:nvGrpSpPr>
        <p:grpSpPr>
          <a:xfrm>
            <a:off x="4044219" y="3045683"/>
            <a:ext cx="10199563" cy="6515100"/>
            <a:chOff x="2795725" y="3045683"/>
            <a:chExt cx="10199563" cy="6515100"/>
          </a:xfrm>
        </p:grpSpPr>
        <p:pic>
          <p:nvPicPr>
            <p:cNvPr id="5" name="Picture 4" descr="Graphical user interface, website&#10;&#10;AI-generated content may be incorrect.">
              <a:extLst>
                <a:ext uri="{FF2B5EF4-FFF2-40B4-BE49-F238E27FC236}">
                  <a16:creationId xmlns:a16="http://schemas.microsoft.com/office/drawing/2014/main" id="{0F4A9579-FBF2-D793-5A86-61369D3F89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5725" y="3045683"/>
              <a:ext cx="6515100" cy="6515100"/>
            </a:xfrm>
            <a:prstGeom prst="rect">
              <a:avLst/>
            </a:prstGeom>
          </p:spPr>
        </p:pic>
        <p:pic>
          <p:nvPicPr>
            <p:cNvPr id="11" name="Picture 10" descr="A picture containing text, sign&#10;&#10;AI-generated content may be incorrect.">
              <a:extLst>
                <a:ext uri="{FF2B5EF4-FFF2-40B4-BE49-F238E27FC236}">
                  <a16:creationId xmlns:a16="http://schemas.microsoft.com/office/drawing/2014/main" id="{1CC8304B-30FF-27F4-70D4-5A9E86CD3A4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74" b="8487"/>
            <a:stretch/>
          </p:blipFill>
          <p:spPr>
            <a:xfrm>
              <a:off x="9539433" y="3045683"/>
              <a:ext cx="3455855" cy="636820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3789795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067430-C999-8E3D-C661-6D41316C7B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C6A341CE-A7DB-09F0-EDE4-4CF3BF8BAB81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2FDA998F-07AF-3817-798D-BA9BF6781CBE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33CE3F32-FB90-5EFD-D428-931613C74F7A}"/>
              </a:ext>
            </a:extLst>
          </p:cNvPr>
          <p:cNvSpPr txBox="1"/>
          <p:nvPr/>
        </p:nvSpPr>
        <p:spPr>
          <a:xfrm>
            <a:off x="2590800" y="676286"/>
            <a:ext cx="14964684" cy="1308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8499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200 Block of King Street</a:t>
            </a:r>
          </a:p>
        </p:txBody>
      </p:sp>
      <p:pic>
        <p:nvPicPr>
          <p:cNvPr id="10" name="Picture 9" descr="A picture containing text, building, outdoor, sky&#10;&#10;AI-generated content may be incorrect.">
            <a:extLst>
              <a:ext uri="{FF2B5EF4-FFF2-40B4-BE49-F238E27FC236}">
                <a16:creationId xmlns:a16="http://schemas.microsoft.com/office/drawing/2014/main" id="{89F6DB1B-8A46-1FBE-8CAD-37D8B44E1F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8950" y="2305458"/>
            <a:ext cx="12230100" cy="726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362180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093401-AB89-1059-A40F-D41CF530FB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12DEF736-79E5-220E-9021-DB464859856D}"/>
              </a:ext>
            </a:extLst>
          </p:cNvPr>
          <p:cNvGrpSpPr/>
          <p:nvPr/>
        </p:nvGrpSpPr>
        <p:grpSpPr>
          <a:xfrm>
            <a:off x="3251218" y="4394218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33ECDD98-AFFE-E328-565D-1A54AFD46F97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2ABA1100-FE58-F3BD-96B3-279273617350}"/>
              </a:ext>
            </a:extLst>
          </p:cNvPr>
          <p:cNvSpPr txBox="1"/>
          <p:nvPr/>
        </p:nvSpPr>
        <p:spPr>
          <a:xfrm>
            <a:off x="6019800" y="4747916"/>
            <a:ext cx="9220200" cy="13503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960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Coming Soon</a:t>
            </a:r>
          </a:p>
        </p:txBody>
      </p:sp>
    </p:spTree>
    <p:extLst>
      <p:ext uri="{BB962C8B-B14F-4D97-AF65-F5344CB8AC3E}">
        <p14:creationId xmlns:p14="http://schemas.microsoft.com/office/powerpoint/2010/main" val="3511041731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D92E89-28FC-655B-7DDC-6E3013DEFB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44415545-3462-C5BB-3CB4-6BCDE2AC90FB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DB7749E0-FF93-13AE-1B58-A6CFEE5F600C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33D12131-2EFD-C5A8-6664-767AB6D9D9A7}"/>
              </a:ext>
            </a:extLst>
          </p:cNvPr>
          <p:cNvSpPr txBox="1"/>
          <p:nvPr/>
        </p:nvSpPr>
        <p:spPr>
          <a:xfrm>
            <a:off x="2590800" y="676286"/>
            <a:ext cx="14964684" cy="1308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8499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Bike and Scooter Parking</a:t>
            </a:r>
          </a:p>
        </p:txBody>
      </p:sp>
      <p:sp>
        <p:nvSpPr>
          <p:cNvPr id="4" name="Freeform 10">
            <a:extLst>
              <a:ext uri="{FF2B5EF4-FFF2-40B4-BE49-F238E27FC236}">
                <a16:creationId xmlns:a16="http://schemas.microsoft.com/office/drawing/2014/main" id="{2ED0E119-F815-096E-BBAD-7CD62822FB7E}"/>
              </a:ext>
            </a:extLst>
          </p:cNvPr>
          <p:cNvSpPr/>
          <p:nvPr/>
        </p:nvSpPr>
        <p:spPr>
          <a:xfrm>
            <a:off x="1184129" y="2781300"/>
            <a:ext cx="310858" cy="551923"/>
          </a:xfrm>
          <a:custGeom>
            <a:avLst/>
            <a:gdLst/>
            <a:ahLst/>
            <a:cxnLst/>
            <a:rect l="l" t="t" r="r" b="b"/>
            <a:pathLst>
              <a:path w="414477" h="735897">
                <a:moveTo>
                  <a:pt x="0" y="0"/>
                </a:moveTo>
                <a:lnTo>
                  <a:pt x="414477" y="0"/>
                </a:lnTo>
                <a:lnTo>
                  <a:pt x="414477" y="735897"/>
                </a:lnTo>
                <a:lnTo>
                  <a:pt x="0" y="7358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12BF6EE1-8CB2-B5C5-8915-04CE96DBA489}"/>
              </a:ext>
            </a:extLst>
          </p:cNvPr>
          <p:cNvSpPr txBox="1"/>
          <p:nvPr/>
        </p:nvSpPr>
        <p:spPr>
          <a:xfrm>
            <a:off x="1798808" y="2628900"/>
            <a:ext cx="15305063" cy="14414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598"/>
              </a:lnSpc>
            </a:pPr>
            <a:r>
              <a:rPr lang="en-US" sz="48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Update bike and scooter parking signage throughout the city</a:t>
            </a:r>
          </a:p>
        </p:txBody>
      </p:sp>
      <p:sp>
        <p:nvSpPr>
          <p:cNvPr id="6" name="Freeform 10">
            <a:extLst>
              <a:ext uri="{FF2B5EF4-FFF2-40B4-BE49-F238E27FC236}">
                <a16:creationId xmlns:a16="http://schemas.microsoft.com/office/drawing/2014/main" id="{CA35057E-5EEF-780A-5265-AEED6B99F570}"/>
              </a:ext>
            </a:extLst>
          </p:cNvPr>
          <p:cNvSpPr/>
          <p:nvPr/>
        </p:nvSpPr>
        <p:spPr>
          <a:xfrm>
            <a:off x="1184129" y="4692680"/>
            <a:ext cx="310858" cy="551923"/>
          </a:xfrm>
          <a:custGeom>
            <a:avLst/>
            <a:gdLst/>
            <a:ahLst/>
            <a:cxnLst/>
            <a:rect l="l" t="t" r="r" b="b"/>
            <a:pathLst>
              <a:path w="414477" h="735897">
                <a:moveTo>
                  <a:pt x="0" y="0"/>
                </a:moveTo>
                <a:lnTo>
                  <a:pt x="414477" y="0"/>
                </a:lnTo>
                <a:lnTo>
                  <a:pt x="414477" y="735897"/>
                </a:lnTo>
                <a:lnTo>
                  <a:pt x="0" y="7358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id="{918097DE-3006-AF8A-38A2-69081B329208}"/>
              </a:ext>
            </a:extLst>
          </p:cNvPr>
          <p:cNvSpPr txBox="1"/>
          <p:nvPr/>
        </p:nvSpPr>
        <p:spPr>
          <a:xfrm>
            <a:off x="1798808" y="4610100"/>
            <a:ext cx="14660392" cy="5027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598"/>
              </a:lnSpc>
            </a:pPr>
            <a:r>
              <a:rPr lang="en-US" sz="48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Goals:</a:t>
            </a:r>
          </a:p>
          <a:p>
            <a:pPr marL="1143000" lvl="1" indent="-685800">
              <a:lnSpc>
                <a:spcPts val="5598"/>
              </a:lnSpc>
              <a:buFont typeface="Arial" panose="020B0604020202020204" pitchFamily="34" charset="0"/>
              <a:buChar char="•"/>
            </a:pPr>
            <a:r>
              <a:rPr lang="en-US" sz="44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Improve visibility, wayfinding and proper use of micromobility parking</a:t>
            </a:r>
          </a:p>
          <a:p>
            <a:pPr marL="1143000" lvl="1" indent="-685800">
              <a:lnSpc>
                <a:spcPts val="5598"/>
              </a:lnSpc>
              <a:buFont typeface="Arial" panose="020B0604020202020204" pitchFamily="34" charset="0"/>
              <a:buChar char="•"/>
            </a:pPr>
            <a:r>
              <a:rPr lang="en-US" sz="44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Create unified visual identity between city and bike valet vendors</a:t>
            </a:r>
          </a:p>
          <a:p>
            <a:pPr marL="1143000" lvl="1" indent="-685800">
              <a:lnSpc>
                <a:spcPts val="5598"/>
              </a:lnSpc>
              <a:buFont typeface="Arial" panose="020B0604020202020204" pitchFamily="34" charset="0"/>
              <a:buChar char="•"/>
            </a:pPr>
            <a:r>
              <a:rPr lang="en-US" sz="44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Support sustainable transportation and organized use of public spaces</a:t>
            </a:r>
          </a:p>
        </p:txBody>
      </p:sp>
    </p:spTree>
    <p:extLst>
      <p:ext uri="{BB962C8B-B14F-4D97-AF65-F5344CB8AC3E}">
        <p14:creationId xmlns:p14="http://schemas.microsoft.com/office/powerpoint/2010/main" val="1146812910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A59BAB-458F-04B0-6DB9-AC27381F9D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6606A2F3-F5F5-C8C9-4F85-CBD2F9A6EA30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9176DA64-C138-DE87-867A-5B0E3C39954C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C2E3859B-EF31-A24C-D9F4-19D5F1B1DF90}"/>
              </a:ext>
            </a:extLst>
          </p:cNvPr>
          <p:cNvSpPr txBox="1"/>
          <p:nvPr/>
        </p:nvSpPr>
        <p:spPr>
          <a:xfrm>
            <a:off x="2590800" y="676286"/>
            <a:ext cx="14964684" cy="1308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8499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Bike and Scooter Parking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6DCC499B-9B56-6BF8-74BA-5AFCE0CAAB52}"/>
              </a:ext>
            </a:extLst>
          </p:cNvPr>
          <p:cNvGrpSpPr/>
          <p:nvPr/>
        </p:nvGrpSpPr>
        <p:grpSpPr>
          <a:xfrm>
            <a:off x="2183622" y="2305105"/>
            <a:ext cx="13980584" cy="7363435"/>
            <a:chOff x="2438400" y="2305105"/>
            <a:chExt cx="13980584" cy="7363435"/>
          </a:xfrm>
        </p:grpSpPr>
        <p:pic>
          <p:nvPicPr>
            <p:cNvPr id="10" name="Picture 9" descr="Logo&#10;&#10;AI-generated content may be incorrect.">
              <a:extLst>
                <a:ext uri="{FF2B5EF4-FFF2-40B4-BE49-F238E27FC236}">
                  <a16:creationId xmlns:a16="http://schemas.microsoft.com/office/drawing/2014/main" id="{B812FBAA-A022-5657-9D10-F019D829952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8400" y="2305105"/>
              <a:ext cx="4572000" cy="685800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3" name="Picture 12" descr="A picture containing text, ground, outdoor, road&#10;&#10;AI-generated content may be incorrect.">
              <a:extLst>
                <a:ext uri="{FF2B5EF4-FFF2-40B4-BE49-F238E27FC236}">
                  <a16:creationId xmlns:a16="http://schemas.microsoft.com/office/drawing/2014/main" id="{8E401BB9-C4B4-A0DD-678F-C2FEF23F41F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86800" y="2314529"/>
              <a:ext cx="4190142" cy="6286785"/>
            </a:xfrm>
            <a:prstGeom prst="rect">
              <a:avLst/>
            </a:prstGeom>
          </p:spPr>
        </p:pic>
        <p:pic>
          <p:nvPicPr>
            <p:cNvPr id="15" name="Picture 14" descr="A picture containing logo&#10;&#10;AI-generated content may be incorrect.">
              <a:extLst>
                <a:ext uri="{FF2B5EF4-FFF2-40B4-BE49-F238E27FC236}">
                  <a16:creationId xmlns:a16="http://schemas.microsoft.com/office/drawing/2014/main" id="{D0FEDF3A-D554-0EA5-E091-DDFC55FF03A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015457" y="2314528"/>
              <a:ext cx="3403527" cy="255264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7" name="Picture 16" descr="A picture containing logo&#10;&#10;AI-generated content may be incorrect.">
              <a:extLst>
                <a:ext uri="{FF2B5EF4-FFF2-40B4-BE49-F238E27FC236}">
                  <a16:creationId xmlns:a16="http://schemas.microsoft.com/office/drawing/2014/main" id="{6F276D1C-C739-BCF4-CDBF-71306661134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015457" y="5029255"/>
              <a:ext cx="3403527" cy="255264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1EFA30CC-6A15-8A82-63CF-F7593D657D34}"/>
                </a:ext>
              </a:extLst>
            </p:cNvPr>
            <p:cNvSpPr txBox="1"/>
            <p:nvPr/>
          </p:nvSpPr>
          <p:spPr>
            <a:xfrm>
              <a:off x="3607578" y="9299208"/>
              <a:ext cx="24220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>
                  <a:solidFill>
                    <a:srgbClr val="00457C"/>
                  </a:solidFill>
                  <a:latin typeface="Mont" panose="020B0604020202020204" charset="0"/>
                </a:rPr>
                <a:t>Parking signage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65261D57-E571-14B4-7F20-7CEF80474118}"/>
                </a:ext>
              </a:extLst>
            </p:cNvPr>
            <p:cNvSpPr txBox="1"/>
            <p:nvPr/>
          </p:nvSpPr>
          <p:spPr>
            <a:xfrm>
              <a:off x="8686800" y="8793773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>
                  <a:solidFill>
                    <a:srgbClr val="00457C"/>
                  </a:solidFill>
                  <a:latin typeface="Mont" panose="020B0604020202020204" charset="0"/>
                </a:rPr>
                <a:t>A-frame and yard signs for bike valet use </a:t>
              </a:r>
            </a:p>
          </p:txBody>
        </p:sp>
      </p:grp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DEC8778-8AC0-1414-89C2-C1328BD97C26}"/>
              </a:ext>
            </a:extLst>
          </p:cNvPr>
          <p:cNvCxnSpPr>
            <a:cxnSpLocks/>
          </p:cNvCxnSpPr>
          <p:nvPr/>
        </p:nvCxnSpPr>
        <p:spPr>
          <a:xfrm>
            <a:off x="7543800" y="2095500"/>
            <a:ext cx="0" cy="7359134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2212390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47ECDE-8755-C539-F01B-340B7C5560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457D3232-C779-E48A-FD46-AEBB1DBAB4F0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4856F4BB-0283-B96E-C366-ECA2AA70476D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D7156CAC-D1D3-5A0D-06DB-AA759C2D297E}"/>
              </a:ext>
            </a:extLst>
          </p:cNvPr>
          <p:cNvSpPr txBox="1"/>
          <p:nvPr/>
        </p:nvSpPr>
        <p:spPr>
          <a:xfrm>
            <a:off x="2590800" y="676286"/>
            <a:ext cx="14964684" cy="1308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8499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Return to Office Campaign</a:t>
            </a:r>
          </a:p>
        </p:txBody>
      </p:sp>
      <p:sp>
        <p:nvSpPr>
          <p:cNvPr id="4" name="Freeform 10">
            <a:extLst>
              <a:ext uri="{FF2B5EF4-FFF2-40B4-BE49-F238E27FC236}">
                <a16:creationId xmlns:a16="http://schemas.microsoft.com/office/drawing/2014/main" id="{881FBA93-CD38-CB81-DD9E-7C43DE10658A}"/>
              </a:ext>
            </a:extLst>
          </p:cNvPr>
          <p:cNvSpPr/>
          <p:nvPr/>
        </p:nvSpPr>
        <p:spPr>
          <a:xfrm>
            <a:off x="1184129" y="2781300"/>
            <a:ext cx="310858" cy="551923"/>
          </a:xfrm>
          <a:custGeom>
            <a:avLst/>
            <a:gdLst/>
            <a:ahLst/>
            <a:cxnLst/>
            <a:rect l="l" t="t" r="r" b="b"/>
            <a:pathLst>
              <a:path w="414477" h="735897">
                <a:moveTo>
                  <a:pt x="0" y="0"/>
                </a:moveTo>
                <a:lnTo>
                  <a:pt x="414477" y="0"/>
                </a:lnTo>
                <a:lnTo>
                  <a:pt x="414477" y="735897"/>
                </a:lnTo>
                <a:lnTo>
                  <a:pt x="0" y="7358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36B649DF-ED42-09E5-C1A6-9EAED8ACA97D}"/>
              </a:ext>
            </a:extLst>
          </p:cNvPr>
          <p:cNvSpPr txBox="1"/>
          <p:nvPr/>
        </p:nvSpPr>
        <p:spPr>
          <a:xfrm>
            <a:off x="1798808" y="2628900"/>
            <a:ext cx="15305063" cy="21595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598"/>
              </a:lnSpc>
            </a:pPr>
            <a:r>
              <a:rPr lang="en-US" sz="48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Support employees transitioning back to in-person work by promoting the wide range of available transportation options  </a:t>
            </a:r>
          </a:p>
        </p:txBody>
      </p:sp>
      <p:sp>
        <p:nvSpPr>
          <p:cNvPr id="6" name="Freeform 10">
            <a:extLst>
              <a:ext uri="{FF2B5EF4-FFF2-40B4-BE49-F238E27FC236}">
                <a16:creationId xmlns:a16="http://schemas.microsoft.com/office/drawing/2014/main" id="{99705C4E-C347-DB77-FFB5-4E1CEAAB7407}"/>
              </a:ext>
            </a:extLst>
          </p:cNvPr>
          <p:cNvSpPr/>
          <p:nvPr/>
        </p:nvSpPr>
        <p:spPr>
          <a:xfrm>
            <a:off x="1184129" y="5445353"/>
            <a:ext cx="310858" cy="551923"/>
          </a:xfrm>
          <a:custGeom>
            <a:avLst/>
            <a:gdLst/>
            <a:ahLst/>
            <a:cxnLst/>
            <a:rect l="l" t="t" r="r" b="b"/>
            <a:pathLst>
              <a:path w="414477" h="735897">
                <a:moveTo>
                  <a:pt x="0" y="0"/>
                </a:moveTo>
                <a:lnTo>
                  <a:pt x="414477" y="0"/>
                </a:lnTo>
                <a:lnTo>
                  <a:pt x="414477" y="735897"/>
                </a:lnTo>
                <a:lnTo>
                  <a:pt x="0" y="7358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id="{D61523D6-52ED-F196-0A7D-D119C60EF7D7}"/>
              </a:ext>
            </a:extLst>
          </p:cNvPr>
          <p:cNvSpPr txBox="1"/>
          <p:nvPr/>
        </p:nvSpPr>
        <p:spPr>
          <a:xfrm>
            <a:off x="1798808" y="5362773"/>
            <a:ext cx="14660392" cy="35907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598"/>
              </a:lnSpc>
            </a:pPr>
            <a:r>
              <a:rPr lang="en-US" sz="48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Goals:</a:t>
            </a:r>
          </a:p>
          <a:p>
            <a:pPr marL="1143000" lvl="1" indent="-685800">
              <a:lnSpc>
                <a:spcPts val="5598"/>
              </a:lnSpc>
              <a:buFont typeface="Arial" panose="020B0604020202020204" pitchFamily="34" charset="0"/>
              <a:buChar char="•"/>
            </a:pPr>
            <a:r>
              <a:rPr lang="en-US" sz="44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Reduce stress of commuting</a:t>
            </a:r>
          </a:p>
          <a:p>
            <a:pPr marL="1143000" lvl="1" indent="-685800">
              <a:lnSpc>
                <a:spcPts val="5598"/>
              </a:lnSpc>
              <a:buFont typeface="Arial" panose="020B0604020202020204" pitchFamily="34" charset="0"/>
              <a:buChar char="•"/>
            </a:pPr>
            <a:r>
              <a:rPr lang="en-US" sz="44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Encourage sustainable travel choices</a:t>
            </a:r>
          </a:p>
          <a:p>
            <a:pPr marL="1143000" lvl="1" indent="-685800">
              <a:lnSpc>
                <a:spcPts val="5598"/>
              </a:lnSpc>
              <a:buFont typeface="Arial" panose="020B0604020202020204" pitchFamily="34" charset="0"/>
              <a:buChar char="•"/>
            </a:pPr>
            <a:r>
              <a:rPr lang="en-US" sz="44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Increase awareness of accessible and cost-effective ways to get to work</a:t>
            </a:r>
          </a:p>
        </p:txBody>
      </p:sp>
    </p:spTree>
    <p:extLst>
      <p:ext uri="{BB962C8B-B14F-4D97-AF65-F5344CB8AC3E}">
        <p14:creationId xmlns:p14="http://schemas.microsoft.com/office/powerpoint/2010/main" val="2332450971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4A5D72-F43E-9433-90B1-C1DE6A9218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A1C01E82-9D7F-C402-7C7D-AE3CC942C981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1FD61568-12CE-B6E2-CCB2-60202373E208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617A4A0D-5A62-B829-DFC3-28878BBE5E6F}"/>
              </a:ext>
            </a:extLst>
          </p:cNvPr>
          <p:cNvSpPr txBox="1"/>
          <p:nvPr/>
        </p:nvSpPr>
        <p:spPr>
          <a:xfrm>
            <a:off x="2590800" y="676286"/>
            <a:ext cx="14964684" cy="1308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8499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Return to Office Campaign</a:t>
            </a:r>
          </a:p>
        </p:txBody>
      </p:sp>
      <p:pic>
        <p:nvPicPr>
          <p:cNvPr id="7" name="Picture 6" descr="Timeline&#10;&#10;AI-generated content may be incorrect.">
            <a:extLst>
              <a:ext uri="{FF2B5EF4-FFF2-40B4-BE49-F238E27FC236}">
                <a16:creationId xmlns:a16="http://schemas.microsoft.com/office/drawing/2014/main" id="{268345E5-8EA8-1278-19F9-D2D262275F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433"/>
          <a:stretch/>
        </p:blipFill>
        <p:spPr>
          <a:xfrm>
            <a:off x="3416155" y="2262410"/>
            <a:ext cx="11455690" cy="734830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23581085"/>
      </p:ext>
    </p:extLst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540F7C-A20F-6C64-0076-0A193F734F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48712B7B-2928-2874-BA24-9D0681F33B9A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44699B73-C307-8BD7-9382-F3A0CE5C31F5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DB2E939A-8E4C-9D7E-55C2-749134E7E44F}"/>
              </a:ext>
            </a:extLst>
          </p:cNvPr>
          <p:cNvSpPr txBox="1"/>
          <p:nvPr/>
        </p:nvSpPr>
        <p:spPr>
          <a:xfrm>
            <a:off x="2590800" y="676286"/>
            <a:ext cx="14964684" cy="1308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8499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Return to Office - Mailer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CAA784-494B-F974-6A65-36837DFD05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05200" y="2312326"/>
            <a:ext cx="5486400" cy="70539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 descr="Timeline&#10;&#10;AI-generated content may be incorrect.">
            <a:extLst>
              <a:ext uri="{FF2B5EF4-FFF2-40B4-BE49-F238E27FC236}">
                <a16:creationId xmlns:a16="http://schemas.microsoft.com/office/drawing/2014/main" id="{F9FD3221-0E8E-E82F-4796-F2058211D5E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6400" y="2289274"/>
            <a:ext cx="5486400" cy="71000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B9413E7-5237-E447-AC9E-1FDBCFE2FD77}"/>
              </a:ext>
            </a:extLst>
          </p:cNvPr>
          <p:cNvSpPr txBox="1"/>
          <p:nvPr/>
        </p:nvSpPr>
        <p:spPr>
          <a:xfrm>
            <a:off x="4114800" y="9650968"/>
            <a:ext cx="1005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rgbClr val="00457C"/>
                </a:solidFill>
                <a:latin typeface="Mont" panose="020B0604020202020204" charset="0"/>
              </a:rPr>
              <a:t>Will be mailed to 70,000 residential addresses</a:t>
            </a:r>
          </a:p>
        </p:txBody>
      </p:sp>
    </p:spTree>
    <p:extLst>
      <p:ext uri="{BB962C8B-B14F-4D97-AF65-F5344CB8AC3E}">
        <p14:creationId xmlns:p14="http://schemas.microsoft.com/office/powerpoint/2010/main" val="1684170203"/>
      </p:ext>
    </p:extLst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05BF3C-4E04-1023-C10F-F5AAE2D904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5D70C8FF-D1A4-5823-A1C9-006F260DDA03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B4724D09-A069-E6D5-5DD3-3C2D92DBC546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5A2426A7-BF3C-37A4-F1BF-400DE293F858}"/>
              </a:ext>
            </a:extLst>
          </p:cNvPr>
          <p:cNvSpPr txBox="1"/>
          <p:nvPr/>
        </p:nvSpPr>
        <p:spPr>
          <a:xfrm>
            <a:off x="2590800" y="676286"/>
            <a:ext cx="14964684" cy="12580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720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Return to Office – Digital Ads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6645934-AC71-2B80-D275-7F87BF6604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47299" y="2286893"/>
            <a:ext cx="4050003" cy="720000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7404A19-F8AE-0798-13AD-A4D4FDBB8C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0699" y="2286893"/>
            <a:ext cx="4050003" cy="720000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479D600-1AEE-5FE3-E1D2-B72333F7A742}"/>
              </a:ext>
            </a:extLst>
          </p:cNvPr>
          <p:cNvSpPr txBox="1"/>
          <p:nvPr/>
        </p:nvSpPr>
        <p:spPr>
          <a:xfrm>
            <a:off x="4114800" y="9650968"/>
            <a:ext cx="1005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00457C"/>
                </a:solidFill>
                <a:latin typeface="Mont" panose="020B0604020202020204" charset="0"/>
              </a:rPr>
              <a:t>Will be displayed at various Metro stations</a:t>
            </a:r>
          </a:p>
        </p:txBody>
      </p:sp>
    </p:spTree>
    <p:extLst>
      <p:ext uri="{BB962C8B-B14F-4D97-AF65-F5344CB8AC3E}">
        <p14:creationId xmlns:p14="http://schemas.microsoft.com/office/powerpoint/2010/main" val="1501842759"/>
      </p:ext>
    </p:extLst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87E402-B494-3100-AADC-06EB5A409D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7BFAE1C9-90B5-99FC-E9DF-19298DE0493E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E8B32DD5-C0DA-E975-32C0-CAD8AB72A001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A87000EA-9F47-C7D1-DF8A-06767A84D5AF}"/>
              </a:ext>
            </a:extLst>
          </p:cNvPr>
          <p:cNvSpPr txBox="1"/>
          <p:nvPr/>
        </p:nvSpPr>
        <p:spPr>
          <a:xfrm>
            <a:off x="2590800" y="676286"/>
            <a:ext cx="14964684" cy="12580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720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Return to Office – Mobile Blitz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5DB3A51-4AF9-812D-2D9B-0A86E2C05EDC}"/>
              </a:ext>
            </a:extLst>
          </p:cNvPr>
          <p:cNvSpPr txBox="1"/>
          <p:nvPr/>
        </p:nvSpPr>
        <p:spPr>
          <a:xfrm>
            <a:off x="2343150" y="9485528"/>
            <a:ext cx="13601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rgbClr val="00457C"/>
                </a:solidFill>
                <a:latin typeface="Mont" panose="020B0604020202020204" charset="0"/>
              </a:rPr>
              <a:t>Series of geofenced mobile ads and banner placements over a course of 2 weeks, targeting users by location</a:t>
            </a:r>
          </a:p>
        </p:txBody>
      </p:sp>
      <p:pic>
        <p:nvPicPr>
          <p:cNvPr id="9" name="Picture 8" descr="A picture containing text, screenshot, different, several&#10;&#10;AI-generated content may be incorrect.">
            <a:extLst>
              <a:ext uri="{FF2B5EF4-FFF2-40B4-BE49-F238E27FC236}">
                <a16:creationId xmlns:a16="http://schemas.microsoft.com/office/drawing/2014/main" id="{9BF5B009-FC21-D7B9-5511-E60A5185C53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91" b="11192"/>
          <a:stretch/>
        </p:blipFill>
        <p:spPr>
          <a:xfrm>
            <a:off x="1262743" y="2423887"/>
            <a:ext cx="15511276" cy="6850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61357"/>
      </p:ext>
    </p:extLst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A2B7F7-7718-135F-0979-ED4D218585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02BDB524-5F57-20CE-7071-950FB7B83D08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2CD8954D-4C10-4B5C-FA73-9279AF58885D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2B028970-579D-77CC-FD5F-E85A68302C2B}"/>
              </a:ext>
            </a:extLst>
          </p:cNvPr>
          <p:cNvSpPr txBox="1"/>
          <p:nvPr/>
        </p:nvSpPr>
        <p:spPr>
          <a:xfrm>
            <a:off x="2590800" y="676286"/>
            <a:ext cx="14964684" cy="1308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800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Return to Office – Bus Cards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8CCBDC-5E3E-FDD4-E899-16236F0F0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96470" y="2297937"/>
            <a:ext cx="7095060" cy="74175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10649177"/>
      </p:ext>
    </p:extLst>
  </p:cSld>
  <p:clrMapOvr>
    <a:masterClrMapping/>
  </p:clrMapOvr>
  <p:transition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F7BB72-628B-7A99-3969-2EF4301E94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23B3BC5A-8561-524F-E79F-C6AE0BC96768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D64626CF-427A-671E-84DF-7663DA7FF21D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22283730-80BA-50F8-B433-B99C1D0C6073}"/>
              </a:ext>
            </a:extLst>
          </p:cNvPr>
          <p:cNvSpPr txBox="1"/>
          <p:nvPr/>
        </p:nvSpPr>
        <p:spPr>
          <a:xfrm>
            <a:off x="2590800" y="676286"/>
            <a:ext cx="14964684" cy="1234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660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Capital Bikeshare</a:t>
            </a:r>
          </a:p>
        </p:txBody>
      </p:sp>
      <p:sp>
        <p:nvSpPr>
          <p:cNvPr id="4" name="Freeform 10">
            <a:extLst>
              <a:ext uri="{FF2B5EF4-FFF2-40B4-BE49-F238E27FC236}">
                <a16:creationId xmlns:a16="http://schemas.microsoft.com/office/drawing/2014/main" id="{C31729B8-A15D-0FCD-493E-76DC8DA697CA}"/>
              </a:ext>
            </a:extLst>
          </p:cNvPr>
          <p:cNvSpPr/>
          <p:nvPr/>
        </p:nvSpPr>
        <p:spPr>
          <a:xfrm>
            <a:off x="1184129" y="2909322"/>
            <a:ext cx="310858" cy="551923"/>
          </a:xfrm>
          <a:custGeom>
            <a:avLst/>
            <a:gdLst/>
            <a:ahLst/>
            <a:cxnLst/>
            <a:rect l="l" t="t" r="r" b="b"/>
            <a:pathLst>
              <a:path w="414477" h="735897">
                <a:moveTo>
                  <a:pt x="0" y="0"/>
                </a:moveTo>
                <a:lnTo>
                  <a:pt x="414477" y="0"/>
                </a:lnTo>
                <a:lnTo>
                  <a:pt x="414477" y="735897"/>
                </a:lnTo>
                <a:lnTo>
                  <a:pt x="0" y="7358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E257973C-86B6-B716-5F6B-165F903F4467}"/>
              </a:ext>
            </a:extLst>
          </p:cNvPr>
          <p:cNvSpPr txBox="1"/>
          <p:nvPr/>
        </p:nvSpPr>
        <p:spPr>
          <a:xfrm>
            <a:off x="1798808" y="2781300"/>
            <a:ext cx="10774191" cy="146450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598"/>
              </a:lnSpc>
            </a:pPr>
            <a:r>
              <a:rPr lang="en-US" sz="48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Bikeshare station maps and ad space refresh</a:t>
            </a:r>
          </a:p>
        </p:txBody>
      </p:sp>
      <p:sp>
        <p:nvSpPr>
          <p:cNvPr id="6" name="Freeform 10">
            <a:extLst>
              <a:ext uri="{FF2B5EF4-FFF2-40B4-BE49-F238E27FC236}">
                <a16:creationId xmlns:a16="http://schemas.microsoft.com/office/drawing/2014/main" id="{F171F3F6-C2C6-1D64-F358-440AB41D8DF9}"/>
              </a:ext>
            </a:extLst>
          </p:cNvPr>
          <p:cNvSpPr/>
          <p:nvPr/>
        </p:nvSpPr>
        <p:spPr>
          <a:xfrm>
            <a:off x="1184129" y="5032916"/>
            <a:ext cx="310858" cy="551923"/>
          </a:xfrm>
          <a:custGeom>
            <a:avLst/>
            <a:gdLst/>
            <a:ahLst/>
            <a:cxnLst/>
            <a:rect l="l" t="t" r="r" b="b"/>
            <a:pathLst>
              <a:path w="414477" h="735897">
                <a:moveTo>
                  <a:pt x="0" y="0"/>
                </a:moveTo>
                <a:lnTo>
                  <a:pt x="414477" y="0"/>
                </a:lnTo>
                <a:lnTo>
                  <a:pt x="414477" y="735897"/>
                </a:lnTo>
                <a:lnTo>
                  <a:pt x="0" y="7358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id="{BBB05506-46CE-7F71-DD8C-051A2B86BA31}"/>
              </a:ext>
            </a:extLst>
          </p:cNvPr>
          <p:cNvSpPr txBox="1"/>
          <p:nvPr/>
        </p:nvSpPr>
        <p:spPr>
          <a:xfrm>
            <a:off x="1798809" y="4904894"/>
            <a:ext cx="10393191" cy="146450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598"/>
              </a:lnSpc>
            </a:pPr>
            <a:r>
              <a:rPr lang="en-US" sz="480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Print collateral for community and employer outreach</a:t>
            </a:r>
          </a:p>
        </p:txBody>
      </p:sp>
      <p:sp>
        <p:nvSpPr>
          <p:cNvPr id="9" name="Freeform 10">
            <a:extLst>
              <a:ext uri="{FF2B5EF4-FFF2-40B4-BE49-F238E27FC236}">
                <a16:creationId xmlns:a16="http://schemas.microsoft.com/office/drawing/2014/main" id="{63D23556-CC9E-8CCC-5A8D-03E4B93B426D}"/>
              </a:ext>
            </a:extLst>
          </p:cNvPr>
          <p:cNvSpPr/>
          <p:nvPr/>
        </p:nvSpPr>
        <p:spPr>
          <a:xfrm>
            <a:off x="1184106" y="7048500"/>
            <a:ext cx="310858" cy="551923"/>
          </a:xfrm>
          <a:custGeom>
            <a:avLst/>
            <a:gdLst/>
            <a:ahLst/>
            <a:cxnLst/>
            <a:rect l="l" t="t" r="r" b="b"/>
            <a:pathLst>
              <a:path w="414477" h="735897">
                <a:moveTo>
                  <a:pt x="0" y="0"/>
                </a:moveTo>
                <a:lnTo>
                  <a:pt x="414477" y="0"/>
                </a:lnTo>
                <a:lnTo>
                  <a:pt x="414477" y="735897"/>
                </a:lnTo>
                <a:lnTo>
                  <a:pt x="0" y="7358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TextBox 11">
            <a:extLst>
              <a:ext uri="{FF2B5EF4-FFF2-40B4-BE49-F238E27FC236}">
                <a16:creationId xmlns:a16="http://schemas.microsoft.com/office/drawing/2014/main" id="{A97304AD-302A-F02B-44FE-93C20E37E6C6}"/>
              </a:ext>
            </a:extLst>
          </p:cNvPr>
          <p:cNvSpPr txBox="1"/>
          <p:nvPr/>
        </p:nvSpPr>
        <p:spPr>
          <a:xfrm>
            <a:off x="1798808" y="6978997"/>
            <a:ext cx="14469281" cy="723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598"/>
              </a:lnSpc>
            </a:pPr>
            <a:r>
              <a:rPr lang="en-US" sz="4800" dirty="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Multi-media advertising</a:t>
            </a:r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D3A88ADC-3123-44AB-30C1-96CD83116FF0}"/>
              </a:ext>
            </a:extLst>
          </p:cNvPr>
          <p:cNvSpPr/>
          <p:nvPr/>
        </p:nvSpPr>
        <p:spPr>
          <a:xfrm>
            <a:off x="1184106" y="8343386"/>
            <a:ext cx="310858" cy="551923"/>
          </a:xfrm>
          <a:custGeom>
            <a:avLst/>
            <a:gdLst/>
            <a:ahLst/>
            <a:cxnLst/>
            <a:rect l="l" t="t" r="r" b="b"/>
            <a:pathLst>
              <a:path w="414477" h="735897">
                <a:moveTo>
                  <a:pt x="0" y="0"/>
                </a:moveTo>
                <a:lnTo>
                  <a:pt x="414477" y="0"/>
                </a:lnTo>
                <a:lnTo>
                  <a:pt x="414477" y="735897"/>
                </a:lnTo>
                <a:lnTo>
                  <a:pt x="0" y="7358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742DC76-97A4-8F28-D984-98D306A10B39}"/>
              </a:ext>
            </a:extLst>
          </p:cNvPr>
          <p:cNvSpPr txBox="1"/>
          <p:nvPr/>
        </p:nvSpPr>
        <p:spPr>
          <a:xfrm>
            <a:off x="1798809" y="8273883"/>
            <a:ext cx="9326392" cy="7232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598"/>
              </a:lnSpc>
            </a:pPr>
            <a:r>
              <a:rPr lang="en-US" sz="4800" dirty="0">
                <a:solidFill>
                  <a:srgbClr val="00457C"/>
                </a:solidFill>
                <a:latin typeface="Mont" panose="020B0604020202020204" charset="0"/>
                <a:ea typeface="Mont Bold"/>
                <a:cs typeface="Mont Bold"/>
                <a:sym typeface="Mont Bold"/>
              </a:rPr>
              <a:t>Incentives to try CaBi</a:t>
            </a:r>
          </a:p>
        </p:txBody>
      </p:sp>
      <p:pic>
        <p:nvPicPr>
          <p:cNvPr id="14" name="Picture 13" descr="Graphical user interface&#10;&#10;AI-generated content may be incorrect.">
            <a:extLst>
              <a:ext uri="{FF2B5EF4-FFF2-40B4-BE49-F238E27FC236}">
                <a16:creationId xmlns:a16="http://schemas.microsoft.com/office/drawing/2014/main" id="{EDEF0FC9-9613-411D-B730-54E57CF56D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9144" y="0"/>
            <a:ext cx="5786438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794627"/>
      </p:ext>
    </p:extLst>
  </p:cSld>
  <p:clrMapOvr>
    <a:masterClrMapping/>
  </p:clrMapOvr>
  <p:transition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29AC31-BE3A-B447-00D4-ED23687384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B7FB4EBD-6FE4-7AAD-2CAA-2550F387D4EC}"/>
              </a:ext>
            </a:extLst>
          </p:cNvPr>
          <p:cNvGrpSpPr/>
          <p:nvPr/>
        </p:nvGrpSpPr>
        <p:grpSpPr>
          <a:xfrm>
            <a:off x="199888" y="346093"/>
            <a:ext cx="1968482" cy="1968482"/>
            <a:chOff x="0" y="0"/>
            <a:chExt cx="2624643" cy="262464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D9204C97-AD0D-300E-78CA-13C92182E09D}"/>
                </a:ext>
              </a:extLst>
            </p:cNvPr>
            <p:cNvSpPr/>
            <p:nvPr/>
          </p:nvSpPr>
          <p:spPr>
            <a:xfrm>
              <a:off x="0" y="0"/>
              <a:ext cx="2624582" cy="2624582"/>
            </a:xfrm>
            <a:custGeom>
              <a:avLst/>
              <a:gdLst/>
              <a:ahLst/>
              <a:cxnLst/>
              <a:rect l="l" t="t" r="r" b="b"/>
              <a:pathLst>
                <a:path w="2624582" h="2624582">
                  <a:moveTo>
                    <a:pt x="0" y="0"/>
                  </a:moveTo>
                  <a:lnTo>
                    <a:pt x="2624582" y="0"/>
                  </a:lnTo>
                  <a:lnTo>
                    <a:pt x="2624582" y="2624582"/>
                  </a:lnTo>
                  <a:lnTo>
                    <a:pt x="0" y="26245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-2" b="-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9C76CFEC-0A81-3DFD-9D40-F10305FD2041}"/>
              </a:ext>
            </a:extLst>
          </p:cNvPr>
          <p:cNvSpPr txBox="1"/>
          <p:nvPr/>
        </p:nvSpPr>
        <p:spPr>
          <a:xfrm>
            <a:off x="2590800" y="676286"/>
            <a:ext cx="14964684" cy="1308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8500" dirty="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Thank you!</a:t>
            </a:r>
          </a:p>
        </p:txBody>
      </p:sp>
      <p:pic>
        <p:nvPicPr>
          <p:cNvPr id="4" name="Picture 3" descr="A picture containing text, container&#10;&#10;Description automatically generated">
            <a:extLst>
              <a:ext uri="{FF2B5EF4-FFF2-40B4-BE49-F238E27FC236}">
                <a16:creationId xmlns:a16="http://schemas.microsoft.com/office/drawing/2014/main" id="{93FFAEFD-0E47-2302-1B40-ADA4332C49A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6188" y="3136671"/>
            <a:ext cx="5982432" cy="4674796"/>
          </a:xfrm>
          <a:prstGeom prst="rect">
            <a:avLst/>
          </a:prstGeom>
        </p:spPr>
      </p:pic>
      <p:sp>
        <p:nvSpPr>
          <p:cNvPr id="6" name="TextBox 11">
            <a:extLst>
              <a:ext uri="{FF2B5EF4-FFF2-40B4-BE49-F238E27FC236}">
                <a16:creationId xmlns:a16="http://schemas.microsoft.com/office/drawing/2014/main" id="{6BFB42BD-B671-9A11-0F91-C1E1CEE42855}"/>
              </a:ext>
            </a:extLst>
          </p:cNvPr>
          <p:cNvSpPr txBox="1"/>
          <p:nvPr/>
        </p:nvSpPr>
        <p:spPr>
          <a:xfrm>
            <a:off x="2757942" y="2524000"/>
            <a:ext cx="7315200" cy="614783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800" b="1" dirty="0">
                <a:solidFill>
                  <a:srgbClr val="00457C"/>
                </a:solidFill>
                <a:latin typeface="Mont Bold"/>
                <a:ea typeface="Mont Bold"/>
                <a:cs typeface="Mont Bold"/>
              </a:rPr>
              <a:t>Contact Info</a:t>
            </a:r>
            <a:endParaRPr lang="en-US" sz="4800" b="1" dirty="0">
              <a:solidFill>
                <a:srgbClr val="00457C"/>
              </a:solidFill>
              <a:latin typeface="Mont Bold"/>
              <a:ea typeface="Mont Bold"/>
              <a:cs typeface="Mont Bold"/>
              <a:sym typeface="Mont Bold"/>
            </a:endParaRPr>
          </a:p>
          <a:p>
            <a:pPr>
              <a:lnSpc>
                <a:spcPct val="150000"/>
              </a:lnSpc>
            </a:pPr>
            <a:endParaRPr lang="en-US" sz="4000" b="1" dirty="0">
              <a:solidFill>
                <a:srgbClr val="00457C"/>
              </a:solidFill>
              <a:latin typeface="Mont Bold"/>
              <a:ea typeface="Mont Bold"/>
              <a:cs typeface="Mont Bold"/>
              <a:sym typeface="Mont Bold"/>
            </a:endParaRPr>
          </a:p>
          <a:p>
            <a:pPr algn="l"/>
            <a:r>
              <a:rPr lang="en-US" sz="4000" b="1" dirty="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Email</a:t>
            </a:r>
            <a:endParaRPr lang="en-US" sz="4000" dirty="0">
              <a:latin typeface="Mont Bold"/>
            </a:endParaRPr>
          </a:p>
          <a:p>
            <a:pPr algn="l"/>
            <a:r>
              <a:rPr lang="en-US" sz="3200" b="0" i="0" dirty="0">
                <a:solidFill>
                  <a:srgbClr val="00457C"/>
                </a:solidFill>
                <a:effectLst/>
                <a:latin typeface="Mont"/>
              </a:rPr>
              <a:t>goalex@alexandriava.gov</a:t>
            </a:r>
          </a:p>
          <a:p>
            <a:pPr algn="l">
              <a:lnSpc>
                <a:spcPct val="150000"/>
              </a:lnSpc>
            </a:pPr>
            <a:endParaRPr lang="en-US" sz="2800" b="0" i="0" dirty="0">
              <a:solidFill>
                <a:srgbClr val="00457C"/>
              </a:solidFill>
              <a:effectLst/>
              <a:latin typeface="Mont" panose="020B0604020202020204" charset="0"/>
            </a:endParaRPr>
          </a:p>
          <a:p>
            <a:pPr algn="l"/>
            <a:r>
              <a:rPr lang="en-US" sz="4000" dirty="0">
                <a:solidFill>
                  <a:srgbClr val="00457C"/>
                </a:solidFill>
                <a:latin typeface="Mont Bold"/>
                <a:ea typeface="Mont Bold"/>
                <a:cs typeface="Mont Bold"/>
                <a:sym typeface="Mont Bold"/>
              </a:rPr>
              <a:t>Presenter</a:t>
            </a:r>
            <a:endParaRPr lang="en-US" sz="4000" b="0" i="0" dirty="0">
              <a:solidFill>
                <a:srgbClr val="00457C"/>
              </a:solidFill>
              <a:effectLst/>
              <a:latin typeface="Mont Bold"/>
            </a:endParaRPr>
          </a:p>
          <a:p>
            <a:pPr algn="l"/>
            <a:r>
              <a:rPr lang="en-US" sz="3200" b="0" i="1" dirty="0">
                <a:solidFill>
                  <a:srgbClr val="00457C"/>
                </a:solidFill>
                <a:effectLst/>
                <a:latin typeface="Mont"/>
              </a:rPr>
              <a:t>Sabrina Arce</a:t>
            </a:r>
          </a:p>
          <a:p>
            <a:pPr algn="l"/>
            <a:r>
              <a:rPr lang="en-US" sz="3200" b="0" i="0" dirty="0">
                <a:solidFill>
                  <a:srgbClr val="00457C"/>
                </a:solidFill>
                <a:effectLst/>
                <a:latin typeface="Mont"/>
              </a:rPr>
              <a:t>Sabrina.arce@alexandriava.gov</a:t>
            </a:r>
          </a:p>
          <a:p>
            <a:pPr algn="l">
              <a:lnSpc>
                <a:spcPct val="150000"/>
              </a:lnSpc>
            </a:pPr>
            <a:endParaRPr lang="en-US" sz="3600" dirty="0">
              <a:solidFill>
                <a:srgbClr val="00457C"/>
              </a:solidFill>
              <a:latin typeface="Mont" panose="020B0604020202020204" charset="0"/>
              <a:ea typeface="Mont Bold"/>
              <a:cs typeface="Mont Bold"/>
              <a:sym typeface="Mont Bold"/>
            </a:endParaRPr>
          </a:p>
        </p:txBody>
      </p:sp>
      <p:sp>
        <p:nvSpPr>
          <p:cNvPr id="16" name="Freeform 4">
            <a:extLst>
              <a:ext uri="{FF2B5EF4-FFF2-40B4-BE49-F238E27FC236}">
                <a16:creationId xmlns:a16="http://schemas.microsoft.com/office/drawing/2014/main" id="{BEFEC2EA-F848-D9BA-2429-8232EADDB685}"/>
              </a:ext>
            </a:extLst>
          </p:cNvPr>
          <p:cNvSpPr/>
          <p:nvPr/>
        </p:nvSpPr>
        <p:spPr>
          <a:xfrm>
            <a:off x="-1239124" y="8903724"/>
            <a:ext cx="7423223" cy="1534495"/>
          </a:xfrm>
          <a:custGeom>
            <a:avLst/>
            <a:gdLst/>
            <a:ahLst/>
            <a:cxnLst/>
            <a:rect l="l" t="t" r="r" b="b"/>
            <a:pathLst>
              <a:path w="7423223" h="1534495">
                <a:moveTo>
                  <a:pt x="0" y="0"/>
                </a:moveTo>
                <a:lnTo>
                  <a:pt x="7423223" y="0"/>
                </a:lnTo>
                <a:lnTo>
                  <a:pt x="7423223" y="1534495"/>
                </a:lnTo>
                <a:lnTo>
                  <a:pt x="0" y="153449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E7B8004-219B-843C-37A2-C4E0C023BD68}"/>
              </a:ext>
            </a:extLst>
          </p:cNvPr>
          <p:cNvCxnSpPr/>
          <p:nvPr/>
        </p:nvCxnSpPr>
        <p:spPr>
          <a:xfrm>
            <a:off x="2265528" y="3957851"/>
            <a:ext cx="7492621" cy="0"/>
          </a:xfrm>
          <a:prstGeom prst="line">
            <a:avLst/>
          </a:prstGeom>
          <a:ln w="57150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973236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enttoDRPT xmlns="27395397-72d5-4af4-a266-1603b4867b45">false</SenttoDRPT>
    <PhotoCredit xmlns="27395397-72d5-4af4-a266-1603b4867b45" xsi:nil="true"/>
    <DatesenttoDRPT xmlns="27395397-72d5-4af4-a266-1603b4867b45" xsi:nil="true"/>
    <Date xmlns="27395397-72d5-4af4-a266-1603b4867b45" xsi:nil="true"/>
    <SharepointProjectLink xmlns="27395397-72d5-4af4-a266-1603b4867b45">
      <Url xsi:nil="true"/>
      <Description xsi:nil="true"/>
    </SharepointProjectLink>
    <TaxCatchAll xmlns="b64c5b92-d5ad-4ead-be81-2189f59e479a" xsi:nil="true"/>
    <lcf76f155ced4ddcb4097134ff3c332f xmlns="27395397-72d5-4af4-a266-1603b4867b45">
      <Terms xmlns="http://schemas.microsoft.com/office/infopath/2007/PartnerControls"/>
    </lcf76f155ced4ddcb4097134ff3c332f>
    <jb310c6a25554ba2b4d17c5ced56a6cc xmlns="27395397-72d5-4af4-a266-1603b4867b45">
      <Terms xmlns="http://schemas.microsoft.com/office/infopath/2007/PartnerControls"/>
    </jb310c6a25554ba2b4d17c5ced56a6cc>
    <Track xmlns="27395397-72d5-4af4-a266-1603b4867b4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0CD82F7C5BCDC49BC2796DED619C7B2" ma:contentTypeVersion="27" ma:contentTypeDescription="Create a new document." ma:contentTypeScope="" ma:versionID="bd876138beea52c3a13cf7e581238ee2">
  <xsd:schema xmlns:xsd="http://www.w3.org/2001/XMLSchema" xmlns:xs="http://www.w3.org/2001/XMLSchema" xmlns:p="http://schemas.microsoft.com/office/2006/metadata/properties" xmlns:ns2="354a74a2-7d20-49d6-87fe-697b18ad333e" xmlns:ns3="27395397-72d5-4af4-a266-1603b4867b45" xmlns:ns4="b64c5b92-d5ad-4ead-be81-2189f59e479a" targetNamespace="http://schemas.microsoft.com/office/2006/metadata/properties" ma:root="true" ma:fieldsID="11418c9c543b30b19774e02e67e59b65" ns2:_="" ns3:_="" ns4:_="">
    <xsd:import namespace="354a74a2-7d20-49d6-87fe-697b18ad333e"/>
    <xsd:import namespace="27395397-72d5-4af4-a266-1603b4867b45"/>
    <xsd:import namespace="b64c5b92-d5ad-4ead-be81-2189f59e479a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EventHashCode" minOccurs="0"/>
                <xsd:element ref="ns3:MediaServiceGenerationTime" minOccurs="0"/>
                <xsd:element ref="ns3:MediaServiceDateTaken" minOccurs="0"/>
                <xsd:element ref="ns3:MediaServiceAutoTags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Date" minOccurs="0"/>
                <xsd:element ref="ns3:MediaServiceOCR" minOccurs="0"/>
                <xsd:element ref="ns3:MediaLengthInSeconds" minOccurs="0"/>
                <xsd:element ref="ns3:lcf76f155ced4ddcb4097134ff3c332f" minOccurs="0"/>
                <xsd:element ref="ns4:TaxCatchAll" minOccurs="0"/>
                <xsd:element ref="ns3:Track" minOccurs="0"/>
                <xsd:element ref="ns3:MediaServiceObjectDetectorVersions" minOccurs="0"/>
                <xsd:element ref="ns3:SharepointProjectLink" minOccurs="0"/>
                <xsd:element ref="ns3:MediaServiceSearchProperties" minOccurs="0"/>
                <xsd:element ref="ns3:SenttoDRPT" minOccurs="0"/>
                <xsd:element ref="ns3:DatesenttoDRPT" minOccurs="0"/>
                <xsd:element ref="ns3:jb310c6a25554ba2b4d17c5ced56a6cc" minOccurs="0"/>
                <xsd:element ref="ns3:PhotoCredit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4a74a2-7d20-49d6-87fe-697b18ad333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7395397-72d5-4af4-a266-1603b4867b4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Date" ma:index="19" nillable="true" ma:displayName="Date" ma:description="Date" ma:format="DateTime" ma:internalName="Date">
      <xsd:simpleType>
        <xsd:restriction base="dms:DateTime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017e1f3-aeef-4649-9fdf-991f2d04562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Track" ma:index="25" nillable="true" ma:displayName="Status" ma:format="Dropdown" ma:internalName="Track">
      <xsd:simpleType>
        <xsd:union memberTypes="dms:Text">
          <xsd:simpleType>
            <xsd:restriction base="dms:Choice">
              <xsd:enumeration value="Active"/>
              <xsd:enumeration value="Inactive"/>
            </xsd:restriction>
          </xsd:simpleType>
        </xsd:union>
      </xsd:simple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SharepointProjectLink" ma:index="27" nillable="true" ma:displayName="Sharepoint Project Link" ma:format="Hyperlink" ma:internalName="SharepointProjectLink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SenttoDRPT" ma:index="29" nillable="true" ma:displayName="Sent to DRPT" ma:default="0" ma:description="Has this been sent to DRPT throuhg the email thread, &quot;Producing products for the City of Alexandria's 71424-04 CAP Project - DASH Marketing&quot;" ma:format="Dropdown" ma:internalName="SenttoDRPT">
      <xsd:simpleType>
        <xsd:restriction base="dms:Boolean"/>
      </xsd:simpleType>
    </xsd:element>
    <xsd:element name="DatesenttoDRPT" ma:index="30" nillable="true" ma:displayName="Date sent to DRPT" ma:description="When was the content sent to DRPT?" ma:format="DateOnly" ma:internalName="DatesenttoDRPT">
      <xsd:simpleType>
        <xsd:restriction base="dms:DateTime"/>
      </xsd:simpleType>
    </xsd:element>
    <xsd:element name="jb310c6a25554ba2b4d17c5ced56a6cc" ma:index="32" nillable="true" ma:taxonomy="true" ma:internalName="jb310c6a25554ba2b4d17c5ced56a6cc" ma:taxonomyFieldName="Image_x0020_Hashtags" ma:displayName="Photo Tags" ma:default="" ma:fieldId="{3b310c6a-2555-4ba2-b4d1-7c5ced56a6cc}" ma:taxonomyMulti="true" ma:sspId="4017e1f3-aeef-4649-9fdf-991f2d045623" ma:termSetId="31cea722-d2aa-433a-8a10-c7cd63464055" ma:anchorId="6f54dbb7-9e0c-41ef-93a9-abd3e881469d" ma:open="false" ma:isKeyword="false">
      <xsd:complexType>
        <xsd:sequence>
          <xsd:element ref="pc:Terms" minOccurs="0" maxOccurs="1"/>
        </xsd:sequence>
      </xsd:complexType>
    </xsd:element>
    <xsd:element name="PhotoCredit" ma:index="33" nillable="true" ma:displayName="Photo Credit" ma:format="Dropdown" ma:internalName="PhotoCredit">
      <xsd:simpleType>
        <xsd:restriction base="dms:Text">
          <xsd:maxLength value="255"/>
        </xsd:restriction>
      </xsd:simpleType>
    </xsd:element>
    <xsd:element name="MediaServiceBillingMetadata" ma:index="3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64c5b92-d5ad-4ead-be81-2189f59e479a" elementFormDefault="qualified">
    <xsd:import namespace="http://schemas.microsoft.com/office/2006/documentManagement/types"/>
    <xsd:import namespace="http://schemas.microsoft.com/office/infopath/2007/PartnerControls"/>
    <xsd:element name="TaxCatchAll" ma:index="24" nillable="true" ma:displayName="Taxonomy Catch All Column" ma:hidden="true" ma:list="{2f40f00e-e45c-4840-b4bb-5b846b364115}" ma:internalName="TaxCatchAll" ma:showField="CatchAllData" ma:web="354a74a2-7d20-49d6-87fe-697b18ad333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DC3AB67-2129-49A8-8B48-E4E177367D0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B38D127-84BC-4DDD-A369-8A2B66AEAB88}">
  <ds:schemaRefs>
    <ds:schemaRef ds:uri="27395397-72d5-4af4-a266-1603b4867b45"/>
    <ds:schemaRef ds:uri="http://schemas.microsoft.com/office/2006/documentManagement/types"/>
    <ds:schemaRef ds:uri="b64c5b92-d5ad-4ead-be81-2189f59e479a"/>
    <ds:schemaRef ds:uri="354a74a2-7d20-49d6-87fe-697b18ad333e"/>
    <ds:schemaRef ds:uri="http://schemas.microsoft.com/office/2006/metadata/properties"/>
    <ds:schemaRef ds:uri="http://purl.org/dc/dcmitype/"/>
    <ds:schemaRef ds:uri="http://purl.org/dc/elements/1.1/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863E2844-CA87-4DD6-BC36-F5BB7213612B}">
  <ds:schemaRefs>
    <ds:schemaRef ds:uri="27395397-72d5-4af4-a266-1603b4867b45"/>
    <ds:schemaRef ds:uri="354a74a2-7d20-49d6-87fe-697b18ad333e"/>
    <ds:schemaRef ds:uri="b64c5b92-d5ad-4ead-be81-2189f59e479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620</Words>
  <Application>Microsoft Office PowerPoint</Application>
  <PresentationFormat>Custom</PresentationFormat>
  <Paragraphs>107</Paragraphs>
  <Slides>34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0" baseType="lpstr">
      <vt:lpstr>Aptos</vt:lpstr>
      <vt:lpstr>Mont Bold</vt:lpstr>
      <vt:lpstr>Mont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City of Alexandria - Presentation Template</dc:title>
  <dc:creator>Sabrina Arce</dc:creator>
  <cp:lastModifiedBy>Douglas Franklin</cp:lastModifiedBy>
  <cp:revision>7</cp:revision>
  <dcterms:created xsi:type="dcterms:W3CDTF">2006-08-16T00:00:00Z</dcterms:created>
  <dcterms:modified xsi:type="dcterms:W3CDTF">2025-06-13T20:31:25Z</dcterms:modified>
  <dc:identifier>DAF-j3d_9yU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0x01010000CD82F7C5BCDC49BC2796DED619C7B2</vt:lpwstr>
  </property>
  <property fmtid="{D5CDD505-2E9C-101B-9397-08002B2CF9AE}" pid="3" name="Image_x0020_Hashtags">
    <vt:lpwstr/>
  </property>
  <property fmtid="{D5CDD505-2E9C-101B-9397-08002B2CF9AE}" pid="4" name="Image Hashtags">
    <vt:lpwstr/>
  </property>
  <property fmtid="{D5CDD505-2E9C-101B-9397-08002B2CF9AE}" pid="5" name="MediaServiceImageTags">
    <vt:lpwstr/>
  </property>
</Properties>
</file>