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0" r:id="rId2"/>
    <p:sldId id="267" r:id="rId3"/>
    <p:sldId id="281" r:id="rId4"/>
    <p:sldId id="282" r:id="rId5"/>
    <p:sldId id="292" r:id="rId6"/>
    <p:sldId id="315" r:id="rId7"/>
    <p:sldId id="283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0" autoAdjust="0"/>
    <p:restoredTop sz="98507" autoAdjust="0"/>
  </p:normalViewPr>
  <p:slideViewPr>
    <p:cSldViewPr snapToGrid="0" snapToObjects="1">
      <p:cViewPr varScale="1">
        <p:scale>
          <a:sx n="133" d="100"/>
          <a:sy n="133" d="100"/>
        </p:scale>
        <p:origin x="156" y="7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2"/>
            <a:ext cx="2763519" cy="6857999"/>
          </a:xfrm>
          <a:prstGeom prst="rect">
            <a:avLst/>
          </a:prstGeom>
          <a:solidFill>
            <a:srgbClr val="0087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1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ABF78-16C0-45A0-834B-7F11040E79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032" y="6103448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737813-6A5D-4BED-86B1-7EE7BD158E6C}"/>
              </a:ext>
            </a:extLst>
          </p:cNvPr>
          <p:cNvSpPr/>
          <p:nvPr userDrawn="1"/>
        </p:nvSpPr>
        <p:spPr>
          <a:xfrm>
            <a:off x="7053950" y="6358312"/>
            <a:ext cx="4066748" cy="27242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MWAQC-TAC Agenda Item #6: EPA’s Reconsideration of the Endangerment Finding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12, 2025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0D0703-28D6-4897-AA80-C4115EB523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0AD90A-5A18-4B07-B96C-B5054CC55B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D674AD-641C-24F7-2736-36FB05C6E670}"/>
              </a:ext>
            </a:extLst>
          </p:cNvPr>
          <p:cNvSpPr/>
          <p:nvPr userDrawn="1"/>
        </p:nvSpPr>
        <p:spPr>
          <a:xfrm rot="5400000">
            <a:off x="6041136" y="-271272"/>
            <a:ext cx="109728" cy="1219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7AE6A6-E72F-5554-9054-E26E5EE35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12192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C7C3B6-A781-4147-B6D0-629B106BBB9D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676A82-E2D7-E18F-1F21-F4BE7D5693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A77565-8723-42AA-8682-47F065C5BC3A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6D1A5-54AB-4871-8CA9-32C044ACCDC9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5" r:id="rId4"/>
    <p:sldLayoutId id="2147483657" r:id="rId5"/>
    <p:sldLayoutId id="2147483651" r:id="rId6"/>
    <p:sldLayoutId id="2147483658" r:id="rId7"/>
    <p:sldLayoutId id="2147483659" r:id="rId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55079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ir-atmosphere-blue-blue-sky-675977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jking@mwcog.org" TargetMode="External"/><Relationship Id="rId2" Type="http://schemas.openxmlformats.org/officeDocument/2006/relationships/hyperlink" Target="mailto:rchristopher@mwcog.or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933928"/>
              </p:ext>
            </p:extLst>
          </p:nvPr>
        </p:nvGraphicFramePr>
        <p:xfrm>
          <a:off x="3273032" y="1481172"/>
          <a:ext cx="8918968" cy="39217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918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4000" b="0" i="0" cap="all" spc="0" dirty="0" err="1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Epa’s</a:t>
                      </a:r>
                      <a:r>
                        <a:rPr lang="en-US" sz="4000" b="0" i="0" cap="all" spc="0" dirty="0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reconsideration of the endangerment finding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Robert Christopher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Environmental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Jeff King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Director, Climate, Energy, and Air Programs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MWAQC-TAC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 12, 2025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31024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#6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84969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80160" y="1377089"/>
            <a:ext cx="98545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2009 Endangerment Finding: GHGs deemed pollutants under the Clean Air Act.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Based on Massachusetts v. EPA (2007).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Established EPA authority to regulate GHGs from vehicles and stationary sources.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Supported by repeated federal court decisions.</a:t>
            </a:r>
          </a:p>
        </p:txBody>
      </p:sp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185588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Regulatory Importance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80161" y="1377089"/>
            <a:ext cx="984504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Legal foundation for federal GHG standards.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Covers: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Vehicle emissions standards (light-, medium-, heavy-duty).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Clean Power Plan (2015–2016).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Methane rules for oil &amp; gas.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Carbon regulations for power plants.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Contributed to: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Climate mitigation.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Improved air quality.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Public health benefits.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461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187391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EPA Repeal Proposal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80160" y="1377089"/>
            <a:ext cx="985456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Announced July 29, 2025 by Administrator Lee Zeldin. </a:t>
            </a:r>
          </a:p>
          <a:p>
            <a:r>
              <a:rPr lang="en-US" sz="2000" dirty="0"/>
              <a:t>Key rationale: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Narrower interpretation of Clean Air Act (excludes global impacts).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Application of “major questions doctrine.”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Claims of outdated or flawed science.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dirty="0"/>
              <a:t>Outcome if repealed: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EPA loses Section 202(a) authority over vehicle GHGs.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Stationary source rules weakened or invalidated.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224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052133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EPA Argument for Repeal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80161" y="1377089"/>
            <a:ext cx="481584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Cite $54B in annual savings for industry.</a:t>
            </a:r>
          </a:p>
          <a:p>
            <a:endParaRPr lang="en-US" sz="2000" dirty="0"/>
          </a:p>
          <a:p>
            <a:r>
              <a:rPr lang="en-US" sz="2000" dirty="0"/>
              <a:t>Reduced compliance costs for automakers, energy producers, industrial sectors. </a:t>
            </a:r>
          </a:p>
          <a:p>
            <a:endParaRPr lang="en-US" sz="2000" dirty="0"/>
          </a:p>
          <a:p>
            <a:r>
              <a:rPr lang="en-US" sz="2000" dirty="0"/>
              <a:t>Claim repeal would: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Boost domestic energy production.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Lower fuel &amp; electricity costs.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Enhance competitiveness of U.S. industries.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B61CE3-A2E7-3323-32CF-DE33B7C69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6731061" y="1377089"/>
            <a:ext cx="4272846" cy="252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39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92A8F-8B39-5948-D9C9-BDA15CE21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52EC48-4E73-2B37-9AF8-FC86F459E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D730353-B2E6-FB9B-4BF6-0948E4C74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587176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Argument Against Repeal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AB38436-C2E8-F7C0-1831-F1F263343EC7}"/>
              </a:ext>
            </a:extLst>
          </p:cNvPr>
          <p:cNvSpPr txBox="1"/>
          <p:nvPr/>
        </p:nvSpPr>
        <p:spPr>
          <a:xfrm>
            <a:off x="1280161" y="1377089"/>
            <a:ext cx="481584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Argue short-term savings outweighed by long-term costs: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Climate damages: extreme weather, flooding, heat-related illness.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Public health: increased respiratory &amp; cardiovascular disease.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Higher healthcare costs &amp; productivity losses. </a:t>
            </a:r>
          </a:p>
          <a:p>
            <a:r>
              <a:rPr lang="en-US" sz="2000" dirty="0"/>
              <a:t>Warn of regulatory uncertainty and weakened U.S. credibility.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1FC7B3-33A2-D8BA-694A-F365B27FD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6977095" y="1377089"/>
            <a:ext cx="4568728" cy="252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859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154357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Impacts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80160" y="1377089"/>
            <a:ext cx="985456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Legal Authority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EPA authority affirmed.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EPA loses vehicle GHG authority.</a:t>
            </a:r>
          </a:p>
          <a:p>
            <a:endParaRPr lang="en-US" sz="2000" dirty="0"/>
          </a:p>
          <a:p>
            <a:r>
              <a:rPr lang="en-US" sz="2000" dirty="0"/>
              <a:t>Climate Policy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Federal climate targets reinforced.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Policy devolves to states, voluntary measures.</a:t>
            </a:r>
          </a:p>
          <a:p>
            <a:endParaRPr lang="en-US" sz="2000" dirty="0"/>
          </a:p>
          <a:p>
            <a:r>
              <a:rPr lang="en-US" sz="2000" dirty="0"/>
              <a:t>Economics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Compliance costs offset by health &amp; climate savings.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$54B industry savings; climate damage costs grow.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98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B3702-AF3A-37CB-DF2A-51B4F6DBE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6CD089-A4E5-84E8-2A09-031631C5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F6DCE80-DB3A-95E5-6C15-E03A22A35A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276429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Impacts Continued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639F789-D546-4F05-C672-5DE78D93E6B9}"/>
              </a:ext>
            </a:extLst>
          </p:cNvPr>
          <p:cNvSpPr txBox="1"/>
          <p:nvPr/>
        </p:nvSpPr>
        <p:spPr>
          <a:xfrm>
            <a:off x="1280160" y="1377089"/>
            <a:ext cx="985456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Public 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Reduced illnesses &amp; deaths.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Increased exposure to pollutants &amp; climate hazards.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dirty="0"/>
              <a:t>State-Federal Dynamics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Federal baseline + state flexibility (e.g., California).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Fragmented, state-by-state landscape.</a:t>
            </a:r>
          </a:p>
          <a:p>
            <a:endParaRPr lang="en-US" sz="2000" dirty="0"/>
          </a:p>
          <a:p>
            <a:r>
              <a:rPr lang="en-US" sz="2000" dirty="0"/>
              <a:t>International Standing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With EF: U.S. credibility in Paris Agreement.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Repealed: Weakens commitments; trade/diplomacy risks.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237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56CCC-FDE5-B00A-E95A-DC17A933A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2947E5-78A1-E9A8-2900-14FE2E9EA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73DD90-5CC4-7613-7EEC-07808FB1C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164300"/>
              </p:ext>
            </p:extLst>
          </p:nvPr>
        </p:nvGraphicFramePr>
        <p:xfrm>
          <a:off x="1280160" y="53107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6985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Climate Program Implications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F5669FD-93E4-A2DE-BE80-3E7D12EA76DA}"/>
              </a:ext>
            </a:extLst>
          </p:cNvPr>
          <p:cNvSpPr txBox="1"/>
          <p:nvPr/>
        </p:nvSpPr>
        <p:spPr>
          <a:xfrm>
            <a:off x="1280160" y="1377089"/>
            <a:ext cx="985456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Federal GHG standards provide for a national framework to reduce emissions from mobile and stationary sources.  </a:t>
            </a:r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Repeal would: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Increase emissions from vehicles and power plants.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Place additional burdens on State and local agencies to find ways to reduce greenhouse gas emissions to meet their climate plan targets.</a:t>
            </a:r>
          </a:p>
          <a:p>
            <a:endParaRPr lang="en-US" sz="2000" dirty="0"/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348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D3DA2-DB6A-3014-CB24-7FECDC675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77603D-05C2-425F-4C2C-23997B5C4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9D3044A-00F1-8B72-607F-1AEE530C9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575881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Implications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C78E02F-877E-8DBF-2E71-9B31B0430261}"/>
              </a:ext>
            </a:extLst>
          </p:cNvPr>
          <p:cNvSpPr txBox="1"/>
          <p:nvPr/>
        </p:nvSpPr>
        <p:spPr>
          <a:xfrm>
            <a:off x="1280160" y="1377089"/>
            <a:ext cx="98545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Transportation sector is one of the largest sources of GHG emissions in the US. </a:t>
            </a:r>
          </a:p>
          <a:p>
            <a:endParaRPr lang="en-US" sz="2000" dirty="0"/>
          </a:p>
          <a:p>
            <a:r>
              <a:rPr lang="en-US" sz="2000" dirty="0"/>
              <a:t>Federal vehicle greenhouse gas emission standards help reduce emissions over time.</a:t>
            </a:r>
          </a:p>
          <a:p>
            <a:endParaRPr lang="en-US" sz="2000" dirty="0"/>
          </a:p>
          <a:p>
            <a:r>
              <a:rPr lang="en-US" sz="2000" dirty="0"/>
              <a:t>Repeal would shift greater responsibility to States to identify emissions reductions, including through State regulatory or voluntary programs.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348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E75B8-0F7E-6274-D92F-DAD0F8835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DD9208-9F13-4A90-BED8-CB7C97522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39F023-5F01-A9D2-FDEF-5B83D3E2F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029693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Regional Implications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3FD28D7-EC27-F2C2-7DB6-129E06653E4A}"/>
              </a:ext>
            </a:extLst>
          </p:cNvPr>
          <p:cNvSpPr txBox="1"/>
          <p:nvPr/>
        </p:nvSpPr>
        <p:spPr>
          <a:xfrm>
            <a:off x="1280160" y="1377089"/>
            <a:ext cx="985456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Endangers 2030 and 2050 goals:  50% and 80% GHG reduction from 2005. </a:t>
            </a:r>
          </a:p>
          <a:p>
            <a:endParaRPr lang="en-US" sz="2000" dirty="0"/>
          </a:p>
          <a:p>
            <a:r>
              <a:rPr lang="en-US" sz="2000" dirty="0"/>
              <a:t>Federal emissions standards are critical for meeting these goals.</a:t>
            </a:r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Loss of federal authority: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Greater burden on State and local governments.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Risk of fragmented and inefficient implementation. 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939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823FE-6519-1291-8998-6A6C6D16D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2330122-8B23-B314-9E54-AA6C95C7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5E8FF0E-4455-8FBC-FBC5-11576DD0F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932537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CEEPC Position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98A2F42-B53B-23E5-9661-A0EE71EF1F00}"/>
              </a:ext>
            </a:extLst>
          </p:cNvPr>
          <p:cNvSpPr txBox="1"/>
          <p:nvPr/>
        </p:nvSpPr>
        <p:spPr>
          <a:xfrm>
            <a:off x="1280160" y="1377089"/>
            <a:ext cx="985456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COG’s Climate Energy and Environment Policy Committee (CEEPC) may consider submitting a comment letter.  The proposed letter may: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Oppose repeal of Endangerment Finding.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Urge EPA to maintain regulatory authority.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Stress importance of federal standards for local and regional planning.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Highlight risks to attainment of climate program goals.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232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1B4F8-98FD-A442-2A87-960A865A9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0B571C-43CD-E4D1-0D93-553F00B6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AA02026-36C2-4D24-C7DD-B1706D9C7D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450828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What if Repeal Occurs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1AFABB5-6585-3E60-5477-B512D886B193}"/>
              </a:ext>
            </a:extLst>
          </p:cNvPr>
          <p:cNvSpPr txBox="1"/>
          <p:nvPr/>
        </p:nvSpPr>
        <p:spPr>
          <a:xfrm>
            <a:off x="1280160" y="1377089"/>
            <a:ext cx="985456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If repeal proceeds, Congress should: 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Codify GHGs as pollutants under Clean Air Act.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Preserve federal vehicle standards until replacements enacted.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Support state innovation while ensuring national consistency.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Provide resources for state/MPO planning &amp; implementation.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189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B1CD2-CFF6-3B68-F41A-5AF89A837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4F11AB-D830-EE15-B8B6-395DC4C19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259DC74-7F64-ABAA-B218-B8AB43731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809039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Conclusion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C0B3BBC-4791-AFC3-48EE-60FF54F44F2C}"/>
              </a:ext>
            </a:extLst>
          </p:cNvPr>
          <p:cNvSpPr txBox="1"/>
          <p:nvPr/>
        </p:nvSpPr>
        <p:spPr>
          <a:xfrm>
            <a:off x="1280160" y="1377089"/>
            <a:ext cx="98545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Endangerment Finding is legally sound, scientifically supported, and critical to public health. </a:t>
            </a:r>
          </a:p>
          <a:p>
            <a:endParaRPr lang="en-US" sz="2000" dirty="0"/>
          </a:p>
          <a:p>
            <a:r>
              <a:rPr lang="en-US" sz="2000" dirty="0"/>
              <a:t>Repeal would undermine federal leadership, economic certainty, and climate program goal attainment. </a:t>
            </a:r>
          </a:p>
          <a:p>
            <a:endParaRPr lang="en-US" sz="2000" dirty="0"/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111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060569"/>
              </p:ext>
            </p:extLst>
          </p:nvPr>
        </p:nvGraphicFramePr>
        <p:xfrm>
          <a:off x="1280160" y="1686337"/>
          <a:ext cx="10911840" cy="583538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5995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5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Robert Christopher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Environmental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2"/>
                        </a:rPr>
                        <a:t>rchristopher@mwcog.org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Jeff King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COG Climate, Energy, and Air Programs Director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jking@mwcog.org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A - Blue Wide" id="{6C3AAA01-5400-4177-9992-80F251BD2C1D}" vid="{E92563D9-4923-4A1F-8307-BCEA3401D4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A - Blue Wide</Template>
  <TotalTime>111</TotalTime>
  <Words>767</Words>
  <Application>Microsoft Office PowerPoint</Application>
  <PresentationFormat>Widescreen</PresentationFormat>
  <Paragraphs>150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Robert Christopher</dc:creator>
  <cp:lastModifiedBy>Robert Christopher</cp:lastModifiedBy>
  <cp:revision>10</cp:revision>
  <cp:lastPrinted>2015-11-17T20:47:00Z</cp:lastPrinted>
  <dcterms:created xsi:type="dcterms:W3CDTF">2025-08-28T16:53:46Z</dcterms:created>
  <dcterms:modified xsi:type="dcterms:W3CDTF">2025-09-05T19:25:04Z</dcterms:modified>
</cp:coreProperties>
</file>