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64" r:id="rId3"/>
    <p:sldId id="259" r:id="rId4"/>
    <p:sldId id="258" r:id="rId5"/>
    <p:sldId id="257" r:id="rId6"/>
    <p:sldId id="260" r:id="rId7"/>
    <p:sldId id="261" r:id="rId8"/>
    <p:sldId id="266" r:id="rId9"/>
    <p:sldId id="268" r:id="rId10"/>
    <p:sldId id="270" r:id="rId11"/>
    <p:sldId id="269" r:id="rId12"/>
    <p:sldId id="263" r:id="rId13"/>
    <p:sldId id="265" r:id="rId14"/>
    <p:sldId id="267" r:id="rId15"/>
    <p:sldId id="26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1" autoAdjust="0"/>
    <p:restoredTop sz="94660"/>
  </p:normalViewPr>
  <p:slideViewPr>
    <p:cSldViewPr>
      <p:cViewPr>
        <p:scale>
          <a:sx n="75" d="100"/>
          <a:sy n="75" d="100"/>
        </p:scale>
        <p:origin x="-2862" y="-11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C366A1-BE21-4250-8337-6A0285D2A8EE}" type="datetimeFigureOut">
              <a:rPr lang="en-US" smtClean="0"/>
              <a:t>6/16/2014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2F894-A8E9-4980-9897-131434BCCF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785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Congress – 	already efforts</a:t>
            </a:r>
            <a:r>
              <a:rPr lang="en-US" baseline="0" dirty="0" smtClean="0"/>
              <a:t> to overturn the rule</a:t>
            </a:r>
          </a:p>
          <a:p>
            <a:r>
              <a:rPr lang="en-US" baseline="0" dirty="0" smtClean="0"/>
              <a:t>	potentially could decide to pursue a market approach (tax or cap &amp; trade) instead?</a:t>
            </a:r>
          </a:p>
          <a:p>
            <a:r>
              <a:rPr lang="en-US" baseline="0" dirty="0" smtClean="0"/>
              <a:t>Litigation inevitable </a:t>
            </a:r>
          </a:p>
          <a:p>
            <a:r>
              <a:rPr lang="en-US" baseline="0" dirty="0" smtClean="0"/>
              <a:t>	- can they sue on a proposal?</a:t>
            </a:r>
          </a:p>
          <a:p>
            <a:r>
              <a:rPr lang="en-US" baseline="0" dirty="0" smtClean="0"/>
              <a:t>	- EPA though through the legal authority for a LONG time, but will specific goals be seen as arbitrary?</a:t>
            </a:r>
          </a:p>
          <a:p>
            <a:r>
              <a:rPr lang="en-US" baseline="0" dirty="0" smtClean="0"/>
              <a:t>	- EPA built in much flexibility, will courts see as capricious?</a:t>
            </a:r>
          </a:p>
          <a:p>
            <a:r>
              <a:rPr lang="en-US" baseline="0" dirty="0" smtClean="0"/>
              <a:t>For some states, compliance will be very easy </a:t>
            </a:r>
          </a:p>
          <a:p>
            <a:r>
              <a:rPr lang="en-US" baseline="0" dirty="0" smtClean="0"/>
              <a:t>	- coal plants closing</a:t>
            </a:r>
          </a:p>
          <a:p>
            <a:r>
              <a:rPr lang="en-US" baseline="0" dirty="0" smtClean="0"/>
              <a:t>	- new nuclear plants</a:t>
            </a:r>
          </a:p>
          <a:p>
            <a:r>
              <a:rPr lang="en-US" baseline="0" dirty="0" smtClean="0"/>
              <a:t>	- RPS ramping up</a:t>
            </a:r>
          </a:p>
          <a:p>
            <a:r>
              <a:rPr lang="en-US" baseline="0" dirty="0" smtClean="0"/>
              <a:t>	- EE and RE markets will greatly affect ability to achieve the goal</a:t>
            </a:r>
          </a:p>
          <a:p>
            <a:r>
              <a:rPr lang="en-US" baseline="0" dirty="0" smtClean="0"/>
              <a:t>Will utilities drag their feet, or start making changes early as a hedge?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2F894-A8E9-4980-9897-131434BCCFC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602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F8C62-E847-4D60-AC56-C9D9F535DF78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6A10-62C6-4A57-BCD6-245077639A9D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E5717-7254-45DB-B539-D864EF940B72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1FD92-3738-4FC8-B477-69416EBFAC93}" type="datetime1">
              <a:rPr lang="en-US" smtClean="0"/>
              <a:t>6/16/2014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35D2-38A7-45AC-9E9A-41FB3B596619}" type="datetime1">
              <a:rPr lang="en-US" smtClean="0"/>
              <a:t>6/16/2014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8149E-E8E7-4C60-9CE7-4FB095F1E015}" type="datetime1">
              <a:rPr lang="en-US" smtClean="0"/>
              <a:t>6/16/2014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B7734-2821-4260-A780-A581AF8F4B3F}" type="datetime1">
              <a:rPr lang="en-US" smtClean="0"/>
              <a:t>6/16/2014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BB2AA-5288-4A0A-AFAB-C3E02A99658C}" type="datetime1">
              <a:rPr lang="en-US" smtClean="0"/>
              <a:t>6/16/2014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2C874-5490-4BA2-A124-FBC3737CDF87}" type="datetime1">
              <a:rPr lang="en-US" smtClean="0"/>
              <a:t>6/16/2014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EC0F4-6877-4BBE-B77B-AF72CFFCCA0B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F5828-9444-4115-AA66-757F2330610E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5C4AAEE-6B3B-4322-A3C5-C6ED1EC7BF83}" type="datetime1">
              <a:rPr lang="en-US" smtClean="0"/>
              <a:t>6/16/2014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3D8A5EF-F6F9-4B3F-B127-1637405D870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772400" cy="1094308"/>
          </a:xfrm>
        </p:spPr>
        <p:txBody>
          <a:bodyPr>
            <a:normAutofit/>
          </a:bodyPr>
          <a:lstStyle/>
          <a:p>
            <a:r>
              <a:rPr lang="en-US" dirty="0" smtClean="0"/>
              <a:t>EPA’s Clean Power Plan</a:t>
            </a:r>
            <a:br>
              <a:rPr lang="en-US" dirty="0" smtClean="0"/>
            </a:br>
            <a:endParaRPr lang="en-US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905000"/>
          </a:xfrm>
        </p:spPr>
        <p:txBody>
          <a:bodyPr>
            <a:normAutofit fontScale="92500" lnSpcReduction="20000"/>
          </a:bodyPr>
          <a:lstStyle/>
          <a:p>
            <a:r>
              <a:rPr lang="en-US" sz="2600" dirty="0" smtClean="0"/>
              <a:t>Proposed </a:t>
            </a:r>
            <a:r>
              <a:rPr lang="en-US" sz="2600" dirty="0" smtClean="0"/>
              <a:t>Rules </a:t>
            </a:r>
            <a:r>
              <a:rPr lang="en-US" sz="2600" dirty="0" smtClean="0"/>
              <a:t>for </a:t>
            </a:r>
            <a:r>
              <a:rPr lang="en-US" sz="2600" dirty="0" smtClean="0"/>
              <a:t>Reducing </a:t>
            </a:r>
            <a:r>
              <a:rPr lang="en-US" sz="2600" dirty="0"/>
              <a:t>GHG Emissions from Power </a:t>
            </a:r>
            <a:r>
              <a:rPr lang="en-US" sz="2600" dirty="0" smtClean="0"/>
              <a:t>Plants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Presentation to ACPAC</a:t>
            </a:r>
          </a:p>
          <a:p>
            <a:r>
              <a:rPr lang="en-US" dirty="0" smtClean="0"/>
              <a:t>June 16, 2014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1" y="2692400"/>
            <a:ext cx="4267200" cy="3708400"/>
          </a:xfrm>
        </p:spPr>
        <p:txBody>
          <a:bodyPr>
            <a:normAutofit lnSpcReduction="10000"/>
          </a:bodyPr>
          <a:lstStyle/>
          <a:p>
            <a:pPr>
              <a:spcBef>
                <a:spcPts val="1800"/>
              </a:spcBef>
            </a:pPr>
            <a:r>
              <a:rPr lang="en-US" dirty="0"/>
              <a:t>Fossil fuel-fired power plants are the largest source of U.S. </a:t>
            </a:r>
            <a:r>
              <a:rPr lang="en-US" dirty="0" smtClean="0"/>
              <a:t>GHG emissions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Electric </a:t>
            </a:r>
            <a:r>
              <a:rPr lang="en-US" dirty="0"/>
              <a:t>power sector </a:t>
            </a:r>
            <a:r>
              <a:rPr lang="en-US" dirty="0" smtClean="0"/>
              <a:t>responsible </a:t>
            </a:r>
            <a:r>
              <a:rPr lang="en-US" dirty="0"/>
              <a:t>for 32% </a:t>
            </a:r>
            <a:r>
              <a:rPr lang="en-US" dirty="0" smtClean="0"/>
              <a:t>of GHG emissions </a:t>
            </a:r>
            <a:r>
              <a:rPr lang="en-US" dirty="0"/>
              <a:t>in </a:t>
            </a:r>
            <a:r>
              <a:rPr lang="en-US" dirty="0" smtClean="0"/>
              <a:t>2012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GHG emissions </a:t>
            </a:r>
            <a:r>
              <a:rPr lang="en-US" dirty="0"/>
              <a:t>from electricity </a:t>
            </a:r>
            <a:r>
              <a:rPr lang="en-US" dirty="0" smtClean="0"/>
              <a:t>have increased </a:t>
            </a:r>
            <a:r>
              <a:rPr lang="en-US" dirty="0"/>
              <a:t>by about 11% since 1990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Greenhouse Gas Emissions</a:t>
            </a:r>
            <a:endParaRPr lang="en-US" dirty="0"/>
          </a:p>
        </p:txBody>
      </p:sp>
      <p:pic>
        <p:nvPicPr>
          <p:cNvPr id="1026" name="Picture 2" descr="Pie chart showing percentage of source contributions to GHGs from electricity 32%, transportat 28%, industry 20%, commercial residential 10%, and agriculture 10%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21992"/>
            <a:ext cx="4045226" cy="372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447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286000"/>
            <a:ext cx="8534399" cy="38401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Clean Air Act (CAA) – 1970</a:t>
            </a:r>
          </a:p>
          <a:p>
            <a:pPr lvl="1"/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Requires EPA to set standards for </a:t>
            </a:r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different types of air pollution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to protect public health and welfare  </a:t>
            </a:r>
            <a:r>
              <a:rPr lang="en-US" i="1" dirty="0" smtClean="0"/>
              <a:t> </a:t>
            </a:r>
            <a:endParaRPr lang="en-US" dirty="0" smtClean="0"/>
          </a:p>
          <a:p>
            <a:r>
              <a:rPr lang="en-US" dirty="0" smtClean="0"/>
              <a:t>Section 111:  establishes a mechanism for setting performance standards for new and existing sources 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Section 111(b): Gives EPA authority to establish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standards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for   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new</a:t>
            </a:r>
            <a:r>
              <a:rPr lang="en-US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modified and reconstructed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sources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Section 111(d):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Gives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EPA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authority to establish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guidelines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for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state-based programs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achieve reductions from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existing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sources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The </a:t>
            </a:r>
            <a:r>
              <a:rPr lang="en-US" sz="4000" dirty="0"/>
              <a:t>Clean Air Act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351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09800"/>
            <a:ext cx="8503920" cy="41148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Timeline:</a:t>
            </a:r>
          </a:p>
          <a:p>
            <a:pPr>
              <a:spcBef>
                <a:spcPts val="1200"/>
              </a:spcBef>
            </a:pPr>
            <a:r>
              <a:rPr lang="en-US" sz="2400" dirty="0" smtClean="0"/>
              <a:t>2007: Supreme </a:t>
            </a:r>
            <a:r>
              <a:rPr lang="en-US" sz="2400" dirty="0"/>
              <a:t>Court decision </a:t>
            </a:r>
            <a:r>
              <a:rPr lang="en-US" sz="2400" i="1" dirty="0"/>
              <a:t>Massachusetts v. </a:t>
            </a:r>
            <a:r>
              <a:rPr lang="en-US" sz="2400" i="1" dirty="0" smtClean="0"/>
              <a:t>EPA</a:t>
            </a:r>
          </a:p>
          <a:p>
            <a:pPr lvl="1"/>
            <a:r>
              <a:rPr lang="en-US" sz="20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Affirms EPA authority to regulate GHGs under </a:t>
            </a:r>
            <a:r>
              <a:rPr lang="en-US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CAA</a:t>
            </a:r>
          </a:p>
          <a:p>
            <a:pPr>
              <a:spcBef>
                <a:spcPts val="1200"/>
              </a:spcBef>
            </a:pPr>
            <a:r>
              <a:rPr lang="en-US" sz="2400" dirty="0" smtClean="0"/>
              <a:t>2009: EPA Endangerment Finding</a:t>
            </a:r>
          </a:p>
          <a:p>
            <a:pPr lvl="1"/>
            <a:r>
              <a:rPr lang="en-US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GHGs endanger public health and welfare</a:t>
            </a:r>
          </a:p>
          <a:p>
            <a:pPr>
              <a:spcBef>
                <a:spcPts val="1200"/>
              </a:spcBef>
            </a:pPr>
            <a:r>
              <a:rPr lang="en-US" sz="2400" dirty="0" smtClean="0"/>
              <a:t>2010: First </a:t>
            </a:r>
            <a:r>
              <a:rPr lang="en-US" sz="2400" dirty="0"/>
              <a:t>CAA regulation of </a:t>
            </a:r>
            <a:r>
              <a:rPr lang="en-US" sz="2400" dirty="0" smtClean="0"/>
              <a:t>GHGs </a:t>
            </a:r>
          </a:p>
          <a:p>
            <a:pPr lvl="1"/>
            <a:r>
              <a:rPr lang="en-US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Mobile </a:t>
            </a:r>
            <a:r>
              <a:rPr lang="en-US" sz="20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source tailpipe standards </a:t>
            </a:r>
            <a:endParaRPr lang="en-US" sz="20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400" dirty="0" smtClean="0"/>
              <a:t>2012: First EPA proposal to limit GHGs </a:t>
            </a:r>
            <a:r>
              <a:rPr lang="en-US" sz="2400" dirty="0"/>
              <a:t>for new power </a:t>
            </a:r>
            <a:r>
              <a:rPr lang="en-US" sz="2400" dirty="0" smtClean="0"/>
              <a:t>plants</a:t>
            </a:r>
          </a:p>
          <a:p>
            <a:pPr marL="0" indent="0">
              <a:spcBef>
                <a:spcPts val="1200"/>
              </a:spcBef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Regulation </a:t>
            </a:r>
            <a:r>
              <a:rPr lang="en-US" sz="4000" dirty="0"/>
              <a:t>of </a:t>
            </a:r>
            <a:r>
              <a:rPr lang="en-US" sz="4000" dirty="0" smtClean="0"/>
              <a:t>GHGs Under CAA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81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438400"/>
            <a:ext cx="8534400" cy="41148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b="1" dirty="0"/>
              <a:t>June </a:t>
            </a:r>
            <a:r>
              <a:rPr lang="en-US" b="1" dirty="0" smtClean="0"/>
              <a:t>2013 </a:t>
            </a:r>
            <a:r>
              <a:rPr lang="en-US" dirty="0" smtClean="0"/>
              <a:t>– </a:t>
            </a:r>
            <a:r>
              <a:rPr lang="en-US" sz="2400" dirty="0" smtClean="0"/>
              <a:t>President’s Climate Action Plan</a:t>
            </a:r>
          </a:p>
          <a:p>
            <a:pPr lvl="1">
              <a:spcBef>
                <a:spcPts val="1200"/>
              </a:spcBef>
            </a:pP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Directs </a:t>
            </a:r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EPA 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 set </a:t>
            </a:r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GHG standards for new and existing power plants</a:t>
            </a:r>
            <a:endParaRPr lang="en-US" sz="22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spcBef>
                <a:spcPts val="1200"/>
              </a:spcBef>
            </a:pPr>
            <a:r>
              <a:rPr lang="en-US" b="1" dirty="0" smtClean="0"/>
              <a:t>Sept 2013 </a:t>
            </a:r>
            <a:r>
              <a:rPr lang="en-US" dirty="0" smtClean="0"/>
              <a:t>– </a:t>
            </a:r>
            <a:r>
              <a:rPr lang="en-US" sz="2400" dirty="0" smtClean="0"/>
              <a:t>Proposed CO2 Standards for </a:t>
            </a:r>
            <a:r>
              <a:rPr lang="en-US" u="sng" dirty="0" smtClean="0"/>
              <a:t>New</a:t>
            </a:r>
            <a:r>
              <a:rPr lang="en-US" dirty="0" smtClean="0"/>
              <a:t> Sources </a:t>
            </a:r>
            <a:r>
              <a:rPr lang="en-US" sz="1800" i="1" dirty="0" smtClean="0"/>
              <a:t>111(b)</a:t>
            </a:r>
            <a:endParaRPr lang="en-US" dirty="0"/>
          </a:p>
          <a:p>
            <a:pPr>
              <a:spcBef>
                <a:spcPts val="1200"/>
              </a:spcBef>
            </a:pPr>
            <a:r>
              <a:rPr lang="en-US" b="1" dirty="0" smtClean="0">
                <a:solidFill>
                  <a:srgbClr val="FF0000"/>
                </a:solidFill>
              </a:rPr>
              <a:t>June 2014 </a:t>
            </a:r>
            <a:r>
              <a:rPr lang="en-US" dirty="0" smtClean="0">
                <a:solidFill>
                  <a:srgbClr val="FF0000"/>
                </a:solidFill>
              </a:rPr>
              <a:t>– </a:t>
            </a:r>
            <a:r>
              <a:rPr lang="en-US" sz="2400" dirty="0" smtClean="0">
                <a:solidFill>
                  <a:srgbClr val="FF0000"/>
                </a:solidFill>
              </a:rPr>
              <a:t>Proposed CO2 Standards for </a:t>
            </a:r>
            <a:r>
              <a:rPr lang="en-US" sz="2400" u="sng" dirty="0" smtClean="0">
                <a:solidFill>
                  <a:srgbClr val="FF0000"/>
                </a:solidFill>
              </a:rPr>
              <a:t>Existing</a:t>
            </a:r>
            <a:r>
              <a:rPr lang="en-US" sz="2400" dirty="0" smtClean="0">
                <a:solidFill>
                  <a:srgbClr val="FF0000"/>
                </a:solidFill>
              </a:rPr>
              <a:t> Sources </a:t>
            </a:r>
            <a:r>
              <a:rPr lang="en-US" sz="1800" i="1" dirty="0" smtClean="0">
                <a:solidFill>
                  <a:srgbClr val="FF0000"/>
                </a:solidFill>
              </a:rPr>
              <a:t>111(d)</a:t>
            </a:r>
          </a:p>
          <a:p>
            <a:pPr>
              <a:spcBef>
                <a:spcPts val="1200"/>
              </a:spcBef>
            </a:pPr>
            <a:r>
              <a:rPr lang="en-US" sz="2400" b="1" dirty="0" smtClean="0"/>
              <a:t>June 2015 </a:t>
            </a:r>
            <a:r>
              <a:rPr lang="en-US" sz="2400" dirty="0" smtClean="0"/>
              <a:t>– Expected final rules for both new &amp; existing plants</a:t>
            </a:r>
          </a:p>
          <a:p>
            <a:pPr>
              <a:spcBef>
                <a:spcPts val="1200"/>
              </a:spcBef>
            </a:pPr>
            <a:r>
              <a:rPr lang="en-US" sz="2400" b="1" dirty="0" smtClean="0"/>
              <a:t>June 2016 </a:t>
            </a:r>
            <a:r>
              <a:rPr lang="en-US" sz="2400" dirty="0" smtClean="0"/>
              <a:t>– State Plans Due for existing power plants</a:t>
            </a:r>
          </a:p>
          <a:p>
            <a:pPr lvl="1">
              <a:spcBef>
                <a:spcPts val="1200"/>
              </a:spcBef>
            </a:pPr>
            <a:r>
              <a:rPr lang="en-US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Optional Extension to 2017 (single state plan) or 2018 (multi-state plan)</a:t>
            </a:r>
          </a:p>
          <a:p>
            <a:pPr>
              <a:spcBef>
                <a:spcPts val="1200"/>
              </a:spcBef>
            </a:pPr>
            <a:r>
              <a:rPr lang="en-US" b="1" dirty="0" smtClean="0"/>
              <a:t>2020-2030</a:t>
            </a:r>
            <a:r>
              <a:rPr lang="en-US" dirty="0" smtClean="0"/>
              <a:t> – Implementation and reporting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GHG Regulations for Power Plants 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962400" y="6324600"/>
            <a:ext cx="1161826" cy="365125"/>
          </a:xfrm>
        </p:spPr>
        <p:txBody>
          <a:bodyPr/>
          <a:lstStyle/>
          <a:p>
            <a:fld id="{33D8A5EF-F6F9-4B3F-B127-1637405D870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051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362200"/>
            <a:ext cx="8534400" cy="4038600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en-US" dirty="0" smtClean="0"/>
              <a:t>Sets a cap on the </a:t>
            </a:r>
            <a:r>
              <a:rPr lang="en-US" i="1" dirty="0" smtClean="0"/>
              <a:t>rate of emissions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dirty="0" smtClean="0"/>
              <a:t>Separate limits for new natural gas and coal plants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rgbClr val="073E87"/>
                </a:solidFill>
              </a:rPr>
              <a:t>Natural gas: </a:t>
            </a:r>
            <a:r>
              <a:rPr lang="en-US" sz="2800" b="1" dirty="0" smtClean="0"/>
              <a:t>1,000</a:t>
            </a:r>
            <a:r>
              <a:rPr lang="en-US" dirty="0" smtClean="0"/>
              <a:t> </a:t>
            </a:r>
            <a:r>
              <a:rPr lang="en-US" sz="2000" dirty="0" err="1" smtClean="0"/>
              <a:t>lbs</a:t>
            </a:r>
            <a:r>
              <a:rPr lang="en-US" sz="2000" dirty="0" smtClean="0"/>
              <a:t>/</a:t>
            </a:r>
            <a:r>
              <a:rPr lang="en-US" sz="2000" dirty="0" err="1" smtClean="0"/>
              <a:t>MWh</a:t>
            </a:r>
            <a:r>
              <a:rPr lang="en-US" sz="2000" dirty="0" smtClean="0"/>
              <a:t>/year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rgbClr val="073E87"/>
                </a:solidFill>
              </a:rPr>
              <a:t>Coal: </a:t>
            </a:r>
            <a:r>
              <a:rPr lang="en-US" sz="2800" b="1" dirty="0" smtClean="0"/>
              <a:t>1,100</a:t>
            </a:r>
            <a:r>
              <a:rPr lang="en-US" dirty="0" smtClean="0"/>
              <a:t> </a:t>
            </a:r>
            <a:r>
              <a:rPr lang="en-US" sz="2000" dirty="0" err="1" smtClean="0"/>
              <a:t>lbs</a:t>
            </a:r>
            <a:r>
              <a:rPr lang="en-US" sz="2000" dirty="0" smtClean="0"/>
              <a:t>/</a:t>
            </a:r>
            <a:r>
              <a:rPr lang="en-US" sz="2000" dirty="0" err="1" smtClean="0"/>
              <a:t>MWh</a:t>
            </a:r>
            <a:r>
              <a:rPr lang="en-US" sz="2000" dirty="0" smtClean="0"/>
              <a:t>/year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OR coal plants can average emissions over 7 years if agree to meet more stringent standard (1,000-1,050 </a:t>
            </a:r>
            <a:r>
              <a:rPr lang="en-US" sz="1800" dirty="0" err="1" smtClean="0"/>
              <a:t>lbs</a:t>
            </a:r>
            <a:r>
              <a:rPr lang="en-US" sz="1800" dirty="0" smtClean="0"/>
              <a:t>/</a:t>
            </a:r>
            <a:r>
              <a:rPr lang="en-US" sz="1800" dirty="0" err="1" smtClean="0"/>
              <a:t>MWh</a:t>
            </a:r>
            <a:r>
              <a:rPr lang="en-US" sz="1800" dirty="0" smtClean="0"/>
              <a:t>/year</a:t>
            </a:r>
            <a:r>
              <a:rPr lang="en-US" dirty="0" smtClean="0"/>
              <a:t>)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Requires coal to use carbon capture &amp; sequestration (CCS)</a:t>
            </a:r>
          </a:p>
          <a:p>
            <a:pPr marL="0" lvl="1" indent="0">
              <a:spcBef>
                <a:spcPts val="1200"/>
              </a:spcBef>
              <a:buNone/>
            </a:pP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Comments were due March 2014, final rule expected in June 2015</a:t>
            </a:r>
            <a:endParaRPr lang="en-US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New Source Standards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1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209800"/>
            <a:ext cx="8458199" cy="4191000"/>
          </a:xfrm>
        </p:spPr>
        <p:txBody>
          <a:bodyPr>
            <a:normAutofit/>
          </a:bodyPr>
          <a:lstStyle/>
          <a:p>
            <a:r>
              <a:rPr lang="en-US" sz="2200" dirty="0" smtClean="0"/>
              <a:t>Sets state-specific goals for 2030</a:t>
            </a:r>
          </a:p>
          <a:p>
            <a:pPr marL="800100" lvl="3" indent="-284163"/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Except 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VT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and DC – they have no affected power plants</a:t>
            </a:r>
          </a:p>
          <a:p>
            <a:pPr marL="800100" lvl="3" indent="-284163"/>
            <a:r>
              <a:rPr lang="en-US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nterim goals starting 2020</a:t>
            </a:r>
          </a:p>
          <a:p>
            <a:pPr>
              <a:spcBef>
                <a:spcPts val="1800"/>
              </a:spcBef>
            </a:pPr>
            <a:r>
              <a:rPr lang="en-US" sz="2200" dirty="0" smtClean="0"/>
              <a:t>Goal = </a:t>
            </a:r>
            <a:r>
              <a:rPr lang="en-US" sz="2200" i="1" dirty="0" smtClean="0"/>
              <a:t>emissions rate </a:t>
            </a:r>
            <a:r>
              <a:rPr lang="en-US" sz="1800" dirty="0" smtClean="0"/>
              <a:t>(</a:t>
            </a:r>
            <a:r>
              <a:rPr lang="en-US" sz="1800" dirty="0"/>
              <a:t>lbs. CO2/</a:t>
            </a:r>
            <a:r>
              <a:rPr lang="en-US" sz="1800" dirty="0" err="1"/>
              <a:t>MWh</a:t>
            </a:r>
            <a:r>
              <a:rPr lang="en-US" sz="1800" dirty="0"/>
              <a:t>) </a:t>
            </a:r>
          </a:p>
          <a:p>
            <a:pPr marL="800100" lvl="2" indent="-236538"/>
            <a:r>
              <a:rPr lang="en-US" sz="1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CO2 emissions from a state's power plants ÷ electricity they generate</a:t>
            </a:r>
          </a:p>
          <a:p>
            <a:pPr marL="800100" lvl="2" indent="-236538"/>
            <a:r>
              <a:rPr lang="en-US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States have the option to convert to a mass goal</a:t>
            </a:r>
            <a:endParaRPr lang="en-US" sz="1800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spcBef>
                <a:spcPts val="1800"/>
              </a:spcBef>
              <a:buClr>
                <a:schemeClr val="tx2"/>
              </a:buClr>
            </a:pPr>
            <a:r>
              <a:rPr lang="en-US" sz="2200" dirty="0" smtClean="0"/>
              <a:t>Goal = EPA determination of emissions reductions each </a:t>
            </a:r>
            <a:r>
              <a:rPr lang="en-US" sz="2200" dirty="0"/>
              <a:t>state </a:t>
            </a:r>
            <a:r>
              <a:rPr lang="en-US" sz="2200" dirty="0" smtClean="0"/>
              <a:t>can </a:t>
            </a:r>
            <a:r>
              <a:rPr lang="en-US" sz="2200" u="sng" dirty="0" smtClean="0"/>
              <a:t>reasonably</a:t>
            </a:r>
            <a:r>
              <a:rPr lang="en-US" sz="2200" i="1" dirty="0" smtClean="0"/>
              <a:t> </a:t>
            </a:r>
            <a:r>
              <a:rPr lang="en-US" sz="2200" dirty="0" smtClean="0"/>
              <a:t>achieve by 2030 using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en-US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	Best </a:t>
            </a:r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System of </a:t>
            </a:r>
            <a:r>
              <a:rPr lang="en-US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Emissions </a:t>
            </a:r>
            <a:r>
              <a:rPr lang="en-US" sz="2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Reduction (</a:t>
            </a:r>
            <a:r>
              <a:rPr lang="en-US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BSER)</a:t>
            </a:r>
            <a:endParaRPr lang="en-US" sz="2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1600200" lvl="5" indent="-215900"/>
            <a:r>
              <a:rPr lang="en-US" sz="1800" i="1" dirty="0"/>
              <a:t>EPA has used BSER for other standards under 111(d</a:t>
            </a:r>
            <a:r>
              <a:rPr lang="en-US" sz="1800" i="1" dirty="0" smtClean="0"/>
              <a:t>)</a:t>
            </a:r>
          </a:p>
          <a:p>
            <a:pPr lvl="2"/>
            <a:endParaRPr lang="en-US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Existing Source Standards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843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133600"/>
            <a:ext cx="8534400" cy="4343400"/>
          </a:xfrm>
        </p:spPr>
        <p:txBody>
          <a:bodyPr>
            <a:normAutofit/>
          </a:bodyPr>
          <a:lstStyle/>
          <a:p>
            <a:pPr marL="0" lvl="2" indent="0">
              <a:buNone/>
            </a:pP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Four Building Blocks:</a:t>
            </a:r>
          </a:p>
          <a:p>
            <a:pPr marL="342900" lvl="2" indent="-342900"/>
            <a:r>
              <a:rPr lang="en-US" dirty="0" smtClean="0"/>
              <a:t>Improve efficiency of coal plants </a:t>
            </a:r>
          </a:p>
          <a:p>
            <a:pPr marL="342900" lvl="2" indent="-342900"/>
            <a:r>
              <a:rPr lang="en-US" dirty="0" smtClean="0"/>
              <a:t>Switch to from coal to natural gas, use existing natural gas plants more</a:t>
            </a:r>
          </a:p>
          <a:p>
            <a:pPr marL="342900" lvl="2" indent="-342900"/>
            <a:r>
              <a:rPr lang="en-US" dirty="0" smtClean="0"/>
              <a:t>Increase </a:t>
            </a:r>
            <a:r>
              <a:rPr lang="en-US" dirty="0"/>
              <a:t>renewable </a:t>
            </a:r>
            <a:r>
              <a:rPr lang="en-US" dirty="0" smtClean="0"/>
              <a:t>energy, keep nuclear plants open</a:t>
            </a:r>
          </a:p>
          <a:p>
            <a:pPr marL="342900" lvl="2" indent="-342900"/>
            <a:r>
              <a:rPr lang="en-US" dirty="0" smtClean="0"/>
              <a:t>Increase energy efficiency of electricity consumption – 1.5% per year</a:t>
            </a:r>
          </a:p>
          <a:p>
            <a:pPr marL="0" lvl="2" indent="0">
              <a:buNone/>
            </a:pPr>
            <a:endParaRPr lang="en-US" dirty="0" smtClean="0"/>
          </a:p>
          <a:p>
            <a:pPr marL="0" lvl="2" indent="0">
              <a:buNone/>
            </a:pPr>
            <a:r>
              <a:rPr lang="en-US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Goals are based on EPA analysis of BSER opportunities in each state</a:t>
            </a:r>
          </a:p>
          <a:p>
            <a:pPr marL="342900" lvl="2" indent="-342900"/>
            <a:r>
              <a:rPr lang="en-US" dirty="0" smtClean="0"/>
              <a:t>State goals differ A LOT – </a:t>
            </a:r>
            <a:r>
              <a:rPr lang="en-US" dirty="0"/>
              <a:t>grid </a:t>
            </a:r>
            <a:r>
              <a:rPr lang="en-US" dirty="0" smtClean="0"/>
              <a:t>infrastructure, market dynamics and existing policies affect what can be reasonably achieved </a:t>
            </a:r>
          </a:p>
          <a:p>
            <a:pPr marL="342900" lvl="2" indent="-342900"/>
            <a:r>
              <a:rPr lang="en-US" dirty="0" smtClean="0"/>
              <a:t>States do NOT have to implement measures the same way EPA used to calculate the goal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Best System of Emissions Reduction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474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7755209"/>
              </p:ext>
            </p:extLst>
          </p:nvPr>
        </p:nvGraphicFramePr>
        <p:xfrm>
          <a:off x="533400" y="2590800"/>
          <a:ext cx="8077200" cy="3469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428750"/>
                <a:gridCol w="1817370"/>
                <a:gridCol w="1615440"/>
                <a:gridCol w="1615440"/>
              </a:tblGrid>
              <a:tr h="886268">
                <a:tc>
                  <a:txBody>
                    <a:bodyPr/>
                    <a:lstStyle/>
                    <a:p>
                      <a:pPr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Historic Emissions Rate (2012)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Average Interim Goal 2020-29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2030 Emission Rate Goal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Required Change</a:t>
                      </a:r>
                      <a:endParaRPr lang="en-US" dirty="0"/>
                    </a:p>
                  </a:txBody>
                  <a:tcPr anchor="ctr"/>
                </a:tc>
              </a:tr>
              <a:tr h="638846">
                <a:tc>
                  <a:txBody>
                    <a:bodyPr/>
                    <a:lstStyle/>
                    <a:p>
                      <a:pPr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North Dakota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1,994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1,817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1,783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11%</a:t>
                      </a:r>
                      <a:endParaRPr lang="en-US" dirty="0"/>
                    </a:p>
                  </a:txBody>
                  <a:tcPr anchor="ctr"/>
                </a:tc>
              </a:tr>
              <a:tr h="638846">
                <a:tc>
                  <a:txBody>
                    <a:bodyPr/>
                    <a:lstStyle/>
                    <a:p>
                      <a:pPr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Maryland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1,870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1,347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1,187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37%</a:t>
                      </a:r>
                      <a:endParaRPr lang="en-US" dirty="0"/>
                    </a:p>
                  </a:txBody>
                  <a:tcPr anchor="ctr"/>
                </a:tc>
              </a:tr>
              <a:tr h="638846">
                <a:tc>
                  <a:txBody>
                    <a:bodyPr/>
                    <a:lstStyle/>
                    <a:p>
                      <a:pPr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Virginia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1,297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884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810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38%</a:t>
                      </a:r>
                      <a:endParaRPr lang="en-US" dirty="0"/>
                    </a:p>
                  </a:txBody>
                  <a:tcPr anchor="ctr"/>
                </a:tc>
              </a:tr>
              <a:tr h="638846">
                <a:tc>
                  <a:txBody>
                    <a:bodyPr/>
                    <a:lstStyle/>
                    <a:p>
                      <a:pPr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Washington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763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264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215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dirty="0" smtClean="0"/>
                        <a:t>72%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9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Comparison of Proposed State Goals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6171862"/>
            <a:ext cx="472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600" dirty="0" smtClean="0"/>
              <a:t>Emissions rate = </a:t>
            </a:r>
            <a:r>
              <a:rPr lang="en-US" sz="1600" dirty="0" err="1" smtClean="0"/>
              <a:t>lbs</a:t>
            </a:r>
            <a:r>
              <a:rPr lang="en-US" sz="1600" dirty="0" smtClean="0"/>
              <a:t>/</a:t>
            </a:r>
            <a:r>
              <a:rPr lang="en-US" sz="1600" dirty="0" err="1" smtClean="0"/>
              <a:t>MWh</a:t>
            </a:r>
            <a:r>
              <a:rPr lang="en-US" sz="1600" dirty="0" smtClean="0"/>
              <a:t>/year</a:t>
            </a:r>
          </a:p>
        </p:txBody>
      </p:sp>
    </p:spTree>
    <p:extLst>
      <p:ext uri="{BB962C8B-B14F-4D97-AF65-F5344CB8AC3E}">
        <p14:creationId xmlns:p14="http://schemas.microsoft.com/office/powerpoint/2010/main" val="822683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1" y="1905000"/>
            <a:ext cx="8534400" cy="4495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Must:</a:t>
            </a:r>
          </a:p>
          <a:p>
            <a:r>
              <a:rPr lang="en-US" dirty="0" smtClean="0"/>
              <a:t>Identify affected entities</a:t>
            </a:r>
          </a:p>
          <a:p>
            <a:r>
              <a:rPr lang="en-US" dirty="0" smtClean="0"/>
              <a:t>Describe the plan approach and geographic scope </a:t>
            </a:r>
          </a:p>
          <a:p>
            <a:pPr lvl="1"/>
            <a:r>
              <a:rPr lang="en-US" dirty="0" smtClean="0"/>
              <a:t>(single-state or multi-state plan)</a:t>
            </a:r>
          </a:p>
          <a:p>
            <a:pPr marL="273050" lvl="1" indent="-273050"/>
            <a:r>
              <a:rPr lang="en-US" dirty="0" smtClean="0"/>
              <a:t>Identify state emission performance level</a:t>
            </a:r>
          </a:p>
          <a:p>
            <a:pPr marL="273050" lvl="1" indent="-273050"/>
            <a:r>
              <a:rPr lang="en-US" dirty="0" smtClean="0"/>
              <a:t>Demonstrate plan is projected to achieve </a:t>
            </a:r>
            <a:r>
              <a:rPr lang="en-US" dirty="0"/>
              <a:t>emission performance </a:t>
            </a:r>
            <a:r>
              <a:rPr lang="en-US" dirty="0" smtClean="0"/>
              <a:t>goal</a:t>
            </a:r>
          </a:p>
          <a:p>
            <a:pPr marL="273050" lvl="1" indent="-273050"/>
            <a:r>
              <a:rPr lang="en-US" dirty="0" smtClean="0"/>
              <a:t>Identify emissions standards; demonstrate </a:t>
            </a:r>
            <a:r>
              <a:rPr lang="en-US" dirty="0"/>
              <a:t>emissions </a:t>
            </a:r>
            <a:r>
              <a:rPr lang="en-US" dirty="0" smtClean="0"/>
              <a:t>standards are quantifiable, non-duplicative, permanent, verifiable, enforceable</a:t>
            </a:r>
          </a:p>
          <a:p>
            <a:pPr marL="273050" lvl="1" indent="-273050"/>
            <a:r>
              <a:rPr lang="en-US" dirty="0" smtClean="0"/>
              <a:t>Identify monitoring, reporting, recordkeeping requirements</a:t>
            </a:r>
          </a:p>
          <a:p>
            <a:pPr marL="273050" lvl="1" indent="-273050"/>
            <a:r>
              <a:rPr lang="en-US" dirty="0" smtClean="0"/>
              <a:t>Identify milestones and backstop measures</a:t>
            </a:r>
          </a:p>
          <a:p>
            <a:pPr marL="273050" lvl="1" indent="-273050"/>
            <a:r>
              <a:rPr lang="en-US" dirty="0" smtClean="0"/>
              <a:t>Certification of a hearing on the state plan</a:t>
            </a:r>
          </a:p>
          <a:p>
            <a:pPr marL="273050" lvl="1" indent="-273050"/>
            <a:endParaRPr lang="en-US" dirty="0"/>
          </a:p>
          <a:p>
            <a:pPr marL="273050" lvl="1" indent="-273050"/>
            <a:endParaRPr lang="en-US" dirty="0" smtClean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10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Plans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133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11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Alternative “less ambitious goals”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107210"/>
              </p:ext>
            </p:extLst>
          </p:nvPr>
        </p:nvGraphicFramePr>
        <p:xfrm>
          <a:off x="381000" y="2514600"/>
          <a:ext cx="8458200" cy="373380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4229100"/>
                <a:gridCol w="4229100"/>
              </a:tblGrid>
              <a:tr h="98310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Proposed Goals </a:t>
                      </a:r>
                    </a:p>
                    <a:p>
                      <a:pPr algn="ctr"/>
                      <a:r>
                        <a:rPr lang="en-US" sz="1700" dirty="0" smtClean="0"/>
                        <a:t>(“Reasonable assumptions” of BSER Implementation)</a:t>
                      </a:r>
                      <a:endParaRPr 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Alternative Goals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(“Less ambitious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dirty="0" smtClean="0"/>
                        <a:t>assumptions” of BSER Implementation)</a:t>
                      </a:r>
                    </a:p>
                  </a:txBody>
                  <a:tcPr anchor="ctr"/>
                </a:tc>
              </a:tr>
              <a:tr h="688172">
                <a:tc>
                  <a:txBody>
                    <a:bodyPr/>
                    <a:lstStyle/>
                    <a:p>
                      <a:r>
                        <a:rPr lang="en-US" sz="1700" baseline="0" dirty="0" smtClean="0"/>
                        <a:t>6% improvement in coal plant efficiency</a:t>
                      </a:r>
                      <a:endParaRPr 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aseline="0" dirty="0" smtClean="0"/>
                        <a:t>4% improvement in coal plant efficiency</a:t>
                      </a:r>
                      <a:endParaRPr lang="en-US" sz="1700" dirty="0" smtClean="0"/>
                    </a:p>
                  </a:txBody>
                  <a:tcPr anchor="ctr"/>
                </a:tc>
              </a:tr>
              <a:tr h="688172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Increase natural gas plant</a:t>
                      </a:r>
                      <a:r>
                        <a:rPr lang="en-US" sz="1700" baseline="0" dirty="0" smtClean="0"/>
                        <a:t> use</a:t>
                      </a:r>
                      <a:r>
                        <a:rPr lang="en-US" sz="1700" dirty="0" smtClean="0"/>
                        <a:t> to 70% capacity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Increase natural gas plant use to 65% capacity</a:t>
                      </a:r>
                    </a:p>
                  </a:txBody>
                  <a:tcPr anchor="ctr"/>
                </a:tc>
              </a:tr>
              <a:tr h="686183"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13% renewables by 2030</a:t>
                      </a:r>
                      <a:endParaRPr 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9.4% renewables by 2025</a:t>
                      </a:r>
                      <a:endParaRPr lang="en-US" sz="1700" dirty="0"/>
                    </a:p>
                  </a:txBody>
                  <a:tcPr anchor="ctr"/>
                </a:tc>
              </a:tr>
              <a:tr h="688172">
                <a:tc>
                  <a:txBody>
                    <a:bodyPr/>
                    <a:lstStyle/>
                    <a:p>
                      <a:r>
                        <a:rPr lang="en-US" sz="1700" dirty="0" smtClean="0"/>
                        <a:t>10.7% cumulative savings by</a:t>
                      </a:r>
                      <a:r>
                        <a:rPr lang="en-US" sz="1700" baseline="0" dirty="0" smtClean="0"/>
                        <a:t> start of 2030</a:t>
                      </a:r>
                      <a:endParaRPr lang="en-US" sz="1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 smtClean="0"/>
                        <a:t> 5.2% cumulative savings by</a:t>
                      </a:r>
                      <a:r>
                        <a:rPr lang="en-US" sz="1700" baseline="0" dirty="0" smtClean="0"/>
                        <a:t> start of 2025</a:t>
                      </a:r>
                      <a:endParaRPr lang="en-US" sz="1700" dirty="0" smtClean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762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09800"/>
            <a:ext cx="8381999" cy="4114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(If implement proposed standards)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dirty="0" smtClean="0"/>
              <a:t>Reduce carbon </a:t>
            </a:r>
            <a:r>
              <a:rPr lang="en-US" dirty="0"/>
              <a:t>pollution from the power </a:t>
            </a:r>
            <a:r>
              <a:rPr lang="en-US" dirty="0" smtClean="0"/>
              <a:t>sector </a:t>
            </a:r>
            <a:r>
              <a:rPr lang="en-US" b="1" dirty="0"/>
              <a:t>30 </a:t>
            </a:r>
            <a:r>
              <a:rPr lang="en-US" b="1" dirty="0" smtClean="0"/>
              <a:t>percent </a:t>
            </a:r>
            <a:r>
              <a:rPr lang="en-US" dirty="0" smtClean="0"/>
              <a:t>by 2030 (using 2005 baseline)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Mitigates 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730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million metric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tonnes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CO2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en-US" dirty="0" smtClean="0"/>
              <a:t>Reduce criteria pollutants </a:t>
            </a:r>
            <a:r>
              <a:rPr lang="en-US" b="1" dirty="0" smtClean="0"/>
              <a:t>over </a:t>
            </a:r>
            <a:r>
              <a:rPr lang="en-US" b="1" dirty="0"/>
              <a:t>25 percent </a:t>
            </a:r>
            <a:r>
              <a:rPr lang="en-US" dirty="0" smtClean="0"/>
              <a:t>by 2030, mitigating:</a:t>
            </a:r>
            <a:endParaRPr lang="en-US" b="1" dirty="0"/>
          </a:p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54,000 - 56,000 tons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PM2.5</a:t>
            </a:r>
          </a:p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424,000 -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471,000 tons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sulfur dioxide</a:t>
            </a:r>
          </a:p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407,000 -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428,000 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tons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 nitrogen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dioxide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Environmental Benefits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156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2675467"/>
            <a:ext cx="8153400" cy="345069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EPA </a:t>
            </a:r>
            <a:r>
              <a:rPr lang="en-US" dirty="0" smtClean="0"/>
              <a:t>estimates:</a:t>
            </a:r>
          </a:p>
          <a:p>
            <a:r>
              <a:rPr lang="en-US" b="1" dirty="0"/>
              <a:t>2,700 – 6,600 </a:t>
            </a:r>
            <a:r>
              <a:rPr lang="en-US" dirty="0"/>
              <a:t>premature deaths prevented </a:t>
            </a:r>
          </a:p>
          <a:p>
            <a:r>
              <a:rPr lang="en-US" b="1" dirty="0"/>
              <a:t>140,000 – 150,000 </a:t>
            </a:r>
            <a:r>
              <a:rPr lang="en-US" dirty="0"/>
              <a:t>asthma attacks in children prevented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Climate </a:t>
            </a:r>
            <a:r>
              <a:rPr lang="en-US" dirty="0"/>
              <a:t>and health benefits </a:t>
            </a:r>
            <a:r>
              <a:rPr lang="en-US" dirty="0" smtClean="0"/>
              <a:t>worth</a:t>
            </a:r>
            <a:r>
              <a:rPr lang="en-US" b="1" dirty="0" smtClean="0"/>
              <a:t> $55– </a:t>
            </a:r>
            <a:r>
              <a:rPr lang="en-US" b="1" dirty="0"/>
              <a:t>$93 billion </a:t>
            </a:r>
            <a:r>
              <a:rPr lang="en-US" dirty="0"/>
              <a:t>in </a:t>
            </a:r>
            <a:r>
              <a:rPr lang="en-US" dirty="0" smtClean="0"/>
              <a:t>2030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Benefits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71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2590800"/>
            <a:ext cx="8229599" cy="353536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What will Congress do?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What will states &amp; utilities do?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What </a:t>
            </a:r>
            <a:r>
              <a:rPr lang="en-US" dirty="0"/>
              <a:t>will the courts do? </a:t>
            </a:r>
          </a:p>
          <a:p>
            <a:endParaRPr lang="en-US" dirty="0"/>
          </a:p>
          <a:p>
            <a:r>
              <a:rPr lang="en-US" dirty="0" smtClean="0"/>
              <a:t>How </a:t>
            </a:r>
            <a:r>
              <a:rPr lang="en-US" dirty="0"/>
              <a:t>will </a:t>
            </a:r>
            <a:r>
              <a:rPr lang="en-US" dirty="0" smtClean="0"/>
              <a:t>compliance </a:t>
            </a:r>
            <a:r>
              <a:rPr lang="en-US" dirty="0"/>
              <a:t>be affected by other </a:t>
            </a:r>
            <a:r>
              <a:rPr lang="en-US" dirty="0" smtClean="0"/>
              <a:t>market </a:t>
            </a:r>
            <a:r>
              <a:rPr lang="en-US" dirty="0"/>
              <a:t>and regulatory trends?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If </a:t>
            </a:r>
            <a:r>
              <a:rPr lang="en-US" dirty="0"/>
              <a:t>there are delays in implementation, what will companies do </a:t>
            </a:r>
            <a:r>
              <a:rPr lang="en-US" dirty="0" smtClean="0"/>
              <a:t>in </a:t>
            </a:r>
            <a:r>
              <a:rPr lang="en-US" dirty="0"/>
              <a:t>the </a:t>
            </a:r>
            <a:r>
              <a:rPr lang="en-US" dirty="0" smtClean="0"/>
              <a:t>mean-time</a:t>
            </a:r>
            <a:r>
              <a:rPr lang="en-US" dirty="0"/>
              <a:t>?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dirty="0"/>
              <a:t>Things to </a:t>
            </a:r>
            <a:r>
              <a:rPr lang="en-US" dirty="0" smtClean="0"/>
              <a:t>Watch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561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2590800"/>
            <a:ext cx="8458200" cy="3535363"/>
          </a:xfrm>
        </p:spPr>
        <p:txBody>
          <a:bodyPr/>
          <a:lstStyle/>
          <a:p>
            <a:r>
              <a:rPr lang="en-US" dirty="0"/>
              <a:t>120 day public comment </a:t>
            </a:r>
            <a:r>
              <a:rPr lang="en-US" dirty="0" smtClean="0"/>
              <a:t>period</a:t>
            </a:r>
          </a:p>
          <a:p>
            <a:pPr marL="0" indent="0">
              <a:buNone/>
            </a:pPr>
            <a:endParaRPr lang="en-US" dirty="0"/>
          </a:p>
          <a:p>
            <a:pPr lvl="0"/>
            <a:r>
              <a:rPr lang="en-US" dirty="0"/>
              <a:t>States can comment on the proposed % reduction </a:t>
            </a:r>
            <a:r>
              <a:rPr lang="en-US" dirty="0" smtClean="0"/>
              <a:t>goal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Calls and webinars beginning in June </a:t>
            </a:r>
            <a:r>
              <a:rPr lang="en-US" dirty="0" smtClean="0"/>
              <a:t>2014</a:t>
            </a:r>
          </a:p>
          <a:p>
            <a:pPr marL="0" lvl="0" indent="0">
              <a:buNone/>
            </a:pPr>
            <a:endParaRPr lang="en-US" dirty="0"/>
          </a:p>
          <a:p>
            <a:r>
              <a:rPr lang="en-US" dirty="0" smtClean="0"/>
              <a:t>Public Hearings </a:t>
            </a:r>
            <a:r>
              <a:rPr lang="en-US" dirty="0"/>
              <a:t>- </a:t>
            </a:r>
            <a:r>
              <a:rPr lang="en-US" b="1" dirty="0"/>
              <a:t>July 30 </a:t>
            </a:r>
            <a:r>
              <a:rPr lang="en-US" dirty="0" smtClean="0"/>
              <a:t>at EPA HQ </a:t>
            </a:r>
            <a:r>
              <a:rPr lang="en-US" dirty="0"/>
              <a:t>in Washington, </a:t>
            </a:r>
            <a:r>
              <a:rPr lang="en-US" dirty="0" smtClean="0"/>
              <a:t>DC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Questions &amp; Opportunities for Comment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8A5EF-F6F9-4B3F-B127-1637405D87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34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307</TotalTime>
  <Words>879</Words>
  <Application>Microsoft Office PowerPoint</Application>
  <PresentationFormat>On-screen Show (4:3)</PresentationFormat>
  <Paragraphs>176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Waveform</vt:lpstr>
      <vt:lpstr>EPA’s Clean Power Plan </vt:lpstr>
      <vt:lpstr>US Greenhouse Gas Emissions</vt:lpstr>
      <vt:lpstr>The Clean Air Act </vt:lpstr>
      <vt:lpstr>Regulation of GHGs Under CAA</vt:lpstr>
      <vt:lpstr>GHG Regulations for Power Plants </vt:lpstr>
      <vt:lpstr>New Source Standards</vt:lpstr>
      <vt:lpstr>Existing Source Standards</vt:lpstr>
      <vt:lpstr>Best System of Emissions Reduction</vt:lpstr>
      <vt:lpstr>Comparison of Proposed State Goals</vt:lpstr>
      <vt:lpstr>State Plans</vt:lpstr>
      <vt:lpstr>Alternative “less ambitious goals”</vt:lpstr>
      <vt:lpstr>Environmental Benefits</vt:lpstr>
      <vt:lpstr>Health Benefits</vt:lpstr>
      <vt:lpstr> Things to Watch</vt:lpstr>
      <vt:lpstr>Questions &amp; Opportunities for Comment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EPA’s Clean Power Plan</dc:title>
  <dc:creator>Isabel Ricker</dc:creator>
  <cp:lastModifiedBy>Isabel Ricker</cp:lastModifiedBy>
  <cp:revision>27</cp:revision>
  <dcterms:created xsi:type="dcterms:W3CDTF">2014-06-13T18:58:23Z</dcterms:created>
  <dcterms:modified xsi:type="dcterms:W3CDTF">2014-06-16T21:23:07Z</dcterms:modified>
</cp:coreProperties>
</file>