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78" r:id="rId2"/>
    <p:sldId id="292" r:id="rId3"/>
    <p:sldId id="301" r:id="rId4"/>
    <p:sldId id="307" r:id="rId5"/>
    <p:sldId id="306" r:id="rId6"/>
    <p:sldId id="302" r:id="rId7"/>
    <p:sldId id="308" r:id="rId8"/>
    <p:sldId id="303" r:id="rId9"/>
    <p:sldId id="299" r:id="rId10"/>
    <p:sldId id="304" r:id="rId11"/>
    <p:sldId id="309" r:id="rId12"/>
    <p:sldId id="259" r:id="rId13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4" autoAdjust="0"/>
    <p:restoredTop sz="99782" autoAdjust="0"/>
  </p:normalViewPr>
  <p:slideViewPr>
    <p:cSldViewPr snapToGrid="0" snapToObjects="1">
      <p:cViewPr varScale="1">
        <p:scale>
          <a:sx n="86" d="100"/>
          <a:sy n="86" d="100"/>
        </p:scale>
        <p:origin x="142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87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7/28/2020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/>
          </p:cNvSpPr>
          <p:nvPr userDrawn="1"/>
        </p:nvSpPr>
        <p:spPr>
          <a:xfrm>
            <a:off x="0" y="6126480"/>
            <a:ext cx="9144000" cy="73152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Title Slide 2-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 userDrawn="1"/>
        </p:nvSpPr>
        <p:spPr>
          <a:xfrm>
            <a:off x="0" y="6126480"/>
            <a:ext cx="9144000" cy="73152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6"/>
          </a:xfrm>
          <a:prstGeom prst="rect">
            <a:avLst/>
          </a:prstGeom>
        </p:spPr>
      </p:pic>
      <p:sp>
        <p:nvSpPr>
          <p:cNvPr id="6" name="Rectangle 5"/>
          <p:cNvSpPr>
            <a:spLocks/>
          </p:cNvSpPr>
          <p:nvPr userDrawn="1"/>
        </p:nvSpPr>
        <p:spPr>
          <a:xfrm>
            <a:off x="0" y="0"/>
            <a:ext cx="9144000" cy="20574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9832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Photo - Full Pag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9" r:id="rId2"/>
    <p:sldLayoutId id="2147483650" r:id="rId3"/>
    <p:sldLayoutId id="2147483657" r:id="rId4"/>
    <p:sldLayoutId id="2147483660" r:id="rId5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jschermann@mwcog.org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9244367"/>
              </p:ext>
            </p:extLst>
          </p:nvPr>
        </p:nvGraphicFramePr>
        <p:xfrm>
          <a:off x="777240" y="1104309"/>
          <a:ext cx="8366760" cy="18542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6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7905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i="0" cap="all" spc="0" dirty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UPDATE ON REGIONAL INFORMATION GATHERING REGARDING TRANSIT OPERATIONS AND COVID-19</a:t>
                      </a: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1DCB8F04-1E9B-418E-AA83-AA2E69DF440E}"/>
              </a:ext>
            </a:extLst>
          </p:cNvPr>
          <p:cNvSpPr/>
          <p:nvPr/>
        </p:nvSpPr>
        <p:spPr>
          <a:xfrm>
            <a:off x="777240" y="342900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Franklin Gothic Medium"/>
                <a:ea typeface="Ebrima" panose="02000000000000000000" pitchFamily="2" charset="0"/>
                <a:cs typeface="Franklin Gothic Medium"/>
              </a:rPr>
              <a:t>Andrew Meese</a:t>
            </a: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Franklin Gothic Medium"/>
                <a:ea typeface="Ebrima" panose="02000000000000000000" pitchFamily="2" charset="0"/>
                <a:cs typeface="Franklin Gothic Medium"/>
              </a:rPr>
              <a:t>Systems Performance Planning Director</a:t>
            </a:r>
          </a:p>
          <a:p>
            <a:endParaRPr lang="en-US" dirty="0">
              <a:solidFill>
                <a:schemeClr val="bg1">
                  <a:lumMod val="50000"/>
                </a:schemeClr>
              </a:solidFill>
              <a:latin typeface="Franklin Gothic Medium"/>
              <a:ea typeface="Ebrima" panose="02000000000000000000" pitchFamily="2" charset="0"/>
              <a:cs typeface="Franklin Gothic Medium"/>
            </a:endParaRP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Franklin Gothic Medium"/>
                <a:ea typeface="Ebrima" panose="02000000000000000000" pitchFamily="2" charset="0"/>
                <a:cs typeface="Franklin Gothic Medium"/>
              </a:rPr>
              <a:t>Regional Public Transportation Subcommittee</a:t>
            </a: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Franklin Gothic Medium"/>
                <a:ea typeface="Ebrima" panose="02000000000000000000" pitchFamily="2" charset="0"/>
                <a:cs typeface="Franklin Gothic Medium"/>
              </a:rPr>
              <a:t>July 28, 2020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BCA8A5-AB9D-4E14-B025-908425C5FA81}"/>
              </a:ext>
            </a:extLst>
          </p:cNvPr>
          <p:cNvSpPr txBox="1"/>
          <p:nvPr/>
        </p:nvSpPr>
        <p:spPr>
          <a:xfrm>
            <a:off x="6400800" y="6399907"/>
            <a:ext cx="2067116" cy="18466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/>
            <a:r>
              <a:rPr lang="en-US" sz="1400" dirty="0">
                <a:solidFill>
                  <a:schemeClr val="bg1"/>
                </a:solidFill>
                <a:latin typeface="Franklin Gothic Medium"/>
                <a:cs typeface="Franklin Gothic Medium"/>
              </a:rPr>
              <a:t>Agenda Item #4</a:t>
            </a:r>
          </a:p>
        </p:txBody>
      </p:sp>
    </p:spTree>
    <p:extLst>
      <p:ext uri="{BB962C8B-B14F-4D97-AF65-F5344CB8AC3E}">
        <p14:creationId xmlns:p14="http://schemas.microsoft.com/office/powerpoint/2010/main" val="24291984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8331910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Background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199" y="1377089"/>
            <a:ext cx="8202167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Greater Washington Partnership (GWP)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The GWP is a nonprofit civic alliance of employers and entrepreneurs that represent businesses from Baltimore to Richmond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Focuses on economic growth, transportation, and human capital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Active interest in economic recovery from COVID-19 led to GWP’s interest in coordination between employers and transit providers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Contacted COG (and others)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000" dirty="0"/>
          </a:p>
          <a:p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FE97A20-ECC2-473D-8600-056B3F42B265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#4: COG COVID Transit Information Gathering 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July 28, 2020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0220553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5280295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Idea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199" y="1377089"/>
            <a:ext cx="8202167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GWP envisioned coordinating employers’ reopening plans with information on transit capacity loads and projected over-crowding at stations and routes (bus, rail, commuter rail) near a given employer’s worksite location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GWP points to dashboards or portals being used in other cities (e.g. Boston, Chicago) and by VRE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Discussions have evolved to creation of a regional information sharing effort, through: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GWP survey of employers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ym typeface="Symbol" panose="05050102010706020507" pitchFamily="18" charset="2"/>
              </a:rPr>
              <a:t>Public sector information gathering from transportation agencies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ym typeface="Symbol" panose="05050102010706020507" pitchFamily="18" charset="2"/>
              </a:rPr>
              <a:t>GWP, COG, and WMATA have been coordinating on the who and how of this information gathering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FE97A20-ECC2-473D-8600-056B3F42B265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#4: COG COVID Transit Information Gathering 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July 28, 2020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4034978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796893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Example: Chicago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3FE97A20-ECC2-473D-8600-056B3F42B265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#4: COG COVID Transit Information Gathering 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July 28, 2020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F2E09C-3F59-4CB3-AF99-0CC736C172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9" y="1969985"/>
            <a:ext cx="9144000" cy="2918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5201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6272092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Example: VRE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3FE97A20-ECC2-473D-8600-056B3F42B265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#4: COG COVID Transit Information Gathering 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July 28, 2020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136153-1D13-42C5-B692-38B19B1955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83792"/>
            <a:ext cx="9144000" cy="3364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7979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2574319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Status of Information Sharing Plans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199" y="1377089"/>
            <a:ext cx="8202167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GWP (advised by Ernst &amp; Young) is creating a survey of employers in the region on reentry plans and timing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WMATA has (tentatively) agreed to provide information directly to GWP (and other partners) in a useable format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COG agreed to gather recovery period operations information from transit providers in the region (other than WMATA) through a periodic questionnaire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000" dirty="0"/>
          </a:p>
          <a:p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FE97A20-ECC2-473D-8600-056B3F42B265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#4: COG COVID Transit Information Gathering 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July 28, 2020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40037711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3323584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GWP Survey of Employers (Preliminary)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199" y="1377089"/>
            <a:ext cx="8202167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Location, industry type, number of employees (at a given location)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Pre-COVID modes of transportation to workplace (qualitative ranking) and % of employees who used transit to get to workplace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How concerned are respondents about their employees riding transit to worksite, regarding: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Ability to social distance; arriving at workplace on time; hours of service provided; sanitary conditions of vehicles/systems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Percentage of employees who are currently coming, or will be coming to the worksite at future timepoints, now through summer 2021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Additional work flexibility employers are offering during COVID (e.g., flexible work hours)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Suggestions/what more information is needed?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000" dirty="0"/>
          </a:p>
          <a:p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FE97A20-ECC2-473D-8600-056B3F42B265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#4: COG COVID Transit Information Gathering 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July 28, 2020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5049843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5364423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COG Questionnaire to Transit Operators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199" y="1377089"/>
            <a:ext cx="8202167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To be distributed through the MATOC Transit Task Force membership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Except WMATA, handled separately through GWP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Separate questionnaires for bus, commuter rail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Anticipated to be monthly (could move to every other month if necessary)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Questions on: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Ridership; current and upcoming service levels; overall issues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COVID-specific actions (e.g. rear door boarding, fare collection policy, face covering requirements, driver protection)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First questionnaire distribution/collection late July/early August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000" dirty="0"/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000" dirty="0"/>
          </a:p>
          <a:p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FE97A20-ECC2-473D-8600-056B3F42B265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#4: COG COVID Transit Information Gathering 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July 28, 2020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8920452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7710889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COG Questionnaire (Example)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199" y="1377089"/>
            <a:ext cx="820216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1200"/>
              </a:spcBef>
              <a:spcAft>
                <a:spcPts val="0"/>
              </a:spcAft>
              <a:buClrTx/>
              <a:buFont typeface="+mj-lt"/>
              <a:buAutoNum type="arabicPeriod"/>
            </a:pPr>
            <a:endParaRPr lang="en-US" sz="2000" dirty="0"/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000" dirty="0"/>
          </a:p>
          <a:p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FE97A20-ECC2-473D-8600-056B3F42B265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#4: COG COVID Transit Information Gathering 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July 28, 2020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1E9A54-01B5-401A-991C-3923BA5DE1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893" y="1323975"/>
            <a:ext cx="6390829" cy="487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8043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2587342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Next Steps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199" y="1377089"/>
            <a:ext cx="8202167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dirty="0"/>
              <a:t>GWP: finalize and distribute first version of employer survey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dirty="0"/>
              <a:t>WMATA: determine what data will be shared and how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dirty="0"/>
              <a:t>COG: finalize and distribute first version of transit providers questionnaire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dirty="0"/>
              <a:t>Review results of the above efforts and determine synergies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400" dirty="0"/>
              <a:t>Review future frequency of information gathering as recovery evolves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000" dirty="0"/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000" dirty="0"/>
          </a:p>
          <a:p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FE97A20-ECC2-473D-8600-056B3F42B265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#4: COG COVID Transit Information Gathering 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July 28, 2020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5874219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11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Questions?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199" y="1377089"/>
            <a:ext cx="820216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1200"/>
              </a:spcBef>
              <a:spcAft>
                <a:spcPts val="0"/>
              </a:spcAft>
              <a:buClrTx/>
              <a:buFont typeface="+mj-lt"/>
              <a:buAutoNum type="arabicPeriod"/>
            </a:pPr>
            <a:endParaRPr lang="en-US" sz="2000" dirty="0"/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endParaRPr lang="en-US" sz="2000" dirty="0"/>
          </a:p>
          <a:p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FE97A20-ECC2-473D-8600-056B3F42B265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#4: COG COVID Transit Information Gathering 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July 28, 2020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5368478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4070569"/>
              </p:ext>
            </p:extLst>
          </p:nvPr>
        </p:nvGraphicFramePr>
        <p:xfrm>
          <a:off x="457200" y="1686337"/>
          <a:ext cx="8686800" cy="415958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7732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135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241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Andrew Meese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Franklin Gothic Book"/>
                          <a:cs typeface="Franklin Gothic Book"/>
                        </a:rPr>
                        <a:t>TPB Systems Performance Planning Director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Franklin Gothic Book"/>
                          <a:cs typeface="Franklin Gothic Book"/>
                        </a:rPr>
                        <a:t>(202) 962-3789</a:t>
                      </a:r>
                      <a:endParaRPr lang="en-US" sz="1400" b="0" dirty="0">
                        <a:latin typeface="Franklin Gothic Book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Franklin Gothic Book"/>
                          <a:cs typeface="Franklin Gothic Book"/>
                          <a:hlinkClick r:id="rId2"/>
                        </a:rPr>
                        <a:t>ameese@mwcog.org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Franklin Gothic Book"/>
                        <a:cs typeface="Franklin Gothic Book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mwcog.org/TPB</a:t>
                      </a:r>
                      <a:endParaRPr lang="en-US" sz="2800" dirty="0">
                        <a:solidFill>
                          <a:schemeClr val="tx2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5601">
                <a:tc gridSpan="2"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Metropolitan Washington Council of Governments</a:t>
                      </a:r>
                    </a:p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76200" cap="flat" cmpd="sng" algn="ctr">
                      <a:solidFill>
                        <a:srgbClr val="82B1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51900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7">
      <a:dk1>
        <a:sysClr val="windowText" lastClr="000000"/>
      </a:dk1>
      <a:lt1>
        <a:sysClr val="window" lastClr="FFFFFF"/>
      </a:lt1>
      <a:dk2>
        <a:srgbClr val="004F7C"/>
      </a:dk2>
      <a:lt2>
        <a:srgbClr val="CECAAB"/>
      </a:lt2>
      <a:accent1>
        <a:srgbClr val="5093B5"/>
      </a:accent1>
      <a:accent2>
        <a:srgbClr val="39AA81"/>
      </a:accent2>
      <a:accent3>
        <a:srgbClr val="8AC75A"/>
      </a:accent3>
      <a:accent4>
        <a:srgbClr val="F58345"/>
      </a:accent4>
      <a:accent5>
        <a:srgbClr val="871568"/>
      </a:accent5>
      <a:accent6>
        <a:srgbClr val="647883"/>
      </a:accent6>
      <a:hlink>
        <a:srgbClr val="000000"/>
      </a:hlink>
      <a:folHlink>
        <a:srgbClr val="00000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PB B - Blue" id="{0122A6EB-2B2F-4E53-A743-59525D37B897}" vid="{4EC5E4C8-805C-4B1B-BECB-945AF6C218B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TPB B - Blue</Template>
  <TotalTime>828</TotalTime>
  <Words>725</Words>
  <Application>Microsoft Office PowerPoint</Application>
  <PresentationFormat>On-screen Show (4:3)</PresentationFormat>
  <Paragraphs>93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Franklin Gothic Book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 Schermann</dc:creator>
  <cp:lastModifiedBy>Eric Randall</cp:lastModifiedBy>
  <cp:revision>60</cp:revision>
  <cp:lastPrinted>2016-01-21T16:31:28Z</cp:lastPrinted>
  <dcterms:created xsi:type="dcterms:W3CDTF">2020-06-22T14:55:12Z</dcterms:created>
  <dcterms:modified xsi:type="dcterms:W3CDTF">2020-07-28T14:28:09Z</dcterms:modified>
</cp:coreProperties>
</file>