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73" r:id="rId4"/>
    <p:sldId id="263" r:id="rId5"/>
    <p:sldId id="268" r:id="rId6"/>
    <p:sldId id="271" r:id="rId7"/>
    <p:sldId id="272" r:id="rId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348" autoAdjust="0"/>
  </p:normalViewPr>
  <p:slideViewPr>
    <p:cSldViewPr>
      <p:cViewPr varScale="1">
        <p:scale>
          <a:sx n="63" d="100"/>
          <a:sy n="63" d="100"/>
        </p:scale>
        <p:origin x="-34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8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3790C75-BCED-4554-AE2C-2D6A7E8A891E}" type="datetimeFigureOut">
              <a:rPr lang="en-US" smtClean="0"/>
              <a:pPr/>
              <a:t>3/19/2010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DA96152-13B7-4003-883B-9DB1D6C2BE6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737CB41-E93B-4620-A486-38CE6BCD3AF3}" type="datetimeFigureOut">
              <a:rPr lang="en-US" smtClean="0"/>
              <a:pPr/>
              <a:t>3/19/2010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D63D658-FEAF-4492-A938-D4F0D20F6A5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3D658-FEAF-4492-A938-D4F0D20F6A5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3D658-FEAF-4492-A938-D4F0D20F6A52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3D658-FEAF-4492-A938-D4F0D20F6A5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3D658-FEAF-4492-A938-D4F0D20F6A5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3D658-FEAF-4492-A938-D4F0D20F6A52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3D658-FEAF-4492-A938-D4F0D20F6A52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3D658-FEAF-4492-A938-D4F0D20F6A5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CBPC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B6C25AB-50E0-45DF-A1D9-16E997F2E4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TMDLs, WIPs, 2YMs*:</a:t>
            </a:r>
            <a:br>
              <a:rPr lang="en-US" dirty="0" smtClean="0"/>
            </a:br>
            <a:r>
              <a:rPr lang="en-US" sz="4000" dirty="0" smtClean="0"/>
              <a:t>Content and Schedule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133600"/>
            <a:ext cx="7406640" cy="1752600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 smtClean="0"/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Take Away Messages: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 Complex regulatory analysis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 Much tighter permit </a:t>
            </a:r>
            <a:r>
              <a:rPr lang="en-US" sz="2000" dirty="0" smtClean="0">
                <a:solidFill>
                  <a:schemeClr val="tx1"/>
                </a:solidFill>
              </a:rPr>
              <a:t>conditions, especially for stormwater</a:t>
            </a:r>
            <a:endParaRPr lang="en-US" sz="20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Important &amp; highly prescriptive Watershed </a:t>
            </a:r>
            <a:r>
              <a:rPr lang="en-US" sz="2000" dirty="0" smtClean="0">
                <a:solidFill>
                  <a:schemeClr val="tx1"/>
                </a:solidFill>
              </a:rPr>
              <a:t>Implementation Plans (WIPs</a:t>
            </a:r>
            <a:r>
              <a:rPr lang="en-US" sz="2000" dirty="0" smtClean="0">
                <a:solidFill>
                  <a:schemeClr val="tx1"/>
                </a:solidFill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Opportunities for review &amp; comment in 2010 &amp; 2011</a:t>
            </a:r>
            <a:endParaRPr lang="en-US" sz="20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52600" y="4038600"/>
            <a:ext cx="632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Ted Graham</a:t>
            </a:r>
          </a:p>
          <a:p>
            <a:r>
              <a:rPr lang="en-US" dirty="0" smtClean="0"/>
              <a:t>Chesapeake Bay Policy Committee</a:t>
            </a:r>
          </a:p>
          <a:p>
            <a:r>
              <a:rPr lang="en-US" dirty="0" smtClean="0"/>
              <a:t>March 19, 2010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24000" y="5181600"/>
            <a:ext cx="6934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 TMDL = Total Maximum Daily Load</a:t>
            </a:r>
          </a:p>
          <a:p>
            <a:r>
              <a:rPr lang="en-US" dirty="0" smtClean="0"/>
              <a:t>   WIP = Watershed Implementation Plan</a:t>
            </a:r>
          </a:p>
          <a:p>
            <a:r>
              <a:rPr lang="en-US" dirty="0" smtClean="0"/>
              <a:t>   2YM = Two-Year Milestone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TMDL – The Pollution Budget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990600" y="1447800"/>
            <a:ext cx="6019800" cy="4800600"/>
          </a:xfrm>
        </p:spPr>
        <p:txBody>
          <a:bodyPr>
            <a:normAutofit fontScale="92500"/>
          </a:bodyPr>
          <a:lstStyle/>
          <a:p>
            <a:r>
              <a:rPr lang="en-US" sz="2800" dirty="0" smtClean="0"/>
              <a:t>Regulation: Highly complex TMDL</a:t>
            </a:r>
          </a:p>
          <a:p>
            <a:pPr lvl="1"/>
            <a:r>
              <a:rPr lang="en-US" sz="2400" dirty="0" smtClean="0"/>
              <a:t>Covering 64,000 square miles</a:t>
            </a:r>
          </a:p>
          <a:p>
            <a:pPr lvl="1"/>
            <a:r>
              <a:rPr lang="en-US" sz="2400" dirty="0" smtClean="0"/>
              <a:t>Three TMDLs for </a:t>
            </a:r>
            <a:r>
              <a:rPr lang="en-US" sz="2400" dirty="0" smtClean="0"/>
              <a:t>each of </a:t>
            </a:r>
            <a:r>
              <a:rPr lang="en-US" sz="2400" dirty="0" smtClean="0"/>
              <a:t>the 92 </a:t>
            </a:r>
            <a:r>
              <a:rPr lang="en-US" sz="2400" dirty="0" smtClean="0"/>
              <a:t>“impaired” tidal </a:t>
            </a:r>
            <a:r>
              <a:rPr lang="en-US" sz="2400" dirty="0" smtClean="0"/>
              <a:t>segments:</a:t>
            </a:r>
            <a:endParaRPr lang="en-US" sz="2400" dirty="0" smtClean="0"/>
          </a:p>
          <a:p>
            <a:pPr lvl="2"/>
            <a:r>
              <a:rPr lang="en-US" sz="2000" dirty="0" smtClean="0"/>
              <a:t>Nitrogen</a:t>
            </a:r>
          </a:p>
          <a:p>
            <a:pPr lvl="2"/>
            <a:r>
              <a:rPr lang="en-US" sz="2000" dirty="0" smtClean="0"/>
              <a:t>Phosphorus</a:t>
            </a:r>
          </a:p>
          <a:p>
            <a:pPr lvl="2"/>
            <a:r>
              <a:rPr lang="en-US" sz="2000" dirty="0" smtClean="0"/>
              <a:t>Suspended </a:t>
            </a:r>
            <a:r>
              <a:rPr lang="en-US" sz="2000" dirty="0" smtClean="0"/>
              <a:t>Sediment</a:t>
            </a:r>
          </a:p>
          <a:p>
            <a:r>
              <a:rPr lang="en-US" sz="2800" dirty="0" smtClean="0"/>
              <a:t>Allocation of loads:</a:t>
            </a:r>
          </a:p>
          <a:p>
            <a:pPr lvl="1"/>
            <a:r>
              <a:rPr lang="en-US" sz="2400" dirty="0" smtClean="0"/>
              <a:t>“Waste Load Allocations” for permitted sources including wastewater &amp; stormwater</a:t>
            </a:r>
          </a:p>
          <a:p>
            <a:pPr lvl="1"/>
            <a:r>
              <a:rPr lang="en-US" sz="2400" dirty="0" smtClean="0"/>
              <a:t>“Load Allocations” for unregulated nonpoint sources including agriculture</a:t>
            </a:r>
          </a:p>
          <a:p>
            <a:pPr lvl="1"/>
            <a:endParaRPr lang="en-US" sz="2400" dirty="0" smtClean="0"/>
          </a:p>
        </p:txBody>
      </p:sp>
      <p:pic>
        <p:nvPicPr>
          <p:cNvPr id="1031" name="Picture 7" descr="C:\Documents and Settings\tgraham\Local Settings\Temporary Internet Files\Content.IE5\AYK97OC4\MCj028761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68638" y="1600200"/>
            <a:ext cx="2775362" cy="3657600"/>
          </a:xfrm>
          <a:prstGeom prst="rect">
            <a:avLst/>
          </a:prstGeom>
          <a:noFill/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25AB-50E0-45DF-A1D9-16E997F2E4C6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CBPC Meeting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TMDL Elements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TMDL = Total Maximum Daily Load</a:t>
            </a:r>
          </a:p>
          <a:p>
            <a:pPr lvl="1"/>
            <a:r>
              <a:rPr lang="en-US" dirty="0" smtClean="0"/>
              <a:t>Pollution budget for Bay</a:t>
            </a:r>
          </a:p>
          <a:p>
            <a:pPr lvl="1"/>
            <a:r>
              <a:rPr lang="en-US" dirty="0" smtClean="0"/>
              <a:t>To meet nutrient and sediment targets by 2025</a:t>
            </a:r>
          </a:p>
          <a:p>
            <a:pPr lvl="1"/>
            <a:r>
              <a:rPr lang="en-US" dirty="0" smtClean="0"/>
              <a:t>Issued by EPA: 12/31/10</a:t>
            </a:r>
          </a:p>
          <a:p>
            <a:r>
              <a:rPr lang="en-US" dirty="0" smtClean="0"/>
              <a:t>WIP = Watershed Implementation Plan</a:t>
            </a:r>
          </a:p>
          <a:p>
            <a:pPr lvl="1"/>
            <a:r>
              <a:rPr lang="en-US" dirty="0" smtClean="0"/>
              <a:t>How target loads will be achieved from now through 2017</a:t>
            </a:r>
          </a:p>
          <a:p>
            <a:pPr lvl="1"/>
            <a:r>
              <a:rPr lang="en-US" dirty="0" smtClean="0"/>
              <a:t>Phase I at basin level;</a:t>
            </a:r>
          </a:p>
          <a:p>
            <a:pPr lvl="2"/>
            <a:r>
              <a:rPr lang="en-US" dirty="0" smtClean="0"/>
              <a:t>Draft: 8/1/10; Final: 11/1/10</a:t>
            </a:r>
          </a:p>
          <a:p>
            <a:pPr lvl="1"/>
            <a:r>
              <a:rPr lang="en-US" dirty="0" smtClean="0"/>
              <a:t>Phase II at local level </a:t>
            </a:r>
            <a:r>
              <a:rPr lang="en-US" dirty="0" smtClean="0"/>
              <a:t>(anticipate county </a:t>
            </a:r>
            <a:r>
              <a:rPr lang="en-US" dirty="0" smtClean="0"/>
              <a:t>targets)</a:t>
            </a:r>
          </a:p>
          <a:p>
            <a:pPr lvl="2"/>
            <a:r>
              <a:rPr lang="en-US" dirty="0" smtClean="0"/>
              <a:t>Draft: 6/1/11; Final: 11/1/11</a:t>
            </a:r>
          </a:p>
          <a:p>
            <a:pPr lvl="1"/>
            <a:r>
              <a:rPr lang="en-US" dirty="0" smtClean="0"/>
              <a:t>Issued by </a:t>
            </a:r>
            <a:r>
              <a:rPr lang="en-US" dirty="0" smtClean="0"/>
              <a:t>States &amp; District of Columbia</a:t>
            </a:r>
            <a:endParaRPr lang="en-US" dirty="0" smtClean="0"/>
          </a:p>
          <a:p>
            <a:pPr lvl="1"/>
            <a:r>
              <a:rPr lang="en-US" dirty="0" smtClean="0"/>
              <a:t>Phase III from 2017 through 2025</a:t>
            </a:r>
          </a:p>
          <a:p>
            <a:r>
              <a:rPr lang="en-US" dirty="0" smtClean="0"/>
              <a:t>2-Year Milestones</a:t>
            </a:r>
          </a:p>
          <a:p>
            <a:pPr lvl="1"/>
            <a:r>
              <a:rPr lang="en-US" dirty="0" smtClean="0"/>
              <a:t>Incremental description of progress to be made</a:t>
            </a:r>
          </a:p>
          <a:p>
            <a:pPr lvl="1"/>
            <a:r>
              <a:rPr lang="en-US" dirty="0" smtClean="0"/>
              <a:t>Issued by </a:t>
            </a:r>
            <a:r>
              <a:rPr lang="en-US" dirty="0" smtClean="0"/>
              <a:t>States &amp; District of Columbia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March 19, 2010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CBPC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25AB-50E0-45DF-A1D9-16E997F2E4C6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epa.gov/reg3wapd/images/images_chesbay/WQSC_basins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8400" y="1447800"/>
            <a:ext cx="3606800" cy="5410200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TMDL Complexity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447800"/>
            <a:ext cx="3810000" cy="48006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92 distinct impaired segments</a:t>
            </a:r>
          </a:p>
          <a:p>
            <a:r>
              <a:rPr lang="en-US" dirty="0" smtClean="0"/>
              <a:t>Each has a distinct tributary area</a:t>
            </a:r>
          </a:p>
          <a:p>
            <a:r>
              <a:rPr lang="en-US" dirty="0" smtClean="0"/>
              <a:t>Each gets 3 TMDLs</a:t>
            </a:r>
          </a:p>
          <a:p>
            <a:pPr lvl="1"/>
            <a:r>
              <a:rPr lang="en-US" dirty="0" smtClean="0"/>
              <a:t>TN, TP &amp; TSS</a:t>
            </a:r>
          </a:p>
          <a:p>
            <a:r>
              <a:rPr lang="en-US" dirty="0" smtClean="0"/>
              <a:t>Together they comprise the Bay TMDL</a:t>
            </a:r>
          </a:p>
          <a:p>
            <a:r>
              <a:rPr lang="en-US" dirty="0" smtClean="0"/>
              <a:t>Reflected in permits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25AB-50E0-45DF-A1D9-16E997F2E4C6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CBPC Meeting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25AB-50E0-45DF-A1D9-16E997F2E4C6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5029200" cy="650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5105400" y="152400"/>
            <a:ext cx="3886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Close Up in the COG Region</a:t>
            </a:r>
            <a:endParaRPr lang="en-US" sz="44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181600" y="1752600"/>
          <a:ext cx="3352800" cy="4286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0219"/>
                <a:gridCol w="1592581"/>
              </a:tblGrid>
              <a:tr h="47625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County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Segments</a:t>
                      </a:r>
                      <a:endParaRPr lang="en-US" sz="1800" dirty="0"/>
                    </a:p>
                  </a:txBody>
                  <a:tcPr/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dirty="0" smtClean="0"/>
                        <a:t>Frederick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dirty="0" smtClean="0"/>
                        <a:t>Montgomery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dirty="0" smtClean="0"/>
                        <a:t>Pr. George’s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 +/-</a:t>
                      </a:r>
                      <a:endParaRPr lang="en-US" dirty="0"/>
                    </a:p>
                  </a:txBody>
                  <a:tcPr/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dirty="0" smtClean="0"/>
                        <a:t>District of Col.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dirty="0" smtClean="0"/>
                        <a:t>Loudoun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dirty="0" smtClean="0"/>
                        <a:t>Fairfax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dirty="0" smtClean="0"/>
                        <a:t>Arlington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dirty="0" smtClean="0"/>
                        <a:t>Prince William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2010 Schedule 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(COG role)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 fontScale="92500"/>
          </a:bodyPr>
          <a:lstStyle/>
          <a:p>
            <a:r>
              <a:rPr lang="en-US" sz="2400" dirty="0" smtClean="0"/>
              <a:t>March-April :  WIP development by states, local pilot projects</a:t>
            </a:r>
          </a:p>
          <a:p>
            <a:pPr lvl="1"/>
            <a:r>
              <a:rPr lang="en-US" sz="2000" dirty="0" smtClean="0">
                <a:solidFill>
                  <a:schemeClr val="bg1">
                    <a:lumMod val="65000"/>
                  </a:schemeClr>
                </a:solidFill>
              </a:rPr>
              <a:t>Informal COG staff/WRTC comment</a:t>
            </a:r>
          </a:p>
          <a:p>
            <a:r>
              <a:rPr lang="en-US" sz="2400" dirty="0" smtClean="0"/>
              <a:t>June 1:  States/District  provide EPA with preliminary WIPs</a:t>
            </a:r>
          </a:p>
          <a:p>
            <a:pPr lvl="1"/>
            <a:r>
              <a:rPr lang="en-US" sz="2000" dirty="0" smtClean="0">
                <a:solidFill>
                  <a:schemeClr val="bg1">
                    <a:lumMod val="65000"/>
                  </a:schemeClr>
                </a:solidFill>
              </a:rPr>
              <a:t>Informal COG staff/WRTC comment</a:t>
            </a:r>
          </a:p>
          <a:p>
            <a:r>
              <a:rPr lang="en-US" sz="2400" dirty="0" smtClean="0"/>
              <a:t>June – August:  EPA review,  state adjustments</a:t>
            </a:r>
          </a:p>
          <a:p>
            <a:pPr lvl="1"/>
            <a:r>
              <a:rPr lang="en-US" sz="2000" dirty="0" smtClean="0">
                <a:solidFill>
                  <a:schemeClr val="bg1">
                    <a:lumMod val="65000"/>
                  </a:schemeClr>
                </a:solidFill>
              </a:rPr>
              <a:t>July WRTC, CBPC review; potential CBPC comment letter</a:t>
            </a:r>
          </a:p>
          <a:p>
            <a:r>
              <a:rPr lang="en-US" sz="2400" dirty="0" smtClean="0"/>
              <a:t>August 15:  EPA issues draft TMDL for 60-day public comment</a:t>
            </a:r>
          </a:p>
          <a:p>
            <a:pPr lvl="1"/>
            <a:r>
              <a:rPr lang="en-US" sz="2200" dirty="0" smtClean="0">
                <a:solidFill>
                  <a:schemeClr val="bg1">
                    <a:lumMod val="65000"/>
                  </a:schemeClr>
                </a:solidFill>
              </a:rPr>
              <a:t>September WRTC, CBPC review; potential CBPC or COG Board comment</a:t>
            </a:r>
          </a:p>
          <a:p>
            <a:r>
              <a:rPr lang="en-US" sz="2400" dirty="0" smtClean="0"/>
              <a:t>Nov. 1:  States/District issue final Phase I WIPs</a:t>
            </a:r>
          </a:p>
          <a:p>
            <a:r>
              <a:rPr lang="en-US" sz="2400" dirty="0" smtClean="0"/>
              <a:t>Dec. 31: EPA issues final TMDL</a:t>
            </a:r>
            <a:endParaRPr lang="en-US" sz="240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March 19, 2010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CBPC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25AB-50E0-45DF-A1D9-16E997F2E4C6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2011 Schedule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June 1:  States/District submit preliminary Phase II WIPs to EPA</a:t>
            </a:r>
          </a:p>
          <a:p>
            <a:r>
              <a:rPr lang="en-US" dirty="0" smtClean="0"/>
              <a:t>June – October:  EPA review, state adjustments</a:t>
            </a:r>
          </a:p>
          <a:p>
            <a:r>
              <a:rPr lang="en-US" dirty="0" smtClean="0"/>
              <a:t>Nov 1:  States submit final Phase II WIPs to EPA</a:t>
            </a:r>
          </a:p>
          <a:p>
            <a:r>
              <a:rPr lang="en-US" dirty="0" smtClean="0"/>
              <a:t>January 2012:  States/District announce second set of 2-year Milestones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March 19,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CBPC Meeting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C25AB-50E0-45DF-A1D9-16E997F2E4C6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915</TotalTime>
  <Words>475</Words>
  <Application>Microsoft Office PowerPoint</Application>
  <PresentationFormat>On-screen Show (4:3)</PresentationFormat>
  <Paragraphs>105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TMDLs, WIPs, 2YMs*: Content and Schedule</vt:lpstr>
      <vt:lpstr>TMDL – The Pollution Budget</vt:lpstr>
      <vt:lpstr>TMDL Elements </vt:lpstr>
      <vt:lpstr>TMDL Complexity</vt:lpstr>
      <vt:lpstr>Slide 5</vt:lpstr>
      <vt:lpstr>2010 Schedule (COG role)</vt:lpstr>
      <vt:lpstr>2011 Schedule</vt:lpstr>
    </vt:vector>
  </TitlesOfParts>
  <Company>MWCOG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TMDLs, WIPs, 2YMs</dc:title>
  <dc:creator>Ted Graham</dc:creator>
  <cp:lastModifiedBy>Ted Graham</cp:lastModifiedBy>
  <cp:revision>68</cp:revision>
  <dcterms:created xsi:type="dcterms:W3CDTF">2010-03-16T16:03:57Z</dcterms:created>
  <dcterms:modified xsi:type="dcterms:W3CDTF">2010-03-19T12:52:56Z</dcterms:modified>
</cp:coreProperties>
</file>