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sldIdLst>
    <p:sldId id="271" r:id="rId5"/>
    <p:sldId id="276" r:id="rId6"/>
    <p:sldId id="262" r:id="rId7"/>
    <p:sldId id="269" r:id="rId8"/>
    <p:sldId id="275" r:id="rId9"/>
    <p:sldId id="274" r:id="rId10"/>
    <p:sldId id="268" r:id="rId11"/>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orient="horz" pos="1814">
          <p15:clr>
            <a:srgbClr val="A4A3A4"/>
          </p15:clr>
        </p15:guide>
        <p15:guide id="3" orient="horz" pos="954">
          <p15:clr>
            <a:srgbClr val="A4A3A4"/>
          </p15:clr>
        </p15:guide>
        <p15:guide id="4" orient="horz" pos="799">
          <p15:clr>
            <a:srgbClr val="A4A3A4"/>
          </p15:clr>
        </p15:guide>
        <p15:guide id="5" orient="horz" pos="607">
          <p15:clr>
            <a:srgbClr val="A4A3A4"/>
          </p15:clr>
        </p15:guide>
        <p15:guide id="6" orient="horz" pos="289">
          <p15:clr>
            <a:srgbClr val="A4A3A4"/>
          </p15:clr>
        </p15:guide>
        <p15:guide id="7" orient="horz" pos="1200">
          <p15:clr>
            <a:srgbClr val="A4A3A4"/>
          </p15:clr>
        </p15:guide>
        <p15:guide id="8" orient="horz" pos="3696">
          <p15:clr>
            <a:srgbClr val="A4A3A4"/>
          </p15:clr>
        </p15:guide>
        <p15:guide id="9" pos="2880">
          <p15:clr>
            <a:srgbClr val="A4A3A4"/>
          </p15:clr>
        </p15:guide>
        <p15:guide id="10" pos="5551">
          <p15:clr>
            <a:srgbClr val="A4A3A4"/>
          </p15:clr>
        </p15:guide>
        <p15:guide id="11" pos="213">
          <p15:clr>
            <a:srgbClr val="A4A3A4"/>
          </p15:clr>
        </p15:guide>
        <p15:guide id="12" pos="143">
          <p15:clr>
            <a:srgbClr val="A4A3A4"/>
          </p15:clr>
        </p15:guide>
        <p15:guide id="13" pos="565">
          <p15:clr>
            <a:srgbClr val="A4A3A4"/>
          </p15:clr>
        </p15:guide>
        <p15:guide id="14" pos="2238">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ob Headrick" initials="RGH" lastIdx="7"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ECFF"/>
    <a:srgbClr val="FFCCCC"/>
    <a:srgbClr val="E2FFC5"/>
    <a:srgbClr val="CCFF99"/>
    <a:srgbClr val="E4E4E0"/>
    <a:srgbClr val="FFE7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55" autoAdjust="0"/>
    <p:restoredTop sz="98760" autoAdjust="0"/>
  </p:normalViewPr>
  <p:slideViewPr>
    <p:cSldViewPr snapToGrid="0" showGuides="1">
      <p:cViewPr varScale="1">
        <p:scale>
          <a:sx n="80" d="100"/>
          <a:sy n="80" d="100"/>
        </p:scale>
        <p:origin x="-372" y="-90"/>
      </p:cViewPr>
      <p:guideLst>
        <p:guide orient="horz" pos="2160"/>
        <p:guide orient="horz" pos="1814"/>
        <p:guide orient="horz" pos="954"/>
        <p:guide orient="horz" pos="799"/>
        <p:guide orient="horz" pos="607"/>
        <p:guide orient="horz" pos="289"/>
        <p:guide orient="horz" pos="1200"/>
        <p:guide orient="horz" pos="3696"/>
        <p:guide pos="2880"/>
        <p:guide pos="5551"/>
        <p:guide pos="213"/>
        <p:guide pos="143"/>
        <p:guide pos="565"/>
        <p:guide pos="223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FC64BAA-5A5A-4D19-9287-868DBC91E5A1}" type="datetimeFigureOut">
              <a:rPr lang="en-US" smtClean="0"/>
              <a:pPr/>
              <a:t>4/17/2015</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FBDEE617-3160-484C-B8D7-874B65ED780F}" type="slidenum">
              <a:rPr lang="en-US" smtClean="0"/>
              <a:pPr/>
              <a:t>‹#›</a:t>
            </a:fld>
            <a:endParaRPr lang="en-US" dirty="0"/>
          </a:p>
        </p:txBody>
      </p:sp>
    </p:spTree>
    <p:extLst>
      <p:ext uri="{BB962C8B-B14F-4D97-AF65-F5344CB8AC3E}">
        <p14:creationId xmlns:p14="http://schemas.microsoft.com/office/powerpoint/2010/main" val="33620164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pPr/>
              <a:t>3</a:t>
            </a:fld>
            <a:endParaRPr lang="en-US" dirty="0"/>
          </a:p>
        </p:txBody>
      </p:sp>
    </p:spTree>
    <p:extLst>
      <p:ext uri="{BB962C8B-B14F-4D97-AF65-F5344CB8AC3E}">
        <p14:creationId xmlns:p14="http://schemas.microsoft.com/office/powerpoint/2010/main" val="25686306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solidFill>
                  <a:prstClr val="black"/>
                </a:solidFill>
              </a:rPr>
              <a:pPr/>
              <a:t>4</a:t>
            </a:fld>
            <a:endParaRPr lang="en-US" dirty="0">
              <a:solidFill>
                <a:prstClr val="black"/>
              </a:solidFill>
            </a:endParaRPr>
          </a:p>
        </p:txBody>
      </p:sp>
    </p:spTree>
    <p:extLst>
      <p:ext uri="{BB962C8B-B14F-4D97-AF65-F5344CB8AC3E}">
        <p14:creationId xmlns:p14="http://schemas.microsoft.com/office/powerpoint/2010/main" val="1228694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solidFill>
                  <a:prstClr val="black"/>
                </a:solidFill>
              </a:rPr>
              <a:pPr/>
              <a:t>7</a:t>
            </a:fld>
            <a:endParaRPr lang="en-US" dirty="0">
              <a:solidFill>
                <a:prstClr val="black"/>
              </a:solidFill>
            </a:endParaRPr>
          </a:p>
        </p:txBody>
      </p:sp>
    </p:spTree>
    <p:extLst>
      <p:ext uri="{BB962C8B-B14F-4D97-AF65-F5344CB8AC3E}">
        <p14:creationId xmlns:p14="http://schemas.microsoft.com/office/powerpoint/2010/main" val="9184073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Quad_Transportation4.jpg"/>
          <p:cNvPicPr>
            <a:picLocks noChangeAspect="1"/>
          </p:cNvPicPr>
          <p:nvPr userDrawn="1"/>
        </p:nvPicPr>
        <p:blipFill>
          <a:blip r:embed="rId2" cstate="print"/>
          <a:stretch>
            <a:fillRect/>
          </a:stretch>
        </p:blipFill>
        <p:spPr>
          <a:xfrm>
            <a:off x="805786" y="1503108"/>
            <a:ext cx="2377440" cy="2377440"/>
          </a:xfrm>
          <a:prstGeom prst="rect">
            <a:avLst/>
          </a:prstGeom>
        </p:spPr>
      </p:pic>
      <p:sp>
        <p:nvSpPr>
          <p:cNvPr id="2" name="Title 1"/>
          <p:cNvSpPr>
            <a:spLocks noGrp="1"/>
          </p:cNvSpPr>
          <p:nvPr>
            <p:ph type="ctrTitle" hasCustomPrompt="1"/>
          </p:nvPr>
        </p:nvSpPr>
        <p:spPr>
          <a:xfrm>
            <a:off x="3448594" y="1887539"/>
            <a:ext cx="5009606" cy="550862"/>
          </a:xfrm>
        </p:spPr>
        <p:txBody>
          <a:bodyPr/>
          <a:lstStyle>
            <a:lvl1pPr>
              <a:defRPr/>
            </a:lvl1pPr>
          </a:lstStyle>
          <a:p>
            <a:r>
              <a:rPr lang="en-US" dirty="0" smtClean="0"/>
              <a:t>Insert Presentation Title Here</a:t>
            </a:r>
            <a:endParaRPr lang="en-US" dirty="0"/>
          </a:p>
        </p:txBody>
      </p:sp>
      <p:sp>
        <p:nvSpPr>
          <p:cNvPr id="3" name="Subtitle 2"/>
          <p:cNvSpPr>
            <a:spLocks noGrp="1"/>
          </p:cNvSpPr>
          <p:nvPr>
            <p:ph type="subTitle" idx="1" hasCustomPrompt="1"/>
          </p:nvPr>
        </p:nvSpPr>
        <p:spPr>
          <a:xfrm>
            <a:off x="3448594" y="2874933"/>
            <a:ext cx="5007426" cy="554067"/>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Insert Subtitle Here</a:t>
            </a:r>
            <a:endParaRPr lang="en-US" dirty="0"/>
          </a:p>
        </p:txBody>
      </p:sp>
      <p:sp>
        <p:nvSpPr>
          <p:cNvPr id="9" name="Text Placeholder 8"/>
          <p:cNvSpPr>
            <a:spLocks noGrp="1"/>
          </p:cNvSpPr>
          <p:nvPr>
            <p:ph type="body" sz="quarter" idx="10" hasCustomPrompt="1"/>
          </p:nvPr>
        </p:nvSpPr>
        <p:spPr>
          <a:xfrm>
            <a:off x="3448594" y="5033736"/>
            <a:ext cx="4894262" cy="426538"/>
          </a:xfrm>
        </p:spPr>
        <p:txBody>
          <a:bodyPr>
            <a:normAutofit/>
          </a:bodyPr>
          <a:lstStyle>
            <a:lvl1pPr>
              <a:buNone/>
              <a:defRPr sz="1800">
                <a:solidFill>
                  <a:schemeClr val="tx2"/>
                </a:solidFill>
              </a:defRPr>
            </a:lvl1pPr>
          </a:lstStyle>
          <a:p>
            <a:pPr lvl="0"/>
            <a:r>
              <a:rPr lang="en-US" dirty="0" smtClean="0"/>
              <a:t>Insert Date Here (optional)</a:t>
            </a:r>
            <a:endParaRPr lang="en-US" dirty="0"/>
          </a:p>
        </p:txBody>
      </p:sp>
      <p:sp>
        <p:nvSpPr>
          <p:cNvPr id="13" name="Text Placeholder 12"/>
          <p:cNvSpPr>
            <a:spLocks noGrp="1"/>
          </p:cNvSpPr>
          <p:nvPr>
            <p:ph type="body" sz="quarter" idx="11" hasCustomPrompt="1"/>
          </p:nvPr>
        </p:nvSpPr>
        <p:spPr>
          <a:xfrm>
            <a:off x="3448594" y="4345895"/>
            <a:ext cx="4964112" cy="452437"/>
          </a:xfrm>
        </p:spPr>
        <p:txBody>
          <a:bodyPr/>
          <a:lstStyle>
            <a:lvl1pPr>
              <a:buNone/>
              <a:defRPr baseline="0">
                <a:solidFill>
                  <a:schemeClr val="accent1"/>
                </a:solidFill>
              </a:defRPr>
            </a:lvl1pPr>
          </a:lstStyle>
          <a:p>
            <a:pPr lvl="0"/>
            <a:r>
              <a:rPr lang="en-US" dirty="0" smtClean="0"/>
              <a:t>Insert Client Name Here (or delete block)</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picture">
    <p:bg>
      <p:bgPr>
        <a:solidFill>
          <a:srgbClr val="E4E4E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552825" y="1887539"/>
            <a:ext cx="5259388" cy="550862"/>
          </a:xfrm>
        </p:spPr>
        <p:txBody>
          <a:bodyPr anchor="t">
            <a:normAutofit/>
          </a:bodyPr>
          <a:lstStyle>
            <a:lvl1pPr marL="0" indent="0" algn="l">
              <a:defRPr sz="2800" b="1" cap="none" baseline="0">
                <a:solidFill>
                  <a:schemeClr val="tx1"/>
                </a:solidFill>
              </a:defRPr>
            </a:lvl1pPr>
          </a:lstStyle>
          <a:p>
            <a:r>
              <a:rPr lang="en-US" dirty="0" smtClean="0"/>
              <a:t>Insert Section Divider Here</a:t>
            </a:r>
            <a:endParaRPr lang="en-US" dirty="0"/>
          </a:p>
        </p:txBody>
      </p:sp>
      <p:sp>
        <p:nvSpPr>
          <p:cNvPr id="3" name="Text Placeholder 2"/>
          <p:cNvSpPr>
            <a:spLocks noGrp="1"/>
          </p:cNvSpPr>
          <p:nvPr>
            <p:ph type="body" idx="1" hasCustomPrompt="1"/>
          </p:nvPr>
        </p:nvSpPr>
        <p:spPr>
          <a:xfrm>
            <a:off x="3552825" y="2906713"/>
            <a:ext cx="4941888" cy="522287"/>
          </a:xfrm>
        </p:spPr>
        <p:txBody>
          <a:bodyPr anchor="t" anchorCtr="0"/>
          <a:lstStyle>
            <a:lvl1pPr marL="0" indent="0">
              <a:buNone/>
              <a:defRPr sz="2200" b="0" i="1">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Insert Subtitle or Callout Text Here</a:t>
            </a:r>
          </a:p>
        </p:txBody>
      </p:sp>
      <p:sp>
        <p:nvSpPr>
          <p:cNvPr id="8" name="Picture Placeholder 28"/>
          <p:cNvSpPr>
            <a:spLocks noGrp="1"/>
          </p:cNvSpPr>
          <p:nvPr>
            <p:ph type="pic" sz="quarter" idx="13"/>
          </p:nvPr>
        </p:nvSpPr>
        <p:spPr>
          <a:xfrm>
            <a:off x="889000" y="1514920"/>
            <a:ext cx="1968500" cy="1968500"/>
          </a:xfrm>
          <a:solidFill>
            <a:schemeClr val="bg1"/>
          </a:solidFill>
          <a:ln w="50800">
            <a:noFill/>
          </a:ln>
          <a:effectLst>
            <a:outerShdw blurRad="50800" dist="38100" dir="2700000" algn="tl" rotWithShape="0">
              <a:prstClr val="black">
                <a:alpha val="40000"/>
              </a:prstClr>
            </a:outerShdw>
          </a:effectLst>
        </p:spPr>
        <p:txBody>
          <a:bodyPr/>
          <a:lstStyle>
            <a:lvl1pPr>
              <a:buNone/>
              <a:defRPr>
                <a:latin typeface="Calibri" pitchFamily="34" charset="0"/>
                <a:cs typeface="Calibri" pitchFamily="34" charset="0"/>
              </a:defRPr>
            </a:lvl1pPr>
          </a:lstStyle>
          <a:p>
            <a:r>
              <a:rPr lang="en-US" smtClean="0"/>
              <a:t>Click icon to add picture</a:t>
            </a:r>
            <a:endParaRPr lang="en-US" dirty="0"/>
          </a:p>
        </p:txBody>
      </p:sp>
      <p:sp>
        <p:nvSpPr>
          <p:cNvPr id="9" name="Text Placeholder 26"/>
          <p:cNvSpPr>
            <a:spLocks noGrp="1"/>
          </p:cNvSpPr>
          <p:nvPr>
            <p:ph type="body" sz="quarter" idx="11" hasCustomPrompt="1"/>
          </p:nvPr>
        </p:nvSpPr>
        <p:spPr>
          <a:xfrm>
            <a:off x="482600" y="3608966"/>
            <a:ext cx="2781300" cy="965200"/>
          </a:xfrm>
        </p:spPr>
        <p:txBody>
          <a:bodyPr anchor="t" anchorCtr="1"/>
          <a:lstStyle>
            <a:lvl1pPr marL="0" indent="0" algn="ctr">
              <a:buNone/>
              <a:defRPr lang="en-US" sz="1800" kern="0" baseline="0" dirty="0">
                <a:solidFill>
                  <a:srgbClr val="454539"/>
                </a:solidFill>
                <a:latin typeface="Calibri" pitchFamily="34" charset="0"/>
                <a:ea typeface="Calibri" pitchFamily="34" charset="0"/>
                <a:cs typeface="Calibri" pitchFamily="34" charset="0"/>
              </a:defRPr>
            </a:lvl1pPr>
          </a:lstStyle>
          <a:p>
            <a:pPr marL="0" lvl="0" indent="0" algn="ctr" rtl="0" eaLnBrk="1" fontAlgn="base" hangingPunct="1">
              <a:spcBef>
                <a:spcPct val="0"/>
              </a:spcBef>
              <a:spcAft>
                <a:spcPct val="0"/>
              </a:spcAft>
              <a:buClr>
                <a:srgbClr val="0067AB"/>
              </a:buClr>
              <a:buFont typeface="Wingdings" pitchFamily="2" charset="2"/>
              <a:buNone/>
            </a:pPr>
            <a:r>
              <a:rPr lang="en-US" dirty="0" smtClean="0"/>
              <a:t>Insert Name Here</a:t>
            </a:r>
            <a:endParaRPr lang="en-US" dirty="0"/>
          </a:p>
        </p:txBody>
      </p:sp>
      <p:sp>
        <p:nvSpPr>
          <p:cNvPr id="6" name="TextBox 5"/>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Section Header without picture">
    <p:bg>
      <p:bgPr>
        <a:solidFill>
          <a:srgbClr val="E4E4E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96938" y="1887539"/>
            <a:ext cx="7915275" cy="550862"/>
          </a:xfrm>
        </p:spPr>
        <p:txBody>
          <a:bodyPr anchor="t">
            <a:normAutofit/>
          </a:bodyPr>
          <a:lstStyle>
            <a:lvl1pPr marL="0" indent="0" algn="l">
              <a:defRPr sz="2800" b="1" cap="none" baseline="0">
                <a:solidFill>
                  <a:schemeClr val="tx1"/>
                </a:solidFill>
              </a:defRPr>
            </a:lvl1pPr>
          </a:lstStyle>
          <a:p>
            <a:r>
              <a:rPr lang="en-US" dirty="0" smtClean="0"/>
              <a:t>Insert Section Divider Here</a:t>
            </a:r>
            <a:endParaRPr lang="en-US" dirty="0"/>
          </a:p>
        </p:txBody>
      </p:sp>
      <p:sp>
        <p:nvSpPr>
          <p:cNvPr id="3" name="Text Placeholder 2"/>
          <p:cNvSpPr>
            <a:spLocks noGrp="1"/>
          </p:cNvSpPr>
          <p:nvPr>
            <p:ph type="body" idx="1" hasCustomPrompt="1"/>
          </p:nvPr>
        </p:nvSpPr>
        <p:spPr>
          <a:xfrm>
            <a:off x="896938" y="2906713"/>
            <a:ext cx="7597775" cy="522287"/>
          </a:xfrm>
        </p:spPr>
        <p:txBody>
          <a:bodyPr anchor="t" anchorCtr="0"/>
          <a:lstStyle>
            <a:lvl1pPr marL="0" indent="0">
              <a:buNone/>
              <a:defRPr sz="2200" b="0" i="1">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Insert Subtitle or Callout Text Here</a:t>
            </a:r>
          </a:p>
        </p:txBody>
      </p:sp>
      <p:sp>
        <p:nvSpPr>
          <p:cNvPr id="5" name="TextBox 4"/>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7013" y="458788"/>
            <a:ext cx="8586061" cy="504825"/>
          </a:xfrm>
        </p:spPr>
        <p:txBody>
          <a:bodyPr/>
          <a:lstStyle>
            <a:lvl1pPr>
              <a:defRPr/>
            </a:lvl1pPr>
          </a:lstStyle>
          <a:p>
            <a:r>
              <a:rPr lang="en-US" dirty="0" smtClean="0"/>
              <a:t>Insert Slide Title Here</a:t>
            </a:r>
            <a:endParaRPr lang="en-US" dirty="0"/>
          </a:p>
        </p:txBody>
      </p:sp>
      <p:sp>
        <p:nvSpPr>
          <p:cNvPr id="3" name="Content Placeholder 2"/>
          <p:cNvSpPr>
            <a:spLocks noGrp="1"/>
          </p:cNvSpPr>
          <p:nvPr>
            <p:ph idx="1" hasCustomPrompt="1"/>
          </p:nvPr>
        </p:nvSpPr>
        <p:spPr/>
        <p:txBody>
          <a:body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sp>
        <p:nvSpPr>
          <p:cNvPr id="8" name="Text Placeholder 7"/>
          <p:cNvSpPr>
            <a:spLocks noGrp="1"/>
          </p:cNvSpPr>
          <p:nvPr>
            <p:ph type="body" sz="quarter" idx="13" hasCustomPrompt="1"/>
          </p:nvPr>
        </p:nvSpPr>
        <p:spPr>
          <a:xfrm>
            <a:off x="227013" y="252552"/>
            <a:ext cx="8585200" cy="293326"/>
          </a:xfrm>
        </p:spPr>
        <p:txBody>
          <a:bodyPr/>
          <a:lstStyle>
            <a:lvl1pPr>
              <a:buNone/>
              <a:defRPr sz="1400" cap="all" baseline="0">
                <a:solidFill>
                  <a:schemeClr val="tx2"/>
                </a:solidFill>
                <a:latin typeface="Calibri" pitchFamily="34" charset="0"/>
              </a:defRPr>
            </a:lvl1pPr>
          </a:lstStyle>
          <a:p>
            <a:pPr lvl="0"/>
            <a:r>
              <a:rPr lang="en-US" dirty="0" smtClean="0"/>
              <a:t>Insert Section Title or Subtitle here</a:t>
            </a:r>
            <a:endParaRPr lang="en-US" dirty="0"/>
          </a:p>
        </p:txBody>
      </p:sp>
      <p:cxnSp>
        <p:nvCxnSpPr>
          <p:cNvPr id="9" name="Straight Connector 8"/>
          <p:cNvCxnSpPr/>
          <p:nvPr userDrawn="1"/>
        </p:nvCxnSpPr>
        <p:spPr bwMode="auto">
          <a:xfrm>
            <a:off x="330200" y="957272"/>
            <a:ext cx="8483600" cy="0"/>
          </a:xfrm>
          <a:prstGeom prst="line">
            <a:avLst/>
          </a:prstGeom>
          <a:solidFill>
            <a:schemeClr val="accent1"/>
          </a:solidFill>
          <a:ln w="12700" cap="flat" cmpd="sng" algn="ctr">
            <a:solidFill>
              <a:schemeClr val="tx2"/>
            </a:solidFill>
            <a:prstDash val="solid"/>
            <a:round/>
            <a:headEnd type="none" w="med" len="med"/>
            <a:tailEnd type="none" w="med" len="med"/>
          </a:ln>
          <a:effectLst/>
        </p:spPr>
      </p:cxnSp>
      <p:sp>
        <p:nvSpPr>
          <p:cNvPr id="7" name="TextBox 6"/>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smtClean="0"/>
              <a:t>Insert Slide Title Here</a:t>
            </a:r>
            <a:endParaRPr lang="en-US" dirty="0"/>
          </a:p>
        </p:txBody>
      </p:sp>
      <p:sp>
        <p:nvSpPr>
          <p:cNvPr id="3" name="Content Placeholder 2"/>
          <p:cNvSpPr>
            <a:spLocks noGrp="1"/>
          </p:cNvSpPr>
          <p:nvPr>
            <p:ph sz="half" idx="1" hasCustomPrompt="1"/>
          </p:nvPr>
        </p:nvSpPr>
        <p:spPr>
          <a:xfrm>
            <a:off x="227013" y="1268413"/>
            <a:ext cx="4038600" cy="4598987"/>
          </a:xfrm>
        </p:spPr>
        <p:txBody>
          <a:bodyPr>
            <a:normAutofit/>
          </a:bodyPr>
          <a:lstStyle>
            <a:lvl1pPr>
              <a:defRPr sz="2000"/>
            </a:lvl1pPr>
            <a:lvl2pPr>
              <a:defRPr sz="1800"/>
            </a:lvl2pPr>
            <a:lvl3pPr>
              <a:defRPr sz="1600"/>
            </a:lvl3pPr>
            <a:lvl4pPr>
              <a:defRPr sz="1800"/>
            </a:lvl4pPr>
            <a:lvl5pPr>
              <a:defRPr sz="1800"/>
            </a:lvl5pPr>
            <a:lvl6pPr>
              <a:defRPr sz="1800"/>
            </a:lvl6pPr>
            <a:lvl7pPr>
              <a:defRPr sz="1800"/>
            </a:lvl7pPr>
            <a:lvl8pPr>
              <a:defRPr sz="1800"/>
            </a:lvl8pPr>
            <a:lvl9pPr>
              <a:defRPr sz="1800"/>
            </a:lvl9p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sp>
        <p:nvSpPr>
          <p:cNvPr id="4" name="Content Placeholder 3"/>
          <p:cNvSpPr>
            <a:spLocks noGrp="1"/>
          </p:cNvSpPr>
          <p:nvPr>
            <p:ph sz="half" idx="2" hasCustomPrompt="1"/>
          </p:nvPr>
        </p:nvSpPr>
        <p:spPr>
          <a:xfrm>
            <a:off x="4572000" y="1268413"/>
            <a:ext cx="4038600" cy="4598987"/>
          </a:xfrm>
        </p:spPr>
        <p:txBody>
          <a:bodyPr>
            <a:normAutofit/>
          </a:bodyPr>
          <a:lstStyle>
            <a:lvl1pPr>
              <a:defRPr sz="2000"/>
            </a:lvl1pPr>
            <a:lvl2pPr>
              <a:defRPr sz="1800"/>
            </a:lvl2pPr>
            <a:lvl3pPr>
              <a:defRPr sz="1600"/>
            </a:lvl3pPr>
            <a:lvl4pPr>
              <a:defRPr sz="1800"/>
            </a:lvl4pPr>
            <a:lvl5pPr>
              <a:defRPr sz="1800"/>
            </a:lvl5pPr>
            <a:lvl6pPr>
              <a:defRPr sz="1800"/>
            </a:lvl6pPr>
            <a:lvl7pPr>
              <a:defRPr sz="1800"/>
            </a:lvl7pPr>
            <a:lvl8pPr>
              <a:defRPr sz="1800"/>
            </a:lvl8pPr>
            <a:lvl9pPr>
              <a:defRPr sz="1800"/>
            </a:lvl9p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sp>
        <p:nvSpPr>
          <p:cNvPr id="8" name="Text Placeholder 7"/>
          <p:cNvSpPr>
            <a:spLocks noGrp="1"/>
          </p:cNvSpPr>
          <p:nvPr>
            <p:ph type="body" sz="quarter" idx="13" hasCustomPrompt="1"/>
          </p:nvPr>
        </p:nvSpPr>
        <p:spPr>
          <a:xfrm>
            <a:off x="227013" y="252552"/>
            <a:ext cx="8585200" cy="293326"/>
          </a:xfrm>
        </p:spPr>
        <p:txBody>
          <a:bodyPr/>
          <a:lstStyle>
            <a:lvl1pPr>
              <a:buNone/>
              <a:defRPr sz="1400" cap="all" baseline="0">
                <a:solidFill>
                  <a:schemeClr val="tx2"/>
                </a:solidFill>
                <a:latin typeface="Calibri" pitchFamily="34" charset="0"/>
              </a:defRPr>
            </a:lvl1pPr>
          </a:lstStyle>
          <a:p>
            <a:pPr lvl="0"/>
            <a:r>
              <a:rPr lang="en-US" dirty="0" smtClean="0"/>
              <a:t>Insert Section Title or Subtitle here</a:t>
            </a:r>
            <a:endParaRPr lang="en-US" dirty="0"/>
          </a:p>
        </p:txBody>
      </p:sp>
      <p:cxnSp>
        <p:nvCxnSpPr>
          <p:cNvPr id="10" name="Straight Connector 9"/>
          <p:cNvCxnSpPr/>
          <p:nvPr userDrawn="1"/>
        </p:nvCxnSpPr>
        <p:spPr bwMode="auto">
          <a:xfrm>
            <a:off x="330200" y="957272"/>
            <a:ext cx="8483600" cy="0"/>
          </a:xfrm>
          <a:prstGeom prst="line">
            <a:avLst/>
          </a:prstGeom>
          <a:solidFill>
            <a:schemeClr val="accent1"/>
          </a:solidFill>
          <a:ln w="12700" cap="flat" cmpd="sng" algn="ctr">
            <a:solidFill>
              <a:schemeClr val="tx2"/>
            </a:solidFill>
            <a:prstDash val="solid"/>
            <a:round/>
            <a:headEnd type="none" w="med" len="med"/>
            <a:tailEnd type="none" w="med" len="med"/>
          </a:ln>
          <a:effectLst/>
        </p:spPr>
      </p:cxnSp>
      <p:sp>
        <p:nvSpPr>
          <p:cNvPr id="11" name="Text Placeholder 8"/>
          <p:cNvSpPr>
            <a:spLocks noGrp="1"/>
          </p:cNvSpPr>
          <p:nvPr>
            <p:ph type="body" sz="quarter" idx="14" hasCustomPrompt="1"/>
          </p:nvPr>
        </p:nvSpPr>
        <p:spPr>
          <a:xfrm>
            <a:off x="228599" y="6189133"/>
            <a:ext cx="8623300" cy="278902"/>
          </a:xfrm>
          <a:noFill/>
          <a:ln w="9525">
            <a:noFill/>
            <a:miter lim="800000"/>
            <a:headEnd/>
            <a:tailEnd/>
          </a:ln>
        </p:spPr>
        <p:txBody>
          <a:bodyPr anchor="b"/>
          <a:lstStyle>
            <a:lvl1pPr marL="0" indent="0" algn="l">
              <a:buNone/>
              <a:tabLst/>
              <a:defRPr lang="en-US" sz="900" baseline="0" dirty="0">
                <a:solidFill>
                  <a:srgbClr val="000000"/>
                </a:solidFill>
                <a:latin typeface="Calibri" pitchFamily="34" charset="0"/>
                <a:ea typeface="+mn-ea"/>
                <a:cs typeface="Calibri" pitchFamily="34" charset="0"/>
              </a:defRPr>
            </a:lvl1pPr>
          </a:lstStyle>
          <a:p>
            <a:pPr lvl="0"/>
            <a:r>
              <a:rPr lang="en-US" dirty="0" smtClean="0"/>
              <a:t>Insert Source and/or Notes </a:t>
            </a:r>
            <a:r>
              <a:rPr lang="en-US" dirty="0" err="1" smtClean="0"/>
              <a:t>Here.</a:t>
            </a:r>
            <a:endParaRPr lang="en-US" dirty="0" smtClean="0"/>
          </a:p>
        </p:txBody>
      </p:sp>
      <p:sp>
        <p:nvSpPr>
          <p:cNvPr id="12" name="TextBox 11"/>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smtClean="0"/>
              <a:t>Insert Slide Title Here</a:t>
            </a:r>
            <a:endParaRPr lang="en-US" dirty="0"/>
          </a:p>
        </p:txBody>
      </p:sp>
      <p:sp>
        <p:nvSpPr>
          <p:cNvPr id="3" name="Text Placeholder 2"/>
          <p:cNvSpPr>
            <a:spLocks noGrp="1"/>
          </p:cNvSpPr>
          <p:nvPr>
            <p:ph type="body" idx="1"/>
          </p:nvPr>
        </p:nvSpPr>
        <p:spPr>
          <a:xfrm>
            <a:off x="338138" y="1268413"/>
            <a:ext cx="4040188" cy="639762"/>
          </a:xfrm>
        </p:spPr>
        <p:txBody>
          <a:bodyPr anchor="ctr" anchorCtr="1">
            <a:normAutofit/>
          </a:bodyPr>
          <a:lstStyle>
            <a:lvl1pPr marL="0" indent="0">
              <a:buNone/>
              <a:defRPr sz="22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hasCustomPrompt="1"/>
          </p:nvPr>
        </p:nvSpPr>
        <p:spPr>
          <a:xfrm>
            <a:off x="338138" y="1908175"/>
            <a:ext cx="4040188" cy="3951288"/>
          </a:xfrm>
        </p:spPr>
        <p:txBody>
          <a:bodyPr>
            <a:normAutofit/>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sp>
        <p:nvSpPr>
          <p:cNvPr id="5" name="Text Placeholder 4"/>
          <p:cNvSpPr>
            <a:spLocks noGrp="1"/>
          </p:cNvSpPr>
          <p:nvPr>
            <p:ph type="body" sz="quarter" idx="3"/>
          </p:nvPr>
        </p:nvSpPr>
        <p:spPr>
          <a:xfrm>
            <a:off x="4572000" y="1268413"/>
            <a:ext cx="4041775" cy="639762"/>
          </a:xfrm>
        </p:spPr>
        <p:txBody>
          <a:bodyPr anchor="ctr" anchorCtr="1">
            <a:normAutofit/>
          </a:bodyPr>
          <a:lstStyle>
            <a:lvl1pPr marL="0" indent="0">
              <a:buNone/>
              <a:defRPr sz="22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hasCustomPrompt="1"/>
          </p:nvPr>
        </p:nvSpPr>
        <p:spPr>
          <a:xfrm>
            <a:off x="4572000" y="1908175"/>
            <a:ext cx="4041775" cy="3951288"/>
          </a:xfrm>
        </p:spPr>
        <p:txBody>
          <a:bodyPr>
            <a:normAutofit/>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cxnSp>
        <p:nvCxnSpPr>
          <p:cNvPr id="10" name="Straight Connector 9"/>
          <p:cNvCxnSpPr/>
          <p:nvPr userDrawn="1"/>
        </p:nvCxnSpPr>
        <p:spPr bwMode="auto">
          <a:xfrm>
            <a:off x="330200" y="957272"/>
            <a:ext cx="8483600" cy="0"/>
          </a:xfrm>
          <a:prstGeom prst="line">
            <a:avLst/>
          </a:prstGeom>
          <a:solidFill>
            <a:schemeClr val="accent1"/>
          </a:solidFill>
          <a:ln w="12700" cap="flat" cmpd="sng" algn="ctr">
            <a:solidFill>
              <a:schemeClr val="tx2"/>
            </a:solidFill>
            <a:prstDash val="solid"/>
            <a:round/>
            <a:headEnd type="none" w="med" len="med"/>
            <a:tailEnd type="none" w="med" len="med"/>
          </a:ln>
          <a:effectLst/>
        </p:spPr>
      </p:cxnSp>
      <p:sp>
        <p:nvSpPr>
          <p:cNvPr id="11" name="Text Placeholder 7"/>
          <p:cNvSpPr>
            <a:spLocks noGrp="1"/>
          </p:cNvSpPr>
          <p:nvPr>
            <p:ph type="body" sz="quarter" idx="13" hasCustomPrompt="1"/>
          </p:nvPr>
        </p:nvSpPr>
        <p:spPr>
          <a:xfrm>
            <a:off x="227013" y="252552"/>
            <a:ext cx="8585200" cy="293326"/>
          </a:xfrm>
        </p:spPr>
        <p:txBody>
          <a:bodyPr/>
          <a:lstStyle>
            <a:lvl1pPr>
              <a:buNone/>
              <a:defRPr sz="1400" cap="all" baseline="0">
                <a:solidFill>
                  <a:schemeClr val="tx2"/>
                </a:solidFill>
                <a:latin typeface="Calibri" pitchFamily="34" charset="0"/>
              </a:defRPr>
            </a:lvl1pPr>
          </a:lstStyle>
          <a:p>
            <a:pPr lvl="0"/>
            <a:r>
              <a:rPr lang="en-US" dirty="0" smtClean="0"/>
              <a:t>Insert Section Title or Subtitle here</a:t>
            </a:r>
            <a:endParaRPr lang="en-US" dirty="0"/>
          </a:p>
        </p:txBody>
      </p:sp>
      <p:sp>
        <p:nvSpPr>
          <p:cNvPr id="13" name="Text Placeholder 8"/>
          <p:cNvSpPr>
            <a:spLocks noGrp="1"/>
          </p:cNvSpPr>
          <p:nvPr>
            <p:ph type="body" sz="quarter" idx="14" hasCustomPrompt="1"/>
          </p:nvPr>
        </p:nvSpPr>
        <p:spPr>
          <a:xfrm>
            <a:off x="228599" y="6189133"/>
            <a:ext cx="8623300" cy="278902"/>
          </a:xfrm>
          <a:noFill/>
          <a:ln w="9525">
            <a:noFill/>
            <a:miter lim="800000"/>
            <a:headEnd/>
            <a:tailEnd/>
          </a:ln>
        </p:spPr>
        <p:txBody>
          <a:bodyPr anchor="b"/>
          <a:lstStyle>
            <a:lvl1pPr marL="0" indent="0" algn="l">
              <a:buNone/>
              <a:tabLst/>
              <a:defRPr lang="en-US" sz="900" baseline="0" dirty="0">
                <a:solidFill>
                  <a:srgbClr val="000000"/>
                </a:solidFill>
                <a:latin typeface="Calibri" pitchFamily="34" charset="0"/>
                <a:ea typeface="+mn-ea"/>
                <a:cs typeface="Calibri" pitchFamily="34" charset="0"/>
              </a:defRPr>
            </a:lvl1pPr>
          </a:lstStyle>
          <a:p>
            <a:pPr lvl="0"/>
            <a:r>
              <a:rPr lang="en-US" dirty="0" smtClean="0"/>
              <a:t>Insert Source and/or Notes </a:t>
            </a:r>
            <a:r>
              <a:rPr lang="en-US" dirty="0" err="1" smtClean="0"/>
              <a:t>Here.</a:t>
            </a:r>
            <a:endParaRPr lang="en-US" dirty="0" smtClean="0"/>
          </a:p>
        </p:txBody>
      </p:sp>
      <p:sp>
        <p:nvSpPr>
          <p:cNvPr id="14" name="TextBox 13"/>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smtClean="0"/>
              <a:t>Insert Slide Title Here</a:t>
            </a:r>
            <a:endParaRPr lang="en-US" dirty="0"/>
          </a:p>
        </p:txBody>
      </p:sp>
      <p:cxnSp>
        <p:nvCxnSpPr>
          <p:cNvPr id="6" name="Straight Connector 5"/>
          <p:cNvCxnSpPr/>
          <p:nvPr userDrawn="1"/>
        </p:nvCxnSpPr>
        <p:spPr bwMode="auto">
          <a:xfrm>
            <a:off x="330200" y="957272"/>
            <a:ext cx="8483600" cy="0"/>
          </a:xfrm>
          <a:prstGeom prst="line">
            <a:avLst/>
          </a:prstGeom>
          <a:solidFill>
            <a:schemeClr val="accent1"/>
          </a:solidFill>
          <a:ln w="12700" cap="flat" cmpd="sng" algn="ctr">
            <a:solidFill>
              <a:schemeClr val="tx2"/>
            </a:solidFill>
            <a:prstDash val="solid"/>
            <a:round/>
            <a:headEnd type="none" w="med" len="med"/>
            <a:tailEnd type="none" w="med" len="med"/>
          </a:ln>
          <a:effectLst/>
        </p:spPr>
      </p:cxnSp>
      <p:sp>
        <p:nvSpPr>
          <p:cNvPr id="8" name="Text Placeholder 7"/>
          <p:cNvSpPr>
            <a:spLocks noGrp="1"/>
          </p:cNvSpPr>
          <p:nvPr>
            <p:ph type="body" sz="quarter" idx="13" hasCustomPrompt="1"/>
          </p:nvPr>
        </p:nvSpPr>
        <p:spPr>
          <a:xfrm>
            <a:off x="227013" y="252552"/>
            <a:ext cx="8585200" cy="293326"/>
          </a:xfrm>
        </p:spPr>
        <p:txBody>
          <a:bodyPr/>
          <a:lstStyle>
            <a:lvl1pPr>
              <a:buNone/>
              <a:defRPr sz="1400" cap="all" baseline="0">
                <a:solidFill>
                  <a:schemeClr val="tx2"/>
                </a:solidFill>
                <a:latin typeface="Calibri" pitchFamily="34" charset="0"/>
              </a:defRPr>
            </a:lvl1pPr>
          </a:lstStyle>
          <a:p>
            <a:pPr lvl="0"/>
            <a:r>
              <a:rPr lang="en-US" dirty="0" smtClean="0"/>
              <a:t>Insert Section Title or Subtitle here</a:t>
            </a:r>
            <a:endParaRPr lang="en-US" dirty="0"/>
          </a:p>
        </p:txBody>
      </p:sp>
      <p:sp>
        <p:nvSpPr>
          <p:cNvPr id="9" name="Text Placeholder 10"/>
          <p:cNvSpPr>
            <a:spLocks noGrp="1"/>
          </p:cNvSpPr>
          <p:nvPr>
            <p:ph type="body" sz="quarter" idx="14" hasCustomPrompt="1"/>
          </p:nvPr>
        </p:nvSpPr>
        <p:spPr>
          <a:xfrm>
            <a:off x="349249" y="1079864"/>
            <a:ext cx="8464551" cy="434612"/>
          </a:xfrm>
        </p:spPr>
        <p:txBody>
          <a:bodyPr anchor="t" anchorCtr="1"/>
          <a:lstStyle>
            <a:lvl1pPr marL="0" indent="0" algn="ctr">
              <a:spcBef>
                <a:spcPts val="0"/>
              </a:spcBef>
              <a:spcAft>
                <a:spcPts val="0"/>
              </a:spcAft>
              <a:buNone/>
              <a:defRPr sz="2400" b="1" i="0" kern="0" baseline="0">
                <a:solidFill>
                  <a:srgbClr val="302714"/>
                </a:solidFill>
                <a:latin typeface="Calibri" pitchFamily="34" charset="0"/>
                <a:cs typeface="Calibri" pitchFamily="34" charset="0"/>
              </a:defRPr>
            </a:lvl1pPr>
          </a:lstStyle>
          <a:p>
            <a:pPr lvl="0"/>
            <a:r>
              <a:rPr lang="en-US" dirty="0" smtClean="0"/>
              <a:t>Insert Chart or Table Title Here</a:t>
            </a:r>
          </a:p>
        </p:txBody>
      </p:sp>
      <p:sp>
        <p:nvSpPr>
          <p:cNvPr id="13" name="Content Placeholder 12"/>
          <p:cNvSpPr>
            <a:spLocks noGrp="1"/>
          </p:cNvSpPr>
          <p:nvPr>
            <p:ph sz="quarter" idx="15" hasCustomPrompt="1"/>
          </p:nvPr>
        </p:nvSpPr>
        <p:spPr>
          <a:xfrm>
            <a:off x="338138" y="1698171"/>
            <a:ext cx="8474075" cy="4372429"/>
          </a:xfrm>
        </p:spPr>
        <p:txBody>
          <a:bodyPr/>
          <a:lstStyle>
            <a:lvl1pPr>
              <a:buNone/>
              <a:defRPr baseline="0"/>
            </a:lvl1pPr>
          </a:lstStyle>
          <a:p>
            <a:pPr lvl="0"/>
            <a:r>
              <a:rPr lang="en-US" dirty="0" smtClean="0"/>
              <a:t>Click to Add Chart/Table/Graphic Here</a:t>
            </a:r>
            <a:endParaRPr lang="en-US" dirty="0"/>
          </a:p>
        </p:txBody>
      </p:sp>
      <p:sp>
        <p:nvSpPr>
          <p:cNvPr id="14" name="Text Placeholder 8"/>
          <p:cNvSpPr>
            <a:spLocks noGrp="1"/>
          </p:cNvSpPr>
          <p:nvPr>
            <p:ph type="body" sz="quarter" idx="16" hasCustomPrompt="1"/>
          </p:nvPr>
        </p:nvSpPr>
        <p:spPr>
          <a:xfrm>
            <a:off x="228599" y="6189133"/>
            <a:ext cx="8583614" cy="278902"/>
          </a:xfrm>
          <a:noFill/>
          <a:ln w="9525">
            <a:noFill/>
            <a:miter lim="800000"/>
            <a:headEnd/>
            <a:tailEnd/>
          </a:ln>
        </p:spPr>
        <p:txBody>
          <a:bodyPr anchor="b"/>
          <a:lstStyle>
            <a:lvl1pPr marL="0" indent="0" algn="l">
              <a:buNone/>
              <a:tabLst/>
              <a:defRPr lang="en-US" sz="900" baseline="0" dirty="0">
                <a:solidFill>
                  <a:srgbClr val="000000"/>
                </a:solidFill>
                <a:latin typeface="Calibri" pitchFamily="34" charset="0"/>
                <a:ea typeface="+mn-ea"/>
                <a:cs typeface="Calibri" pitchFamily="34" charset="0"/>
              </a:defRPr>
            </a:lvl1pPr>
          </a:lstStyle>
          <a:p>
            <a:pPr lvl="0"/>
            <a:r>
              <a:rPr lang="en-US" dirty="0" smtClean="0"/>
              <a:t>Insert Source and/or Notes </a:t>
            </a:r>
            <a:r>
              <a:rPr lang="en-US" dirty="0" err="1" smtClean="0"/>
              <a:t>Here.</a:t>
            </a:r>
            <a:endParaRPr lang="en-US" dirty="0" smtClean="0"/>
          </a:p>
        </p:txBody>
      </p:sp>
      <p:sp>
        <p:nvSpPr>
          <p:cNvPr id="10" name="TextBox 9"/>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smtClean="0"/>
              <a:t>Insert Slide Title Here</a:t>
            </a:r>
            <a:endParaRPr lang="en-US" dirty="0"/>
          </a:p>
        </p:txBody>
      </p:sp>
      <p:cxnSp>
        <p:nvCxnSpPr>
          <p:cNvPr id="6" name="Straight Connector 5"/>
          <p:cNvCxnSpPr/>
          <p:nvPr userDrawn="1"/>
        </p:nvCxnSpPr>
        <p:spPr bwMode="auto">
          <a:xfrm>
            <a:off x="330200" y="957272"/>
            <a:ext cx="8483600" cy="0"/>
          </a:xfrm>
          <a:prstGeom prst="line">
            <a:avLst/>
          </a:prstGeom>
          <a:solidFill>
            <a:schemeClr val="accent1"/>
          </a:solidFill>
          <a:ln w="12700" cap="flat" cmpd="sng" algn="ctr">
            <a:solidFill>
              <a:schemeClr val="tx2"/>
            </a:solidFill>
            <a:prstDash val="solid"/>
            <a:round/>
            <a:headEnd type="none" w="med" len="med"/>
            <a:tailEnd type="none" w="med" len="med"/>
          </a:ln>
          <a:effectLst/>
        </p:spPr>
      </p:cxnSp>
      <p:sp>
        <p:nvSpPr>
          <p:cNvPr id="8" name="Text Placeholder 7"/>
          <p:cNvSpPr>
            <a:spLocks noGrp="1"/>
          </p:cNvSpPr>
          <p:nvPr>
            <p:ph type="body" sz="quarter" idx="13" hasCustomPrompt="1"/>
          </p:nvPr>
        </p:nvSpPr>
        <p:spPr>
          <a:xfrm>
            <a:off x="227013" y="252552"/>
            <a:ext cx="8585200" cy="293326"/>
          </a:xfrm>
        </p:spPr>
        <p:txBody>
          <a:bodyPr/>
          <a:lstStyle>
            <a:lvl1pPr>
              <a:buNone/>
              <a:defRPr sz="1400" cap="all" baseline="0">
                <a:solidFill>
                  <a:schemeClr val="tx2"/>
                </a:solidFill>
                <a:latin typeface="Calibri" pitchFamily="34" charset="0"/>
              </a:defRPr>
            </a:lvl1pPr>
          </a:lstStyle>
          <a:p>
            <a:pPr lvl="0"/>
            <a:r>
              <a:rPr lang="en-US" dirty="0" smtClean="0"/>
              <a:t>Insert Section Title or Subtitle here</a:t>
            </a:r>
            <a:endParaRPr lang="en-US" dirty="0"/>
          </a:p>
        </p:txBody>
      </p:sp>
      <p:sp>
        <p:nvSpPr>
          <p:cNvPr id="9" name="TextBox 8"/>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TextBox 2"/>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Q&amp;A or Thank You">
    <p:bg>
      <p:bgPr>
        <a:solidFill>
          <a:srgbClr val="E4E4E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38138" y="2473659"/>
            <a:ext cx="8474075" cy="824706"/>
          </a:xfrm>
        </p:spPr>
        <p:txBody>
          <a:bodyPr anchor="t">
            <a:noAutofit/>
          </a:bodyPr>
          <a:lstStyle>
            <a:lvl1pPr marL="0" indent="0" algn="ctr">
              <a:defRPr sz="4000" b="1" cap="none" baseline="0">
                <a:solidFill>
                  <a:schemeClr val="tx1"/>
                </a:solidFill>
              </a:defRPr>
            </a:lvl1pPr>
          </a:lstStyle>
          <a:p>
            <a:r>
              <a:rPr lang="en-US" dirty="0" smtClean="0"/>
              <a:t>Insert Q&amp;A or Thank You Here</a:t>
            </a: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inal Slide">
    <p:bg>
      <p:bgPr>
        <a:solidFill>
          <a:schemeClr val="bg1"/>
        </a:solidFill>
        <a:effectLst/>
      </p:bgPr>
    </p:bg>
    <p:spTree>
      <p:nvGrpSpPr>
        <p:cNvPr id="1" name=""/>
        <p:cNvGrpSpPr/>
        <p:nvPr/>
      </p:nvGrpSpPr>
      <p:grpSpPr>
        <a:xfrm>
          <a:off x="0" y="0"/>
          <a:ext cx="0" cy="0"/>
          <a:chOff x="0" y="0"/>
          <a:chExt cx="0" cy="0"/>
        </a:xfrm>
      </p:grpSpPr>
      <p:pic>
        <p:nvPicPr>
          <p:cNvPr id="3" name="Picture 2" descr="ICF_block.tif"/>
          <p:cNvPicPr>
            <a:picLocks noChangeAspect="1"/>
          </p:cNvPicPr>
          <p:nvPr userDrawn="1"/>
        </p:nvPicPr>
        <p:blipFill>
          <a:blip r:embed="rId2" cstate="print"/>
          <a:stretch>
            <a:fillRect/>
          </a:stretch>
        </p:blipFill>
        <p:spPr>
          <a:xfrm>
            <a:off x="3735324" y="2195068"/>
            <a:ext cx="1673352" cy="167335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7013" y="458788"/>
            <a:ext cx="8585200" cy="504825"/>
          </a:xfrm>
          <a:prstGeom prst="rect">
            <a:avLst/>
          </a:prstGeom>
        </p:spPr>
        <p:txBody>
          <a:bodyPr vert="horz" lIns="91440" tIns="45720" rIns="91440" bIns="45720" rtlCol="0" anchor="ctr">
            <a:normAutofit/>
          </a:bodyPr>
          <a:lstStyle/>
          <a:p>
            <a:r>
              <a:rPr lang="en-US" dirty="0" smtClean="0"/>
              <a:t>Insert Slide Title Here</a:t>
            </a:r>
            <a:endParaRPr lang="en-US" dirty="0"/>
          </a:p>
        </p:txBody>
      </p:sp>
      <p:sp>
        <p:nvSpPr>
          <p:cNvPr id="3" name="Text Placeholder 2"/>
          <p:cNvSpPr>
            <a:spLocks noGrp="1"/>
          </p:cNvSpPr>
          <p:nvPr>
            <p:ph type="body" idx="1"/>
          </p:nvPr>
        </p:nvSpPr>
        <p:spPr>
          <a:xfrm>
            <a:off x="227013" y="1268414"/>
            <a:ext cx="8585200" cy="4857750"/>
          </a:xfrm>
          <a:prstGeom prst="rect">
            <a:avLst/>
          </a:prstGeom>
        </p:spPr>
        <p:txBody>
          <a:bodyPr vert="horz" lIns="91440" tIns="45720" rIns="91440" bIns="45720" rtlCol="0">
            <a:normAutofit/>
          </a:body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pic>
        <p:nvPicPr>
          <p:cNvPr id="7" name="Picture 6" descr="icf tagline footer bar 2-28-12.png"/>
          <p:cNvPicPr>
            <a:picLocks noChangeAspect="1"/>
          </p:cNvPicPr>
          <p:nvPr/>
        </p:nvPicPr>
        <p:blipFill>
          <a:blip r:embed="rId13" cstate="print"/>
          <a:stretch>
            <a:fillRect/>
          </a:stretch>
        </p:blipFill>
        <p:spPr>
          <a:xfrm>
            <a:off x="0" y="6550749"/>
            <a:ext cx="9144000" cy="323088"/>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1" r:id="rId2"/>
    <p:sldLayoutId id="2147483658" r:id="rId3"/>
    <p:sldLayoutId id="2147483650" r:id="rId4"/>
    <p:sldLayoutId id="2147483652" r:id="rId5"/>
    <p:sldLayoutId id="2147483653" r:id="rId6"/>
    <p:sldLayoutId id="2147483659" r:id="rId7"/>
    <p:sldLayoutId id="2147483654" r:id="rId8"/>
    <p:sldLayoutId id="2147483655" r:id="rId9"/>
    <p:sldLayoutId id="2147483660" r:id="rId10"/>
    <p:sldLayoutId id="2147483661" r:id="rId11"/>
  </p:sldLayoutIdLst>
  <p:hf hdr="0" ftr="0" dt="0"/>
  <p:txStyles>
    <p:titleStyle>
      <a:lvl1pPr algn="l" defTabSz="914400" rtl="0" eaLnBrk="1" latinLnBrk="0" hangingPunct="1">
        <a:spcBef>
          <a:spcPct val="0"/>
        </a:spcBef>
        <a:buNone/>
        <a:defRPr sz="2800" b="1" kern="1200">
          <a:solidFill>
            <a:schemeClr val="accent1"/>
          </a:solidFill>
          <a:latin typeface="+mj-lt"/>
          <a:ea typeface="+mj-ea"/>
          <a:cs typeface="+mj-cs"/>
        </a:defRPr>
      </a:lvl1pPr>
    </p:titleStyle>
    <p:bodyStyle>
      <a:lvl1pPr marL="182880" indent="-182880" algn="l" defTabSz="914400" rtl="0" eaLnBrk="1" latinLnBrk="0" hangingPunct="1">
        <a:spcBef>
          <a:spcPts val="1800"/>
        </a:spcBef>
        <a:spcAft>
          <a:spcPts val="0"/>
        </a:spcAft>
        <a:buClr>
          <a:schemeClr val="accent1"/>
        </a:buClr>
        <a:buFont typeface="Wingdings" pitchFamily="2" charset="2"/>
        <a:buChar char="§"/>
        <a:defRPr sz="2000" b="1" kern="1200" baseline="0">
          <a:solidFill>
            <a:schemeClr val="tx1"/>
          </a:solidFill>
          <a:latin typeface="+mn-lt"/>
          <a:ea typeface="+mn-ea"/>
          <a:cs typeface="+mn-cs"/>
        </a:defRPr>
      </a:lvl1pPr>
      <a:lvl2pPr marL="457200" indent="-228600" algn="l" defTabSz="914400" rtl="0" eaLnBrk="1" latinLnBrk="0" hangingPunct="1">
        <a:spcBef>
          <a:spcPts val="600"/>
        </a:spcBef>
        <a:buClr>
          <a:schemeClr val="accent1"/>
        </a:buClr>
        <a:buFont typeface="Arial" pitchFamily="34" charset="0"/>
        <a:buChar char="–"/>
        <a:defRPr sz="1800" kern="1200" baseline="0">
          <a:solidFill>
            <a:schemeClr val="tx1"/>
          </a:solidFill>
          <a:latin typeface="+mn-lt"/>
          <a:ea typeface="+mn-ea"/>
          <a:cs typeface="+mn-cs"/>
        </a:defRPr>
      </a:lvl2pPr>
      <a:lvl3pPr marL="640080" indent="-182880" algn="l" defTabSz="914400" rtl="0" eaLnBrk="1" latinLnBrk="0" hangingPunct="1">
        <a:spcBef>
          <a:spcPts val="600"/>
        </a:spcBef>
        <a:buClr>
          <a:schemeClr val="accent1"/>
        </a:buClr>
        <a:buFont typeface="Arial" pitchFamily="34" charset="0"/>
        <a:buChar char="•"/>
        <a:defRPr sz="16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tif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hyperlink" Target="http://www.psrc.org/transportation/t2040/t2040-pubs/final-draft-transportation-2040"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92004" y="1499241"/>
            <a:ext cx="5259388" cy="550862"/>
          </a:xfrm>
        </p:spPr>
        <p:txBody>
          <a:bodyPr>
            <a:normAutofit fontScale="90000"/>
          </a:bodyPr>
          <a:lstStyle/>
          <a:p>
            <a:r>
              <a:rPr lang="en-US" dirty="0" smtClean="0">
                <a:solidFill>
                  <a:srgbClr val="0067AB"/>
                </a:solidFill>
              </a:rPr>
              <a:t>Multi-Sector Approach to Reducing Greenhouse Gas Emissions in the Metropolitan Washington Region</a:t>
            </a:r>
            <a:endParaRPr lang="en-US" dirty="0">
              <a:solidFill>
                <a:schemeClr val="accent1">
                  <a:lumMod val="75000"/>
                </a:schemeClr>
              </a:solidFill>
            </a:endParaRPr>
          </a:p>
        </p:txBody>
      </p:sp>
      <p:sp>
        <p:nvSpPr>
          <p:cNvPr id="3" name="Text Placeholder 2"/>
          <p:cNvSpPr>
            <a:spLocks noGrp="1"/>
          </p:cNvSpPr>
          <p:nvPr>
            <p:ph type="body" idx="1"/>
          </p:nvPr>
        </p:nvSpPr>
        <p:spPr>
          <a:xfrm>
            <a:off x="3601987" y="2877216"/>
            <a:ext cx="4941888" cy="522287"/>
          </a:xfrm>
        </p:spPr>
        <p:txBody>
          <a:bodyPr/>
          <a:lstStyle/>
          <a:p>
            <a:pPr lvl="0">
              <a:buClr>
                <a:srgbClr val="0067AB"/>
              </a:buClr>
            </a:pPr>
            <a:r>
              <a:rPr lang="en-US" b="1" i="0" dirty="0">
                <a:solidFill>
                  <a:srgbClr val="757561"/>
                </a:solidFill>
              </a:rPr>
              <a:t>Land Use and Transportation Strategies</a:t>
            </a:r>
          </a:p>
          <a:p>
            <a:endParaRPr lang="en-US" dirty="0"/>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b="5555"/>
          <a:stretch/>
        </p:blipFill>
        <p:spPr bwMode="auto">
          <a:xfrm>
            <a:off x="157316" y="2300747"/>
            <a:ext cx="1622323" cy="1071717"/>
          </a:xfrm>
          <a:prstGeom prst="rect">
            <a:avLst/>
          </a:prstGeom>
          <a:ln>
            <a:noFill/>
          </a:ln>
          <a:extLst>
            <a:ext uri="{53640926-AAD7-44D8-BBD7-CCE9431645EC}">
              <a14:shadowObscured xmlns:a14="http://schemas.microsoft.com/office/drawing/2010/main"/>
            </a:ext>
          </a:extLst>
        </p:spPr>
      </p:pic>
      <p:pic>
        <p:nvPicPr>
          <p:cNvPr id="9" name="Picture 8"/>
          <p:cNvPicPr/>
          <p:nvPr/>
        </p:nvPicPr>
        <p:blipFill>
          <a:blip r:embed="rId3" cstate="print">
            <a:extLst>
              <a:ext uri="{28A0092B-C50C-407E-A947-70E740481C1C}">
                <a14:useLocalDpi xmlns:a14="http://schemas.microsoft.com/office/drawing/2010/main" val="0"/>
              </a:ext>
            </a:extLst>
          </a:blip>
          <a:stretch>
            <a:fillRect/>
          </a:stretch>
        </p:blipFill>
        <p:spPr>
          <a:xfrm>
            <a:off x="165088" y="3470787"/>
            <a:ext cx="1458616" cy="1113524"/>
          </a:xfrm>
          <a:prstGeom prst="rect">
            <a:avLst/>
          </a:prstGeom>
        </p:spPr>
      </p:pic>
      <p:pic>
        <p:nvPicPr>
          <p:cNvPr id="10" name="Picture 9"/>
          <p:cNvPicPr/>
          <p:nvPr/>
        </p:nvPicPr>
        <p:blipFill rotWithShape="1">
          <a:blip r:embed="rId4" cstate="print">
            <a:extLst>
              <a:ext uri="{28A0092B-C50C-407E-A947-70E740481C1C}">
                <a14:useLocalDpi xmlns:a14="http://schemas.microsoft.com/office/drawing/2010/main" val="0"/>
              </a:ext>
            </a:extLst>
          </a:blip>
          <a:srcRect l="11022" r="13536"/>
          <a:stretch/>
        </p:blipFill>
        <p:spPr bwMode="auto">
          <a:xfrm>
            <a:off x="1698273" y="3470787"/>
            <a:ext cx="1270719" cy="1124308"/>
          </a:xfrm>
          <a:prstGeom prst="rect">
            <a:avLst/>
          </a:prstGeom>
          <a:ln>
            <a:noFill/>
          </a:ln>
          <a:extLst>
            <a:ext uri="{53640926-AAD7-44D8-BBD7-CCE9431645EC}">
              <a14:shadowObscured xmlns:a14="http://schemas.microsoft.com/office/drawing/2010/main"/>
            </a:ext>
          </a:extLst>
        </p:spPr>
      </p:pic>
      <p:pic>
        <p:nvPicPr>
          <p:cNvPr id="11" name="Picture 10"/>
          <p:cNvPicPr/>
          <p:nvPr/>
        </p:nvPicPr>
        <p:blipFill>
          <a:blip r:embed="rId5">
            <a:extLst>
              <a:ext uri="{28A0092B-C50C-407E-A947-70E740481C1C}">
                <a14:useLocalDpi xmlns:a14="http://schemas.microsoft.com/office/drawing/2010/main" val="0"/>
              </a:ext>
            </a:extLst>
          </a:blip>
          <a:srcRect/>
          <a:stretch>
            <a:fillRect/>
          </a:stretch>
        </p:blipFill>
        <p:spPr bwMode="auto">
          <a:xfrm>
            <a:off x="169034" y="4650659"/>
            <a:ext cx="2819972" cy="1818967"/>
          </a:xfrm>
          <a:prstGeom prst="rect">
            <a:avLst/>
          </a:prstGeom>
          <a:noFill/>
        </p:spPr>
      </p:pic>
      <p:pic>
        <p:nvPicPr>
          <p:cNvPr id="13" name="Picture 12"/>
          <p:cNvPicPr/>
          <p:nvPr/>
        </p:nvPicPr>
        <p:blipFill>
          <a:blip r:embed="rId6">
            <a:extLst>
              <a:ext uri="{28A0092B-C50C-407E-A947-70E740481C1C}">
                <a14:useLocalDpi xmlns:a14="http://schemas.microsoft.com/office/drawing/2010/main" val="0"/>
              </a:ext>
            </a:extLst>
          </a:blip>
          <a:srcRect/>
          <a:stretch>
            <a:fillRect/>
          </a:stretch>
        </p:blipFill>
        <p:spPr bwMode="auto">
          <a:xfrm>
            <a:off x="158300" y="116021"/>
            <a:ext cx="2771713" cy="2090529"/>
          </a:xfrm>
          <a:prstGeom prst="rect">
            <a:avLst/>
          </a:prstGeom>
          <a:noFill/>
        </p:spPr>
      </p:pic>
      <p:pic>
        <p:nvPicPr>
          <p:cNvPr id="14" name="Picture 13" descr="C:\Users\17370\Desktop\Templates, Style Guide, Color Palette, Logo\Logos cover\ICF Block.tiff"/>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35190" y="2281083"/>
            <a:ext cx="1104655" cy="1104655"/>
          </a:xfrm>
          <a:prstGeom prst="rect">
            <a:avLst/>
          </a:prstGeom>
          <a:noFill/>
          <a:ln>
            <a:noFill/>
          </a:ln>
        </p:spPr>
      </p:pic>
      <p:sp>
        <p:nvSpPr>
          <p:cNvPr id="16" name="Text Placeholder 14"/>
          <p:cNvSpPr txBox="1">
            <a:spLocks/>
          </p:cNvSpPr>
          <p:nvPr/>
        </p:nvSpPr>
        <p:spPr>
          <a:xfrm>
            <a:off x="3576413" y="4027135"/>
            <a:ext cx="1576388" cy="349069"/>
          </a:xfrm>
          <a:prstGeom prst="rect">
            <a:avLst/>
          </a:prstGeom>
        </p:spPr>
        <p:txBody>
          <a:bodyPr>
            <a:noAutofit/>
          </a:bodyPr>
          <a:lstStyle>
            <a:lvl1pPr marL="182880" indent="-182880" algn="l" defTabSz="914400" rtl="0" eaLnBrk="1" latinLnBrk="0" hangingPunct="1">
              <a:spcBef>
                <a:spcPts val="1800"/>
              </a:spcBef>
              <a:spcAft>
                <a:spcPts val="0"/>
              </a:spcAft>
              <a:buClr>
                <a:schemeClr val="accent1"/>
              </a:buClr>
              <a:buFont typeface="Wingdings" pitchFamily="2" charset="2"/>
              <a:buNone/>
              <a:defRPr lang="en-US" sz="1800" b="0" kern="1200" baseline="0" dirty="0" smtClean="0">
                <a:solidFill>
                  <a:srgbClr val="0067AB"/>
                </a:solidFill>
                <a:latin typeface="Calibri" pitchFamily="34" charset="0"/>
                <a:ea typeface="+mn-ea"/>
                <a:cs typeface="Calibri" pitchFamily="34" charset="0"/>
              </a:defRPr>
            </a:lvl1pPr>
            <a:lvl2pPr marL="457200" indent="-228600" algn="l" defTabSz="914400" rtl="0" eaLnBrk="1" latinLnBrk="0" hangingPunct="1">
              <a:spcBef>
                <a:spcPts val="600"/>
              </a:spcBef>
              <a:buClr>
                <a:schemeClr val="accent1"/>
              </a:buClr>
              <a:buFont typeface="Arial" pitchFamily="34" charset="0"/>
              <a:buChar char="–"/>
              <a:defRPr sz="1800" kern="1200" baseline="0">
                <a:solidFill>
                  <a:schemeClr val="tx1"/>
                </a:solidFill>
                <a:latin typeface="+mn-lt"/>
                <a:ea typeface="+mn-ea"/>
                <a:cs typeface="+mn-cs"/>
              </a:defRPr>
            </a:lvl2pPr>
            <a:lvl3pPr marL="640080" indent="-182880" algn="l" defTabSz="914400" rtl="0" eaLnBrk="1" latinLnBrk="0" hangingPunct="1">
              <a:spcBef>
                <a:spcPts val="600"/>
              </a:spcBef>
              <a:buClr>
                <a:schemeClr val="accent1"/>
              </a:buClr>
              <a:buFont typeface="Arial" pitchFamily="34" charset="0"/>
              <a:buChar char="•"/>
              <a:defRPr sz="16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600"/>
              </a:spcBef>
            </a:pPr>
            <a:r>
              <a:rPr lang="en-US" dirty="0" smtClean="0"/>
              <a:t>Prepared for:</a:t>
            </a:r>
            <a:endParaRPr lang="en-US" dirty="0"/>
          </a:p>
        </p:txBody>
      </p:sp>
      <p:sp>
        <p:nvSpPr>
          <p:cNvPr id="17" name="Rectangle 16"/>
          <p:cNvSpPr/>
          <p:nvPr/>
        </p:nvSpPr>
        <p:spPr>
          <a:xfrm>
            <a:off x="3570243" y="4276408"/>
            <a:ext cx="5254284" cy="353943"/>
          </a:xfrm>
          <a:prstGeom prst="rect">
            <a:avLst/>
          </a:prstGeom>
        </p:spPr>
        <p:txBody>
          <a:bodyPr wrap="square">
            <a:spAutoFit/>
          </a:bodyPr>
          <a:lstStyle/>
          <a:p>
            <a:pPr marL="182880" lvl="0" indent="-182880">
              <a:spcBef>
                <a:spcPts val="1800"/>
              </a:spcBef>
              <a:buClr>
                <a:srgbClr val="0067AB"/>
              </a:buClr>
            </a:pPr>
            <a:r>
              <a:rPr lang="en-US" sz="1700" b="1" dirty="0">
                <a:solidFill>
                  <a:srgbClr val="0067AB"/>
                </a:solidFill>
              </a:rPr>
              <a:t>Metropolitan Washington </a:t>
            </a:r>
            <a:r>
              <a:rPr lang="en-US" sz="1700" b="1" dirty="0" smtClean="0">
                <a:solidFill>
                  <a:srgbClr val="0067AB"/>
                </a:solidFill>
              </a:rPr>
              <a:t>Council of Governments</a:t>
            </a:r>
            <a:endParaRPr lang="en-US" sz="1700" b="1" dirty="0">
              <a:solidFill>
                <a:srgbClr val="0067AB"/>
              </a:solidFill>
            </a:endParaRPr>
          </a:p>
        </p:txBody>
      </p:sp>
      <p:sp>
        <p:nvSpPr>
          <p:cNvPr id="19" name="Rectangle 18"/>
          <p:cNvSpPr/>
          <p:nvPr/>
        </p:nvSpPr>
        <p:spPr>
          <a:xfrm>
            <a:off x="3616168" y="4912641"/>
            <a:ext cx="2079928" cy="353943"/>
          </a:xfrm>
          <a:prstGeom prst="rect">
            <a:avLst/>
          </a:prstGeom>
        </p:spPr>
        <p:txBody>
          <a:bodyPr wrap="none">
            <a:spAutoFit/>
          </a:bodyPr>
          <a:lstStyle/>
          <a:p>
            <a:pPr marL="182880" lvl="0" indent="-182880">
              <a:spcBef>
                <a:spcPts val="1800"/>
              </a:spcBef>
              <a:buClr>
                <a:srgbClr val="0067AB"/>
              </a:buClr>
            </a:pPr>
            <a:r>
              <a:rPr lang="en-US" sz="1700" b="1" dirty="0">
                <a:solidFill>
                  <a:srgbClr val="757561"/>
                </a:solidFill>
              </a:rPr>
              <a:t>Friday, April 17, 2015</a:t>
            </a:r>
          </a:p>
        </p:txBody>
      </p:sp>
    </p:spTree>
    <p:extLst>
      <p:ext uri="{BB962C8B-B14F-4D97-AF65-F5344CB8AC3E}">
        <p14:creationId xmlns:p14="http://schemas.microsoft.com/office/powerpoint/2010/main" val="8885258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Task Ahead</a:t>
            </a:r>
            <a:endParaRPr lang="en-US" dirty="0"/>
          </a:p>
        </p:txBody>
      </p:sp>
      <p:sp>
        <p:nvSpPr>
          <p:cNvPr id="3" name="Content Placeholder 2"/>
          <p:cNvSpPr>
            <a:spLocks noGrp="1"/>
          </p:cNvSpPr>
          <p:nvPr>
            <p:ph idx="1"/>
          </p:nvPr>
        </p:nvSpPr>
        <p:spPr/>
        <p:txBody>
          <a:bodyPr/>
          <a:lstStyle/>
          <a:p>
            <a:r>
              <a:rPr lang="en-US" dirty="0" smtClean="0"/>
              <a:t>Ensure we did not miss viable strategies for analysis</a:t>
            </a:r>
          </a:p>
          <a:p>
            <a:r>
              <a:rPr lang="en-US" dirty="0" smtClean="0"/>
              <a:t>Discuss general </a:t>
            </a:r>
            <a:r>
              <a:rPr lang="en-US" dirty="0" smtClean="0"/>
              <a:t>approach to analysis</a:t>
            </a:r>
          </a:p>
          <a:p>
            <a:r>
              <a:rPr lang="en-US" dirty="0" smtClean="0"/>
              <a:t>Prioritize strategies for analysis (limited set of packages)</a:t>
            </a:r>
          </a:p>
          <a:p>
            <a:r>
              <a:rPr lang="en-US" i="1" dirty="0" smtClean="0"/>
              <a:t>More specifically define strategies / scenarios for analysis</a:t>
            </a:r>
            <a:endParaRPr lang="en-US" i="1" dirty="0"/>
          </a:p>
        </p:txBody>
      </p:sp>
      <p:sp>
        <p:nvSpPr>
          <p:cNvPr id="4" name="Text Placeholder 3"/>
          <p:cNvSpPr>
            <a:spLocks noGrp="1"/>
          </p:cNvSpPr>
          <p:nvPr>
            <p:ph type="body" sz="quarter" idx="13"/>
          </p:nvPr>
        </p:nvSpPr>
        <p:spPr/>
        <p:txBody>
          <a:bodyPr>
            <a:normAutofit lnSpcReduction="10000"/>
          </a:bodyPr>
          <a:lstStyle/>
          <a:p>
            <a:endParaRPr lang="en-US"/>
          </a:p>
        </p:txBody>
      </p:sp>
    </p:spTree>
    <p:extLst>
      <p:ext uri="{BB962C8B-B14F-4D97-AF65-F5344CB8AC3E}">
        <p14:creationId xmlns:p14="http://schemas.microsoft.com/office/powerpoint/2010/main" val="2796296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508" y="380130"/>
            <a:ext cx="8585200" cy="504825"/>
          </a:xfrm>
        </p:spPr>
        <p:txBody>
          <a:bodyPr>
            <a:normAutofit fontScale="90000"/>
          </a:bodyPr>
          <a:lstStyle/>
          <a:p>
            <a:r>
              <a:rPr lang="en-US" dirty="0" smtClean="0"/>
              <a:t>Land Use and Transportation Strategies</a:t>
            </a:r>
            <a:endParaRPr lang="en-US" dirty="0"/>
          </a:p>
        </p:txBody>
      </p:sp>
      <p:graphicFrame>
        <p:nvGraphicFramePr>
          <p:cNvPr id="17" name="Table 16"/>
          <p:cNvGraphicFramePr>
            <a:graphicFrameLocks noGrp="1"/>
          </p:cNvGraphicFramePr>
          <p:nvPr>
            <p:extLst>
              <p:ext uri="{D42A27DB-BD31-4B8C-83A1-F6EECF244321}">
                <p14:modId xmlns:p14="http://schemas.microsoft.com/office/powerpoint/2010/main" val="2469021297"/>
              </p:ext>
            </p:extLst>
          </p:nvPr>
        </p:nvGraphicFramePr>
        <p:xfrm>
          <a:off x="226142" y="1053183"/>
          <a:ext cx="4321461" cy="2379407"/>
        </p:xfrm>
        <a:graphic>
          <a:graphicData uri="http://schemas.openxmlformats.org/drawingml/2006/table">
            <a:tbl>
              <a:tblPr firstRow="1" bandRow="1">
                <a:tableStyleId>{5C22544A-7EE6-4342-B048-85BDC9FD1C3A}</a:tableStyleId>
              </a:tblPr>
              <a:tblGrid>
                <a:gridCol w="4321461"/>
              </a:tblGrid>
              <a:tr h="259753">
                <a:tc>
                  <a:txBody>
                    <a:bodyPr/>
                    <a:lstStyle/>
                    <a:p>
                      <a:pPr marL="0" marR="0">
                        <a:lnSpc>
                          <a:spcPct val="107000"/>
                        </a:lnSpc>
                        <a:spcBef>
                          <a:spcPts val="0"/>
                        </a:spcBef>
                        <a:spcAft>
                          <a:spcPts val="0"/>
                        </a:spcAft>
                      </a:pPr>
                      <a:r>
                        <a:rPr lang="en-US" sz="1400" dirty="0" smtClean="0">
                          <a:effectLst/>
                          <a:latin typeface="Calibri" panose="020F0502020204030204" pitchFamily="34" charset="0"/>
                          <a:ea typeface="Calibri" panose="020F0502020204030204" pitchFamily="34" charset="0"/>
                          <a:cs typeface="Times New Roman" panose="02020603050405020304" pitchFamily="18" charset="0"/>
                        </a:rPr>
                        <a:t>Land Use Strategies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17215" marR="117215" marT="0" marB="0">
                    <a:solidFill>
                      <a:srgbClr val="FF0000"/>
                    </a:solidFill>
                  </a:tcPr>
                </a:tc>
              </a:tr>
              <a:tr h="203594">
                <a:tc>
                  <a:txBody>
                    <a:bodyPr/>
                    <a:lstStyle/>
                    <a:p>
                      <a:pPr marL="0" marR="0">
                        <a:lnSpc>
                          <a:spcPct val="107000"/>
                        </a:lnSpc>
                        <a:spcBef>
                          <a:spcPts val="0"/>
                        </a:spcBef>
                        <a:spcAft>
                          <a:spcPts val="0"/>
                        </a:spcAft>
                      </a:pPr>
                      <a:r>
                        <a:rPr lang="en-US" sz="1200" dirty="0">
                          <a:effectLst/>
                        </a:rPr>
                        <a:t>L-1:  Maximize urban tree canopy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17215" marR="117215" marT="0" marB="0">
                    <a:solidFill>
                      <a:srgbClr val="FFCCCC"/>
                    </a:solidFill>
                  </a:tcPr>
                </a:tc>
              </a:tr>
              <a:tr h="407188">
                <a:tc>
                  <a:txBody>
                    <a:bodyPr/>
                    <a:lstStyle/>
                    <a:p>
                      <a:pPr marL="0" marR="0">
                        <a:lnSpc>
                          <a:spcPct val="107000"/>
                        </a:lnSpc>
                        <a:spcBef>
                          <a:spcPts val="0"/>
                        </a:spcBef>
                        <a:spcAft>
                          <a:spcPts val="0"/>
                        </a:spcAft>
                      </a:pPr>
                      <a:r>
                        <a:rPr lang="en-US" sz="1200" dirty="0">
                          <a:effectLst/>
                        </a:rPr>
                        <a:t>L-2: Increase proportion of new housing and jobs in activity centers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17215" marR="117215" marT="0" marB="0">
                    <a:solidFill>
                      <a:srgbClr val="FFCCCC"/>
                    </a:solidFill>
                  </a:tcPr>
                </a:tc>
              </a:tr>
              <a:tr h="377218">
                <a:tc>
                  <a:txBody>
                    <a:bodyPr/>
                    <a:lstStyle/>
                    <a:p>
                      <a:pPr marL="0" marR="0">
                        <a:lnSpc>
                          <a:spcPct val="107000"/>
                        </a:lnSpc>
                        <a:spcBef>
                          <a:spcPts val="0"/>
                        </a:spcBef>
                        <a:spcAft>
                          <a:spcPts val="0"/>
                        </a:spcAft>
                      </a:pPr>
                      <a:r>
                        <a:rPr lang="en-US" sz="1200" dirty="0">
                          <a:effectLst/>
                        </a:rPr>
                        <a:t>L-3: Improve regional jobs/housing balance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17215" marR="117215" marT="0" marB="0">
                    <a:solidFill>
                      <a:srgbClr val="FFCCCC"/>
                    </a:solidFill>
                  </a:tcPr>
                </a:tc>
              </a:tr>
              <a:tr h="377218">
                <a:tc>
                  <a:txBody>
                    <a:bodyPr/>
                    <a:lstStyle/>
                    <a:p>
                      <a:pPr marL="0" marR="0">
                        <a:lnSpc>
                          <a:spcPct val="107000"/>
                        </a:lnSpc>
                        <a:spcBef>
                          <a:spcPts val="0"/>
                        </a:spcBef>
                        <a:spcAft>
                          <a:spcPts val="0"/>
                        </a:spcAft>
                      </a:pPr>
                      <a:r>
                        <a:rPr lang="en-US" sz="1200" dirty="0">
                          <a:effectLst/>
                        </a:rPr>
                        <a:t>L-4:  Maximize walkable design in activity centers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17215" marR="117215" marT="0" marB="0">
                    <a:solidFill>
                      <a:srgbClr val="FFCCCC"/>
                    </a:solidFill>
                  </a:tcPr>
                </a:tc>
              </a:tr>
              <a:tr h="377218">
                <a:tc>
                  <a:txBody>
                    <a:bodyPr/>
                    <a:lstStyle/>
                    <a:p>
                      <a:pPr marL="0" marR="0">
                        <a:lnSpc>
                          <a:spcPct val="107000"/>
                        </a:lnSpc>
                        <a:spcBef>
                          <a:spcPts val="0"/>
                        </a:spcBef>
                        <a:spcAft>
                          <a:spcPts val="0"/>
                        </a:spcAft>
                      </a:pPr>
                      <a:r>
                        <a:rPr lang="en-US" sz="1200" dirty="0">
                          <a:effectLst/>
                        </a:rPr>
                        <a:t>L-5:  Establish adequate retail balance in activity centers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17215" marR="117215" marT="0" marB="0">
                    <a:solidFill>
                      <a:srgbClr val="FFCCCC"/>
                    </a:solidFill>
                  </a:tcPr>
                </a:tc>
              </a:tr>
              <a:tr h="377218">
                <a:tc>
                  <a:txBody>
                    <a:bodyPr/>
                    <a:lstStyle/>
                    <a:p>
                      <a:pPr marL="0" marR="0">
                        <a:lnSpc>
                          <a:spcPct val="107000"/>
                        </a:lnSpc>
                        <a:spcBef>
                          <a:spcPts val="0"/>
                        </a:spcBef>
                        <a:spcAft>
                          <a:spcPts val="0"/>
                        </a:spcAft>
                      </a:pPr>
                      <a:r>
                        <a:rPr lang="en-US" sz="1200" dirty="0">
                          <a:effectLst/>
                        </a:rPr>
                        <a:t>L-6:  Focus Government employment near premium transit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17215" marR="117215" marT="0" marB="0">
                    <a:solidFill>
                      <a:srgbClr val="FFCCCC"/>
                    </a:solidFill>
                  </a:tcPr>
                </a:tc>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1784748705"/>
              </p:ext>
            </p:extLst>
          </p:nvPr>
        </p:nvGraphicFramePr>
        <p:xfrm>
          <a:off x="206479" y="4056274"/>
          <a:ext cx="4375354" cy="2159000"/>
        </p:xfrm>
        <a:graphic>
          <a:graphicData uri="http://schemas.openxmlformats.org/drawingml/2006/table">
            <a:tbl>
              <a:tblPr firstRow="1" bandRow="1">
                <a:tableStyleId>{5C22544A-7EE6-4342-B048-85BDC9FD1C3A}</a:tableStyleId>
              </a:tblPr>
              <a:tblGrid>
                <a:gridCol w="4375354"/>
              </a:tblGrid>
              <a:tr h="274484">
                <a:tc>
                  <a:txBody>
                    <a:bodyPr/>
                    <a:lstStyle/>
                    <a:p>
                      <a:r>
                        <a:rPr lang="en-US" sz="1400" dirty="0" smtClean="0"/>
                        <a:t>Transportation Strategies</a:t>
                      </a:r>
                      <a:endParaRPr lang="en-US" sz="1400" dirty="0"/>
                    </a:p>
                  </a:txBody>
                  <a:tcPr>
                    <a:solidFill>
                      <a:srgbClr val="00B050"/>
                    </a:solidFill>
                  </a:tcPr>
                </a:tc>
              </a:tr>
              <a:tr h="370840">
                <a:tc>
                  <a:txBody>
                    <a:bodyPr/>
                    <a:lstStyle/>
                    <a:p>
                      <a:pPr marL="0" marR="0">
                        <a:lnSpc>
                          <a:spcPct val="107000"/>
                        </a:lnSpc>
                        <a:spcBef>
                          <a:spcPts val="0"/>
                        </a:spcBef>
                        <a:spcAft>
                          <a:spcPts val="0"/>
                        </a:spcAft>
                      </a:pPr>
                      <a:r>
                        <a:rPr lang="en-US" sz="1200" dirty="0">
                          <a:effectLst/>
                        </a:rPr>
                        <a:t>T-1:  Improve fuel economy of light-duty vehicle fleet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70840">
                <a:tc>
                  <a:txBody>
                    <a:bodyPr/>
                    <a:lstStyle/>
                    <a:p>
                      <a:pPr marL="0" marR="0">
                        <a:lnSpc>
                          <a:spcPct val="107000"/>
                        </a:lnSpc>
                        <a:spcBef>
                          <a:spcPts val="0"/>
                        </a:spcBef>
                        <a:spcAft>
                          <a:spcPts val="0"/>
                        </a:spcAft>
                      </a:pPr>
                      <a:r>
                        <a:rPr lang="en-US" sz="1200" dirty="0">
                          <a:effectLst/>
                        </a:rPr>
                        <a:t>T-2: Increase alternative fuels in public sector fleets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70840">
                <a:tc>
                  <a:txBody>
                    <a:bodyPr/>
                    <a:lstStyle/>
                    <a:p>
                      <a:pPr marL="0" marR="0">
                        <a:lnSpc>
                          <a:spcPct val="107000"/>
                        </a:lnSpc>
                        <a:spcBef>
                          <a:spcPts val="0"/>
                        </a:spcBef>
                        <a:spcAft>
                          <a:spcPts val="0"/>
                        </a:spcAft>
                      </a:pPr>
                      <a:r>
                        <a:rPr lang="en-US" sz="1200" dirty="0">
                          <a:effectLst/>
                        </a:rPr>
                        <a:t>T-3: Clean freight technologies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70840">
                <a:tc>
                  <a:txBody>
                    <a:bodyPr/>
                    <a:lstStyle/>
                    <a:p>
                      <a:pPr marL="0" marR="0">
                        <a:lnSpc>
                          <a:spcPct val="107000"/>
                        </a:lnSpc>
                        <a:spcBef>
                          <a:spcPts val="0"/>
                        </a:spcBef>
                        <a:spcAft>
                          <a:spcPts val="0"/>
                        </a:spcAft>
                      </a:pPr>
                      <a:r>
                        <a:rPr lang="en-US" sz="1200" dirty="0">
                          <a:effectLst/>
                        </a:rPr>
                        <a:t>T-4: Lower emissions off-road construction vehicles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70840">
                <a:tc>
                  <a:txBody>
                    <a:bodyPr/>
                    <a:lstStyle/>
                    <a:p>
                      <a:pPr marL="0" marR="0">
                        <a:lnSpc>
                          <a:spcPct val="107000"/>
                        </a:lnSpc>
                        <a:spcBef>
                          <a:spcPts val="0"/>
                        </a:spcBef>
                        <a:spcAft>
                          <a:spcPts val="0"/>
                        </a:spcAft>
                      </a:pPr>
                      <a:r>
                        <a:rPr lang="en-US" sz="1200" dirty="0" smtClean="0">
                          <a:effectLst/>
                        </a:rPr>
                        <a:t>T-5: Low carbon fuel standard</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4056034186"/>
              </p:ext>
            </p:extLst>
          </p:nvPr>
        </p:nvGraphicFramePr>
        <p:xfrm>
          <a:off x="4690859" y="1041837"/>
          <a:ext cx="4188542" cy="5541936"/>
        </p:xfrm>
        <a:graphic>
          <a:graphicData uri="http://schemas.openxmlformats.org/drawingml/2006/table">
            <a:tbl>
              <a:tblPr firstRow="1" bandRow="1">
                <a:tableStyleId>{5C22544A-7EE6-4342-B048-85BDC9FD1C3A}</a:tableStyleId>
              </a:tblPr>
              <a:tblGrid>
                <a:gridCol w="4188542"/>
              </a:tblGrid>
              <a:tr h="265472">
                <a:tc>
                  <a:txBody>
                    <a:bodyPr/>
                    <a:lstStyle/>
                    <a:p>
                      <a:pPr marL="0" marR="0">
                        <a:lnSpc>
                          <a:spcPct val="107000"/>
                        </a:lnSpc>
                        <a:spcBef>
                          <a:spcPts val="0"/>
                        </a:spcBef>
                        <a:spcAft>
                          <a:spcPts val="0"/>
                        </a:spcAft>
                      </a:pPr>
                      <a:r>
                        <a:rPr lang="en-US" sz="1400" dirty="0" smtClean="0">
                          <a:effectLst/>
                          <a:latin typeface="Calibri" panose="020F0502020204030204" pitchFamily="34" charset="0"/>
                          <a:ea typeface="Calibri" panose="020F0502020204030204" pitchFamily="34" charset="0"/>
                          <a:cs typeface="Times New Roman" panose="02020603050405020304" pitchFamily="18" charset="0"/>
                        </a:rPr>
                        <a:t>Transportation</a:t>
                      </a:r>
                      <a:r>
                        <a:rPr lang="en-US" sz="1400" baseline="0" dirty="0" smtClean="0">
                          <a:effectLst/>
                          <a:latin typeface="Calibri" panose="020F0502020204030204" pitchFamily="34" charset="0"/>
                          <a:ea typeface="Calibri" panose="020F0502020204030204" pitchFamily="34" charset="0"/>
                          <a:cs typeface="Times New Roman" panose="02020603050405020304" pitchFamily="18" charset="0"/>
                        </a:rPr>
                        <a:t> Strategies Continued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00B050"/>
                    </a:solidFill>
                  </a:tcPr>
                </a:tc>
              </a:tr>
              <a:tr h="329779">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US" sz="1200" dirty="0" smtClean="0">
                          <a:effectLst/>
                        </a:rPr>
                        <a:t>T-6:  Roadway bottleneck relief / targeted capacity enhancements</a:t>
                      </a:r>
                      <a:endParaRPr lang="en-US" sz="1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E2FFC5"/>
                    </a:solidFill>
                  </a:tcPr>
                </a:tc>
              </a:tr>
              <a:tr h="329779">
                <a:tc>
                  <a:txBody>
                    <a:bodyPr/>
                    <a:lstStyle/>
                    <a:p>
                      <a:pPr marL="0" marR="0">
                        <a:lnSpc>
                          <a:spcPct val="107000"/>
                        </a:lnSpc>
                        <a:spcBef>
                          <a:spcPts val="0"/>
                        </a:spcBef>
                        <a:spcAft>
                          <a:spcPts val="0"/>
                        </a:spcAft>
                      </a:pPr>
                      <a:r>
                        <a:rPr lang="en-US" sz="1200" dirty="0">
                          <a:effectLst/>
                        </a:rPr>
                        <a:t>T-7: Corridor / regional operational improvements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E2FFC5"/>
                    </a:solidFill>
                  </a:tcPr>
                </a:tc>
              </a:tr>
              <a:tr h="329779">
                <a:tc>
                  <a:txBody>
                    <a:bodyPr/>
                    <a:lstStyle/>
                    <a:p>
                      <a:pPr marL="0" marR="0">
                        <a:lnSpc>
                          <a:spcPct val="107000"/>
                        </a:lnSpc>
                        <a:spcBef>
                          <a:spcPts val="0"/>
                        </a:spcBef>
                        <a:spcAft>
                          <a:spcPts val="0"/>
                        </a:spcAft>
                      </a:pPr>
                      <a:r>
                        <a:rPr lang="en-US" sz="1200" dirty="0">
                          <a:effectLst/>
                        </a:rPr>
                        <a:t>T-8:  Promote </a:t>
                      </a:r>
                      <a:r>
                        <a:rPr lang="en-US" sz="1200" dirty="0" err="1">
                          <a:effectLst/>
                        </a:rPr>
                        <a:t>ecodriving</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E2FFC5"/>
                    </a:solidFill>
                  </a:tcPr>
                </a:tc>
              </a:tr>
              <a:tr h="329779">
                <a:tc>
                  <a:txBody>
                    <a:bodyPr/>
                    <a:lstStyle/>
                    <a:p>
                      <a:pPr marL="0" marR="0">
                        <a:lnSpc>
                          <a:spcPct val="107000"/>
                        </a:lnSpc>
                        <a:spcBef>
                          <a:spcPts val="0"/>
                        </a:spcBef>
                        <a:spcAft>
                          <a:spcPts val="0"/>
                        </a:spcAft>
                      </a:pPr>
                      <a:r>
                        <a:rPr lang="en-US" sz="1200" dirty="0">
                          <a:effectLst/>
                        </a:rPr>
                        <a:t>T-9: </a:t>
                      </a:r>
                      <a:r>
                        <a:rPr lang="en-US" sz="1200" dirty="0" smtClean="0">
                          <a:effectLst/>
                        </a:rPr>
                        <a:t> Off-peak </a:t>
                      </a:r>
                      <a:r>
                        <a:rPr lang="en-US" sz="1200" dirty="0">
                          <a:effectLst/>
                        </a:rPr>
                        <a:t>freight deliveries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E2FFC5"/>
                    </a:solidFill>
                  </a:tcPr>
                </a:tc>
              </a:tr>
              <a:tr h="329779">
                <a:tc>
                  <a:txBody>
                    <a:bodyPr/>
                    <a:lstStyle/>
                    <a:p>
                      <a:pPr marL="0" marR="0">
                        <a:lnSpc>
                          <a:spcPct val="107000"/>
                        </a:lnSpc>
                        <a:spcBef>
                          <a:spcPts val="0"/>
                        </a:spcBef>
                        <a:spcAft>
                          <a:spcPts val="0"/>
                        </a:spcAft>
                      </a:pPr>
                      <a:r>
                        <a:rPr lang="en-US" sz="1200" dirty="0">
                          <a:effectLst/>
                        </a:rPr>
                        <a:t>T-10:  Lower speed limits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E2FFC5"/>
                    </a:solidFill>
                  </a:tcPr>
                </a:tc>
              </a:tr>
              <a:tr h="329779">
                <a:tc>
                  <a:txBody>
                    <a:bodyPr/>
                    <a:lstStyle/>
                    <a:p>
                      <a:pPr marL="0" marR="0">
                        <a:lnSpc>
                          <a:spcPct val="107000"/>
                        </a:lnSpc>
                        <a:spcBef>
                          <a:spcPts val="0"/>
                        </a:spcBef>
                        <a:spcAft>
                          <a:spcPts val="0"/>
                        </a:spcAft>
                      </a:pPr>
                      <a:r>
                        <a:rPr lang="en-US" sz="1200" dirty="0">
                          <a:effectLst/>
                        </a:rPr>
                        <a:t>T-11:  Advance adoption of connected vehicle technologies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E2FFC5"/>
                    </a:solidFill>
                  </a:tcPr>
                </a:tc>
              </a:tr>
              <a:tr h="329779">
                <a:tc>
                  <a:txBody>
                    <a:bodyPr/>
                    <a:lstStyle/>
                    <a:p>
                      <a:pPr marL="0" marR="0">
                        <a:lnSpc>
                          <a:spcPct val="107000"/>
                        </a:lnSpc>
                        <a:spcBef>
                          <a:spcPts val="0"/>
                        </a:spcBef>
                        <a:spcAft>
                          <a:spcPts val="0"/>
                        </a:spcAft>
                      </a:pPr>
                      <a:r>
                        <a:rPr lang="en-US" sz="1200" dirty="0">
                          <a:effectLst/>
                        </a:rPr>
                        <a:t>T-12:  Enhance the bicycle/pedestrian environment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29779">
                <a:tc>
                  <a:txBody>
                    <a:bodyPr/>
                    <a:lstStyle/>
                    <a:p>
                      <a:pPr marL="0" marR="0">
                        <a:lnSpc>
                          <a:spcPct val="107000"/>
                        </a:lnSpc>
                        <a:spcBef>
                          <a:spcPts val="0"/>
                        </a:spcBef>
                        <a:spcAft>
                          <a:spcPts val="0"/>
                        </a:spcAft>
                      </a:pPr>
                      <a:r>
                        <a:rPr lang="en-US" sz="1200" dirty="0">
                          <a:effectLst/>
                        </a:rPr>
                        <a:t>T-13:  Enhance transit services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29779">
                <a:tc>
                  <a:txBody>
                    <a:bodyPr/>
                    <a:lstStyle/>
                    <a:p>
                      <a:pPr marL="0" marR="0">
                        <a:lnSpc>
                          <a:spcPct val="107000"/>
                        </a:lnSpc>
                        <a:spcBef>
                          <a:spcPts val="0"/>
                        </a:spcBef>
                        <a:spcAft>
                          <a:spcPts val="0"/>
                        </a:spcAft>
                      </a:pPr>
                      <a:r>
                        <a:rPr lang="en-US" sz="1200" dirty="0">
                          <a:effectLst/>
                        </a:rPr>
                        <a:t>T-14: </a:t>
                      </a:r>
                      <a:r>
                        <a:rPr lang="en-US" sz="1200" dirty="0" smtClean="0">
                          <a:effectLst/>
                        </a:rPr>
                        <a:t> Transit </a:t>
                      </a:r>
                      <a:r>
                        <a:rPr lang="en-US" sz="1200" dirty="0">
                          <a:effectLst/>
                        </a:rPr>
                        <a:t>incentives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29779">
                <a:tc>
                  <a:txBody>
                    <a:bodyPr/>
                    <a:lstStyle/>
                    <a:p>
                      <a:pPr marL="0" marR="0">
                        <a:lnSpc>
                          <a:spcPct val="107000"/>
                        </a:lnSpc>
                        <a:spcBef>
                          <a:spcPts val="0"/>
                        </a:spcBef>
                        <a:spcAft>
                          <a:spcPts val="0"/>
                        </a:spcAft>
                      </a:pPr>
                      <a:r>
                        <a:rPr lang="en-US" sz="1200" dirty="0">
                          <a:effectLst/>
                        </a:rPr>
                        <a:t>T-15:  Park-and-ride and HOV investments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29779">
                <a:tc>
                  <a:txBody>
                    <a:bodyPr/>
                    <a:lstStyle/>
                    <a:p>
                      <a:pPr marL="0" marR="0">
                        <a:lnSpc>
                          <a:spcPct val="107000"/>
                        </a:lnSpc>
                        <a:spcBef>
                          <a:spcPts val="0"/>
                        </a:spcBef>
                        <a:spcAft>
                          <a:spcPts val="0"/>
                        </a:spcAft>
                      </a:pPr>
                      <a:r>
                        <a:rPr lang="en-US" sz="1200" dirty="0">
                          <a:effectLst/>
                        </a:rPr>
                        <a:t>T-16:  Parking management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29779">
                <a:tc>
                  <a:txBody>
                    <a:bodyPr/>
                    <a:lstStyle/>
                    <a:p>
                      <a:pPr marL="0" marR="0">
                        <a:lnSpc>
                          <a:spcPct val="107000"/>
                        </a:lnSpc>
                        <a:spcBef>
                          <a:spcPts val="0"/>
                        </a:spcBef>
                        <a:spcAft>
                          <a:spcPts val="0"/>
                        </a:spcAft>
                      </a:pPr>
                      <a:r>
                        <a:rPr lang="en-US" sz="1200" dirty="0">
                          <a:effectLst/>
                        </a:rPr>
                        <a:t>T-17:  Travel demand management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29779">
                <a:tc>
                  <a:txBody>
                    <a:bodyPr/>
                    <a:lstStyle/>
                    <a:p>
                      <a:pPr marL="0" marR="0">
                        <a:lnSpc>
                          <a:spcPct val="107000"/>
                        </a:lnSpc>
                        <a:spcBef>
                          <a:spcPts val="0"/>
                        </a:spcBef>
                        <a:spcAft>
                          <a:spcPts val="0"/>
                        </a:spcAft>
                      </a:pPr>
                      <a:r>
                        <a:rPr lang="en-US" sz="1200" dirty="0">
                          <a:effectLst/>
                        </a:rPr>
                        <a:t>T-18:  Road pricing / congestion pricing</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E2FFC5"/>
                    </a:solidFill>
                  </a:tcPr>
                </a:tc>
              </a:tr>
              <a:tr h="329779">
                <a:tc>
                  <a:txBody>
                    <a:bodyPr/>
                    <a:lstStyle/>
                    <a:p>
                      <a:pPr marL="0" marR="0">
                        <a:lnSpc>
                          <a:spcPct val="107000"/>
                        </a:lnSpc>
                        <a:spcBef>
                          <a:spcPts val="0"/>
                        </a:spcBef>
                        <a:spcAft>
                          <a:spcPts val="0"/>
                        </a:spcAft>
                      </a:pPr>
                      <a:r>
                        <a:rPr lang="en-US" sz="1200" dirty="0">
                          <a:effectLst/>
                        </a:rPr>
                        <a:t>T-19:  Cordon pricing</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E2FFC5"/>
                    </a:solidFill>
                  </a:tcPr>
                </a:tc>
              </a:tr>
              <a:tr h="329779">
                <a:tc>
                  <a:txBody>
                    <a:bodyPr/>
                    <a:lstStyle/>
                    <a:p>
                      <a:pPr marL="0" marR="0">
                        <a:lnSpc>
                          <a:spcPct val="107000"/>
                        </a:lnSpc>
                        <a:spcBef>
                          <a:spcPts val="0"/>
                        </a:spcBef>
                        <a:spcAft>
                          <a:spcPts val="0"/>
                        </a:spcAft>
                      </a:pPr>
                      <a:r>
                        <a:rPr lang="en-US" sz="1200" dirty="0">
                          <a:effectLst/>
                        </a:rPr>
                        <a:t>T-20:  Pay As You Drive insurance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E2FFC5"/>
                    </a:solidFill>
                  </a:tcPr>
                </a:tc>
              </a:tr>
              <a:tr h="329779">
                <a:tc>
                  <a:txBody>
                    <a:bodyPr/>
                    <a:lstStyle/>
                    <a:p>
                      <a:pPr marL="0" marR="0">
                        <a:lnSpc>
                          <a:spcPct val="107000"/>
                        </a:lnSpc>
                        <a:spcBef>
                          <a:spcPts val="0"/>
                        </a:spcBef>
                        <a:spcAft>
                          <a:spcPts val="0"/>
                        </a:spcAft>
                      </a:pPr>
                      <a:r>
                        <a:rPr lang="en-US" sz="1200" dirty="0">
                          <a:effectLst/>
                        </a:rPr>
                        <a:t>T-21:  Increasing fuel taxes / Carbon tax</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E2FFC5"/>
                    </a:solidFill>
                  </a:tcPr>
                </a:tc>
              </a:tr>
            </a:tbl>
          </a:graphicData>
        </a:graphic>
      </p:graphicFrame>
      <p:cxnSp>
        <p:nvCxnSpPr>
          <p:cNvPr id="6" name="Straight Connector 5"/>
          <p:cNvCxnSpPr/>
          <p:nvPr/>
        </p:nvCxnSpPr>
        <p:spPr>
          <a:xfrm>
            <a:off x="4714504" y="3289465"/>
            <a:ext cx="4120738"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714504" y="5258790"/>
            <a:ext cx="4120738"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77352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Notes for Analysis</a:t>
            </a:r>
            <a:endParaRPr lang="en-US" dirty="0"/>
          </a:p>
        </p:txBody>
      </p:sp>
      <p:sp>
        <p:nvSpPr>
          <p:cNvPr id="3" name="Content Placeholder 2"/>
          <p:cNvSpPr>
            <a:spLocks noGrp="1"/>
          </p:cNvSpPr>
          <p:nvPr>
            <p:ph idx="1"/>
          </p:nvPr>
        </p:nvSpPr>
        <p:spPr/>
        <p:txBody>
          <a:bodyPr>
            <a:normAutofit/>
          </a:bodyPr>
          <a:lstStyle/>
          <a:p>
            <a:r>
              <a:rPr lang="en-US" dirty="0" smtClean="0"/>
              <a:t>State, Regional and Local Actions, not Federal</a:t>
            </a:r>
          </a:p>
          <a:p>
            <a:pPr lvl="1"/>
            <a:r>
              <a:rPr lang="en-US" dirty="0" smtClean="0"/>
              <a:t>National policies and regulations could have the most significant impacts, but these strategies may not be feasible or desirable to be applied at a regional level</a:t>
            </a:r>
          </a:p>
          <a:p>
            <a:r>
              <a:rPr lang="en-US" dirty="0" smtClean="0"/>
              <a:t>Strategies not implementation Mechanisms or Processes</a:t>
            </a:r>
          </a:p>
          <a:p>
            <a:pPr lvl="1"/>
            <a:r>
              <a:rPr lang="en-US" dirty="0" smtClean="0"/>
              <a:t>A number of implementation mechanisms and ‘process’ requirement could play important roles in helping to advance implementation strategies</a:t>
            </a:r>
          </a:p>
          <a:p>
            <a:r>
              <a:rPr lang="en-US" dirty="0" smtClean="0"/>
              <a:t>Grouping of Strategies</a:t>
            </a:r>
          </a:p>
          <a:p>
            <a:pPr lvl="1"/>
            <a:r>
              <a:rPr lang="en-US" dirty="0" smtClean="0"/>
              <a:t>For analysis, we plan to bundle several strategies</a:t>
            </a:r>
          </a:p>
          <a:p>
            <a:pPr lvl="1"/>
            <a:endParaRPr lang="en-US" dirty="0"/>
          </a:p>
          <a:p>
            <a:pPr marL="0" lvl="1" indent="0">
              <a:buNone/>
            </a:pPr>
            <a:r>
              <a:rPr lang="en-US" b="1" i="1" dirty="0" smtClean="0"/>
              <a:t>Utilize sketch planning tools combined with emissions factors from MOVES </a:t>
            </a:r>
          </a:p>
          <a:p>
            <a:pPr marL="0" lvl="1" indent="0">
              <a:buNone/>
            </a:pPr>
            <a:endParaRPr lang="en-US" b="1" i="1" dirty="0" smtClean="0"/>
          </a:p>
        </p:txBody>
      </p:sp>
    </p:spTree>
    <p:extLst>
      <p:ext uri="{BB962C8B-B14F-4D97-AF65-F5344CB8AC3E}">
        <p14:creationId xmlns:p14="http://schemas.microsoft.com/office/powerpoint/2010/main" val="3991400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Analysis Approaches</a:t>
            </a:r>
            <a:endParaRPr lang="en-US" dirty="0"/>
          </a:p>
        </p:txBody>
      </p:sp>
      <p:sp>
        <p:nvSpPr>
          <p:cNvPr id="3" name="Content Placeholder 2"/>
          <p:cNvSpPr>
            <a:spLocks noGrp="1"/>
          </p:cNvSpPr>
          <p:nvPr>
            <p:ph idx="1"/>
          </p:nvPr>
        </p:nvSpPr>
        <p:spPr>
          <a:xfrm>
            <a:off x="227013" y="1268414"/>
            <a:ext cx="4487491" cy="4857750"/>
          </a:xfrm>
        </p:spPr>
        <p:txBody>
          <a:bodyPr/>
          <a:lstStyle/>
          <a:p>
            <a:r>
              <a:rPr lang="en-US" dirty="0" smtClean="0"/>
              <a:t>EPA TEAM (Transportation Efficiency Analysis Method) Approach</a:t>
            </a:r>
          </a:p>
          <a:p>
            <a:pPr lvl="1"/>
            <a:r>
              <a:rPr lang="en-US" dirty="0" smtClean="0"/>
              <a:t>Utilizes TRIMM tool to analyze TDM strategies, transit enhancements, pricing strategies (as well as limited potential for LU and bike/</a:t>
            </a:r>
            <a:r>
              <a:rPr lang="en-US" dirty="0" err="1" smtClean="0"/>
              <a:t>ped</a:t>
            </a:r>
            <a:r>
              <a:rPr lang="en-US" dirty="0" smtClean="0"/>
              <a:t>)</a:t>
            </a:r>
          </a:p>
          <a:p>
            <a:r>
              <a:rPr lang="en-US" dirty="0" smtClean="0"/>
              <a:t>Tools developed for NCHRP 8-78</a:t>
            </a:r>
            <a:r>
              <a:rPr lang="en-US" dirty="0"/>
              <a:t>, including use of </a:t>
            </a:r>
            <a:r>
              <a:rPr lang="en-US" dirty="0" smtClean="0"/>
              <a:t>GIS-overlay methods</a:t>
            </a:r>
          </a:p>
          <a:p>
            <a:pPr lvl="1"/>
            <a:r>
              <a:rPr lang="en-US" dirty="0" smtClean="0"/>
              <a:t>Analyzes shift in mode shares due to land use changes, bicycle/pedestrian accessibility</a:t>
            </a:r>
          </a:p>
          <a:p>
            <a:r>
              <a:rPr lang="en-US" dirty="0" smtClean="0"/>
              <a:t>Simple spreadsheet tools</a:t>
            </a:r>
          </a:p>
          <a:p>
            <a:pPr lvl="1"/>
            <a:r>
              <a:rPr lang="en-US" dirty="0" smtClean="0"/>
              <a:t> Assess changes in vehicle operations, technologies, and fuels</a:t>
            </a:r>
            <a:endParaRPr lang="en-US" dirty="0"/>
          </a:p>
        </p:txBody>
      </p:sp>
      <p:sp>
        <p:nvSpPr>
          <p:cNvPr id="4" name="Text Placeholder 3"/>
          <p:cNvSpPr>
            <a:spLocks noGrp="1"/>
          </p:cNvSpPr>
          <p:nvPr>
            <p:ph type="body" sz="quarter" idx="13"/>
          </p:nvPr>
        </p:nvSpPr>
        <p:spPr/>
        <p:txBody>
          <a:bodyPr>
            <a:normAutofit lnSpcReduction="10000"/>
          </a:bodyPr>
          <a:lstStyle/>
          <a:p>
            <a:endParaRPr lang="en-US"/>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5367646" y="3450096"/>
            <a:ext cx="2889250" cy="2166620"/>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t="3268"/>
          <a:stretch>
            <a:fillRect/>
          </a:stretch>
        </p:blipFill>
        <p:spPr bwMode="auto">
          <a:xfrm>
            <a:off x="4761727" y="1175787"/>
            <a:ext cx="1789075" cy="2072429"/>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793133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Different Analysis Approaches</a:t>
            </a:r>
            <a:endParaRPr lang="en-US" dirty="0"/>
          </a:p>
        </p:txBody>
      </p:sp>
      <p:sp>
        <p:nvSpPr>
          <p:cNvPr id="3" name="Content Placeholder 2"/>
          <p:cNvSpPr>
            <a:spLocks noGrp="1"/>
          </p:cNvSpPr>
          <p:nvPr>
            <p:ph idx="1"/>
          </p:nvPr>
        </p:nvSpPr>
        <p:spPr>
          <a:xfrm>
            <a:off x="227013" y="1339664"/>
            <a:ext cx="3917475" cy="1462911"/>
          </a:xfrm>
        </p:spPr>
        <p:txBody>
          <a:bodyPr/>
          <a:lstStyle/>
          <a:p>
            <a:pPr marL="0" indent="0">
              <a:buNone/>
            </a:pPr>
            <a:r>
              <a:rPr lang="en-US" dirty="0" smtClean="0"/>
              <a:t>Different sets of (combined) strategies</a:t>
            </a:r>
            <a:endParaRPr lang="en-US" dirty="0"/>
          </a:p>
        </p:txBody>
      </p:sp>
      <p:pic>
        <p:nvPicPr>
          <p:cNvPr id="5" name="Picture 4" descr="A graph showing the potential on-road CO2 emissions in Atlanta through 2030 given a variety of different scenario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0282" y="2309382"/>
            <a:ext cx="3962331" cy="2702006"/>
          </a:xfrm>
          <a:prstGeom prst="rect">
            <a:avLst/>
          </a:prstGeom>
          <a:noFill/>
          <a:ln>
            <a:solidFill>
              <a:schemeClr val="tx1"/>
            </a:solidFill>
          </a:ln>
        </p:spPr>
      </p:pic>
      <p:sp>
        <p:nvSpPr>
          <p:cNvPr id="6" name="Rectangle 5"/>
          <p:cNvSpPr/>
          <p:nvPr/>
        </p:nvSpPr>
        <p:spPr>
          <a:xfrm>
            <a:off x="170282" y="5067222"/>
            <a:ext cx="3962331" cy="261610"/>
          </a:xfrm>
          <a:prstGeom prst="rect">
            <a:avLst/>
          </a:prstGeom>
        </p:spPr>
        <p:txBody>
          <a:bodyPr wrap="square">
            <a:spAutoFit/>
          </a:bodyPr>
          <a:lstStyle/>
          <a:p>
            <a:r>
              <a:rPr lang="en-US" sz="1100" dirty="0" smtClean="0"/>
              <a:t>Source: Atlanta Regional Commission </a:t>
            </a:r>
            <a:endParaRPr lang="en-US" sz="1100" dirty="0"/>
          </a:p>
        </p:txBody>
      </p:sp>
      <p:sp>
        <p:nvSpPr>
          <p:cNvPr id="7" name="Content Placeholder 2"/>
          <p:cNvSpPr txBox="1">
            <a:spLocks/>
          </p:cNvSpPr>
          <p:nvPr/>
        </p:nvSpPr>
        <p:spPr>
          <a:xfrm>
            <a:off x="4861035" y="1325812"/>
            <a:ext cx="3917475" cy="1462911"/>
          </a:xfrm>
          <a:prstGeom prst="rect">
            <a:avLst/>
          </a:prstGeom>
        </p:spPr>
        <p:txBody>
          <a:bodyPr vert="horz" lIns="91440" tIns="45720" rIns="91440" bIns="45720" rtlCol="0">
            <a:normAutofit/>
          </a:bodyPr>
          <a:lstStyle>
            <a:lvl1pPr marL="182880" indent="-182880" algn="l" defTabSz="914400" rtl="0" eaLnBrk="1" latinLnBrk="0" hangingPunct="1">
              <a:spcBef>
                <a:spcPts val="1800"/>
              </a:spcBef>
              <a:spcAft>
                <a:spcPts val="0"/>
              </a:spcAft>
              <a:buClr>
                <a:schemeClr val="accent1"/>
              </a:buClr>
              <a:buFont typeface="Wingdings" pitchFamily="2" charset="2"/>
              <a:buChar char="§"/>
              <a:defRPr sz="2000" b="1" kern="1200" baseline="0">
                <a:solidFill>
                  <a:schemeClr val="tx1"/>
                </a:solidFill>
                <a:latin typeface="+mn-lt"/>
                <a:ea typeface="+mn-ea"/>
                <a:cs typeface="+mn-cs"/>
              </a:defRPr>
            </a:lvl1pPr>
            <a:lvl2pPr marL="457200" indent="-228600" algn="l" defTabSz="914400" rtl="0" eaLnBrk="1" latinLnBrk="0" hangingPunct="1">
              <a:spcBef>
                <a:spcPts val="600"/>
              </a:spcBef>
              <a:buClr>
                <a:schemeClr val="accent1"/>
              </a:buClr>
              <a:buFont typeface="Arial" pitchFamily="34" charset="0"/>
              <a:buChar char="–"/>
              <a:defRPr sz="1800" kern="1200" baseline="0">
                <a:solidFill>
                  <a:schemeClr val="tx1"/>
                </a:solidFill>
                <a:latin typeface="+mn-lt"/>
                <a:ea typeface="+mn-ea"/>
                <a:cs typeface="+mn-cs"/>
              </a:defRPr>
            </a:lvl2pPr>
            <a:lvl3pPr marL="640080" indent="-182880" algn="l" defTabSz="914400" rtl="0" eaLnBrk="1" latinLnBrk="0" hangingPunct="1">
              <a:spcBef>
                <a:spcPts val="600"/>
              </a:spcBef>
              <a:buClr>
                <a:schemeClr val="accent1"/>
              </a:buClr>
              <a:buFont typeface="Arial" pitchFamily="34" charset="0"/>
              <a:buChar char="•"/>
              <a:defRPr sz="16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itchFamily="2" charset="2"/>
              <a:buNone/>
            </a:pPr>
            <a:r>
              <a:rPr lang="en-US" smtClean="0"/>
              <a:t>Different levels of aggressiveness</a:t>
            </a:r>
            <a:endParaRPr lang="en-US" dirty="0"/>
          </a:p>
        </p:txBody>
      </p:sp>
      <p:pic>
        <p:nvPicPr>
          <p:cNvPr id="8" name="Picture 1" descr="This graph shows millions of tons of greenhouse gas emissions on the y-axis, and then 5 scenarios on the x-axis. The five scenarios represent 2006 conditions, Transportation 2040 Likely Technology Scenario from the Constrained Plan, Transportation 2040 Agressive Technology Scenario from the Constrained Plan, Transportation 2040 LIkely Technology Scenario from the Full Plan, and Transportation 2040 Agressive Technology Scenario from the Full Plan. &#10;&#10;Each of the Transportation 2040 scenarios is broken into four sections: reductions from VISION 2040 Compared to Trends (representing approximately 1.5 million tons of emissions in each scenario); Reductions from Trasnportation Strategies (representing approximately 1.5 million tons of emissions in the Constrained Plan scenarios, and 2 million tons of emissions in the Full Plan scenarios); Reductions from Vehicle and Fuel Technoloy (representing approximately 5 million tons of emissions in the likely technology scenarios and approximately 10 million tons of emissions in the agressive technology scenarios); and remaining emissions (approximately 16.5 million tons in the Constrained Plan Likely Tech scenario, 13 million tons in the Constrained Plan Agressive Tech scenario, 16 million tons in the Full Plan Likely Tech scenario, and 12 million tons in the Full Plan Agressive Tech Scenario).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1035" y="2253547"/>
            <a:ext cx="4061360" cy="281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4350395" y="5067222"/>
            <a:ext cx="4572000" cy="600164"/>
          </a:xfrm>
          <a:prstGeom prst="rect">
            <a:avLst/>
          </a:prstGeom>
        </p:spPr>
        <p:txBody>
          <a:bodyPr>
            <a:spAutoFit/>
          </a:bodyPr>
          <a:lstStyle/>
          <a:p>
            <a:r>
              <a:rPr lang="en-US" sz="1100" dirty="0"/>
              <a:t>Source: Puget Sound Regional Council, </a:t>
            </a:r>
            <a:r>
              <a:rPr lang="en-US" sz="1100" i="1" dirty="0"/>
              <a:t>Transportation 2040, </a:t>
            </a:r>
            <a:r>
              <a:rPr lang="en-US" sz="1100" dirty="0"/>
              <a:t>Chapter 3 and Appendix L, available at: </a:t>
            </a:r>
            <a:r>
              <a:rPr lang="en-US" sz="1100" u="sng" dirty="0">
                <a:hlinkClick r:id="rId4"/>
              </a:rPr>
              <a:t>http://www.psrc.org/transportation/t2040/t2040-pubs/final-draft-transportation-2040</a:t>
            </a:r>
            <a:r>
              <a:rPr lang="en-US" sz="1100" dirty="0"/>
              <a:t> </a:t>
            </a:r>
          </a:p>
        </p:txBody>
      </p:sp>
    </p:spTree>
    <p:extLst>
      <p:ext uri="{BB962C8B-B14F-4D97-AF65-F5344CB8AC3E}">
        <p14:creationId xmlns:p14="http://schemas.microsoft.com/office/powerpoint/2010/main" val="592841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Initial Concepts for Prioritized Strategies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79623540"/>
              </p:ext>
            </p:extLst>
          </p:nvPr>
        </p:nvGraphicFramePr>
        <p:xfrm>
          <a:off x="294968" y="1160206"/>
          <a:ext cx="8554064" cy="5267398"/>
        </p:xfrm>
        <a:graphic>
          <a:graphicData uri="http://schemas.openxmlformats.org/drawingml/2006/table">
            <a:tbl>
              <a:tblPr firstRow="1" firstCol="1" bandRow="1">
                <a:tableStyleId>{5C22544A-7EE6-4342-B048-85BDC9FD1C3A}</a:tableStyleId>
              </a:tblPr>
              <a:tblGrid>
                <a:gridCol w="934064"/>
                <a:gridCol w="7620000"/>
              </a:tblGrid>
              <a:tr h="2487562">
                <a:tc>
                  <a:txBody>
                    <a:bodyPr/>
                    <a:lstStyle/>
                    <a:p>
                      <a:pPr marL="0" marR="0">
                        <a:lnSpc>
                          <a:spcPct val="107000"/>
                        </a:lnSpc>
                        <a:spcBef>
                          <a:spcPts val="0"/>
                        </a:spcBef>
                        <a:spcAft>
                          <a:spcPts val="0"/>
                        </a:spcAft>
                      </a:pPr>
                      <a:r>
                        <a:rPr lang="en-US" sz="1400" dirty="0">
                          <a:effectLst/>
                        </a:rPr>
                        <a:t>Most Promising</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6464" marR="66464"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300" b="0" dirty="0">
                          <a:solidFill>
                            <a:schemeClr val="tx1"/>
                          </a:solidFill>
                          <a:effectLst/>
                        </a:rPr>
                        <a:t>Increase proportion of new housing and jobs in activity centers (L-2) + Maximize walkable design in activity centers (L-4) + Establish adequate retail balance in activity centers (L-5) + Focus Government employment near premium transit (L-6) + Enhance the bicycle/pedestrian environment (T-12)</a:t>
                      </a:r>
                    </a:p>
                    <a:p>
                      <a:pPr marL="342900" marR="0" lvl="0" indent="-342900">
                        <a:lnSpc>
                          <a:spcPct val="115000"/>
                        </a:lnSpc>
                        <a:spcBef>
                          <a:spcPts val="0"/>
                        </a:spcBef>
                        <a:spcAft>
                          <a:spcPts val="0"/>
                        </a:spcAft>
                        <a:buFont typeface="Symbol" panose="05050102010706020507" pitchFamily="18" charset="2"/>
                        <a:buChar char=""/>
                      </a:pPr>
                      <a:r>
                        <a:rPr lang="en-US" sz="1300" b="0" dirty="0">
                          <a:solidFill>
                            <a:schemeClr val="tx1"/>
                          </a:solidFill>
                          <a:effectLst/>
                        </a:rPr>
                        <a:t>Improve fuel economy of light-duty vehicle fleet (T-1)</a:t>
                      </a:r>
                    </a:p>
                    <a:p>
                      <a:pPr marL="342900" marR="0" lvl="0" indent="-342900">
                        <a:lnSpc>
                          <a:spcPct val="115000"/>
                        </a:lnSpc>
                        <a:spcBef>
                          <a:spcPts val="0"/>
                        </a:spcBef>
                        <a:spcAft>
                          <a:spcPts val="0"/>
                        </a:spcAft>
                        <a:buFont typeface="Symbol" panose="05050102010706020507" pitchFamily="18" charset="2"/>
                        <a:buChar char=""/>
                      </a:pPr>
                      <a:r>
                        <a:rPr lang="en-US" sz="1300" b="0" dirty="0">
                          <a:solidFill>
                            <a:schemeClr val="tx1"/>
                          </a:solidFill>
                          <a:effectLst/>
                        </a:rPr>
                        <a:t>Low carbon fuel standard (LCFS) (T-5)</a:t>
                      </a:r>
                    </a:p>
                    <a:p>
                      <a:pPr marL="342900" marR="0" lvl="0" indent="-342900">
                        <a:lnSpc>
                          <a:spcPct val="115000"/>
                        </a:lnSpc>
                        <a:spcBef>
                          <a:spcPts val="0"/>
                        </a:spcBef>
                        <a:spcAft>
                          <a:spcPts val="0"/>
                        </a:spcAft>
                        <a:buFont typeface="Symbol" panose="05050102010706020507" pitchFamily="18" charset="2"/>
                        <a:buChar char=""/>
                      </a:pPr>
                      <a:r>
                        <a:rPr lang="en-US" sz="1300" b="0" dirty="0">
                          <a:solidFill>
                            <a:schemeClr val="tx1"/>
                          </a:solidFill>
                          <a:effectLst/>
                        </a:rPr>
                        <a:t>Promote eco-driving (T-8) + Advance adoption of connected vehicle technologies (T-11) + Corridor operational improvements (T-7) + Roadway bottleneck relief/targeted capacity enhancements (T-6)</a:t>
                      </a:r>
                    </a:p>
                    <a:p>
                      <a:pPr marL="342900" marR="0" lvl="0" indent="-342900">
                        <a:lnSpc>
                          <a:spcPct val="115000"/>
                        </a:lnSpc>
                        <a:spcBef>
                          <a:spcPts val="0"/>
                        </a:spcBef>
                        <a:spcAft>
                          <a:spcPts val="0"/>
                        </a:spcAft>
                        <a:buFont typeface="Symbol" panose="05050102010706020507" pitchFamily="18" charset="2"/>
                        <a:buChar char=""/>
                      </a:pPr>
                      <a:r>
                        <a:rPr lang="en-US" sz="1300" b="0" dirty="0">
                          <a:solidFill>
                            <a:schemeClr val="tx1"/>
                          </a:solidFill>
                          <a:effectLst/>
                        </a:rPr>
                        <a:t>Transit incentives (T-14) + Enhance transit services (T-13)</a:t>
                      </a:r>
                    </a:p>
                    <a:p>
                      <a:pPr marL="342900" marR="0" lvl="0" indent="-342900">
                        <a:lnSpc>
                          <a:spcPct val="115000"/>
                        </a:lnSpc>
                        <a:spcBef>
                          <a:spcPts val="0"/>
                        </a:spcBef>
                        <a:spcAft>
                          <a:spcPts val="0"/>
                        </a:spcAft>
                        <a:buFont typeface="Symbol" panose="05050102010706020507" pitchFamily="18" charset="2"/>
                        <a:buChar char=""/>
                      </a:pPr>
                      <a:r>
                        <a:rPr lang="en-US" sz="1300" b="0" dirty="0">
                          <a:solidFill>
                            <a:schemeClr val="tx1"/>
                          </a:solidFill>
                          <a:effectLst/>
                        </a:rPr>
                        <a:t>Travel demand management (T-17)</a:t>
                      </a:r>
                    </a:p>
                    <a:p>
                      <a:pPr marL="342900" marR="0" lvl="0" indent="-342900">
                        <a:lnSpc>
                          <a:spcPct val="115000"/>
                        </a:lnSpc>
                        <a:spcBef>
                          <a:spcPts val="0"/>
                        </a:spcBef>
                        <a:spcAft>
                          <a:spcPts val="0"/>
                        </a:spcAft>
                        <a:buFont typeface="Symbol" panose="05050102010706020507" pitchFamily="18" charset="2"/>
                        <a:buChar char=""/>
                      </a:pPr>
                      <a:r>
                        <a:rPr lang="en-US" sz="1300" b="0" dirty="0">
                          <a:solidFill>
                            <a:schemeClr val="tx1"/>
                          </a:solidFill>
                          <a:effectLst/>
                        </a:rPr>
                        <a:t>Road pricing/ congestion pricing (T-18) + Pay as You Drive insurance (T-20)</a:t>
                      </a:r>
                      <a:endParaRPr lang="en-US" sz="13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6464" marR="66464" marT="0" marB="0">
                    <a:solidFill>
                      <a:srgbClr val="CCECFF"/>
                    </a:solidFill>
                  </a:tcPr>
                </a:tc>
              </a:tr>
              <a:tr h="1175012">
                <a:tc>
                  <a:txBody>
                    <a:bodyPr/>
                    <a:lstStyle/>
                    <a:p>
                      <a:pPr marL="0" marR="0">
                        <a:lnSpc>
                          <a:spcPct val="107000"/>
                        </a:lnSpc>
                        <a:spcBef>
                          <a:spcPts val="0"/>
                        </a:spcBef>
                        <a:spcAft>
                          <a:spcPts val="0"/>
                        </a:spcAft>
                      </a:pPr>
                      <a:r>
                        <a:rPr lang="en-US" sz="1400">
                          <a:effectLst/>
                        </a:rPr>
                        <a:t>Somewhat Promising</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6464" marR="66464"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300" dirty="0">
                          <a:effectLst/>
                        </a:rPr>
                        <a:t>Maximize urban tree canopy (L-1)</a:t>
                      </a:r>
                    </a:p>
                    <a:p>
                      <a:pPr marL="342900" marR="0" lvl="0" indent="-342900">
                        <a:lnSpc>
                          <a:spcPct val="115000"/>
                        </a:lnSpc>
                        <a:spcBef>
                          <a:spcPts val="0"/>
                        </a:spcBef>
                        <a:spcAft>
                          <a:spcPts val="0"/>
                        </a:spcAft>
                        <a:buFont typeface="Symbol" panose="05050102010706020507" pitchFamily="18" charset="2"/>
                        <a:buChar char=""/>
                      </a:pPr>
                      <a:r>
                        <a:rPr lang="en-US" sz="1300" dirty="0">
                          <a:effectLst/>
                        </a:rPr>
                        <a:t>Improve regional jobs/housing balance (L-3)</a:t>
                      </a:r>
                    </a:p>
                    <a:p>
                      <a:pPr marL="342900" marR="0" lvl="0" indent="-342900">
                        <a:lnSpc>
                          <a:spcPct val="115000"/>
                        </a:lnSpc>
                        <a:spcBef>
                          <a:spcPts val="0"/>
                        </a:spcBef>
                        <a:spcAft>
                          <a:spcPts val="0"/>
                        </a:spcAft>
                        <a:buFont typeface="Symbol" panose="05050102010706020507" pitchFamily="18" charset="2"/>
                        <a:buChar char=""/>
                      </a:pPr>
                      <a:r>
                        <a:rPr lang="en-US" sz="1300" dirty="0">
                          <a:effectLst/>
                        </a:rPr>
                        <a:t>Increase alternative fuels in public sector fleets (T-2)</a:t>
                      </a:r>
                    </a:p>
                    <a:p>
                      <a:pPr marL="342900" marR="0" lvl="0" indent="-342900">
                        <a:lnSpc>
                          <a:spcPct val="115000"/>
                        </a:lnSpc>
                        <a:spcBef>
                          <a:spcPts val="0"/>
                        </a:spcBef>
                        <a:spcAft>
                          <a:spcPts val="0"/>
                        </a:spcAft>
                        <a:buFont typeface="Symbol" panose="05050102010706020507" pitchFamily="18" charset="2"/>
                        <a:buChar char=""/>
                      </a:pPr>
                      <a:r>
                        <a:rPr lang="en-US" sz="1300" dirty="0">
                          <a:effectLst/>
                        </a:rPr>
                        <a:t>Clean freight technologies (T-3)</a:t>
                      </a:r>
                    </a:p>
                    <a:p>
                      <a:pPr marL="342900" marR="0" lvl="0" indent="-342900">
                        <a:lnSpc>
                          <a:spcPct val="115000"/>
                        </a:lnSpc>
                        <a:spcBef>
                          <a:spcPts val="0"/>
                        </a:spcBef>
                        <a:spcAft>
                          <a:spcPts val="0"/>
                        </a:spcAft>
                        <a:buFont typeface="Symbol" panose="05050102010706020507" pitchFamily="18" charset="2"/>
                        <a:buChar char=""/>
                      </a:pPr>
                      <a:r>
                        <a:rPr lang="en-US" sz="1300" dirty="0">
                          <a:effectLst/>
                        </a:rPr>
                        <a:t>Parking management (T-16</a:t>
                      </a:r>
                      <a:r>
                        <a:rPr lang="en-US" sz="1300" dirty="0" smtClean="0">
                          <a:effectLst/>
                        </a:rPr>
                        <a:t>)</a:t>
                      </a:r>
                    </a:p>
                    <a:p>
                      <a:pPr marL="342900" marR="0" lvl="0" indent="-342900">
                        <a:lnSpc>
                          <a:spcPct val="115000"/>
                        </a:lnSpc>
                        <a:spcBef>
                          <a:spcPts val="0"/>
                        </a:spcBef>
                        <a:spcAft>
                          <a:spcPts val="0"/>
                        </a:spcAft>
                        <a:buFont typeface="Symbol" panose="05050102010706020507" pitchFamily="18" charset="2"/>
                        <a:buChar char=""/>
                      </a:pPr>
                      <a:endParaRPr lang="en-US"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66464" marR="66464" marT="0" marB="0"/>
                </a:tc>
              </a:tr>
              <a:tr h="1412808">
                <a:tc>
                  <a:txBody>
                    <a:bodyPr/>
                    <a:lstStyle/>
                    <a:p>
                      <a:pPr marL="0" marR="0">
                        <a:lnSpc>
                          <a:spcPct val="107000"/>
                        </a:lnSpc>
                        <a:spcBef>
                          <a:spcPts val="0"/>
                        </a:spcBef>
                        <a:spcAft>
                          <a:spcPts val="0"/>
                        </a:spcAft>
                      </a:pPr>
                      <a:r>
                        <a:rPr lang="en-US" sz="1400">
                          <a:effectLst/>
                        </a:rPr>
                        <a:t>Less Promising</a:t>
                      </a:r>
                    </a:p>
                    <a:p>
                      <a:pPr marL="0" marR="0">
                        <a:lnSpc>
                          <a:spcPct val="107000"/>
                        </a:lnSpc>
                        <a:spcBef>
                          <a:spcPts val="0"/>
                        </a:spcBef>
                        <a:spcAft>
                          <a:spcPts val="0"/>
                        </a:spcAft>
                      </a:pPr>
                      <a:r>
                        <a:rPr lang="en-US" sz="1400">
                          <a:effectLst/>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6464" marR="66464"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300" dirty="0">
                          <a:effectLst/>
                        </a:rPr>
                        <a:t>Lower emissions of off-road construction vehicles (T-4)</a:t>
                      </a:r>
                    </a:p>
                    <a:p>
                      <a:pPr marL="342900" marR="0" lvl="0" indent="-342900">
                        <a:lnSpc>
                          <a:spcPct val="115000"/>
                        </a:lnSpc>
                        <a:spcBef>
                          <a:spcPts val="0"/>
                        </a:spcBef>
                        <a:spcAft>
                          <a:spcPts val="0"/>
                        </a:spcAft>
                        <a:buFont typeface="Symbol" panose="05050102010706020507" pitchFamily="18" charset="2"/>
                        <a:buChar char=""/>
                      </a:pPr>
                      <a:r>
                        <a:rPr lang="en-US" sz="1300" dirty="0">
                          <a:effectLst/>
                        </a:rPr>
                        <a:t>Off-peak freight deliveries (T-9)</a:t>
                      </a:r>
                    </a:p>
                    <a:p>
                      <a:pPr marL="342900" marR="0" lvl="0" indent="-342900">
                        <a:lnSpc>
                          <a:spcPct val="115000"/>
                        </a:lnSpc>
                        <a:spcBef>
                          <a:spcPts val="0"/>
                        </a:spcBef>
                        <a:spcAft>
                          <a:spcPts val="0"/>
                        </a:spcAft>
                        <a:buFont typeface="Symbol" panose="05050102010706020507" pitchFamily="18" charset="2"/>
                        <a:buChar char=""/>
                      </a:pPr>
                      <a:r>
                        <a:rPr lang="en-US" sz="1300" dirty="0">
                          <a:effectLst/>
                        </a:rPr>
                        <a:t>Lower speed limits (T-10)</a:t>
                      </a:r>
                    </a:p>
                    <a:p>
                      <a:pPr marL="342900" marR="0" lvl="0" indent="-342900">
                        <a:lnSpc>
                          <a:spcPct val="115000"/>
                        </a:lnSpc>
                        <a:spcBef>
                          <a:spcPts val="0"/>
                        </a:spcBef>
                        <a:spcAft>
                          <a:spcPts val="0"/>
                        </a:spcAft>
                        <a:buFont typeface="Symbol" panose="05050102010706020507" pitchFamily="18" charset="2"/>
                        <a:buChar char=""/>
                      </a:pPr>
                      <a:r>
                        <a:rPr lang="en-US" sz="1300" dirty="0">
                          <a:effectLst/>
                        </a:rPr>
                        <a:t>Park-and-ride and HOV investments (T-15)</a:t>
                      </a:r>
                    </a:p>
                    <a:p>
                      <a:pPr marL="342900" marR="0" lvl="0" indent="-342900">
                        <a:lnSpc>
                          <a:spcPct val="115000"/>
                        </a:lnSpc>
                        <a:spcBef>
                          <a:spcPts val="0"/>
                        </a:spcBef>
                        <a:spcAft>
                          <a:spcPts val="0"/>
                        </a:spcAft>
                        <a:buFont typeface="Symbol" panose="05050102010706020507" pitchFamily="18" charset="2"/>
                        <a:buChar char=""/>
                      </a:pPr>
                      <a:r>
                        <a:rPr lang="en-US" sz="1300" dirty="0">
                          <a:effectLst/>
                        </a:rPr>
                        <a:t>Cordon pricing (T-19)</a:t>
                      </a:r>
                    </a:p>
                    <a:p>
                      <a:pPr marL="342900" marR="0" lvl="0" indent="-342900">
                        <a:lnSpc>
                          <a:spcPct val="115000"/>
                        </a:lnSpc>
                        <a:spcBef>
                          <a:spcPts val="0"/>
                        </a:spcBef>
                        <a:spcAft>
                          <a:spcPts val="0"/>
                        </a:spcAft>
                        <a:buFont typeface="Symbol" panose="05050102010706020507" pitchFamily="18" charset="2"/>
                        <a:buChar char=""/>
                      </a:pPr>
                      <a:r>
                        <a:rPr lang="en-US" sz="1300" dirty="0">
                          <a:effectLst/>
                        </a:rPr>
                        <a:t>Increasing fuel taxes / carbon tax (T-21)</a:t>
                      </a:r>
                      <a:endParaRPr lang="en-US"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66464" marR="66464" marT="0" marB="0"/>
                </a:tc>
              </a:tr>
            </a:tbl>
          </a:graphicData>
        </a:graphic>
      </p:graphicFrame>
    </p:spTree>
    <p:extLst>
      <p:ext uri="{BB962C8B-B14F-4D97-AF65-F5344CB8AC3E}">
        <p14:creationId xmlns:p14="http://schemas.microsoft.com/office/powerpoint/2010/main" val="3557736115"/>
      </p:ext>
    </p:extLst>
  </p:cSld>
  <p:clrMapOvr>
    <a:masterClrMapping/>
  </p:clrMapOvr>
  <p:timing>
    <p:tnLst>
      <p:par>
        <p:cTn id="1" dur="indefinite" restart="never" nodeType="tmRoot"/>
      </p:par>
    </p:tnLst>
  </p:timing>
</p:sld>
</file>

<file path=ppt/theme/theme1.xml><?xml version="1.0" encoding="utf-8"?>
<a:theme xmlns:a="http://schemas.openxmlformats.org/drawingml/2006/main" name="New Template -Final - 051513">
  <a:themeElements>
    <a:clrScheme name="ICF Palette">
      <a:dk1>
        <a:sysClr val="windowText" lastClr="000000"/>
      </a:dk1>
      <a:lt1>
        <a:sysClr val="window" lastClr="FFFFFF"/>
      </a:lt1>
      <a:dk2>
        <a:srgbClr val="757561"/>
      </a:dk2>
      <a:lt2>
        <a:srgbClr val="E4E4E0"/>
      </a:lt2>
      <a:accent1>
        <a:srgbClr val="0067AB"/>
      </a:accent1>
      <a:accent2>
        <a:srgbClr val="677719"/>
      </a:accent2>
      <a:accent3>
        <a:srgbClr val="C27B13"/>
      </a:accent3>
      <a:accent4>
        <a:srgbClr val="8A2003"/>
      </a:accent4>
      <a:accent5>
        <a:srgbClr val="CCE1EE"/>
      </a:accent5>
      <a:accent6>
        <a:srgbClr val="F3E5D0"/>
      </a:accent6>
      <a:hlink>
        <a:srgbClr val="0067AB"/>
      </a:hlink>
      <a:folHlink>
        <a:srgbClr val="0067A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5D6484AB8674B46B824508BFE4411B2" ma:contentTypeVersion="7" ma:contentTypeDescription="Create a new document." ma:contentTypeScope="" ma:versionID="87bc30f850173c9bf53d1dd3f1fa2982">
  <xsd:schema xmlns:xsd="http://www.w3.org/2001/XMLSchema" xmlns:xs="http://www.w3.org/2001/XMLSchema" xmlns:p="http://schemas.microsoft.com/office/2006/metadata/properties" xmlns:ns2="ac8cedf0-06eb-411a-aeda-3c4e0b4f4e09" xmlns:ns3="c89cfb4f-9d74-4962-8be5-87ef4c970e23" targetNamespace="http://schemas.microsoft.com/office/2006/metadata/properties" ma:root="true" ma:fieldsID="79275e1d205e13f2a77459d5f83a228e" ns2:_="" ns3:_="">
    <xsd:import namespace="ac8cedf0-06eb-411a-aeda-3c4e0b4f4e09"/>
    <xsd:import namespace="c89cfb4f-9d74-4962-8be5-87ef4c970e23"/>
    <xsd:element name="properties">
      <xsd:complexType>
        <xsd:sequence>
          <xsd:element name="documentManagement">
            <xsd:complexType>
              <xsd:all>
                <xsd:element ref="ns2:ib3f1a3a39e34d47b02bdebbc1fc26e6" minOccurs="0"/>
                <xsd:element ref="ns2:gaea68229104418bb6f7e9d3a3ee628d" minOccurs="0"/>
                <xsd:element ref="ns3:Group" minOccurs="0"/>
                <xsd:element ref="ns3:Type_x0020_of_x0020_Materia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8cedf0-06eb-411a-aeda-3c4e0b4f4e09" elementFormDefault="qualified">
    <xsd:import namespace="http://schemas.microsoft.com/office/2006/documentManagement/types"/>
    <xsd:import namespace="http://schemas.microsoft.com/office/infopath/2007/PartnerControls"/>
    <xsd:element name="ib3f1a3a39e34d47b02bdebbc1fc26e6" ma:index="9" nillable="true" ma:taxonomy="true" ma:internalName="ib3f1a3a39e34d47b02bdebbc1fc26e6" ma:taxonomyFieldName="Asset_x0020_Type" ma:displayName="Content Category" ma:default="" ma:fieldId="{2b3f1a3a-39e3-4d47-b02b-debbc1fc26e6}" ma:sspId="3e19737f-1f90-4e79-9fc4-fd47dd63d4d0" ma:termSetId="7887ea7e-6924-4479-9b5a-a8a26621cbaa" ma:anchorId="00000000-0000-0000-0000-000000000000" ma:open="false" ma:isKeyword="false">
      <xsd:complexType>
        <xsd:sequence>
          <xsd:element ref="pc:Terms" minOccurs="0" maxOccurs="1"/>
        </xsd:sequence>
      </xsd:complexType>
    </xsd:element>
    <xsd:element name="gaea68229104418bb6f7e9d3a3ee628d" ma:index="11" nillable="true" ma:taxonomy="true" ma:internalName="gaea68229104418bb6f7e9d3a3ee628d" ma:taxonomyFieldName="Asset_x0020_Topic" ma:displayName="Content Topic(s)" ma:default="" ma:fieldId="{0aea6822-9104-418b-b6f7-e9d3a3ee628d}" ma:taxonomyMulti="true" ma:sspId="3e19737f-1f90-4e79-9fc4-fd47dd63d4d0" ma:termSetId="ab0bbaa8-2256-48af-a50c-a67ff4b88062"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89cfb4f-9d74-4962-8be5-87ef4c970e23" elementFormDefault="qualified">
    <xsd:import namespace="http://schemas.microsoft.com/office/2006/documentManagement/types"/>
    <xsd:import namespace="http://schemas.microsoft.com/office/infopath/2007/PartnerControls"/>
    <xsd:element name="Group" ma:index="12" nillable="true" ma:displayName="Group" ma:format="Dropdown" ma:internalName="Group">
      <xsd:simpleType>
        <xsd:restriction base="dms:Choice">
          <xsd:enumeration value="Associations and Nonprofits"/>
          <xsd:enumeration value="Aviation"/>
          <xsd:enumeration value="Climate"/>
          <xsd:enumeration value="Community Development"/>
          <xsd:enumeration value="Defense"/>
          <xsd:enumeration value="Education"/>
          <xsd:enumeration value="Energy"/>
          <xsd:enumeration value="Environment"/>
          <xsd:enumeration value="Families and Communities"/>
          <xsd:enumeration value="Health"/>
          <xsd:enumeration value="Homeland Security"/>
          <xsd:enumeration value="International Development"/>
          <xsd:enumeration value="Transportation"/>
          <xsd:enumeration value="Business Process Operations and Optimization"/>
          <xsd:enumeration value="Organizational Learning and Performance"/>
          <xsd:enumeration value="Program Management"/>
          <xsd:enumeration value="Research and Evaluation"/>
          <xsd:enumeration value="Strategic Communications and Marketing"/>
          <xsd:enumeration value="Training and Technical Assistance"/>
          <xsd:enumeration value="IT Management and Solutions"/>
          <xsd:enumeration value="Corporate and HR"/>
          <xsd:enumeration value="Marketing Examples"/>
        </xsd:restriction>
      </xsd:simpleType>
    </xsd:element>
    <xsd:element name="Type_x0020_of_x0020_Material" ma:index="13" nillable="true" ma:displayName="Type of Material" ma:format="Dropdown" ma:internalName="Type_x0020_of_x0020_Material">
      <xsd:simpleType>
        <xsd:restriction base="dms:Choice">
          <xsd:enumeration value="Proposal Covers and Title Page"/>
          <xsd:enumeration value="Power Point"/>
          <xsd:enumeration value="Quals"/>
          <xsd:enumeration value="RFI"/>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Group xmlns="c89cfb4f-9d74-4962-8be5-87ef4c970e23">Transportation</Group>
    <gaea68229104418bb6f7e9d3a3ee628d xmlns="ac8cedf0-06eb-411a-aeda-3c4e0b4f4e09">
      <Terms xmlns="http://schemas.microsoft.com/office/infopath/2007/PartnerControls">
        <TermInfo xmlns="http://schemas.microsoft.com/office/infopath/2007/PartnerControls">
          <TermName xmlns="http://schemas.microsoft.com/office/infopath/2007/PartnerControls">Marketing + Communications</TermName>
          <TermId xmlns="http://schemas.microsoft.com/office/infopath/2007/PartnerControls">93be14f9-fe41-46fa-aa39-0c616338db4a</TermId>
        </TermInfo>
        <TermInfo xmlns="http://schemas.microsoft.com/office/infopath/2007/PartnerControls">
          <TermName xmlns="http://schemas.microsoft.com/office/infopath/2007/PartnerControls"> Transportation</TermName>
          <TermId xmlns="http://schemas.microsoft.com/office/infopath/2007/PartnerControls">aec95c1c-bb11-40d9-a80c-96442cd10f1c</TermId>
        </TermInfo>
      </Terms>
    </gaea68229104418bb6f7e9d3a3ee628d>
    <Type_x0020_of_x0020_Material xmlns="c89cfb4f-9d74-4962-8be5-87ef4c970e23">Power Point</Type_x0020_of_x0020_Material>
    <ib3f1a3a39e34d47b02bdebbc1fc26e6 xmlns="ac8cedf0-06eb-411a-aeda-3c4e0b4f4e09">
      <Terms xmlns="http://schemas.microsoft.com/office/infopath/2007/PartnerControls">
        <TermInfo xmlns="http://schemas.microsoft.com/office/infopath/2007/PartnerControls">
          <TermName xmlns="http://schemas.microsoft.com/office/infopath/2007/PartnerControls">Template</TermName>
          <TermId xmlns="http://schemas.microsoft.com/office/infopath/2007/PartnerControls">5687d578-07e6-48e8-a028-4d26db81d99c</TermId>
        </TermInfo>
      </Terms>
    </ib3f1a3a39e34d47b02bdebbc1fc26e6>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9682B0-EEBA-4D55-BFC0-8B7E6C56B7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8cedf0-06eb-411a-aeda-3c4e0b4f4e09"/>
    <ds:schemaRef ds:uri="c89cfb4f-9d74-4962-8be5-87ef4c970e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3814631-2B10-4F87-A42E-610079FAFCD3}">
  <ds:schemaRefs>
    <ds:schemaRef ds:uri="http://purl.org/dc/terms/"/>
    <ds:schemaRef ds:uri="http://schemas.microsoft.com/office/2006/documentManagement/types"/>
    <ds:schemaRef ds:uri="http://www.w3.org/XML/1998/namespace"/>
    <ds:schemaRef ds:uri="c89cfb4f-9d74-4962-8be5-87ef4c970e23"/>
    <ds:schemaRef ds:uri="http://purl.org/dc/dcmitype/"/>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ac8cedf0-06eb-411a-aeda-3c4e0b4f4e09"/>
  </ds:schemaRefs>
</ds:datastoreItem>
</file>

<file path=customXml/itemProps3.xml><?xml version="1.0" encoding="utf-8"?>
<ds:datastoreItem xmlns:ds="http://schemas.openxmlformats.org/officeDocument/2006/customXml" ds:itemID="{E584E8A7-5E27-438D-875A-89499B22C84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New Template -Final - 051513</Template>
  <TotalTime>108</TotalTime>
  <Words>687</Words>
  <Application>Microsoft Office PowerPoint</Application>
  <PresentationFormat>On-screen Show (4:3)</PresentationFormat>
  <Paragraphs>88</Paragraphs>
  <Slides>7</Slides>
  <Notes>3</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New Template -Final - 051513</vt:lpstr>
      <vt:lpstr>Multi-Sector Approach to Reducing Greenhouse Gas Emissions in the Metropolitan Washington Region</vt:lpstr>
      <vt:lpstr>Task Ahead</vt:lpstr>
      <vt:lpstr>Land Use and Transportation Strategies</vt:lpstr>
      <vt:lpstr>Notes for Analysis</vt:lpstr>
      <vt:lpstr>Analysis Approaches</vt:lpstr>
      <vt:lpstr>Different Analysis Approaches</vt:lpstr>
      <vt:lpstr>Initial Concepts for Prioritized Strategies</vt:lpstr>
    </vt:vector>
  </TitlesOfParts>
  <Company>ICF International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Instructions for This New Template</dc:title>
  <dc:creator>VM</dc:creator>
  <cp:lastModifiedBy>Michael Grant</cp:lastModifiedBy>
  <cp:revision>14</cp:revision>
  <cp:lastPrinted>2015-04-16T21:05:31Z</cp:lastPrinted>
  <dcterms:created xsi:type="dcterms:W3CDTF">2013-05-20T19:11:07Z</dcterms:created>
  <dcterms:modified xsi:type="dcterms:W3CDTF">2015-04-17T12:37:18Z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sset Topic">
    <vt:lpwstr>351;#Marketing + Communications|93be14f9-fe41-46fa-aa39-0c616338db4a;#369;# Transportation|aec95c1c-bb11-40d9-a80c-96442cd10f1c</vt:lpwstr>
  </property>
  <property fmtid="{D5CDD505-2E9C-101B-9397-08002B2CF9AE}" pid="3" name="Asset Type">
    <vt:lpwstr>56;#Template|5687d578-07e6-48e8-a028-4d26db81d99c</vt:lpwstr>
  </property>
  <property fmtid="{D5CDD505-2E9C-101B-9397-08002B2CF9AE}" pid="4" name="Asset_x0020_Type">
    <vt:lpwstr>56;#Template|5687d578-07e6-48e8-a028-4d26db81d99c</vt:lpwstr>
  </property>
  <property fmtid="{D5CDD505-2E9C-101B-9397-08002B2CF9AE}" pid="5" name="ContentTypeId">
    <vt:lpwstr>0x010100B5D6484AB8674B46B824508BFE4411B2</vt:lpwstr>
  </property>
  <property fmtid="{D5CDD505-2E9C-101B-9397-08002B2CF9AE}" pid="6" name="TaxCatchAll">
    <vt:lpwstr>369;# Transportation|aec95c1c-bb11-40d9-a80c-96442cd10f1c;#351;#Marketing + Communications|93be14f9-fe41-46fa-aa39-0c616338db4a;#56;#Template|5687d578-07e6-48e8-a028-4d26db81d99c</vt:lpwstr>
  </property>
  <property fmtid="{D5CDD505-2E9C-101B-9397-08002B2CF9AE}" pid="7" name="Asset_x0020_Topic">
    <vt:lpwstr>351;#Marketing + Communications|93be14f9-fe41-46fa-aa39-0c616338db4a;#369;# Transportation|aec95c1c-bb11-40d9-a80c-96442cd10f1c</vt:lpwstr>
  </property>
</Properties>
</file>