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ppt/drawings/drawing1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8.xml" ContentType="application/vnd.openxmlformats-officedocument.themeOverride+xml"/>
  <Override PartName="/ppt/drawings/drawing2.xml" ContentType="application/vnd.openxmlformats-officedocument.drawingml.chartshape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heme/themeOverride12.xml" ContentType="application/vnd.openxmlformats-officedocument.themeOverrid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Override13.xml" ContentType="application/vnd.openxmlformats-officedocument.themeOverrid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theme/themeOverride14.xml" ContentType="application/vnd.openxmlformats-officedocument.themeOverrid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theme/themeOverride15.xml" ContentType="application/vnd.openxmlformats-officedocument.themeOverrid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theme/themeOverride16.xml" ContentType="application/vnd.openxmlformats-officedocument.themeOverrid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theme/themeOverride17.xml" ContentType="application/vnd.openxmlformats-officedocument.themeOverride+xml"/>
  <Override PartName="/ppt/charts/chart18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theme/themeOverride18.xml" ContentType="application/vnd.openxmlformats-officedocument.themeOverride+xml"/>
  <Override PartName="/ppt/charts/chart19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theme/themeOverride19.xml" ContentType="application/vnd.openxmlformats-officedocument.themeOverride+xml"/>
  <Override PartName="/ppt/charts/chart20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theme/themeOverride20.xml" ContentType="application/vnd.openxmlformats-officedocument.themeOverride+xml"/>
  <Override PartName="/ppt/charts/chart21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theme/themeOverride21.xml" ContentType="application/vnd.openxmlformats-officedocument.themeOverride+xml"/>
  <Override PartName="/ppt/charts/chart22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theme/themeOverride22.xml" ContentType="application/vnd.openxmlformats-officedocument.themeOverride+xml"/>
  <Override PartName="/ppt/charts/chart23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theme/themeOverride23.xml" ContentType="application/vnd.openxmlformats-officedocument.themeOverride+xml"/>
  <Override PartName="/ppt/charts/chart24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theme/themeOverride24.xml" ContentType="application/vnd.openxmlformats-officedocument.themeOverride+xml"/>
  <Override PartName="/ppt/charts/chart25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theme/themeOverride25.xml" ContentType="application/vnd.openxmlformats-officedocument.themeOverride+xml"/>
  <Override PartName="/ppt/charts/chart26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theme/themeOverride2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80" r:id="rId2"/>
    <p:sldId id="270" r:id="rId3"/>
    <p:sldId id="284" r:id="rId4"/>
    <p:sldId id="294" r:id="rId5"/>
    <p:sldId id="299" r:id="rId6"/>
    <p:sldId id="302" r:id="rId7"/>
    <p:sldId id="307" r:id="rId8"/>
    <p:sldId id="300" r:id="rId9"/>
    <p:sldId id="303" r:id="rId10"/>
    <p:sldId id="305" r:id="rId11"/>
    <p:sldId id="316" r:id="rId12"/>
    <p:sldId id="322" r:id="rId13"/>
    <p:sldId id="321" r:id="rId14"/>
    <p:sldId id="311" r:id="rId15"/>
    <p:sldId id="320" r:id="rId16"/>
    <p:sldId id="308" r:id="rId17"/>
    <p:sldId id="317" r:id="rId18"/>
    <p:sldId id="309" r:id="rId19"/>
    <p:sldId id="318" r:id="rId20"/>
    <p:sldId id="310" r:id="rId21"/>
    <p:sldId id="319" r:id="rId22"/>
    <p:sldId id="285" r:id="rId23"/>
    <p:sldId id="315" r:id="rId24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8507" autoAdjust="0"/>
  </p:normalViewPr>
  <p:slideViewPr>
    <p:cSldViewPr snapToGrid="0" snapToObjects="1">
      <p:cViewPr varScale="1">
        <p:scale>
          <a:sx n="63" d="100"/>
          <a:sy n="63" d="100"/>
        </p:scale>
        <p:origin x="7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518"/>
    </p:cViewPr>
  </p:sorterViewPr>
  <p:notesViewPr>
    <p:cSldViewPr snapToGrid="0" snapToObjects="1" showGuides="1">
      <p:cViewPr varScale="1">
        <p:scale>
          <a:sx n="69" d="100"/>
          <a:sy n="69" d="100"/>
        </p:scale>
        <p:origin x="2622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5" Type="http://schemas.openxmlformats.org/officeDocument/2006/relationships/chartUserShapes" Target="../drawings/drawing1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2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\\mwcog.org\DFS\DEP\Water%20Fact%20Sheets\2018%20Potomac%20Fact%20Sheet\Wastewater%20Treatment\WWTP_DATA_LOADS_05_29_2016_Major_Minor.xlsx" TargetMode="External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1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2.xm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3.xm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4.xm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5.xm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6.xml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7.xml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8.xml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9.xml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0.xml"/><Relationship Id="rId2" Type="http://schemas.microsoft.com/office/2011/relationships/chartColorStyle" Target="colors19.xml"/><Relationship Id="rId1" Type="http://schemas.microsoft.com/office/2011/relationships/chartStyle" Target="style19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1.xml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2.xml"/><Relationship Id="rId2" Type="http://schemas.microsoft.com/office/2011/relationships/chartColorStyle" Target="colors21.xml"/><Relationship Id="rId1" Type="http://schemas.microsoft.com/office/2011/relationships/chartStyle" Target="style21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3.xml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4.xml"/><Relationship Id="rId2" Type="http://schemas.microsoft.com/office/2011/relationships/chartColorStyle" Target="colors23.xml"/><Relationship Id="rId1" Type="http://schemas.microsoft.com/office/2011/relationships/chartStyle" Target="style23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5.xml"/><Relationship Id="rId2" Type="http://schemas.microsoft.com/office/2011/relationships/chartColorStyle" Target="colors24.xml"/><Relationship Id="rId1" Type="http://schemas.microsoft.com/office/2011/relationships/chartStyle" Target="style24.xml"/><Relationship Id="rId4" Type="http://schemas.openxmlformats.org/officeDocument/2006/relationships/oleObject" Target="file:///\\mwcog.org\DFS\DEP\WRTC\2018\September\Sector%20Load%20Analysis.xlsx" TargetMode="Externa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6.xml"/><Relationship Id="rId2" Type="http://schemas.microsoft.com/office/2011/relationships/chartColorStyle" Target="colors25.xml"/><Relationship Id="rId1" Type="http://schemas.microsoft.com/office/2011/relationships/chartStyle" Target="style25.xml"/><Relationship Id="rId4" Type="http://schemas.openxmlformats.org/officeDocument/2006/relationships/oleObject" Target="file:///\\mwcog.org\DFS\DEP\WRTC\2018\September\Sector%20Load%20Analysi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Bay Watershed </a:t>
            </a:r>
            <a:r>
              <a:rPr lang="en-US" b="1" dirty="0"/>
              <a:t>All Sectors </a:t>
            </a:r>
            <a:r>
              <a:rPr lang="en-US" dirty="0"/>
              <a:t>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5"/>
          <c:order val="5"/>
          <c:tx>
            <c:strRef>
              <c:f>'Combined Pivots'!$B$25</c:f>
              <c:strCache>
                <c:ptCount val="1"/>
                <c:pt idx="0">
                  <c:v>ALL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'Combined Pivots'!$H$1:$L$1</c:f>
              <c:strCache>
                <c:ptCount val="5"/>
                <c:pt idx="0">
                  <c:v>1985</c:v>
                </c:pt>
                <c:pt idx="1">
                  <c:v>2005</c:v>
                </c:pt>
                <c:pt idx="2">
                  <c:v>2009</c:v>
                </c:pt>
                <c:pt idx="3">
                  <c:v>2017</c:v>
                </c:pt>
                <c:pt idx="4">
                  <c:v>2025</c:v>
                </c:pt>
              </c:strCache>
            </c:strRef>
          </c:cat>
          <c:val>
            <c:numRef>
              <c:f>'Combined Pivots'!$H$25:$L$25</c:f>
              <c:numCache>
                <c:formatCode>0%</c:formatCode>
                <c:ptCount val="5"/>
                <c:pt idx="0">
                  <c:v>1</c:v>
                </c:pt>
                <c:pt idx="1">
                  <c:v>0.84933415563213932</c:v>
                </c:pt>
                <c:pt idx="2">
                  <c:v>0.81789180597555322</c:v>
                </c:pt>
                <c:pt idx="3">
                  <c:v>0.7541107628148962</c:v>
                </c:pt>
                <c:pt idx="4">
                  <c:v>0.59048680695279887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39-4FBC-9C95-5376F4ED62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7377288"/>
        <c:axId val="22737964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227377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7379640"/>
        <c:crosses val="autoZero"/>
        <c:auto val="1"/>
        <c:lblAlgn val="ctr"/>
        <c:lblOffset val="100"/>
        <c:noMultiLvlLbl val="0"/>
      </c:catAx>
      <c:valAx>
        <c:axId val="22737964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7377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Bay Watershed </a:t>
            </a:r>
            <a:r>
              <a:rPr lang="en-US" sz="1400" b="1" i="0" u="none" strike="noStrike" baseline="0" dirty="0">
                <a:effectLst/>
              </a:rPr>
              <a:t>Wastewater</a:t>
            </a:r>
            <a:r>
              <a:rPr lang="en-US" sz="1400" b="0" i="0" u="none" strike="noStrike" baseline="0" dirty="0">
                <a:effectLst/>
              </a:rPr>
              <a:t> </a:t>
            </a:r>
            <a:r>
              <a:rPr lang="en-US" dirty="0"/>
              <a:t>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5"/>
          <c:order val="5"/>
          <c:tx>
            <c:strRef>
              <c:f>'Combined Pivots'!$B$24</c:f>
              <c:strCache>
                <c:ptCount val="1"/>
                <c:pt idx="0">
                  <c:v>Wastewater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'Combined Pivots'!$H$1:$L$1</c:f>
              <c:strCache>
                <c:ptCount val="5"/>
                <c:pt idx="0">
                  <c:v>1985</c:v>
                </c:pt>
                <c:pt idx="1">
                  <c:v>2005</c:v>
                </c:pt>
                <c:pt idx="2">
                  <c:v>2009</c:v>
                </c:pt>
                <c:pt idx="3">
                  <c:v>2017</c:v>
                </c:pt>
                <c:pt idx="4">
                  <c:v>2025</c:v>
                </c:pt>
              </c:strCache>
            </c:strRef>
          </c:cat>
          <c:val>
            <c:numRef>
              <c:f>'Combined Pivots'!$H$24:$L$24</c:f>
              <c:numCache>
                <c:formatCode>0%</c:formatCode>
                <c:ptCount val="5"/>
                <c:pt idx="0">
                  <c:v>1</c:v>
                </c:pt>
                <c:pt idx="1">
                  <c:v>0.64049203650396214</c:v>
                </c:pt>
                <c:pt idx="2">
                  <c:v>0.60457133503616955</c:v>
                </c:pt>
                <c:pt idx="3">
                  <c:v>0.39076844744196965</c:v>
                </c:pt>
                <c:pt idx="4">
                  <c:v>0.45721178464856549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58A-47A0-9501-8432DA682E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7381208"/>
        <c:axId val="22738356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858A-47A0-9501-8432DA682E63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858A-47A0-9501-8432DA682E63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858A-47A0-9501-8432DA682E63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858A-47A0-9501-8432DA682E63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858A-47A0-9501-8432DA682E63}"/>
                  </c:ext>
                </c:extLst>
              </c15:ser>
            </c15:filteredBarSeries>
          </c:ext>
        </c:extLst>
      </c:barChart>
      <c:catAx>
        <c:axId val="227381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7383560"/>
        <c:crosses val="autoZero"/>
        <c:auto val="1"/>
        <c:lblAlgn val="ctr"/>
        <c:lblOffset val="100"/>
        <c:noMultiLvlLbl val="0"/>
      </c:catAx>
      <c:valAx>
        <c:axId val="22738356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7381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Bay Watershed </a:t>
            </a:r>
            <a:r>
              <a:rPr lang="en-US" sz="1400" b="0" i="0" u="none" strike="noStrike" baseline="0" dirty="0">
                <a:effectLst/>
              </a:rPr>
              <a:t> </a:t>
            </a:r>
            <a:r>
              <a:rPr lang="en-US" sz="1400" b="1" i="0" u="none" strike="noStrike" baseline="0" dirty="0">
                <a:effectLst/>
              </a:rPr>
              <a:t>Developed </a:t>
            </a:r>
            <a:r>
              <a:rPr lang="en-US" dirty="0"/>
              <a:t>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5"/>
          <c:order val="5"/>
          <c:tx>
            <c:strRef>
              <c:f>'Combined Pivots'!$B$21</c:f>
              <c:strCache>
                <c:ptCount val="1"/>
                <c:pt idx="0">
                  <c:v>Developed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'Combined Pivots'!$H$1:$L$1</c:f>
              <c:strCache>
                <c:ptCount val="5"/>
                <c:pt idx="0">
                  <c:v>1985</c:v>
                </c:pt>
                <c:pt idx="1">
                  <c:v>2005</c:v>
                </c:pt>
                <c:pt idx="2">
                  <c:v>2009</c:v>
                </c:pt>
                <c:pt idx="3">
                  <c:v>2017</c:v>
                </c:pt>
                <c:pt idx="4">
                  <c:v>2025</c:v>
                </c:pt>
              </c:strCache>
            </c:strRef>
          </c:cat>
          <c:val>
            <c:numRef>
              <c:f>'Combined Pivots'!$H$21:$L$21</c:f>
              <c:numCache>
                <c:formatCode>0%</c:formatCode>
                <c:ptCount val="5"/>
                <c:pt idx="0">
                  <c:v>1</c:v>
                </c:pt>
                <c:pt idx="1">
                  <c:v>1.3455556478536816</c:v>
                </c:pt>
                <c:pt idx="2">
                  <c:v>1.3858566440548414</c:v>
                </c:pt>
                <c:pt idx="3">
                  <c:v>1.446778400266028</c:v>
                </c:pt>
                <c:pt idx="4">
                  <c:v>1.0968668496971294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6B-4222-8BA4-479B58E21A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7377680"/>
        <c:axId val="21909636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566B-4222-8BA4-479B58E21A37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566B-4222-8BA4-479B58E21A37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566B-4222-8BA4-479B58E21A37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566B-4222-8BA4-479B58E21A37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566B-4222-8BA4-479B58E21A37}"/>
                  </c:ext>
                </c:extLst>
              </c15:ser>
            </c15:filteredBarSeries>
          </c:ext>
        </c:extLst>
      </c:barChart>
      <c:catAx>
        <c:axId val="227377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9096360"/>
        <c:crosses val="autoZero"/>
        <c:auto val="1"/>
        <c:lblAlgn val="ctr"/>
        <c:lblOffset val="100"/>
        <c:noMultiLvlLbl val="0"/>
      </c:catAx>
      <c:valAx>
        <c:axId val="219096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7377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Bay Watershed </a:t>
            </a:r>
            <a:r>
              <a:rPr lang="en-US" sz="1400" b="1" i="0" u="none" strike="noStrike" baseline="0" dirty="0">
                <a:effectLst/>
              </a:rPr>
              <a:t>Agriculture</a:t>
            </a:r>
            <a:r>
              <a:rPr lang="en-US" sz="1400" b="0" i="0" u="none" strike="noStrike" baseline="0" dirty="0">
                <a:effectLst/>
              </a:rPr>
              <a:t> </a:t>
            </a:r>
            <a:r>
              <a:rPr lang="en-US" dirty="0"/>
              <a:t>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5"/>
          <c:order val="5"/>
          <c:tx>
            <c:strRef>
              <c:f>'Combined Pivots'!$B$20</c:f>
              <c:strCache>
                <c:ptCount val="1"/>
                <c:pt idx="0">
                  <c:v>Agriculture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'Combined Pivots'!$H$1:$L$1</c:f>
              <c:strCache>
                <c:ptCount val="5"/>
                <c:pt idx="0">
                  <c:v>1985</c:v>
                </c:pt>
                <c:pt idx="1">
                  <c:v>2005</c:v>
                </c:pt>
                <c:pt idx="2">
                  <c:v>2009</c:v>
                </c:pt>
                <c:pt idx="3">
                  <c:v>2017</c:v>
                </c:pt>
                <c:pt idx="4">
                  <c:v>2025</c:v>
                </c:pt>
              </c:strCache>
            </c:strRef>
          </c:cat>
          <c:val>
            <c:numRef>
              <c:f>'Combined Pivots'!$H$20:$L$20</c:f>
              <c:numCache>
                <c:formatCode>0%</c:formatCode>
                <c:ptCount val="5"/>
                <c:pt idx="0">
                  <c:v>1</c:v>
                </c:pt>
                <c:pt idx="1">
                  <c:v>0.83569336800792549</c:v>
                </c:pt>
                <c:pt idx="2">
                  <c:v>0.78493633725427669</c:v>
                </c:pt>
                <c:pt idx="3">
                  <c:v>0.76848826841351159</c:v>
                </c:pt>
                <c:pt idx="4">
                  <c:v>0.46787174144315197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92-43DC-B4D4-C28E26AD60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9101064"/>
        <c:axId val="219102632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5292-43DC-B4D4-C28E26AD6034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5292-43DC-B4D4-C28E26AD6034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5292-43DC-B4D4-C28E26AD6034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5292-43DC-B4D4-C28E26AD6034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5292-43DC-B4D4-C28E26AD6034}"/>
                  </c:ext>
                </c:extLst>
              </c15:ser>
            </c15:filteredBarSeries>
          </c:ext>
        </c:extLst>
      </c:barChart>
      <c:catAx>
        <c:axId val="219101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9102632"/>
        <c:crosses val="autoZero"/>
        <c:auto val="1"/>
        <c:lblAlgn val="ctr"/>
        <c:lblOffset val="100"/>
        <c:noMultiLvlLbl val="0"/>
      </c:catAx>
      <c:valAx>
        <c:axId val="219102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9101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Bay Watershed All Sectors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9097536"/>
        <c:axId val="219095576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219097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9095576"/>
        <c:crosses val="autoZero"/>
        <c:auto val="1"/>
        <c:lblAlgn val="ctr"/>
        <c:lblOffset val="100"/>
        <c:noMultiLvlLbl val="0"/>
      </c:catAx>
      <c:valAx>
        <c:axId val="219095576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9097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All Sectors </a:t>
            </a:r>
            <a:r>
              <a:rPr lang="en-US" sz="1800" dirty="0"/>
              <a:t>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5.7016637228755745E-2"/>
          <c:y val="0.11724849527085127"/>
          <c:w val="0.93096853249727773"/>
          <c:h val="0.7139694382570192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'Combined Pivots'!$A$25:$B$25</c:f>
              <c:strCache>
                <c:ptCount val="2"/>
                <c:pt idx="0">
                  <c:v>Bay Watershed</c:v>
                </c:pt>
                <c:pt idx="1">
                  <c:v>ALL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Pivots'!$I$25:$L$25</c:f>
              <c:numCache>
                <c:formatCode>0%</c:formatCode>
                <c:ptCount val="4"/>
                <c:pt idx="0">
                  <c:v>0.84933415563213932</c:v>
                </c:pt>
                <c:pt idx="1">
                  <c:v>0.81789180597555322</c:v>
                </c:pt>
                <c:pt idx="2">
                  <c:v>0.7541107628148962</c:v>
                </c:pt>
                <c:pt idx="3">
                  <c:v>0.59048680695279887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775-4C7E-92A0-4952AAC40231}"/>
            </c:ext>
          </c:extLst>
        </c:ser>
        <c:ser>
          <c:idx val="4"/>
          <c:order val="1"/>
          <c:tx>
            <c:strRef>
              <c:f>'Combined Pivots'!$A$31:$B$31</c:f>
              <c:strCache>
                <c:ptCount val="2"/>
                <c:pt idx="0">
                  <c:v>Maryland</c:v>
                </c:pt>
                <c:pt idx="1">
                  <c:v>ALL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Pivots'!$I$31:$L$31</c:f>
              <c:numCache>
                <c:formatCode>0%</c:formatCode>
                <c:ptCount val="4"/>
                <c:pt idx="0">
                  <c:v>0.73886135764954297</c:v>
                </c:pt>
                <c:pt idx="1">
                  <c:v>0.68408893853130004</c:v>
                </c:pt>
                <c:pt idx="2">
                  <c:v>0.64497133767742232</c:v>
                </c:pt>
                <c:pt idx="3">
                  <c:v>0.56709700874251556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775-4C7E-92A0-4952AAC40231}"/>
            </c:ext>
          </c:extLst>
        </c:ser>
        <c:ser>
          <c:idx val="5"/>
          <c:order val="2"/>
          <c:tx>
            <c:strRef>
              <c:f>'Combined Pivots'!$A$37:$B$37</c:f>
              <c:strCache>
                <c:ptCount val="2"/>
                <c:pt idx="0">
                  <c:v>Virginia</c:v>
                </c:pt>
                <c:pt idx="1">
                  <c:v>ALL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Pivots'!$I$37:$L$37</c:f>
              <c:numCache>
                <c:formatCode>0%</c:formatCode>
                <c:ptCount val="4"/>
                <c:pt idx="0">
                  <c:v>0.84463927298323382</c:v>
                </c:pt>
                <c:pt idx="1">
                  <c:v>0.81861718978200237</c:v>
                </c:pt>
                <c:pt idx="2">
                  <c:v>0.70168995770926312</c:v>
                </c:pt>
                <c:pt idx="3">
                  <c:v>0.60254582045909144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775-4C7E-92A0-4952AAC40231}"/>
            </c:ext>
          </c:extLst>
        </c:ser>
        <c:ser>
          <c:idx val="1"/>
          <c:order val="3"/>
          <c:tx>
            <c:strRef>
              <c:f>'Combined Pivots'!$A$13:$B$13</c:f>
              <c:strCache>
                <c:ptCount val="2"/>
                <c:pt idx="0">
                  <c:v>Washington, DC</c:v>
                </c:pt>
                <c:pt idx="1">
                  <c:v>ALL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Pivots'!$I$13:$L$13</c:f>
              <c:numCache>
                <c:formatCode>0%</c:formatCode>
                <c:ptCount val="4"/>
                <c:pt idx="0">
                  <c:v>0.41678676214527288</c:v>
                </c:pt>
                <c:pt idx="1">
                  <c:v>0.4266551039875266</c:v>
                </c:pt>
                <c:pt idx="2">
                  <c:v>0.23836416556939069</c:v>
                </c:pt>
                <c:pt idx="3">
                  <c:v>0.37532886322486325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775-4C7E-92A0-4952AAC402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6472832"/>
        <c:axId val="606472048"/>
        <c:extLst>
          <c:ext xmlns:c15="http://schemas.microsoft.com/office/drawing/2012/chart" uri="{02D57815-91ED-43cb-92C2-25804820EDAC}">
            <c15:filteredBarSeries>
              <c15:ser>
                <c:idx val="0"/>
                <c:order val="4"/>
                <c:tx>
                  <c:strRef>
                    <c:extLst>
                      <c:ext uri="{02D57815-91ED-43cb-92C2-25804820EDAC}">
                        <c15:formulaRef>
                          <c15:sqref>'Combined Pivots'!$A$7:$B$7</c15:sqref>
                        </c15:formulaRef>
                      </c:ext>
                    </c:extLst>
                    <c:strCache>
                      <c:ptCount val="2"/>
                      <c:pt idx="0">
                        <c:v>NVRC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Pivots'!$H$7:$L$7</c15:sqref>
                        </c15:formulaRef>
                      </c:ext>
                    </c:extLst>
                    <c:numCache>
                      <c:formatCode>0%</c:formatCode>
                      <c:ptCount val="5"/>
                      <c:pt idx="0">
                        <c:v>1</c:v>
                      </c:pt>
                      <c:pt idx="1">
                        <c:v>0.61396345711909284</c:v>
                      </c:pt>
                      <c:pt idx="2">
                        <c:v>0.58552931050869972</c:v>
                      </c:pt>
                      <c:pt idx="3">
                        <c:v>0.46808011976914921</c:v>
                      </c:pt>
                      <c:pt idx="4">
                        <c:v>0.56668483187574548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4-A775-4C7E-92A0-4952AAC40231}"/>
                  </c:ext>
                </c:extLst>
              </c15:ser>
            </c15:filteredBarSeries>
            <c15:filteredBarSeries>
              <c15:ser>
                <c:idx val="2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Pivots'!$A$19:$B$19</c15:sqref>
                        </c15:formulaRef>
                      </c:ext>
                    </c:extLst>
                    <c:strCache>
                      <c:ptCount val="2"/>
                      <c:pt idx="0">
                        <c:v>MD_COG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Pivots'!$H$19:$L$19</c15:sqref>
                        </c15:formulaRef>
                      </c:ext>
                    </c:extLst>
                    <c:numCache>
                      <c:formatCode>0%</c:formatCode>
                      <c:ptCount val="5"/>
                      <c:pt idx="0">
                        <c:v>1</c:v>
                      </c:pt>
                      <c:pt idx="1">
                        <c:v>0.66969415443329094</c:v>
                      </c:pt>
                      <c:pt idx="2">
                        <c:v>0.63448937412672768</c:v>
                      </c:pt>
                      <c:pt idx="3">
                        <c:v>0.54320509465048894</c:v>
                      </c:pt>
                      <c:pt idx="4">
                        <c:v>0.60527989023001794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A775-4C7E-92A0-4952AAC40231}"/>
                  </c:ext>
                </c:extLst>
              </c15:ser>
            </c15:filteredBarSeries>
          </c:ext>
        </c:extLst>
      </c:barChart>
      <c:catAx>
        <c:axId val="606472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472048"/>
        <c:crosses val="autoZero"/>
        <c:auto val="1"/>
        <c:lblAlgn val="ctr"/>
        <c:lblOffset val="100"/>
        <c:noMultiLvlLbl val="0"/>
      </c:catAx>
      <c:valAx>
        <c:axId val="60647204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472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Bay Watershed All Sectors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06470872"/>
        <c:axId val="606471656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606470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471656"/>
        <c:crosses val="autoZero"/>
        <c:auto val="1"/>
        <c:lblAlgn val="ctr"/>
        <c:lblOffset val="100"/>
        <c:noMultiLvlLbl val="0"/>
      </c:catAx>
      <c:valAx>
        <c:axId val="606471656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470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All Sectors</a:t>
            </a:r>
            <a:r>
              <a:rPr lang="en-US" sz="1800" b="1" baseline="0" dirty="0"/>
              <a:t> </a:t>
            </a:r>
            <a:r>
              <a:rPr lang="en-US" sz="1800" dirty="0"/>
              <a:t>TP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'Combined TP'!$A$25:$B$25</c:f>
              <c:strCache>
                <c:ptCount val="2"/>
                <c:pt idx="0">
                  <c:v>Bay Watershed</c:v>
                </c:pt>
                <c:pt idx="1">
                  <c:v>ALL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TP'!$I$25:$L$25</c:f>
              <c:numCache>
                <c:formatCode>0%</c:formatCode>
                <c:ptCount val="4"/>
                <c:pt idx="0">
                  <c:v>0.63557230097675077</c:v>
                </c:pt>
                <c:pt idx="1">
                  <c:v>0.58326357939984452</c:v>
                </c:pt>
                <c:pt idx="2">
                  <c:v>0.50708390059065589</c:v>
                </c:pt>
                <c:pt idx="3">
                  <c:v>0.44696474178741763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08F-4389-A3FD-B62789FDC91D}"/>
            </c:ext>
          </c:extLst>
        </c:ser>
        <c:ser>
          <c:idx val="4"/>
          <c:order val="1"/>
          <c:tx>
            <c:strRef>
              <c:f>'Combined TP'!$A$31:$B$31</c:f>
              <c:strCache>
                <c:ptCount val="2"/>
                <c:pt idx="0">
                  <c:v>Maryland</c:v>
                </c:pt>
                <c:pt idx="1">
                  <c:v>ALL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TP'!$I$31:$L$31</c:f>
              <c:numCache>
                <c:formatCode>0%</c:formatCode>
                <c:ptCount val="4"/>
                <c:pt idx="0">
                  <c:v>0.59616950526295354</c:v>
                </c:pt>
                <c:pt idx="1">
                  <c:v>0.54535900718890784</c:v>
                </c:pt>
                <c:pt idx="2">
                  <c:v>0.49381378054102504</c:v>
                </c:pt>
                <c:pt idx="3">
                  <c:v>0.46679804083358861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08F-4389-A3FD-B62789FDC91D}"/>
            </c:ext>
          </c:extLst>
        </c:ser>
        <c:ser>
          <c:idx val="5"/>
          <c:order val="2"/>
          <c:tx>
            <c:strRef>
              <c:f>'Combined TP'!$A$37:$B$37</c:f>
              <c:strCache>
                <c:ptCount val="2"/>
                <c:pt idx="0">
                  <c:v>Virginia</c:v>
                </c:pt>
                <c:pt idx="1">
                  <c:v>ALL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TP'!$I$37:$L$37</c:f>
              <c:numCache>
                <c:formatCode>0%</c:formatCode>
                <c:ptCount val="4"/>
                <c:pt idx="0">
                  <c:v>0.55847088521289745</c:v>
                </c:pt>
                <c:pt idx="1">
                  <c:v>0.51611870725211828</c:v>
                </c:pt>
                <c:pt idx="2">
                  <c:v>0.45158176605641975</c:v>
                </c:pt>
                <c:pt idx="3">
                  <c:v>0.39783728378731392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08F-4389-A3FD-B62789FDC91D}"/>
            </c:ext>
          </c:extLst>
        </c:ser>
        <c:ser>
          <c:idx val="1"/>
          <c:order val="3"/>
          <c:tx>
            <c:strRef>
              <c:f>'Combined TP'!$A$13:$B$13</c:f>
              <c:strCache>
                <c:ptCount val="2"/>
                <c:pt idx="0">
                  <c:v>Washington, DC</c:v>
                </c:pt>
                <c:pt idx="1">
                  <c:v>ALL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TP'!$I$13:$L$13</c:f>
              <c:numCache>
                <c:formatCode>0%</c:formatCode>
                <c:ptCount val="4"/>
                <c:pt idx="0">
                  <c:v>1.190399881010398</c:v>
                </c:pt>
                <c:pt idx="1">
                  <c:v>0.80652472201621683</c:v>
                </c:pt>
                <c:pt idx="2">
                  <c:v>0.85011485126467456</c:v>
                </c:pt>
                <c:pt idx="3">
                  <c:v>1.5729819822625715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08F-4389-A3FD-B62789FDC9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6475184"/>
        <c:axId val="606472440"/>
        <c:extLst/>
      </c:barChart>
      <c:catAx>
        <c:axId val="606475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472440"/>
        <c:crosses val="autoZero"/>
        <c:auto val="1"/>
        <c:lblAlgn val="ctr"/>
        <c:lblOffset val="100"/>
        <c:noMultiLvlLbl val="0"/>
      </c:catAx>
      <c:valAx>
        <c:axId val="606472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475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Bay Watershed All Sectors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06473616"/>
        <c:axId val="606474008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606473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474008"/>
        <c:crosses val="autoZero"/>
        <c:auto val="1"/>
        <c:lblAlgn val="ctr"/>
        <c:lblOffset val="100"/>
        <c:noMultiLvlLbl val="0"/>
      </c:catAx>
      <c:valAx>
        <c:axId val="60647400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473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1800" b="1" i="0" baseline="0"/>
              <a:t>Total Phosphorus Loads From Regional WWTPs</a:t>
            </a:r>
            <a:endParaRPr lang="en-US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1"/>
          <c:tx>
            <c:strRef>
              <c:f>All_WWTP_Loads!$AO$1</c:f>
              <c:strCache>
                <c:ptCount val="1"/>
                <c:pt idx="0">
                  <c:v>TP_LOAD</c:v>
                </c:pt>
              </c:strCache>
            </c:strRef>
          </c:tx>
          <c:spPr>
            <a:solidFill>
              <a:srgbClr val="2C8837"/>
            </a:solidFill>
            <a:ln>
              <a:noFill/>
            </a:ln>
          </c:spPr>
          <c:invertIfNegative val="0"/>
          <c:cat>
            <c:strRef>
              <c:f>All_WWTP_Loads!$AC$13:$AC$51</c:f>
              <c:strCache>
                <c:ptCount val="39"/>
                <c:pt idx="0">
                  <c:v>1975</c:v>
                </c:pt>
                <c:pt idx="1">
                  <c:v>1977</c:v>
                </c:pt>
                <c:pt idx="2">
                  <c:v>1978</c:v>
                </c:pt>
                <c:pt idx="3">
                  <c:v>1980</c:v>
                </c:pt>
                <c:pt idx="4">
                  <c:v>1981</c:v>
                </c:pt>
                <c:pt idx="5">
                  <c:v>1983</c:v>
                </c:pt>
                <c:pt idx="6">
                  <c:v>1984</c:v>
                </c:pt>
                <c:pt idx="7">
                  <c:v>1985</c:v>
                </c:pt>
                <c:pt idx="8">
                  <c:v>1986</c:v>
                </c:pt>
                <c:pt idx="9">
                  <c:v>1987</c:v>
                </c:pt>
                <c:pt idx="10">
                  <c:v>1988</c:v>
                </c:pt>
                <c:pt idx="11">
                  <c:v>1989</c:v>
                </c:pt>
                <c:pt idx="12">
                  <c:v>1990</c:v>
                </c:pt>
                <c:pt idx="13">
                  <c:v>1991</c:v>
                </c:pt>
                <c:pt idx="14">
                  <c:v>1992</c:v>
                </c:pt>
                <c:pt idx="15">
                  <c:v>1993</c:v>
                </c:pt>
                <c:pt idx="16">
                  <c:v>1994</c:v>
                </c:pt>
                <c:pt idx="17">
                  <c:v>1995</c:v>
                </c:pt>
                <c:pt idx="18">
                  <c:v>1996</c:v>
                </c:pt>
                <c:pt idx="19">
                  <c:v>1997</c:v>
                </c:pt>
                <c:pt idx="20">
                  <c:v>1998</c:v>
                </c:pt>
                <c:pt idx="21">
                  <c:v>1999</c:v>
                </c:pt>
                <c:pt idx="22">
                  <c:v>2000</c:v>
                </c:pt>
                <c:pt idx="23">
                  <c:v>2001</c:v>
                </c:pt>
                <c:pt idx="24">
                  <c:v>2002</c:v>
                </c:pt>
                <c:pt idx="25">
                  <c:v>2003</c:v>
                </c:pt>
                <c:pt idx="26">
                  <c:v>2004</c:v>
                </c:pt>
                <c:pt idx="27">
                  <c:v>2005</c:v>
                </c:pt>
                <c:pt idx="28">
                  <c:v>2006</c:v>
                </c:pt>
                <c:pt idx="29">
                  <c:v>2007</c:v>
                </c:pt>
                <c:pt idx="30">
                  <c:v>2008</c:v>
                </c:pt>
                <c:pt idx="31">
                  <c:v>2009</c:v>
                </c:pt>
                <c:pt idx="32">
                  <c:v>2010</c:v>
                </c:pt>
                <c:pt idx="33">
                  <c:v>2011</c:v>
                </c:pt>
                <c:pt idx="34">
                  <c:v>2012</c:v>
                </c:pt>
                <c:pt idx="35">
                  <c:v>2013</c:v>
                </c:pt>
                <c:pt idx="36">
                  <c:v>2014</c:v>
                </c:pt>
                <c:pt idx="37">
                  <c:v>2015</c:v>
                </c:pt>
                <c:pt idx="38">
                  <c:v>2016</c:v>
                </c:pt>
              </c:strCache>
            </c:strRef>
          </c:cat>
          <c:val>
            <c:numRef>
              <c:f>All_WWTP_Loads!$AK$13:$AK$51</c:f>
              <c:numCache>
                <c:formatCode>#,##0</c:formatCode>
                <c:ptCount val="39"/>
                <c:pt idx="0">
                  <c:v>7333.5705000000016</c:v>
                </c:pt>
                <c:pt idx="1">
                  <c:v>7936.5079365079364</c:v>
                </c:pt>
                <c:pt idx="2">
                  <c:v>4054.5605</c:v>
                </c:pt>
                <c:pt idx="3">
                  <c:v>2688.54495</c:v>
                </c:pt>
                <c:pt idx="4">
                  <c:v>2506.0240499999995</c:v>
                </c:pt>
                <c:pt idx="5">
                  <c:v>2046.9216197272722</c:v>
                </c:pt>
                <c:pt idx="6">
                  <c:v>975.26996266666663</c:v>
                </c:pt>
                <c:pt idx="7">
                  <c:v>897.98683605000008</c:v>
                </c:pt>
                <c:pt idx="8">
                  <c:v>903.33522244999983</c:v>
                </c:pt>
                <c:pt idx="9">
                  <c:v>668.22968002999994</c:v>
                </c:pt>
                <c:pt idx="10">
                  <c:v>541.62021369999991</c:v>
                </c:pt>
                <c:pt idx="11">
                  <c:v>661.37616966000007</c:v>
                </c:pt>
                <c:pt idx="12">
                  <c:v>754.14395790000003</c:v>
                </c:pt>
                <c:pt idx="13">
                  <c:v>652.85775273499985</c:v>
                </c:pt>
                <c:pt idx="14">
                  <c:v>687.29913590000001</c:v>
                </c:pt>
                <c:pt idx="15">
                  <c:v>633.85315634999995</c:v>
                </c:pt>
                <c:pt idx="16">
                  <c:v>872.08739694999986</c:v>
                </c:pt>
                <c:pt idx="17">
                  <c:v>638.987416725</c:v>
                </c:pt>
                <c:pt idx="18">
                  <c:v>762.83355680000011</c:v>
                </c:pt>
                <c:pt idx="19">
                  <c:v>661.05781324242423</c:v>
                </c:pt>
                <c:pt idx="20">
                  <c:v>671.08887713333343</c:v>
                </c:pt>
                <c:pt idx="21">
                  <c:v>748.25297299545446</c:v>
                </c:pt>
                <c:pt idx="22">
                  <c:v>507.15690120000005</c:v>
                </c:pt>
                <c:pt idx="23">
                  <c:v>416.95151680000004</c:v>
                </c:pt>
                <c:pt idx="24">
                  <c:v>393.05357775238105</c:v>
                </c:pt>
                <c:pt idx="25">
                  <c:v>611.04657238454558</c:v>
                </c:pt>
                <c:pt idx="26">
                  <c:v>561.23530856054549</c:v>
                </c:pt>
                <c:pt idx="27">
                  <c:v>588.24444855000002</c:v>
                </c:pt>
                <c:pt idx="28">
                  <c:v>468.14934838545452</c:v>
                </c:pt>
                <c:pt idx="29">
                  <c:v>400.87621043757576</c:v>
                </c:pt>
                <c:pt idx="30">
                  <c:v>563.26630955833332</c:v>
                </c:pt>
                <c:pt idx="31">
                  <c:v>505.39340548318177</c:v>
                </c:pt>
                <c:pt idx="32">
                  <c:v>461.23303175000007</c:v>
                </c:pt>
                <c:pt idx="33">
                  <c:v>590.44350222000003</c:v>
                </c:pt>
                <c:pt idx="34">
                  <c:v>433.11076034814255</c:v>
                </c:pt>
                <c:pt idx="35">
                  <c:v>435.38833844806595</c:v>
                </c:pt>
                <c:pt idx="36">
                  <c:v>460.92551259586122</c:v>
                </c:pt>
                <c:pt idx="37">
                  <c:v>378.49593207039248</c:v>
                </c:pt>
                <c:pt idx="38">
                  <c:v>589.34290810475625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85-4047-8D26-616DC7F04E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6468912"/>
        <c:axId val="606474792"/>
      </c:barChart>
      <c:lineChart>
        <c:grouping val="standard"/>
        <c:varyColors val="0"/>
        <c:ser>
          <c:idx val="1"/>
          <c:order val="0"/>
          <c:tx>
            <c:strRef>
              <c:f>All_WWTP_Loads!$AD$1</c:f>
              <c:strCache>
                <c:ptCount val="1"/>
                <c:pt idx="0">
                  <c:v>FLOW</c:v>
                </c:pt>
              </c:strCache>
            </c:strRef>
          </c:tx>
          <c:spPr>
            <a:ln>
              <a:solidFill>
                <a:srgbClr val="0000FF"/>
              </a:solidFill>
            </a:ln>
          </c:spPr>
          <c:marker>
            <c:symbol val="none"/>
          </c:marker>
          <c:cat>
            <c:strRef>
              <c:f>All_WWTP_Loads!$AC$13:$AC$51</c:f>
              <c:strCache>
                <c:ptCount val="39"/>
                <c:pt idx="0">
                  <c:v>1975</c:v>
                </c:pt>
                <c:pt idx="1">
                  <c:v>1977</c:v>
                </c:pt>
                <c:pt idx="2">
                  <c:v>1978</c:v>
                </c:pt>
                <c:pt idx="3">
                  <c:v>1980</c:v>
                </c:pt>
                <c:pt idx="4">
                  <c:v>1981</c:v>
                </c:pt>
                <c:pt idx="5">
                  <c:v>1983</c:v>
                </c:pt>
                <c:pt idx="6">
                  <c:v>1984</c:v>
                </c:pt>
                <c:pt idx="7">
                  <c:v>1985</c:v>
                </c:pt>
                <c:pt idx="8">
                  <c:v>1986</c:v>
                </c:pt>
                <c:pt idx="9">
                  <c:v>1987</c:v>
                </c:pt>
                <c:pt idx="10">
                  <c:v>1988</c:v>
                </c:pt>
                <c:pt idx="11">
                  <c:v>1989</c:v>
                </c:pt>
                <c:pt idx="12">
                  <c:v>1990</c:v>
                </c:pt>
                <c:pt idx="13">
                  <c:v>1991</c:v>
                </c:pt>
                <c:pt idx="14">
                  <c:v>1992</c:v>
                </c:pt>
                <c:pt idx="15">
                  <c:v>1993</c:v>
                </c:pt>
                <c:pt idx="16">
                  <c:v>1994</c:v>
                </c:pt>
                <c:pt idx="17">
                  <c:v>1995</c:v>
                </c:pt>
                <c:pt idx="18">
                  <c:v>1996</c:v>
                </c:pt>
                <c:pt idx="19">
                  <c:v>1997</c:v>
                </c:pt>
                <c:pt idx="20">
                  <c:v>1998</c:v>
                </c:pt>
                <c:pt idx="21">
                  <c:v>1999</c:v>
                </c:pt>
                <c:pt idx="22">
                  <c:v>2000</c:v>
                </c:pt>
                <c:pt idx="23">
                  <c:v>2001</c:v>
                </c:pt>
                <c:pt idx="24">
                  <c:v>2002</c:v>
                </c:pt>
                <c:pt idx="25">
                  <c:v>2003</c:v>
                </c:pt>
                <c:pt idx="26">
                  <c:v>2004</c:v>
                </c:pt>
                <c:pt idx="27">
                  <c:v>2005</c:v>
                </c:pt>
                <c:pt idx="28">
                  <c:v>2006</c:v>
                </c:pt>
                <c:pt idx="29">
                  <c:v>2007</c:v>
                </c:pt>
                <c:pt idx="30">
                  <c:v>2008</c:v>
                </c:pt>
                <c:pt idx="31">
                  <c:v>2009</c:v>
                </c:pt>
                <c:pt idx="32">
                  <c:v>2010</c:v>
                </c:pt>
                <c:pt idx="33">
                  <c:v>2011</c:v>
                </c:pt>
                <c:pt idx="34">
                  <c:v>2012</c:v>
                </c:pt>
                <c:pt idx="35">
                  <c:v>2013</c:v>
                </c:pt>
                <c:pt idx="36">
                  <c:v>2014</c:v>
                </c:pt>
                <c:pt idx="37">
                  <c:v>2015</c:v>
                </c:pt>
                <c:pt idx="38">
                  <c:v>2016</c:v>
                </c:pt>
              </c:strCache>
            </c:strRef>
          </c:cat>
          <c:val>
            <c:numRef>
              <c:f>All_WWTP_Loads!$AD$13:$AD$51</c:f>
              <c:numCache>
                <c:formatCode>#,##0</c:formatCode>
                <c:ptCount val="39"/>
                <c:pt idx="0">
                  <c:v>291</c:v>
                </c:pt>
                <c:pt idx="1">
                  <c:v>296.71804759999998</c:v>
                </c:pt>
                <c:pt idx="2">
                  <c:v>299.75</c:v>
                </c:pt>
                <c:pt idx="3">
                  <c:v>325.66666666666669</c:v>
                </c:pt>
                <c:pt idx="4">
                  <c:v>319.5</c:v>
                </c:pt>
                <c:pt idx="5">
                  <c:v>462.33513636363637</c:v>
                </c:pt>
                <c:pt idx="6">
                  <c:v>473.34033333333326</c:v>
                </c:pt>
                <c:pt idx="7">
                  <c:v>438.91930833333333</c:v>
                </c:pt>
                <c:pt idx="8">
                  <c:v>430.28983333333338</c:v>
                </c:pt>
                <c:pt idx="9">
                  <c:v>453.62839166666674</c:v>
                </c:pt>
                <c:pt idx="10">
                  <c:v>452.98349999999988</c:v>
                </c:pt>
                <c:pt idx="11">
                  <c:v>488.13411666666667</c:v>
                </c:pt>
                <c:pt idx="12">
                  <c:v>485.96058333333332</c:v>
                </c:pt>
                <c:pt idx="13">
                  <c:v>457.01899999999995</c:v>
                </c:pt>
                <c:pt idx="14">
                  <c:v>467.86049999999994</c:v>
                </c:pt>
                <c:pt idx="15">
                  <c:v>494.43304166666667</c:v>
                </c:pt>
                <c:pt idx="16">
                  <c:v>504.82920833333333</c:v>
                </c:pt>
                <c:pt idx="17">
                  <c:v>479.94689166666672</c:v>
                </c:pt>
                <c:pt idx="18">
                  <c:v>535.06871212121212</c:v>
                </c:pt>
                <c:pt idx="19">
                  <c:v>502.83875000000006</c:v>
                </c:pt>
                <c:pt idx="20">
                  <c:v>511.67183333333327</c:v>
                </c:pt>
                <c:pt idx="21">
                  <c:v>483.10966666666673</c:v>
                </c:pt>
                <c:pt idx="22">
                  <c:v>497.91691666666662</c:v>
                </c:pt>
                <c:pt idx="23">
                  <c:v>497.72066666666672</c:v>
                </c:pt>
                <c:pt idx="24">
                  <c:v>451.7885</c:v>
                </c:pt>
                <c:pt idx="25">
                  <c:v>559.69094696969694</c:v>
                </c:pt>
                <c:pt idx="26">
                  <c:v>534.38558333333333</c:v>
                </c:pt>
                <c:pt idx="27">
                  <c:v>532.66424999999992</c:v>
                </c:pt>
                <c:pt idx="28">
                  <c:v>526.39525000000003</c:v>
                </c:pt>
                <c:pt idx="29">
                  <c:v>488.0171212121212</c:v>
                </c:pt>
                <c:pt idx="30">
                  <c:v>540.16407777777783</c:v>
                </c:pt>
                <c:pt idx="31">
                  <c:v>564.22267929292923</c:v>
                </c:pt>
                <c:pt idx="32">
                  <c:v>561.11974999999984</c:v>
                </c:pt>
                <c:pt idx="33">
                  <c:v>561.56167500000004</c:v>
                </c:pt>
                <c:pt idx="34">
                  <c:v>514.73164144808732</c:v>
                </c:pt>
                <c:pt idx="35">
                  <c:v>529.57650493150732</c:v>
                </c:pt>
                <c:pt idx="36">
                  <c:v>564.78653624999981</c:v>
                </c:pt>
                <c:pt idx="37">
                  <c:v>536.6949615000002</c:v>
                </c:pt>
                <c:pt idx="38">
                  <c:v>527.24740484329868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F585-4047-8D26-616DC7F04E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06469696"/>
        <c:axId val="606469304"/>
      </c:lineChart>
      <c:catAx>
        <c:axId val="60646891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overlay val="0"/>
        </c:title>
        <c:numFmt formatCode="General" sourceLinked="0"/>
        <c:majorTickMark val="none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en-US"/>
          </a:p>
        </c:txPr>
        <c:crossAx val="606474792"/>
        <c:crosses val="autoZero"/>
        <c:auto val="1"/>
        <c:lblAlgn val="ctr"/>
        <c:lblOffset val="100"/>
        <c:noMultiLvlLbl val="0"/>
      </c:catAx>
      <c:valAx>
        <c:axId val="606474792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Annual Average Load (Lb/Day)</a:t>
                </a:r>
              </a:p>
            </c:rich>
          </c:tx>
          <c:overlay val="0"/>
        </c:title>
        <c:numFmt formatCode="#,##0" sourceLinked="1"/>
        <c:majorTickMark val="out"/>
        <c:minorTickMark val="none"/>
        <c:tickLblPos val="nextTo"/>
        <c:crossAx val="606468912"/>
        <c:crosses val="autoZero"/>
        <c:crossBetween val="between"/>
      </c:valAx>
      <c:valAx>
        <c:axId val="606469304"/>
        <c:scaling>
          <c:orientation val="minMax"/>
          <c:max val="600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Flow (MGD)</a:t>
                </a:r>
              </a:p>
            </c:rich>
          </c:tx>
          <c:overlay val="0"/>
        </c:title>
        <c:numFmt formatCode="#,##0" sourceLinked="1"/>
        <c:majorTickMark val="out"/>
        <c:minorTickMark val="none"/>
        <c:tickLblPos val="nextTo"/>
        <c:crossAx val="606469696"/>
        <c:crosses val="max"/>
        <c:crossBetween val="between"/>
      </c:valAx>
      <c:catAx>
        <c:axId val="6064696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606469304"/>
        <c:crosses val="autoZero"/>
        <c:auto val="1"/>
        <c:lblAlgn val="ctr"/>
        <c:lblOffset val="100"/>
        <c:noMultiLvlLbl val="0"/>
      </c:catAx>
    </c:plotArea>
    <c:legend>
      <c:legendPos val="b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Bay Watershed All Sectors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06471264"/>
        <c:axId val="60691644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606471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6440"/>
        <c:crosses val="autoZero"/>
        <c:auto val="1"/>
        <c:lblAlgn val="ctr"/>
        <c:lblOffset val="100"/>
        <c:noMultiLvlLbl val="0"/>
      </c:catAx>
      <c:valAx>
        <c:axId val="60691644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4712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Wastewater</a:t>
            </a:r>
            <a:r>
              <a:rPr lang="en-US" sz="1800" dirty="0"/>
              <a:t>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'Combined TN'!$A$24:$B$24</c:f>
              <c:strCache>
                <c:ptCount val="2"/>
                <c:pt idx="0">
                  <c:v>Bay Watershed</c:v>
                </c:pt>
                <c:pt idx="1">
                  <c:v>Wastewater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'Combined TN'!$I$1:$L$1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TN'!$I$24:$L$24</c:f>
              <c:numCache>
                <c:formatCode>0%</c:formatCode>
                <c:ptCount val="4"/>
                <c:pt idx="0">
                  <c:v>0.64049203650396214</c:v>
                </c:pt>
                <c:pt idx="1">
                  <c:v>0.60457133503616955</c:v>
                </c:pt>
                <c:pt idx="2">
                  <c:v>0.39076844744196965</c:v>
                </c:pt>
                <c:pt idx="3">
                  <c:v>0.45721178464856549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C4-438B-AEC1-58834FE9B3B0}"/>
            </c:ext>
          </c:extLst>
        </c:ser>
        <c:ser>
          <c:idx val="4"/>
          <c:order val="1"/>
          <c:tx>
            <c:strRef>
              <c:f>'Combined TN'!$A$30:$B$30</c:f>
              <c:strCache>
                <c:ptCount val="2"/>
                <c:pt idx="0">
                  <c:v>Maryland</c:v>
                </c:pt>
                <c:pt idx="1">
                  <c:v>Wastewater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'Combined TN'!$I$1:$L$1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TN'!$I$30:$L$30</c:f>
              <c:numCache>
                <c:formatCode>0%</c:formatCode>
                <c:ptCount val="4"/>
                <c:pt idx="0">
                  <c:v>0.51520768474637946</c:v>
                </c:pt>
                <c:pt idx="1">
                  <c:v>0.44685121067736427</c:v>
                </c:pt>
                <c:pt idx="2">
                  <c:v>0.35093717082955778</c:v>
                </c:pt>
                <c:pt idx="3">
                  <c:v>0.34918273502042313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3C4-438B-AEC1-58834FE9B3B0}"/>
            </c:ext>
          </c:extLst>
        </c:ser>
        <c:ser>
          <c:idx val="5"/>
          <c:order val="2"/>
          <c:tx>
            <c:strRef>
              <c:f>'Combined TN'!$A$36:$B$36</c:f>
              <c:strCache>
                <c:ptCount val="2"/>
                <c:pt idx="0">
                  <c:v>Virginia</c:v>
                </c:pt>
                <c:pt idx="1">
                  <c:v>Wastewater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'Combined TN'!$I$1:$L$1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TN'!$I$36:$L$36</c:f>
              <c:numCache>
                <c:formatCode>0%</c:formatCode>
                <c:ptCount val="4"/>
                <c:pt idx="0">
                  <c:v>0.64712021433343347</c:v>
                </c:pt>
                <c:pt idx="1">
                  <c:v>0.61176084371640593</c:v>
                </c:pt>
                <c:pt idx="2">
                  <c:v>0.34595191750504389</c:v>
                </c:pt>
                <c:pt idx="3">
                  <c:v>0.42270383076458362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3C4-438B-AEC1-58834FE9B3B0}"/>
            </c:ext>
          </c:extLst>
        </c:ser>
        <c:ser>
          <c:idx val="1"/>
          <c:order val="3"/>
          <c:tx>
            <c:strRef>
              <c:f>'Combined TN'!$A$12:$B$12</c:f>
              <c:strCache>
                <c:ptCount val="2"/>
                <c:pt idx="0">
                  <c:v>Washington, DC</c:v>
                </c:pt>
                <c:pt idx="1">
                  <c:v>Wastewater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'Combined TN'!$I$1:$L$1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TN'!$I$12:$L$12</c:f>
              <c:numCache>
                <c:formatCode>0%</c:formatCode>
                <c:ptCount val="4"/>
                <c:pt idx="0">
                  <c:v>0.39841005806888458</c:v>
                </c:pt>
                <c:pt idx="1">
                  <c:v>0.4082746179652012</c:v>
                </c:pt>
                <c:pt idx="2">
                  <c:v>0.21605937445635001</c:v>
                </c:pt>
                <c:pt idx="3">
                  <c:v>0.35720509497115249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3C4-438B-AEC1-58834FE9B3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6913304"/>
        <c:axId val="606918400"/>
        <c:extLst>
          <c:ext xmlns:c15="http://schemas.microsoft.com/office/drawing/2012/chart" uri="{02D57815-91ED-43cb-92C2-25804820EDAC}">
            <c15:filteredBarSeries>
              <c15:ser>
                <c:idx val="0"/>
                <c:order val="4"/>
                <c:tx>
                  <c:strRef>
                    <c:extLst>
                      <c:ext uri="{02D57815-91ED-43cb-92C2-25804820EDAC}">
                        <c15:formulaRef>
                          <c15:sqref>'Combined TN'!$A$7:$B$7</c15:sqref>
                        </c15:formulaRef>
                      </c:ext>
                    </c:extLst>
                    <c:strCache>
                      <c:ptCount val="2"/>
                      <c:pt idx="0">
                        <c:v>NVRC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TN'!$I$1:$L$1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TN'!$H$7:$L$7</c15:sqref>
                        </c15:formulaRef>
                      </c:ext>
                    </c:extLst>
                    <c:numCache>
                      <c:formatCode>0%</c:formatCode>
                      <c:ptCount val="5"/>
                      <c:pt idx="0">
                        <c:v>1</c:v>
                      </c:pt>
                      <c:pt idx="1">
                        <c:v>0.61396345711909284</c:v>
                      </c:pt>
                      <c:pt idx="2">
                        <c:v>0.58552931050869972</c:v>
                      </c:pt>
                      <c:pt idx="3">
                        <c:v>0.46808011976914921</c:v>
                      </c:pt>
                      <c:pt idx="4">
                        <c:v>0.56668483187574548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4-33C4-438B-AEC1-58834FE9B3B0}"/>
                  </c:ext>
                </c:extLst>
              </c15:ser>
            </c15:filteredBarSeries>
            <c15:filteredBarSeries>
              <c15:ser>
                <c:idx val="2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TN'!$A$19:$B$19</c15:sqref>
                        </c15:formulaRef>
                      </c:ext>
                    </c:extLst>
                    <c:strCache>
                      <c:ptCount val="2"/>
                      <c:pt idx="0">
                        <c:v>MD-COG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TN'!$I$1:$L$1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TN'!$H$19:$L$19</c15:sqref>
                        </c15:formulaRef>
                      </c:ext>
                    </c:extLst>
                    <c:numCache>
                      <c:formatCode>0%</c:formatCode>
                      <c:ptCount val="5"/>
                      <c:pt idx="0">
                        <c:v>1</c:v>
                      </c:pt>
                      <c:pt idx="1">
                        <c:v>0.66969415443329094</c:v>
                      </c:pt>
                      <c:pt idx="2">
                        <c:v>0.63448937412672768</c:v>
                      </c:pt>
                      <c:pt idx="3">
                        <c:v>0.54320509465048894</c:v>
                      </c:pt>
                      <c:pt idx="4">
                        <c:v>0.60527989023001794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33C4-438B-AEC1-58834FE9B3B0}"/>
                  </c:ext>
                </c:extLst>
              </c15:ser>
            </c15:filteredBarSeries>
          </c:ext>
        </c:extLst>
      </c:barChart>
      <c:catAx>
        <c:axId val="606913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8400"/>
        <c:crosses val="autoZero"/>
        <c:auto val="1"/>
        <c:lblAlgn val="ctr"/>
        <c:lblOffset val="100"/>
        <c:noMultiLvlLbl val="0"/>
      </c:catAx>
      <c:valAx>
        <c:axId val="60691840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3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Bay Watershed All Sectors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06920360"/>
        <c:axId val="60691918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606920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9184"/>
        <c:crosses val="autoZero"/>
        <c:auto val="1"/>
        <c:lblAlgn val="ctr"/>
        <c:lblOffset val="100"/>
        <c:noMultiLvlLbl val="0"/>
      </c:catAx>
      <c:valAx>
        <c:axId val="60691918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20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Agriculture</a:t>
            </a:r>
            <a:r>
              <a:rPr lang="en-US" sz="1800" dirty="0"/>
              <a:t>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'Combined Pivots'!$A$20:$B$20</c:f>
              <c:strCache>
                <c:ptCount val="2"/>
                <c:pt idx="0">
                  <c:v>Bay Watershed</c:v>
                </c:pt>
                <c:pt idx="1">
                  <c:v>Agriculture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Pivots'!$I$20:$L$20</c:f>
              <c:numCache>
                <c:formatCode>0%</c:formatCode>
                <c:ptCount val="4"/>
                <c:pt idx="0">
                  <c:v>0.83569336800792549</c:v>
                </c:pt>
                <c:pt idx="1">
                  <c:v>0.78493633725427669</c:v>
                </c:pt>
                <c:pt idx="2">
                  <c:v>0.76848826841351159</c:v>
                </c:pt>
                <c:pt idx="3">
                  <c:v>0.46787174144315197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DA0-4735-A04F-9DE285C2F156}"/>
            </c:ext>
          </c:extLst>
        </c:ser>
        <c:ser>
          <c:idx val="4"/>
          <c:order val="1"/>
          <c:tx>
            <c:strRef>
              <c:f>'Combined Pivots'!$A$26:$B$26</c:f>
              <c:strCache>
                <c:ptCount val="2"/>
                <c:pt idx="0">
                  <c:v>Maryland</c:v>
                </c:pt>
                <c:pt idx="1">
                  <c:v>Agriculture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Pivots'!$I$26:$L$26</c:f>
              <c:numCache>
                <c:formatCode>0%</c:formatCode>
                <c:ptCount val="4"/>
                <c:pt idx="0">
                  <c:v>0.74193751720360468</c:v>
                </c:pt>
                <c:pt idx="1">
                  <c:v>0.67047065442342324</c:v>
                </c:pt>
                <c:pt idx="2">
                  <c:v>0.652917680676669</c:v>
                </c:pt>
                <c:pt idx="3">
                  <c:v>0.5443553189816801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DA0-4735-A04F-9DE285C2F156}"/>
            </c:ext>
          </c:extLst>
        </c:ser>
        <c:ser>
          <c:idx val="5"/>
          <c:order val="2"/>
          <c:tx>
            <c:strRef>
              <c:f>'Combined Pivots'!$A$32:$B$32</c:f>
              <c:strCache>
                <c:ptCount val="2"/>
                <c:pt idx="0">
                  <c:v>Virginia</c:v>
                </c:pt>
                <c:pt idx="1">
                  <c:v>Agriculture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Pivots'!$I$32:$L$32</c:f>
              <c:numCache>
                <c:formatCode>0%</c:formatCode>
                <c:ptCount val="4"/>
                <c:pt idx="0">
                  <c:v>0.86858438202825095</c:v>
                </c:pt>
                <c:pt idx="1">
                  <c:v>0.81776172300330541</c:v>
                </c:pt>
                <c:pt idx="2">
                  <c:v>0.79046788271355373</c:v>
                </c:pt>
                <c:pt idx="3">
                  <c:v>0.4214595860986492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DA0-4735-A04F-9DE285C2F1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6918008"/>
        <c:axId val="606917616"/>
        <c:extLst>
          <c:ext xmlns:c15="http://schemas.microsoft.com/office/drawing/2012/chart" uri="{02D57815-91ED-43cb-92C2-25804820EDAC}">
            <c15:filteredBarSeries>
              <c15:ser>
                <c:idx val="1"/>
                <c:order val="3"/>
                <c:tx>
                  <c:strRef>
                    <c:extLst>
                      <c:ext uri="{02D57815-91ED-43cb-92C2-25804820EDAC}">
                        <c15:formulaRef>
                          <c15:sqref>'Combined Pivots'!$A$13:$B$13</c15:sqref>
                        </c15:formulaRef>
                      </c:ext>
                    </c:extLst>
                    <c:strCache>
                      <c:ptCount val="2"/>
                      <c:pt idx="0">
                        <c:v>Washington, DC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Pivots'!$I$13:$L$13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0.41678676214527288</c:v>
                      </c:pt>
                      <c:pt idx="1">
                        <c:v>0.4266551039875266</c:v>
                      </c:pt>
                      <c:pt idx="2">
                        <c:v>0.23836416556939069</c:v>
                      </c:pt>
                      <c:pt idx="3">
                        <c:v>0.37532886322486325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EDA0-4735-A04F-9DE285C2F156}"/>
                  </c:ext>
                </c:extLst>
              </c15:ser>
            </c15:filteredBarSeries>
            <c15:filteredBarSeries>
              <c15:ser>
                <c:idx val="0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Pivots'!$A$7:$B$7</c15:sqref>
                        </c15:formulaRef>
                      </c:ext>
                    </c:extLst>
                    <c:strCache>
                      <c:ptCount val="2"/>
                      <c:pt idx="0">
                        <c:v>NVRC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Pivots'!$H$7:$L$7</c15:sqref>
                        </c15:formulaRef>
                      </c:ext>
                    </c:extLst>
                    <c:numCache>
                      <c:formatCode>0%</c:formatCode>
                      <c:ptCount val="5"/>
                      <c:pt idx="0">
                        <c:v>1</c:v>
                      </c:pt>
                      <c:pt idx="1">
                        <c:v>0.61396345711909284</c:v>
                      </c:pt>
                      <c:pt idx="2">
                        <c:v>0.58552931050869972</c:v>
                      </c:pt>
                      <c:pt idx="3">
                        <c:v>0.46808011976914921</c:v>
                      </c:pt>
                      <c:pt idx="4">
                        <c:v>0.56668483187574548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EDA0-4735-A04F-9DE285C2F156}"/>
                  </c:ext>
                </c:extLst>
              </c15:ser>
            </c15:filteredBarSeries>
            <c15:filteredBarSeries>
              <c15:ser>
                <c:idx val="2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Pivots'!$A$19:$B$19</c15:sqref>
                        </c15:formulaRef>
                      </c:ext>
                    </c:extLst>
                    <c:strCache>
                      <c:ptCount val="2"/>
                      <c:pt idx="0">
                        <c:v>MD_COG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Pivots'!$H$19:$L$19</c15:sqref>
                        </c15:formulaRef>
                      </c:ext>
                    </c:extLst>
                    <c:numCache>
                      <c:formatCode>0%</c:formatCode>
                      <c:ptCount val="5"/>
                      <c:pt idx="0">
                        <c:v>1</c:v>
                      </c:pt>
                      <c:pt idx="1">
                        <c:v>0.66969415443329094</c:v>
                      </c:pt>
                      <c:pt idx="2">
                        <c:v>0.63448937412672768</c:v>
                      </c:pt>
                      <c:pt idx="3">
                        <c:v>0.54320509465048894</c:v>
                      </c:pt>
                      <c:pt idx="4">
                        <c:v>0.60527989023001794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EDA0-4735-A04F-9DE285C2F156}"/>
                  </c:ext>
                </c:extLst>
              </c15:ser>
            </c15:filteredBarSeries>
          </c:ext>
        </c:extLst>
      </c:barChart>
      <c:catAx>
        <c:axId val="606918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7616"/>
        <c:crosses val="autoZero"/>
        <c:auto val="1"/>
        <c:lblAlgn val="ctr"/>
        <c:lblOffset val="100"/>
        <c:noMultiLvlLbl val="0"/>
      </c:catAx>
      <c:valAx>
        <c:axId val="606917616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8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Bay Watershed All Sectors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06916832"/>
        <c:axId val="606919576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606916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9576"/>
        <c:crosses val="autoZero"/>
        <c:auto val="1"/>
        <c:lblAlgn val="ctr"/>
        <c:lblOffset val="100"/>
        <c:noMultiLvlLbl val="0"/>
      </c:catAx>
      <c:valAx>
        <c:axId val="606919576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6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Agriculture</a:t>
            </a:r>
            <a:r>
              <a:rPr lang="en-US" sz="1800" dirty="0"/>
              <a:t> TP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'Combined TP'!$A$20:$B$20</c:f>
              <c:strCache>
                <c:ptCount val="2"/>
                <c:pt idx="0">
                  <c:v>Bay Watershed</c:v>
                </c:pt>
                <c:pt idx="1">
                  <c:v>Agriculture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TP'!$I$20:$L$20</c:f>
              <c:numCache>
                <c:formatCode>0%</c:formatCode>
                <c:ptCount val="4"/>
                <c:pt idx="0">
                  <c:v>0.66223942366139488</c:v>
                </c:pt>
                <c:pt idx="1">
                  <c:v>0.58647251827879132</c:v>
                </c:pt>
                <c:pt idx="2">
                  <c:v>0.5441078191138784</c:v>
                </c:pt>
                <c:pt idx="3">
                  <c:v>0.33047941779813794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A41-4E04-BF62-1AD9290F65DC}"/>
            </c:ext>
          </c:extLst>
        </c:ser>
        <c:ser>
          <c:idx val="4"/>
          <c:order val="1"/>
          <c:tx>
            <c:strRef>
              <c:f>'Combined TP'!$A$26:$B$26</c:f>
              <c:strCache>
                <c:ptCount val="2"/>
                <c:pt idx="0">
                  <c:v>Maryland</c:v>
                </c:pt>
                <c:pt idx="1">
                  <c:v>Agriculture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TP'!$I$26:$L$26</c:f>
              <c:numCache>
                <c:formatCode>0%</c:formatCode>
                <c:ptCount val="4"/>
                <c:pt idx="0">
                  <c:v>0.44997911409901542</c:v>
                </c:pt>
                <c:pt idx="1">
                  <c:v>0.37110941829820621</c:v>
                </c:pt>
                <c:pt idx="2">
                  <c:v>0.34157394263417962</c:v>
                </c:pt>
                <c:pt idx="3">
                  <c:v>0.27970171669970928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A41-4E04-BF62-1AD9290F65DC}"/>
            </c:ext>
          </c:extLst>
        </c:ser>
        <c:ser>
          <c:idx val="5"/>
          <c:order val="2"/>
          <c:tx>
            <c:strRef>
              <c:f>'Combined TP'!$A$32:$B$32</c:f>
              <c:strCache>
                <c:ptCount val="2"/>
                <c:pt idx="0">
                  <c:v>Virginia</c:v>
                </c:pt>
                <c:pt idx="1">
                  <c:v>Agriculture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TP'!$I$32:$L$32</c:f>
              <c:numCache>
                <c:formatCode>0%</c:formatCode>
                <c:ptCount val="4"/>
                <c:pt idx="0">
                  <c:v>0.7286122569091289</c:v>
                </c:pt>
                <c:pt idx="1">
                  <c:v>0.66570382241123727</c:v>
                </c:pt>
                <c:pt idx="2">
                  <c:v>0.64500833188924822</c:v>
                </c:pt>
                <c:pt idx="3">
                  <c:v>0.35601298030754225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A41-4E04-BF62-1AD9290F65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6915264"/>
        <c:axId val="606920752"/>
        <c:extLst/>
      </c:barChart>
      <c:catAx>
        <c:axId val="606915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20752"/>
        <c:crosses val="autoZero"/>
        <c:auto val="1"/>
        <c:lblAlgn val="ctr"/>
        <c:lblOffset val="100"/>
        <c:noMultiLvlLbl val="0"/>
      </c:catAx>
      <c:valAx>
        <c:axId val="606920752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5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Bay Watershed All Sectors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06918792"/>
        <c:axId val="60691722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606918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7224"/>
        <c:crosses val="autoZero"/>
        <c:auto val="1"/>
        <c:lblAlgn val="ctr"/>
        <c:lblOffset val="100"/>
        <c:noMultiLvlLbl val="0"/>
      </c:catAx>
      <c:valAx>
        <c:axId val="60691722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69187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All Sectors  </a:t>
            </a:r>
            <a:r>
              <a:rPr lang="en-US" sz="1800" dirty="0"/>
              <a:t>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3"/>
          <c:tx>
            <c:strRef>
              <c:f>'Combined TN'!$A$19:$B$19</c:f>
              <c:strCache>
                <c:ptCount val="2"/>
                <c:pt idx="0">
                  <c:v>MD-COG</c:v>
                </c:pt>
                <c:pt idx="1">
                  <c:v>ALL</c:v>
                </c:pt>
              </c:strCache>
              <c:extLst xmlns:c15="http://schemas.microsoft.com/office/drawing/2012/chart"/>
            </c:strRef>
          </c:tx>
          <c:spPr>
            <a:solidFill>
              <a:srgbClr val="0066FF"/>
            </a:solidFill>
            <a:ln>
              <a:noFill/>
            </a:ln>
            <a:effectLst/>
          </c:spPr>
          <c:invertIfNegative val="0"/>
          <c:cat>
            <c:strRef>
              <c:f>'Combined TN'!$I$1:$L$1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TN'!$H$19:$L$19</c:f>
              <c:numCache>
                <c:formatCode>0%</c:formatCode>
                <c:ptCount val="4"/>
                <c:pt idx="0">
                  <c:v>1</c:v>
                </c:pt>
                <c:pt idx="1">
                  <c:v>0.66969415443329094</c:v>
                </c:pt>
                <c:pt idx="2">
                  <c:v>0.63448937412672768</c:v>
                </c:pt>
                <c:pt idx="3">
                  <c:v>0.54320509465048894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FA6-4AEE-8C35-9B7379A39B25}"/>
            </c:ext>
          </c:extLst>
        </c:ser>
        <c:ser>
          <c:idx val="0"/>
          <c:order val="4"/>
          <c:tx>
            <c:strRef>
              <c:f>'Combined TN'!$A$7:$B$7</c:f>
              <c:strCache>
                <c:ptCount val="2"/>
                <c:pt idx="0">
                  <c:v>NVRC</c:v>
                </c:pt>
                <c:pt idx="1">
                  <c:v>ALL</c:v>
                </c:pt>
              </c:strCache>
              <c:extLst xmlns:c15="http://schemas.microsoft.com/office/drawing/2012/chart"/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strRef>
              <c:f>'Combined TN'!$I$1:$L$1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TN'!$H$7:$L$7</c:f>
              <c:numCache>
                <c:formatCode>0%</c:formatCode>
                <c:ptCount val="4"/>
                <c:pt idx="0">
                  <c:v>1</c:v>
                </c:pt>
                <c:pt idx="1">
                  <c:v>0.61396345711909284</c:v>
                </c:pt>
                <c:pt idx="2">
                  <c:v>0.58552931050869972</c:v>
                </c:pt>
                <c:pt idx="3">
                  <c:v>0.46808011976914921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FA6-4AEE-8C35-9B7379A39B25}"/>
            </c:ext>
          </c:extLst>
        </c:ser>
        <c:ser>
          <c:idx val="1"/>
          <c:order val="5"/>
          <c:tx>
            <c:strRef>
              <c:f>'Combined TN'!$A$13:$B$13</c:f>
              <c:strCache>
                <c:ptCount val="2"/>
                <c:pt idx="0">
                  <c:v>Washington, DC</c:v>
                </c:pt>
                <c:pt idx="1">
                  <c:v>ALL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'Combined TN'!$I$1:$L$1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TN'!$I$13:$L$13</c:f>
              <c:numCache>
                <c:formatCode>0%</c:formatCode>
                <c:ptCount val="4"/>
                <c:pt idx="0">
                  <c:v>0.41678676214527288</c:v>
                </c:pt>
                <c:pt idx="1">
                  <c:v>0.4266551039875266</c:v>
                </c:pt>
                <c:pt idx="2">
                  <c:v>0.23836416556939069</c:v>
                </c:pt>
                <c:pt idx="3">
                  <c:v>0.37532886322486325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FA6-4AEE-8C35-9B7379A39B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7618200"/>
        <c:axId val="607612712"/>
        <c:extLst>
          <c:ext xmlns:c15="http://schemas.microsoft.com/office/drawing/2012/chart" uri="{02D57815-91ED-43cb-92C2-25804820EDAC}">
            <c15:filteredBarSeries>
              <c15:ser>
                <c:idx val="3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TN'!$A$25:$B$25</c15:sqref>
                        </c15:formulaRef>
                      </c:ext>
                    </c:extLst>
                    <c:strCache>
                      <c:ptCount val="2"/>
                      <c:pt idx="0">
                        <c:v>Bay Watershed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TN'!$I$1:$L$1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TN'!$I$25:$L$25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0.84933415563213932</c:v>
                      </c:pt>
                      <c:pt idx="1">
                        <c:v>0.81789180597555322</c:v>
                      </c:pt>
                      <c:pt idx="2">
                        <c:v>0.7541107628148962</c:v>
                      </c:pt>
                      <c:pt idx="3">
                        <c:v>0.59048680695279887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7FA6-4AEE-8C35-9B7379A39B25}"/>
                  </c:ext>
                </c:extLst>
              </c15:ser>
            </c15:filteredBarSeries>
            <c15:filteredBarSeries>
              <c15:ser>
                <c:idx val="4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TN'!$A$31:$B$31</c15:sqref>
                        </c15:formulaRef>
                      </c:ext>
                    </c:extLst>
                    <c:strCache>
                      <c:ptCount val="2"/>
                      <c:pt idx="0">
                        <c:v>Maryland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TN'!$I$1:$L$1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TN'!$I$31:$L$31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0.73886135764954297</c:v>
                      </c:pt>
                      <c:pt idx="1">
                        <c:v>0.68408893853130004</c:v>
                      </c:pt>
                      <c:pt idx="2">
                        <c:v>0.64497133767742232</c:v>
                      </c:pt>
                      <c:pt idx="3">
                        <c:v>0.56709700874251556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FA6-4AEE-8C35-9B7379A39B25}"/>
                  </c:ext>
                </c:extLst>
              </c15:ser>
            </c15:filteredBarSeries>
            <c15:filteredBarSeries>
              <c15:ser>
                <c:idx val="5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TN'!$A$37:$B$37</c15:sqref>
                        </c15:formulaRef>
                      </c:ext>
                    </c:extLst>
                    <c:strCache>
                      <c:ptCount val="2"/>
                      <c:pt idx="0">
                        <c:v>Virginia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TN'!$I$1:$L$1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TN'!$I$37:$L$37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0.84463927298323382</c:v>
                      </c:pt>
                      <c:pt idx="1">
                        <c:v>0.81861718978200237</c:v>
                      </c:pt>
                      <c:pt idx="2">
                        <c:v>0.70168995770926312</c:v>
                      </c:pt>
                      <c:pt idx="3">
                        <c:v>0.60254582045909144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FA6-4AEE-8C35-9B7379A39B25}"/>
                  </c:ext>
                </c:extLst>
              </c15:ser>
            </c15:filteredBarSeries>
          </c:ext>
        </c:extLst>
      </c:barChart>
      <c:catAx>
        <c:axId val="607618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2712"/>
        <c:crosses val="autoZero"/>
        <c:auto val="1"/>
        <c:lblAlgn val="ctr"/>
        <c:lblOffset val="100"/>
        <c:noMultiLvlLbl val="0"/>
      </c:catAx>
      <c:valAx>
        <c:axId val="607612712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8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All Sectors  </a:t>
            </a:r>
            <a:r>
              <a:rPr lang="en-US" sz="1800" dirty="0"/>
              <a:t>TP</a:t>
            </a:r>
          </a:p>
        </c:rich>
      </c:tx>
      <c:layout>
        <c:manualLayout>
          <c:xMode val="edge"/>
          <c:yMode val="edge"/>
          <c:x val="0.33948245380557546"/>
          <c:y val="1.751642394619285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5.5334209563818702E-2"/>
          <c:y val="0.12838090544280348"/>
          <c:w val="0.92927986477830882"/>
          <c:h val="0.74295107607621991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'Combined TP'!$A$19:$B$19</c:f>
              <c:strCache>
                <c:ptCount val="2"/>
                <c:pt idx="0">
                  <c:v>MD_COG</c:v>
                </c:pt>
                <c:pt idx="1">
                  <c:v>ALL</c:v>
                </c:pt>
              </c:strCache>
            </c:strRef>
          </c:tx>
          <c:spPr>
            <a:solidFill>
              <a:srgbClr val="0066FF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TP'!$I$19:$L$19</c:f>
              <c:numCache>
                <c:formatCode>0%</c:formatCode>
                <c:ptCount val="4"/>
                <c:pt idx="0">
                  <c:v>0.62018461694274396</c:v>
                </c:pt>
                <c:pt idx="1">
                  <c:v>0.55331452511068646</c:v>
                </c:pt>
                <c:pt idx="2">
                  <c:v>0.49518158947013963</c:v>
                </c:pt>
                <c:pt idx="3">
                  <c:v>0.53146914190250272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96-446C-8F89-D7CC902C7460}"/>
            </c:ext>
          </c:extLst>
        </c:ser>
        <c:ser>
          <c:idx val="0"/>
          <c:order val="1"/>
          <c:tx>
            <c:strRef>
              <c:f>'Combined TP'!$A$7:$B$7</c:f>
              <c:strCache>
                <c:ptCount val="2"/>
                <c:pt idx="0">
                  <c:v>NVRC</c:v>
                </c:pt>
                <c:pt idx="1">
                  <c:v>ALL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TP'!$I$7:$L$7</c:f>
              <c:numCache>
                <c:formatCode>0%</c:formatCode>
                <c:ptCount val="4"/>
                <c:pt idx="0">
                  <c:v>1.0144558074662582</c:v>
                </c:pt>
                <c:pt idx="1">
                  <c:v>1.3245250548738805</c:v>
                </c:pt>
                <c:pt idx="2">
                  <c:v>0.91686475077852381</c:v>
                </c:pt>
                <c:pt idx="3">
                  <c:v>1.0901801211185236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D96-446C-8F89-D7CC902C7460}"/>
            </c:ext>
          </c:extLst>
        </c:ser>
        <c:ser>
          <c:idx val="1"/>
          <c:order val="2"/>
          <c:tx>
            <c:strRef>
              <c:f>'Combined TP'!$A$13:$B$13</c:f>
              <c:strCache>
                <c:ptCount val="2"/>
                <c:pt idx="0">
                  <c:v>Washington, DC</c:v>
                </c:pt>
                <c:pt idx="1">
                  <c:v>ALL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TP'!$I$13:$L$13</c:f>
              <c:numCache>
                <c:formatCode>0%</c:formatCode>
                <c:ptCount val="4"/>
                <c:pt idx="0">
                  <c:v>1.190399881010398</c:v>
                </c:pt>
                <c:pt idx="1">
                  <c:v>0.80652472201621683</c:v>
                </c:pt>
                <c:pt idx="2">
                  <c:v>0.85011485126467456</c:v>
                </c:pt>
                <c:pt idx="3">
                  <c:v>1.5729819822625715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D96-446C-8F89-D7CC902C74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7616240"/>
        <c:axId val="607613104"/>
        <c:extLst/>
      </c:barChart>
      <c:catAx>
        <c:axId val="60761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3104"/>
        <c:crosses val="autoZero"/>
        <c:auto val="1"/>
        <c:lblAlgn val="ctr"/>
        <c:lblOffset val="100"/>
        <c:noMultiLvlLbl val="0"/>
      </c:catAx>
      <c:valAx>
        <c:axId val="6076131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6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Bay Watershed All Sectors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07616632"/>
        <c:axId val="607614672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607616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4672"/>
        <c:crosses val="autoZero"/>
        <c:auto val="1"/>
        <c:lblAlgn val="ctr"/>
        <c:lblOffset val="100"/>
        <c:noMultiLvlLbl val="0"/>
      </c:catAx>
      <c:valAx>
        <c:axId val="607614672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6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Bay Watershed All Sectors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07612320"/>
        <c:axId val="60761702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607612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7024"/>
        <c:crosses val="autoZero"/>
        <c:auto val="1"/>
        <c:lblAlgn val="ctr"/>
        <c:lblOffset val="100"/>
        <c:noMultiLvlLbl val="0"/>
      </c:catAx>
      <c:valAx>
        <c:axId val="60761702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23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Wastewater</a:t>
            </a:r>
            <a:r>
              <a:rPr lang="en-US" sz="1800" dirty="0"/>
              <a:t>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3"/>
          <c:tx>
            <c:strRef>
              <c:f>'Combined Pivots'!$A$18:$B$18</c:f>
              <c:strCache>
                <c:ptCount val="2"/>
                <c:pt idx="0">
                  <c:v>MD_COG</c:v>
                </c:pt>
                <c:pt idx="1">
                  <c:v>Wastewater</c:v>
                </c:pt>
              </c:strCache>
            </c:strRef>
          </c:tx>
          <c:spPr>
            <a:solidFill>
              <a:srgbClr val="0066FF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Pivots'!$I$18:$L$18</c:f>
              <c:numCache>
                <c:formatCode>0%</c:formatCode>
                <c:ptCount val="4"/>
                <c:pt idx="0">
                  <c:v>0.44934897438945892</c:v>
                </c:pt>
                <c:pt idx="1">
                  <c:v>0.41326767435944367</c:v>
                </c:pt>
                <c:pt idx="2">
                  <c:v>0.2322852681699277</c:v>
                </c:pt>
                <c:pt idx="3">
                  <c:v>0.46153075367381508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0C-4A1D-A1FC-0D6A2456799F}"/>
            </c:ext>
          </c:extLst>
        </c:ser>
        <c:ser>
          <c:idx val="0"/>
          <c:order val="4"/>
          <c:tx>
            <c:strRef>
              <c:f>'Combined Pivots'!$A$6:$B$6</c:f>
              <c:strCache>
                <c:ptCount val="2"/>
                <c:pt idx="0">
                  <c:v>NVRC</c:v>
                </c:pt>
                <c:pt idx="1">
                  <c:v>Wastewater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Pivots'!$I$6:$L$6</c:f>
              <c:numCache>
                <c:formatCode>0%</c:formatCode>
                <c:ptCount val="4"/>
                <c:pt idx="0">
                  <c:v>0.41812956258143263</c:v>
                </c:pt>
                <c:pt idx="1">
                  <c:v>0.36953025991250443</c:v>
                </c:pt>
                <c:pt idx="2">
                  <c:v>0.1921626221839467</c:v>
                </c:pt>
                <c:pt idx="3">
                  <c:v>0.37351091329446456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0C-4A1D-A1FC-0D6A2456799F}"/>
            </c:ext>
          </c:extLst>
        </c:ser>
        <c:ser>
          <c:idx val="1"/>
          <c:order val="5"/>
          <c:tx>
            <c:strRef>
              <c:f>'Combined Pivots'!$A$12:$B$12</c:f>
              <c:strCache>
                <c:ptCount val="2"/>
                <c:pt idx="0">
                  <c:v>Washington, DC</c:v>
                </c:pt>
                <c:pt idx="1">
                  <c:v>Wastewater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Pivots'!$I$12:$L$12</c:f>
              <c:numCache>
                <c:formatCode>0%</c:formatCode>
                <c:ptCount val="4"/>
                <c:pt idx="0">
                  <c:v>0.39841005806888458</c:v>
                </c:pt>
                <c:pt idx="1">
                  <c:v>0.4082746179652012</c:v>
                </c:pt>
                <c:pt idx="2">
                  <c:v>0.21605937445635001</c:v>
                </c:pt>
                <c:pt idx="3">
                  <c:v>0.35720509497115249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10C-4A1D-A1FC-0D6A245679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7614280"/>
        <c:axId val="607615064"/>
        <c:extLst>
          <c:ext xmlns:c15="http://schemas.microsoft.com/office/drawing/2012/chart" uri="{02D57815-91ED-43cb-92C2-25804820EDAC}">
            <c15:filteredBarSeries>
              <c15:ser>
                <c:idx val="3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Pivots'!$A$25:$B$25</c15:sqref>
                        </c15:formulaRef>
                      </c:ext>
                    </c:extLst>
                    <c:strCache>
                      <c:ptCount val="2"/>
                      <c:pt idx="0">
                        <c:v>Bay Watershed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Pivots'!$I$25:$L$25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0.84933415563213932</c:v>
                      </c:pt>
                      <c:pt idx="1">
                        <c:v>0.81789180597555322</c:v>
                      </c:pt>
                      <c:pt idx="2">
                        <c:v>0.7541107628148962</c:v>
                      </c:pt>
                      <c:pt idx="3">
                        <c:v>0.59048680695279887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B10C-4A1D-A1FC-0D6A2456799F}"/>
                  </c:ext>
                </c:extLst>
              </c15:ser>
            </c15:filteredBarSeries>
            <c15:filteredBarSeries>
              <c15:ser>
                <c:idx val="4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Pivots'!$A$31:$B$31</c15:sqref>
                        </c15:formulaRef>
                      </c:ext>
                    </c:extLst>
                    <c:strCache>
                      <c:ptCount val="2"/>
                      <c:pt idx="0">
                        <c:v>Maryland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Pivots'!$I$31:$L$31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0.73886135764954297</c:v>
                      </c:pt>
                      <c:pt idx="1">
                        <c:v>0.68408893853130004</c:v>
                      </c:pt>
                      <c:pt idx="2">
                        <c:v>0.64497133767742232</c:v>
                      </c:pt>
                      <c:pt idx="3">
                        <c:v>0.56709700874251556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B10C-4A1D-A1FC-0D6A2456799F}"/>
                  </c:ext>
                </c:extLst>
              </c15:ser>
            </c15:filteredBarSeries>
            <c15:filteredBarSeries>
              <c15:ser>
                <c:idx val="5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Pivots'!$A$37:$B$37</c15:sqref>
                        </c15:formulaRef>
                      </c:ext>
                    </c:extLst>
                    <c:strCache>
                      <c:ptCount val="2"/>
                      <c:pt idx="0">
                        <c:v>Virginia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Pivots'!$I$37:$L$37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0.84463927298323382</c:v>
                      </c:pt>
                      <c:pt idx="1">
                        <c:v>0.81861718978200237</c:v>
                      </c:pt>
                      <c:pt idx="2">
                        <c:v>0.70168995770926312</c:v>
                      </c:pt>
                      <c:pt idx="3">
                        <c:v>0.60254582045909144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B10C-4A1D-A1FC-0D6A2456799F}"/>
                  </c:ext>
                </c:extLst>
              </c15:ser>
            </c15:filteredBarSeries>
          </c:ext>
        </c:extLst>
      </c:barChart>
      <c:catAx>
        <c:axId val="607614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5064"/>
        <c:crosses val="autoZero"/>
        <c:auto val="1"/>
        <c:lblAlgn val="ctr"/>
        <c:lblOffset val="100"/>
        <c:noMultiLvlLbl val="0"/>
      </c:catAx>
      <c:valAx>
        <c:axId val="607615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42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Wastewater</a:t>
            </a:r>
            <a:r>
              <a:rPr lang="en-US" sz="1800" dirty="0"/>
              <a:t> TP</a:t>
            </a:r>
          </a:p>
        </c:rich>
      </c:tx>
      <c:layout>
        <c:manualLayout>
          <c:xMode val="edge"/>
          <c:yMode val="edge"/>
          <c:x val="0.33979986652019734"/>
          <c:y val="2.335523192825714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0"/>
          <c:tx>
            <c:strRef>
              <c:f>'Combined TP'!$A$18:$B$18</c:f>
              <c:strCache>
                <c:ptCount val="2"/>
                <c:pt idx="0">
                  <c:v>MD_COG</c:v>
                </c:pt>
                <c:pt idx="1">
                  <c:v>Wastewater</c:v>
                </c:pt>
              </c:strCache>
            </c:strRef>
          </c:tx>
          <c:spPr>
            <a:solidFill>
              <a:srgbClr val="0066FF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TP'!$I$18:$L$18</c:f>
              <c:numCache>
                <c:formatCode>0%</c:formatCode>
                <c:ptCount val="4"/>
                <c:pt idx="0">
                  <c:v>0.3720711155014671</c:v>
                </c:pt>
                <c:pt idx="1">
                  <c:v>0.27967091556126134</c:v>
                </c:pt>
                <c:pt idx="2">
                  <c:v>0.20343474829797767</c:v>
                </c:pt>
                <c:pt idx="3">
                  <c:v>0.51568609000703203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A8-45F0-9FDA-953DA8CAAD8E}"/>
            </c:ext>
          </c:extLst>
        </c:ser>
        <c:ser>
          <c:idx val="0"/>
          <c:order val="1"/>
          <c:tx>
            <c:strRef>
              <c:f>'Combined TP'!$A$6:$B$6</c:f>
              <c:strCache>
                <c:ptCount val="2"/>
                <c:pt idx="0">
                  <c:v>NVRC</c:v>
                </c:pt>
                <c:pt idx="1">
                  <c:v>Wastewater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TP'!$I$6:$L$6</c:f>
              <c:numCache>
                <c:formatCode>0%</c:formatCode>
                <c:ptCount val="4"/>
                <c:pt idx="0">
                  <c:v>0.82649363775855023</c:v>
                </c:pt>
                <c:pt idx="1">
                  <c:v>1.944014286706707</c:v>
                </c:pt>
                <c:pt idx="2">
                  <c:v>0.36173045512320867</c:v>
                </c:pt>
                <c:pt idx="3">
                  <c:v>1.0811256769910045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4A8-45F0-9FDA-953DA8CAAD8E}"/>
            </c:ext>
          </c:extLst>
        </c:ser>
        <c:ser>
          <c:idx val="1"/>
          <c:order val="2"/>
          <c:tx>
            <c:strRef>
              <c:f>'Combined TP'!$A$12:$B$12</c:f>
              <c:strCache>
                <c:ptCount val="2"/>
                <c:pt idx="0">
                  <c:v>Washington, DC</c:v>
                </c:pt>
                <c:pt idx="1">
                  <c:v>Wastewater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TP'!$I$12:$L$12</c:f>
              <c:numCache>
                <c:formatCode>0%</c:formatCode>
                <c:ptCount val="4"/>
                <c:pt idx="0">
                  <c:v>1.2123160301341978</c:v>
                </c:pt>
                <c:pt idx="1">
                  <c:v>0.74031134010728583</c:v>
                </c:pt>
                <c:pt idx="2">
                  <c:v>0.82396027901412294</c:v>
                </c:pt>
                <c:pt idx="3">
                  <c:v>1.7221698305960487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4A8-45F0-9FDA-953DA8CAAD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7617416"/>
        <c:axId val="607617808"/>
        <c:extLst/>
      </c:barChart>
      <c:catAx>
        <c:axId val="607617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7808"/>
        <c:crosses val="autoZero"/>
        <c:auto val="1"/>
        <c:lblAlgn val="ctr"/>
        <c:lblOffset val="100"/>
        <c:noMultiLvlLbl val="0"/>
      </c:catAx>
      <c:valAx>
        <c:axId val="607617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7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Bay Watershed All Sectors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07619376"/>
        <c:axId val="607611928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Pivots'!$B$2</c15:sqref>
                        </c15:formulaRef>
                      </c:ext>
                    </c:extLst>
                    <c:strCache>
                      <c:ptCount val="1"/>
                      <c:pt idx="0">
                        <c:v>Agriculture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Pivots'!$I$2:$L$2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0.71705142522611232</c:v>
                      </c:pt>
                      <c:pt idx="1">
                        <c:v>0.66056826256953649</c:v>
                      </c:pt>
                      <c:pt idx="2">
                        <c:v>0.55534074399980382</c:v>
                      </c:pt>
                      <c:pt idx="3">
                        <c:v>0.30992627520518795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639-4FBC-9C95-5376F4ED62A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Pivots'!$B$3</c15:sqref>
                        </c15:formulaRef>
                      </c:ext>
                    </c:extLst>
                    <c:strCache>
                      <c:ptCount val="1"/>
                      <c:pt idx="0">
                        <c:v>Developed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Pivots'!$I$3:$L$3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1.5544998872802054</c:v>
                      </c:pt>
                      <c:pt idx="1">
                        <c:v>1.6734855656010628</c:v>
                      </c:pt>
                      <c:pt idx="2">
                        <c:v>1.8327942656602907</c:v>
                      </c:pt>
                      <c:pt idx="3">
                        <c:v>1.7832881905128513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7639-4FBC-9C95-5376F4ED62A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Pivots'!$B$4</c15:sqref>
                        </c15:formulaRef>
                      </c:ext>
                    </c:extLst>
                    <c:strCache>
                      <c:ptCount val="1"/>
                      <c:pt idx="0">
                        <c:v>Natural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Pivots'!$I$4:$L$4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0.90484539343391723</c:v>
                      </c:pt>
                      <c:pt idx="1">
                        <c:v>0.89770151864554759</c:v>
                      </c:pt>
                      <c:pt idx="2">
                        <c:v>0.87189657523838093</c:v>
                      </c:pt>
                      <c:pt idx="3">
                        <c:v>0.88770557516416904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639-4FBC-9C95-5376F4ED62A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Pivots'!$B$5</c15:sqref>
                        </c15:formulaRef>
                      </c:ext>
                    </c:extLst>
                    <c:strCache>
                      <c:ptCount val="1"/>
                      <c:pt idx="0">
                        <c:v>Septic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Pivots'!$I$5:$L$5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1.5943224942099341</c:v>
                      </c:pt>
                      <c:pt idx="1">
                        <c:v>1.7126050114266844</c:v>
                      </c:pt>
                      <c:pt idx="2">
                        <c:v>2.2083622344288876</c:v>
                      </c:pt>
                      <c:pt idx="3">
                        <c:v>2.630728755300574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639-4FBC-9C95-5376F4ED62AC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Pivots'!$B$6</c15:sqref>
                        </c15:formulaRef>
                      </c:ext>
                    </c:extLst>
                    <c:strCache>
                      <c:ptCount val="1"/>
                      <c:pt idx="0">
                        <c:v>Wastewater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Pivots'!$H$1:$L$1</c15:sqref>
                        </c15:formulaRef>
                      </c:ext>
                    </c:extLst>
                    <c:strCache>
                      <c:ptCount val="5"/>
                      <c:pt idx="0">
                        <c:v>1985</c:v>
                      </c:pt>
                      <c:pt idx="1">
                        <c:v>2005</c:v>
                      </c:pt>
                      <c:pt idx="2">
                        <c:v>2009</c:v>
                      </c:pt>
                      <c:pt idx="3">
                        <c:v>2017</c:v>
                      </c:pt>
                      <c:pt idx="4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Pivots'!$I$6:$L$6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0.41812956258143263</c:v>
                      </c:pt>
                      <c:pt idx="1">
                        <c:v>0.36953025991250443</c:v>
                      </c:pt>
                      <c:pt idx="2">
                        <c:v>0.1921626221839467</c:v>
                      </c:pt>
                      <c:pt idx="3">
                        <c:v>0.37351091329446456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639-4FBC-9C95-5376F4ED62AC}"/>
                  </c:ext>
                </c:extLst>
              </c15:ser>
            </c15:filteredBarSeries>
          </c:ext>
        </c:extLst>
      </c:barChart>
      <c:catAx>
        <c:axId val="607619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1928"/>
        <c:crosses val="autoZero"/>
        <c:auto val="1"/>
        <c:lblAlgn val="ctr"/>
        <c:lblOffset val="100"/>
        <c:noMultiLvlLbl val="0"/>
      </c:catAx>
      <c:valAx>
        <c:axId val="60761192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7619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Developed</a:t>
            </a:r>
            <a:r>
              <a:rPr lang="en-US" sz="1800" dirty="0"/>
              <a:t> TN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3"/>
          <c:tx>
            <c:strRef>
              <c:f>'Combined Pivots'!$A$15:$B$15</c:f>
              <c:strCache>
                <c:ptCount val="2"/>
                <c:pt idx="0">
                  <c:v>MD_COG</c:v>
                </c:pt>
                <c:pt idx="1">
                  <c:v>Developed</c:v>
                </c:pt>
              </c:strCache>
            </c:strRef>
          </c:tx>
          <c:spPr>
            <a:solidFill>
              <a:srgbClr val="0066FF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Pivots'!$I$15:$L$15</c:f>
              <c:numCache>
                <c:formatCode>0%</c:formatCode>
                <c:ptCount val="4"/>
                <c:pt idx="0">
                  <c:v>1.4103735479491428</c:v>
                </c:pt>
                <c:pt idx="1">
                  <c:v>1.4480587483751883</c:v>
                </c:pt>
                <c:pt idx="2">
                  <c:v>1.5060383362732161</c:v>
                </c:pt>
                <c:pt idx="3">
                  <c:v>1.3244772789949681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57-443E-AD2B-FDB748B6DA03}"/>
            </c:ext>
          </c:extLst>
        </c:ser>
        <c:ser>
          <c:idx val="0"/>
          <c:order val="4"/>
          <c:tx>
            <c:strRef>
              <c:f>'Combined Pivots'!$A$3:$B$3</c:f>
              <c:strCache>
                <c:ptCount val="2"/>
                <c:pt idx="0">
                  <c:v>NVRC</c:v>
                </c:pt>
                <c:pt idx="1">
                  <c:v>Developed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Pivots'!$I$3:$L$3</c:f>
              <c:numCache>
                <c:formatCode>0%</c:formatCode>
                <c:ptCount val="4"/>
                <c:pt idx="0">
                  <c:v>1.5544998872802054</c:v>
                </c:pt>
                <c:pt idx="1">
                  <c:v>1.6734855656010628</c:v>
                </c:pt>
                <c:pt idx="2">
                  <c:v>1.8327942656602907</c:v>
                </c:pt>
                <c:pt idx="3">
                  <c:v>1.7832881905128513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57-443E-AD2B-FDB748B6DA03}"/>
            </c:ext>
          </c:extLst>
        </c:ser>
        <c:ser>
          <c:idx val="1"/>
          <c:order val="5"/>
          <c:tx>
            <c:strRef>
              <c:f>'Combined Pivots'!$A$9:$B$9</c:f>
              <c:strCache>
                <c:ptCount val="2"/>
                <c:pt idx="0">
                  <c:v>Washington, DC</c:v>
                </c:pt>
                <c:pt idx="1">
                  <c:v>Developed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'Combined Pivots'!$I$1:$L$1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Pivots'!$I$10:$L$10</c:f>
              <c:numCache>
                <c:formatCode>0%</c:formatCode>
                <c:ptCount val="4"/>
                <c:pt idx="0">
                  <c:v>0.92622312700597498</c:v>
                </c:pt>
                <c:pt idx="1">
                  <c:v>0.91044975256539606</c:v>
                </c:pt>
                <c:pt idx="2">
                  <c:v>0.86080586037266893</c:v>
                </c:pt>
                <c:pt idx="3">
                  <c:v>0.7654665417861537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57-443E-AD2B-FDB748B6DA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8440600"/>
        <c:axId val="608439032"/>
        <c:extLst>
          <c:ext xmlns:c15="http://schemas.microsoft.com/office/drawing/2012/chart" uri="{02D57815-91ED-43cb-92C2-25804820EDAC}">
            <c15:filteredBarSeries>
              <c15:ser>
                <c:idx val="3"/>
                <c:order val="0"/>
                <c:tx>
                  <c:strRef>
                    <c:extLst>
                      <c:ext uri="{02D57815-91ED-43cb-92C2-25804820EDAC}">
                        <c15:formulaRef>
                          <c15:sqref>'Combined Pivots'!$A$25:$B$25</c15:sqref>
                        </c15:formulaRef>
                      </c:ext>
                    </c:extLst>
                    <c:strCache>
                      <c:ptCount val="2"/>
                      <c:pt idx="0">
                        <c:v>Bay Watershed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'Combined Pivots'!$I$25:$L$25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0.84933415563213932</c:v>
                      </c:pt>
                      <c:pt idx="1">
                        <c:v>0.81789180597555322</c:v>
                      </c:pt>
                      <c:pt idx="2">
                        <c:v>0.7541107628148962</c:v>
                      </c:pt>
                      <c:pt idx="3">
                        <c:v>0.59048680695279887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CF57-443E-AD2B-FDB748B6DA03}"/>
                  </c:ext>
                </c:extLst>
              </c15:ser>
            </c15:filteredBarSeries>
            <c15:filteredBarSeries>
              <c15:ser>
                <c:idx val="4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Pivots'!$A$31:$B$31</c15:sqref>
                        </c15:formulaRef>
                      </c:ext>
                    </c:extLst>
                    <c:strCache>
                      <c:ptCount val="2"/>
                      <c:pt idx="0">
                        <c:v>Maryland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Pivots'!$I$31:$L$31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0.73886135764954297</c:v>
                      </c:pt>
                      <c:pt idx="1">
                        <c:v>0.68408893853130004</c:v>
                      </c:pt>
                      <c:pt idx="2">
                        <c:v>0.64497133767742232</c:v>
                      </c:pt>
                      <c:pt idx="3">
                        <c:v>0.56709700874251556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CF57-443E-AD2B-FDB748B6DA03}"/>
                  </c:ext>
                </c:extLst>
              </c15:ser>
            </c15:filteredBarSeries>
            <c15:filteredBarSeries>
              <c15:ser>
                <c:idx val="5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Pivots'!$A$37:$B$37</c15:sqref>
                        </c15:formulaRef>
                      </c:ext>
                    </c:extLst>
                    <c:strCache>
                      <c:ptCount val="2"/>
                      <c:pt idx="0">
                        <c:v>Virginia</c:v>
                      </c:pt>
                      <c:pt idx="1">
                        <c:v>ALL</c:v>
                      </c:pt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Pivots'!$I$1:$L$1</c15:sqref>
                        </c15:formulaRef>
                      </c:ext>
                    </c:extLst>
                    <c:strCache>
                      <c:ptCount val="4"/>
                      <c:pt idx="0">
                        <c:v>2005</c:v>
                      </c:pt>
                      <c:pt idx="1">
                        <c:v>2009</c:v>
                      </c:pt>
                      <c:pt idx="2">
                        <c:v>2017</c:v>
                      </c:pt>
                      <c:pt idx="3">
                        <c:v>2025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'Combined Pivots'!$I$37:$L$37</c15:sqref>
                        </c15:formulaRef>
                      </c:ext>
                    </c:extLst>
                    <c:numCache>
                      <c:formatCode>0%</c:formatCode>
                      <c:ptCount val="4"/>
                      <c:pt idx="0">
                        <c:v>0.84463927298323382</c:v>
                      </c:pt>
                      <c:pt idx="1">
                        <c:v>0.81861718978200237</c:v>
                      </c:pt>
                      <c:pt idx="2">
                        <c:v>0.70168995770926312</c:v>
                      </c:pt>
                      <c:pt idx="3">
                        <c:v>0.60254582045909144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CF57-443E-AD2B-FDB748B6DA03}"/>
                  </c:ext>
                </c:extLst>
              </c15:ser>
            </c15:filteredBarSeries>
          </c:ext>
        </c:extLst>
      </c:barChart>
      <c:catAx>
        <c:axId val="608440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8439032"/>
        <c:crosses val="autoZero"/>
        <c:auto val="1"/>
        <c:lblAlgn val="ctr"/>
        <c:lblOffset val="100"/>
        <c:noMultiLvlLbl val="0"/>
      </c:catAx>
      <c:valAx>
        <c:axId val="608439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84406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Progress Comparison </a:t>
            </a:r>
            <a:r>
              <a:rPr lang="en-US" sz="1800" b="1" dirty="0"/>
              <a:t>Developed</a:t>
            </a:r>
            <a:r>
              <a:rPr lang="en-US" sz="1800" dirty="0"/>
              <a:t> TP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0"/>
          <c:tx>
            <c:strRef>
              <c:f>'Combined TP'!$A$15:$B$15</c:f>
              <c:strCache>
                <c:ptCount val="2"/>
                <c:pt idx="0">
                  <c:v>MD_COG</c:v>
                </c:pt>
                <c:pt idx="1">
                  <c:v>Developed</c:v>
                </c:pt>
              </c:strCache>
            </c:strRef>
          </c:tx>
          <c:spPr>
            <a:solidFill>
              <a:srgbClr val="0066FF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TP'!$I$15:$L$15</c:f>
              <c:numCache>
                <c:formatCode>0%</c:formatCode>
                <c:ptCount val="4"/>
                <c:pt idx="0">
                  <c:v>1.1834181959341241</c:v>
                </c:pt>
                <c:pt idx="1">
                  <c:v>1.1334500643048142</c:v>
                </c:pt>
                <c:pt idx="2">
                  <c:v>1.0999692495500029</c:v>
                </c:pt>
                <c:pt idx="3">
                  <c:v>0.81952226892234659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5E-4913-A31E-3AF41A9B312E}"/>
            </c:ext>
          </c:extLst>
        </c:ser>
        <c:ser>
          <c:idx val="0"/>
          <c:order val="1"/>
          <c:tx>
            <c:strRef>
              <c:f>'Combined TP'!$A$3:$B$3</c:f>
              <c:strCache>
                <c:ptCount val="2"/>
                <c:pt idx="0">
                  <c:v>NVRC</c:v>
                </c:pt>
                <c:pt idx="1">
                  <c:v>Developed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TP'!$I$3:$L$3</c:f>
              <c:numCache>
                <c:formatCode>0%</c:formatCode>
                <c:ptCount val="4"/>
                <c:pt idx="0">
                  <c:v>1.6905901569747568</c:v>
                </c:pt>
                <c:pt idx="1">
                  <c:v>1.8432802308307699</c:v>
                </c:pt>
                <c:pt idx="2">
                  <c:v>2.0349974494807976</c:v>
                </c:pt>
                <c:pt idx="3">
                  <c:v>2.0493940421144918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A5E-4913-A31E-3AF41A9B312E}"/>
            </c:ext>
          </c:extLst>
        </c:ser>
        <c:ser>
          <c:idx val="1"/>
          <c:order val="2"/>
          <c:tx>
            <c:strRef>
              <c:f>'Combined TP'!$A$9:$B$9</c:f>
              <c:strCache>
                <c:ptCount val="2"/>
                <c:pt idx="0">
                  <c:v>Washington, DC</c:v>
                </c:pt>
                <c:pt idx="1">
                  <c:v>Developed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'Combined TP'!$I$1:$L$1</c:f>
              <c:strCache>
                <c:ptCount val="4"/>
                <c:pt idx="0">
                  <c:v>2005</c:v>
                </c:pt>
                <c:pt idx="1">
                  <c:v>2009</c:v>
                </c:pt>
                <c:pt idx="2">
                  <c:v>2017</c:v>
                </c:pt>
                <c:pt idx="3">
                  <c:v>2025</c:v>
                </c:pt>
              </c:strCache>
            </c:strRef>
          </c:cat>
          <c:val>
            <c:numRef>
              <c:f>'Combined TP'!$I$9:$L$9</c:f>
              <c:numCache>
                <c:formatCode>0%</c:formatCode>
                <c:ptCount val="4"/>
                <c:pt idx="0">
                  <c:v>1.1176936456265207</c:v>
                </c:pt>
                <c:pt idx="1">
                  <c:v>1.1068261721217039</c:v>
                </c:pt>
                <c:pt idx="2">
                  <c:v>0.96841903131880902</c:v>
                </c:pt>
                <c:pt idx="3">
                  <c:v>1.0973262285585459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A5E-4913-A31E-3AF41A9B31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8442168"/>
        <c:axId val="608442952"/>
        <c:extLst/>
      </c:barChart>
      <c:catAx>
        <c:axId val="608442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8442952"/>
        <c:crosses val="autoZero"/>
        <c:auto val="1"/>
        <c:lblAlgn val="ctr"/>
        <c:lblOffset val="100"/>
        <c:noMultiLvlLbl val="0"/>
      </c:catAx>
      <c:valAx>
        <c:axId val="608442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8442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0.07961</cdr:x>
      <cdr:y>0.11835</cdr:y>
    </cdr:from>
    <cdr:to>
      <cdr:x>0.94269</cdr:x>
      <cdr:y>0.11835</cdr:y>
    </cdr:to>
    <cdr:cxnSp macro="">
      <cdr:nvCxnSpPr>
        <cdr:cNvPr id="9" name="Straight Connector 8">
          <a:extLst xmlns:a="http://schemas.openxmlformats.org/drawingml/2006/main">
            <a:ext uri="{FF2B5EF4-FFF2-40B4-BE49-F238E27FC236}">
              <a16:creationId xmlns:a16="http://schemas.microsoft.com/office/drawing/2014/main" id="{A443B560-A9C4-45BF-896A-C78FF18D3D37}"/>
            </a:ext>
          </a:extLst>
        </cdr:cNvPr>
        <cdr:cNvCxnSpPr/>
      </cdr:nvCxnSpPr>
      <cdr:spPr>
        <a:xfrm xmlns:a="http://schemas.openxmlformats.org/drawingml/2006/main">
          <a:off x="673183" y="436998"/>
          <a:ext cx="7298400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0.81197</cdr:x>
      <cdr:y>0.12187</cdr:y>
    </cdr:from>
    <cdr:to>
      <cdr:x>0.95447</cdr:x>
      <cdr:y>0.18522</cdr:y>
    </cdr:to>
    <cdr:sp macro="" textlink="">
      <cdr:nvSpPr>
        <cdr:cNvPr id="10" name="TextBox 9">
          <a:extLst xmlns:a="http://schemas.openxmlformats.org/drawingml/2006/main">
            <a:ext uri="{FF2B5EF4-FFF2-40B4-BE49-F238E27FC236}">
              <a16:creationId xmlns:a16="http://schemas.microsoft.com/office/drawing/2014/main" id="{8CC63B4C-B8AB-4004-BB10-E7BCFE8F99A5}"/>
            </a:ext>
          </a:extLst>
        </cdr:cNvPr>
        <cdr:cNvSpPr txBox="1"/>
      </cdr:nvSpPr>
      <cdr:spPr>
        <a:xfrm xmlns:a="http://schemas.openxmlformats.org/drawingml/2006/main">
          <a:off x="6866175" y="450003"/>
          <a:ext cx="1205023" cy="2339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>
              <a:solidFill>
                <a:srgbClr val="FF0000"/>
              </a:solidFill>
            </a:rPr>
            <a:t>1985 100% line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0.06506</cdr:x>
      <cdr:y>0.44489</cdr:y>
    </cdr:from>
    <cdr:to>
      <cdr:x>0.97003</cdr:x>
      <cdr:y>0.44489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D1DFFC0F-0A59-47B1-A647-65D3EE8CE2C0}"/>
            </a:ext>
          </a:extLst>
        </cdr:cNvPr>
        <cdr:cNvCxnSpPr/>
      </cdr:nvCxnSpPr>
      <cdr:spPr>
        <a:xfrm xmlns:a="http://schemas.openxmlformats.org/drawingml/2006/main">
          <a:off x="535406" y="1942634"/>
          <a:ext cx="7447547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FF0000"/>
          </a:solidFill>
          <a:prstDash val="dash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0.77437</cdr:x>
      <cdr:y>0.43957</cdr:y>
    </cdr:from>
    <cdr:to>
      <cdr:x>0.91253</cdr:x>
      <cdr:y>0.48503</cdr:y>
    </cdr:to>
    <cdr:sp macro="" textlink="">
      <cdr:nvSpPr>
        <cdr:cNvPr id="4" name="TextBox 3">
          <a:extLst xmlns:a="http://schemas.openxmlformats.org/drawingml/2006/main">
            <a:ext uri="{FF2B5EF4-FFF2-40B4-BE49-F238E27FC236}">
              <a16:creationId xmlns:a16="http://schemas.microsoft.com/office/drawing/2014/main" id="{672EF9C2-660F-40F9-B48A-054C58573E33}"/>
            </a:ext>
          </a:extLst>
        </cdr:cNvPr>
        <cdr:cNvSpPr txBox="1"/>
      </cdr:nvSpPr>
      <cdr:spPr>
        <a:xfrm xmlns:a="http://schemas.openxmlformats.org/drawingml/2006/main">
          <a:off x="6372775" y="1919397"/>
          <a:ext cx="1137002" cy="1985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dirty="0">
              <a:solidFill>
                <a:srgbClr val="FF0000"/>
              </a:solidFill>
            </a:rPr>
            <a:t>1985 100% line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785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wcog.org/events/2018/9/14/water-resources-technical-committe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091723"/>
              </p:ext>
            </p:extLst>
          </p:nvPr>
        </p:nvGraphicFramePr>
        <p:xfrm>
          <a:off x="2148840" y="1143000"/>
          <a:ext cx="6995160" cy="5606869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995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325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4000" b="1" i="0" cap="all" spc="-90" dirty="0">
                          <a:solidFill>
                            <a:srgbClr val="2F6B97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Chesapeake Bay Program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4000" b="1" i="0" cap="all" spc="-90" dirty="0">
                        <a:solidFill>
                          <a:srgbClr val="2F6B97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3600" b="1" i="0" cap="all" spc="-90" dirty="0">
                          <a:solidFill>
                            <a:srgbClr val="2F6B97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Planning target Analysis / Mid-point Progress Analysis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746">
                <a:tc>
                  <a:txBody>
                    <a:bodyPr/>
                    <a:lstStyle/>
                    <a:p>
                      <a:r>
                        <a:rPr lang="en-US" sz="2800" dirty="0">
                          <a:solidFill>
                            <a:srgbClr val="2F6B97"/>
                          </a:solidFill>
                          <a:latin typeface="Gill Sans MT" pitchFamily="34" charset="0"/>
                        </a:rPr>
                        <a:t>Mukhtar Ibrahim and Karl Berger</a:t>
                      </a:r>
                    </a:p>
                    <a:p>
                      <a:endParaRPr lang="en-US" sz="2800" dirty="0">
                        <a:solidFill>
                          <a:srgbClr val="2F6B97"/>
                        </a:solidFill>
                        <a:latin typeface="Gill Sans MT" pitchFamily="34" charset="0"/>
                      </a:endParaRPr>
                    </a:p>
                    <a:p>
                      <a:r>
                        <a:rPr lang="en-US" sz="2800" dirty="0">
                          <a:solidFill>
                            <a:srgbClr val="2F6B97"/>
                          </a:solidFill>
                          <a:latin typeface="Gill Sans MT" pitchFamily="34" charset="0"/>
                        </a:rPr>
                        <a:t>WRTC Meeting</a:t>
                      </a:r>
                    </a:p>
                    <a:p>
                      <a:r>
                        <a:rPr lang="en-US" sz="2800" dirty="0">
                          <a:solidFill>
                            <a:srgbClr val="2F6B97"/>
                          </a:solidFill>
                          <a:latin typeface="Gill Sans MT" pitchFamily="34" charset="0"/>
                        </a:rPr>
                        <a:t>Sept. 14, 2018</a:t>
                      </a:r>
                    </a:p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rgbClr val="2F6B97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483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rgbClr val="2F6B97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128460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Final Planning Targets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pt-BR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#:3</a:t>
            </a:r>
          </a:p>
          <a:p>
            <a:pPr algn="r"/>
            <a:r>
              <a:rPr lang="pt-BR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WRTC (09/14/18)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600" dirty="0"/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09677FF-AF17-4E5D-AB99-592C7418B319}"/>
              </a:ext>
            </a:extLst>
          </p:cNvPr>
          <p:cNvSpPr/>
          <p:nvPr/>
        </p:nvSpPr>
        <p:spPr>
          <a:xfrm>
            <a:off x="789736" y="1226724"/>
            <a:ext cx="8025695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2F6B97"/>
                </a:solidFill>
              </a:rPr>
              <a:t>Final Planning Targets approved by PSC July 9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F6B97"/>
                </a:solidFill>
              </a:rPr>
              <a:t>Set goal posts for Phase III WIP reductions (2025)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F6B97"/>
                </a:solidFill>
              </a:rPr>
              <a:t>Set at state-basin level (aggregated to state level)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D76026-A62C-440B-BA1A-C54DAA45A7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035" y="3069660"/>
            <a:ext cx="5858306" cy="19362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89AD40-7723-4F25-BC13-1C814683E110}"/>
              </a:ext>
            </a:extLst>
          </p:cNvPr>
          <p:cNvSpPr txBox="1"/>
          <p:nvPr/>
        </p:nvSpPr>
        <p:spPr>
          <a:xfrm>
            <a:off x="2536069" y="2618244"/>
            <a:ext cx="4202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Phase III WIP Final Planning Targets</a:t>
            </a:r>
          </a:p>
        </p:txBody>
      </p:sp>
    </p:spTree>
    <p:extLst>
      <p:ext uri="{BB962C8B-B14F-4D97-AF65-F5344CB8AC3E}">
        <p14:creationId xmlns:p14="http://schemas.microsoft.com/office/powerpoint/2010/main" val="1011848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607282"/>
              </p:ext>
            </p:extLst>
          </p:nvPr>
        </p:nvGraphicFramePr>
        <p:xfrm>
          <a:off x="775405" y="465181"/>
          <a:ext cx="8368596" cy="70801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801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Final Planning Targets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pt-BR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#:3</a:t>
            </a:r>
          </a:p>
          <a:p>
            <a:pPr algn="r"/>
            <a:r>
              <a:rPr lang="pt-BR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WRTC (09/14/18)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600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EB4378-4322-43A6-8398-BDA720CE7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7622" y="2234560"/>
            <a:ext cx="4468755" cy="34750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C72CFF7-D9B2-47A5-A4D0-618E12F1118A}"/>
              </a:ext>
            </a:extLst>
          </p:cNvPr>
          <p:cNvSpPr txBox="1"/>
          <p:nvPr/>
        </p:nvSpPr>
        <p:spPr>
          <a:xfrm>
            <a:off x="1807714" y="1610794"/>
            <a:ext cx="5989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Phase III WIP Final Planning Targets – State Basin Level</a:t>
            </a:r>
          </a:p>
        </p:txBody>
      </p:sp>
    </p:spTree>
    <p:extLst>
      <p:ext uri="{BB962C8B-B14F-4D97-AF65-F5344CB8AC3E}">
        <p14:creationId xmlns:p14="http://schemas.microsoft.com/office/powerpoint/2010/main" val="3661066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217833"/>
              </p:ext>
            </p:extLst>
          </p:nvPr>
        </p:nvGraphicFramePr>
        <p:xfrm>
          <a:off x="775405" y="465181"/>
          <a:ext cx="8368596" cy="1066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801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Planning Targets – What Do They Mean for Level of Effort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pt-BR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#:3</a:t>
            </a:r>
          </a:p>
          <a:p>
            <a:pPr algn="r"/>
            <a:r>
              <a:rPr lang="pt-BR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WRTC (09/14/18)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600" dirty="0"/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09677FF-AF17-4E5D-AB99-592C7418B319}"/>
              </a:ext>
            </a:extLst>
          </p:cNvPr>
          <p:cNvSpPr/>
          <p:nvPr/>
        </p:nvSpPr>
        <p:spPr>
          <a:xfrm>
            <a:off x="762680" y="1613205"/>
            <a:ext cx="8025695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rgbClr val="2F6B97"/>
                </a:solidFill>
              </a:rPr>
              <a:t>Maryland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F6B97"/>
                </a:solidFill>
              </a:rPr>
              <a:t>Model changes increased </a:t>
            </a:r>
            <a:r>
              <a:rPr lang="en-US" sz="2400" dirty="0" err="1">
                <a:solidFill>
                  <a:srgbClr val="2F6B97"/>
                </a:solidFill>
              </a:rPr>
              <a:t>LoE</a:t>
            </a:r>
            <a:r>
              <a:rPr lang="en-US" sz="2400" dirty="0">
                <a:solidFill>
                  <a:srgbClr val="2F6B97"/>
                </a:solidFill>
              </a:rPr>
              <a:t> for TN; decreased for TP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F6B97"/>
                </a:solidFill>
              </a:rPr>
              <a:t>Conowingo – unknown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F6B97"/>
                </a:solidFill>
              </a:rPr>
              <a:t>Climate Change – likely to increase </a:t>
            </a:r>
            <a:r>
              <a:rPr lang="en-US" sz="2400" dirty="0" err="1">
                <a:solidFill>
                  <a:srgbClr val="2F6B97"/>
                </a:solidFill>
              </a:rPr>
              <a:t>LoE</a:t>
            </a:r>
            <a:endParaRPr lang="en-US" sz="2400" dirty="0">
              <a:solidFill>
                <a:srgbClr val="2F6B97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F6B97"/>
                </a:solidFill>
              </a:rPr>
              <a:t>Growth -- unknown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2F6B97"/>
                </a:solidFill>
              </a:rPr>
              <a:t>Overall: 8 % or more increase in </a:t>
            </a:r>
            <a:r>
              <a:rPr lang="en-US" sz="2800" dirty="0" err="1">
                <a:solidFill>
                  <a:srgbClr val="2F6B97"/>
                </a:solidFill>
              </a:rPr>
              <a:t>LoE</a:t>
            </a:r>
            <a:r>
              <a:rPr lang="en-US" sz="2800" dirty="0">
                <a:solidFill>
                  <a:srgbClr val="2F6B97"/>
                </a:solidFill>
              </a:rPr>
              <a:t> from WIP II to WIP III for TN; TP </a:t>
            </a:r>
            <a:r>
              <a:rPr lang="en-US" sz="2800" dirty="0" err="1">
                <a:solidFill>
                  <a:srgbClr val="2F6B97"/>
                </a:solidFill>
              </a:rPr>
              <a:t>LoE</a:t>
            </a:r>
            <a:r>
              <a:rPr lang="en-US" sz="2800" dirty="0">
                <a:solidFill>
                  <a:srgbClr val="2F6B97"/>
                </a:solidFill>
              </a:rPr>
              <a:t> about the same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srgbClr val="2F6B9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155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1066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801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Planning Targets – What Do They Mean for Level of Effort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09677FF-AF17-4E5D-AB99-592C7418B319}"/>
              </a:ext>
            </a:extLst>
          </p:cNvPr>
          <p:cNvSpPr/>
          <p:nvPr/>
        </p:nvSpPr>
        <p:spPr>
          <a:xfrm>
            <a:off x="762680" y="1613205"/>
            <a:ext cx="802569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Virginia</a:t>
            </a: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Model changes </a:t>
            </a:r>
            <a:r>
              <a:rPr lang="en-US" sz="2400" dirty="0">
                <a:solidFill>
                  <a:srgbClr val="2F6B97"/>
                </a:solidFill>
                <a:latin typeface="Franklin Gothic Book" panose="020B0503020102020204"/>
              </a:rPr>
              <a:t>de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creased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LoE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 for TN and TP</a:t>
            </a: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Conowingo – unknown (unlikely to affect)</a:t>
            </a: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Climate Change – likely to increase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LoE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F6B97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Growth -- unknown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Overall: 5 % </a:t>
            </a:r>
            <a:r>
              <a:rPr lang="en-US" sz="2800" dirty="0">
                <a:solidFill>
                  <a:srgbClr val="2F6B97"/>
                </a:solidFill>
                <a:latin typeface="Franklin Gothic Book" panose="020B0503020102020204"/>
              </a:rPr>
              <a:t>de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crease in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LoE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 from WIP II to WIP III for TN; 13 % decrease in LOE for TP</a:t>
            </a: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F6B97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2711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1066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801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Planning Targets – What Do They Mean for Level of Effort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(1/12/18)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09677FF-AF17-4E5D-AB99-592C7418B319}"/>
              </a:ext>
            </a:extLst>
          </p:cNvPr>
          <p:cNvSpPr/>
          <p:nvPr/>
        </p:nvSpPr>
        <p:spPr>
          <a:xfrm>
            <a:off x="762680" y="1613205"/>
            <a:ext cx="802569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District of Columbia</a:t>
            </a: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Model changes </a:t>
            </a:r>
            <a:r>
              <a:rPr lang="en-US" sz="2400" dirty="0">
                <a:solidFill>
                  <a:srgbClr val="2F6B97"/>
                </a:solidFill>
                <a:latin typeface="Franklin Gothic Book" panose="020B0503020102020204"/>
              </a:rPr>
              <a:t>in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creased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LoE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 for TN and TP</a:t>
            </a: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Conowingo – unknown (unlikely to affect)</a:t>
            </a: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Climate Change – likely to increase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LoE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F6B97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Growth -- unknown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Overall: &lt; 1 % increase in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LoE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 from WIP II to WIP III for TN; 10 % increase in LOE for TP</a:t>
            </a: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F6B97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0692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073693"/>
              </p:ext>
            </p:extLst>
          </p:nvPr>
        </p:nvGraphicFramePr>
        <p:xfrm>
          <a:off x="775405" y="465181"/>
          <a:ext cx="8368596" cy="70801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801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Mid-Point Assessment Analysis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Next Set of Slides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09677FF-AF17-4E5D-AB99-592C7418B319}"/>
              </a:ext>
            </a:extLst>
          </p:cNvPr>
          <p:cNvSpPr/>
          <p:nvPr/>
        </p:nvSpPr>
        <p:spPr>
          <a:xfrm>
            <a:off x="687784" y="1842278"/>
            <a:ext cx="802569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Format</a:t>
            </a:r>
          </a:p>
          <a:p>
            <a:pPr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All data from CAST Version 6 Progress runs and WIP II scenario (translated from Phase 5.3.2)</a:t>
            </a:r>
          </a:p>
          <a:p>
            <a:pPr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rgbClr val="2F6B97"/>
                </a:solidFill>
                <a:latin typeface="Franklin Gothic Book" panose="020B0503020102020204"/>
              </a:rPr>
              <a:t>All data shown as EOT loads (i.e. delivered)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F6B97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Time series: 1985, 2005, 2009, 2017, 2025 (WIP II) </a:t>
            </a:r>
            <a:r>
              <a:rPr kumimoji="0" lang="en-US" sz="2000" b="0" i="0" u="sng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normalized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 as a percent of 1985 loads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(Note that WIPs IIIs will be based on new Planning Targets and sector allocations)</a:t>
            </a:r>
          </a:p>
          <a:p>
            <a:pPr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Geography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Entire Bay watershed, MD - Bay watershed, VA – Bay watershed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, DC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2F6B97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COG region, broken out by DC, NVRC, COG region-Maryland (Frederick, Montgomery, Prince George’s and Charles)</a:t>
            </a:r>
            <a:endParaRPr lang="en-US" dirty="0">
              <a:solidFill>
                <a:srgbClr val="2F6B97"/>
              </a:solidFill>
              <a:latin typeface="Franklin Gothic Book" panose="020B0503020102020204"/>
            </a:endParaRPr>
          </a:p>
          <a:p>
            <a:pPr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6B97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Caveats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2F6B97"/>
                </a:solidFill>
                <a:latin typeface="Franklin Gothic Book" panose="020B0503020102020204"/>
              </a:rPr>
              <a:t>Developed loads do not include stream bed and bank loads (nor reductions from stream restoration BMPs)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F6B97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9704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025610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Bay Watershed TN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7218840"/>
              </p:ext>
            </p:extLst>
          </p:nvPr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750EA451-0C17-46C7-A265-2BFC2803BD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4923514"/>
              </p:ext>
            </p:extLst>
          </p:nvPr>
        </p:nvGraphicFramePr>
        <p:xfrm>
          <a:off x="861809" y="3762377"/>
          <a:ext cx="6646431" cy="24985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69110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352916"/>
              </p:ext>
            </p:extLst>
          </p:nvPr>
        </p:nvGraphicFramePr>
        <p:xfrm>
          <a:off x="775405" y="465181"/>
          <a:ext cx="8368596" cy="70801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801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Bay Watershed TN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66640158-63E6-4C31-A134-AF8F621BAE1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6083588"/>
              </p:ext>
            </p:extLst>
          </p:nvPr>
        </p:nvGraphicFramePr>
        <p:xfrm>
          <a:off x="775404" y="1205592"/>
          <a:ext cx="6468675" cy="23736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201ACA24-3ABB-4CE7-A659-414E577D110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1270340"/>
              </p:ext>
            </p:extLst>
          </p:nvPr>
        </p:nvGraphicFramePr>
        <p:xfrm>
          <a:off x="876975" y="3442716"/>
          <a:ext cx="6235026" cy="27208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21857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665955"/>
              </p:ext>
            </p:extLst>
          </p:nvPr>
        </p:nvGraphicFramePr>
        <p:xfrm>
          <a:off x="775404" y="385288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Bay Watershed + States, TN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(1/12/18)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/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FD7FB4B6-EDF5-467C-9B8C-79B751AD5A6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0644880"/>
              </p:ext>
            </p:extLst>
          </p:nvPr>
        </p:nvGraphicFramePr>
        <p:xfrm>
          <a:off x="687784" y="1356360"/>
          <a:ext cx="8456216" cy="3692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634014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092393"/>
              </p:ext>
            </p:extLst>
          </p:nvPr>
        </p:nvGraphicFramePr>
        <p:xfrm>
          <a:off x="775404" y="385288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Bay Watershed + States, TP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(1/12/18)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/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B66F32F6-488D-472D-9C0A-BC2DB9EFEF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0077360"/>
              </p:ext>
            </p:extLst>
          </p:nvPr>
        </p:nvGraphicFramePr>
        <p:xfrm>
          <a:off x="764005" y="1245734"/>
          <a:ext cx="8229600" cy="43665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73750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349115"/>
              </p:ext>
            </p:extLst>
          </p:nvPr>
        </p:nvGraphicFramePr>
        <p:xfrm>
          <a:off x="775404" y="385288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COG Region Wastewater Phosphorus Loads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/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00000000-0008-0000-0B00-00000D000000}"/>
              </a:ext>
            </a:extLst>
          </p:cNvPr>
          <p:cNvGraphicFramePr>
            <a:graphicFrameLocks/>
          </p:cNvGraphicFramePr>
          <p:nvPr/>
        </p:nvGraphicFramePr>
        <p:xfrm>
          <a:off x="398462" y="1192212"/>
          <a:ext cx="8347075" cy="4473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FF8C35B-6863-4B86-A70C-713B38ACE24F}"/>
              </a:ext>
            </a:extLst>
          </p:cNvPr>
          <p:cNvSpPr/>
          <p:nvPr/>
        </p:nvSpPr>
        <p:spPr>
          <a:xfrm>
            <a:off x="2423160" y="3906360"/>
            <a:ext cx="155653" cy="15952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958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713028"/>
              </p:ext>
            </p:extLst>
          </p:nvPr>
        </p:nvGraphicFramePr>
        <p:xfrm>
          <a:off x="775404" y="385288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Bay Watershed + States, TN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/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829386FC-BF63-40E5-A607-3507EB25465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8413322"/>
              </p:ext>
            </p:extLst>
          </p:nvPr>
        </p:nvGraphicFramePr>
        <p:xfrm>
          <a:off x="775404" y="1584098"/>
          <a:ext cx="8368596" cy="36898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79FBC81-7529-4A7B-80D8-9E0607A0BAFE}"/>
              </a:ext>
            </a:extLst>
          </p:cNvPr>
          <p:cNvCxnSpPr/>
          <p:nvPr/>
        </p:nvCxnSpPr>
        <p:spPr>
          <a:xfrm>
            <a:off x="1384183" y="2130804"/>
            <a:ext cx="7357145" cy="0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097F89C-705D-4C78-8929-621906C70669}"/>
              </a:ext>
            </a:extLst>
          </p:cNvPr>
          <p:cNvSpPr txBox="1"/>
          <p:nvPr/>
        </p:nvSpPr>
        <p:spPr>
          <a:xfrm>
            <a:off x="7395918" y="2142944"/>
            <a:ext cx="14230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1985 100% line</a:t>
            </a:r>
          </a:p>
        </p:txBody>
      </p:sp>
    </p:spTree>
    <p:extLst>
      <p:ext uri="{BB962C8B-B14F-4D97-AF65-F5344CB8AC3E}">
        <p14:creationId xmlns:p14="http://schemas.microsoft.com/office/powerpoint/2010/main" val="26431929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901695"/>
              </p:ext>
            </p:extLst>
          </p:nvPr>
        </p:nvGraphicFramePr>
        <p:xfrm>
          <a:off x="775404" y="385288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Bay Watershed + States, TN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/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7F6314E0-62AB-434F-9CB4-C5AE4C0B6F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663310"/>
              </p:ext>
            </p:extLst>
          </p:nvPr>
        </p:nvGraphicFramePr>
        <p:xfrm>
          <a:off x="453656" y="1235362"/>
          <a:ext cx="8690344" cy="40379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C003F52-66C5-4146-B37A-B94ECA1F937E}"/>
              </a:ext>
            </a:extLst>
          </p:cNvPr>
          <p:cNvCxnSpPr/>
          <p:nvPr/>
        </p:nvCxnSpPr>
        <p:spPr>
          <a:xfrm>
            <a:off x="1169581" y="1758826"/>
            <a:ext cx="7329377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72DE898-867F-4E68-AFF4-81DC67D3F1CC}"/>
              </a:ext>
            </a:extLst>
          </p:cNvPr>
          <p:cNvSpPr txBox="1"/>
          <p:nvPr/>
        </p:nvSpPr>
        <p:spPr>
          <a:xfrm>
            <a:off x="7437119" y="1788336"/>
            <a:ext cx="1351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1985 100% line</a:t>
            </a:r>
          </a:p>
        </p:txBody>
      </p:sp>
    </p:spTree>
    <p:extLst>
      <p:ext uri="{BB962C8B-B14F-4D97-AF65-F5344CB8AC3E}">
        <p14:creationId xmlns:p14="http://schemas.microsoft.com/office/powerpoint/2010/main" val="27800354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268636"/>
              </p:ext>
            </p:extLst>
          </p:nvPr>
        </p:nvGraphicFramePr>
        <p:xfrm>
          <a:off x="775404" y="741919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652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Bay Watershed + States, TP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/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C003F52-66C5-4146-B37A-B94ECA1F937E}"/>
              </a:ext>
            </a:extLst>
          </p:cNvPr>
          <p:cNvCxnSpPr/>
          <p:nvPr/>
        </p:nvCxnSpPr>
        <p:spPr>
          <a:xfrm>
            <a:off x="1169581" y="2027274"/>
            <a:ext cx="7329377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72DE898-867F-4E68-AFF4-81DC67D3F1CC}"/>
              </a:ext>
            </a:extLst>
          </p:cNvPr>
          <p:cNvSpPr txBox="1"/>
          <p:nvPr/>
        </p:nvSpPr>
        <p:spPr>
          <a:xfrm>
            <a:off x="7437119" y="2035520"/>
            <a:ext cx="1351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1985 100% line</a:t>
            </a: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876FC4A5-6281-498F-8A8A-CBEFC7D8771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0974089"/>
              </p:ext>
            </p:extLst>
          </p:nvPr>
        </p:nvGraphicFramePr>
        <p:xfrm>
          <a:off x="775404" y="1584642"/>
          <a:ext cx="8368596" cy="3688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66101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5900719"/>
              </p:ext>
            </p:extLst>
          </p:nvPr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A0E58761-3799-495B-B1F6-19809CE9EA7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8989119"/>
              </p:ext>
            </p:extLst>
          </p:nvPr>
        </p:nvGraphicFramePr>
        <p:xfrm>
          <a:off x="816087" y="1154305"/>
          <a:ext cx="8327913" cy="4120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3771739"/>
              </p:ext>
            </p:extLst>
          </p:nvPr>
        </p:nvGraphicFramePr>
        <p:xfrm>
          <a:off x="775404" y="385288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COG Region, TN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(1/12/18)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FFA7F23-9BD5-45C4-95E3-539E185A67B6}"/>
              </a:ext>
            </a:extLst>
          </p:cNvPr>
          <p:cNvCxnSpPr/>
          <p:nvPr/>
        </p:nvCxnSpPr>
        <p:spPr>
          <a:xfrm>
            <a:off x="1389321" y="1677451"/>
            <a:ext cx="7060019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9E3A0006-1B7C-43F7-B18E-972FCF61E5F8}"/>
              </a:ext>
            </a:extLst>
          </p:cNvPr>
          <p:cNvSpPr txBox="1"/>
          <p:nvPr/>
        </p:nvSpPr>
        <p:spPr>
          <a:xfrm>
            <a:off x="7399054" y="1679966"/>
            <a:ext cx="13893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1985 100% line</a:t>
            </a:r>
          </a:p>
        </p:txBody>
      </p:sp>
    </p:spTree>
    <p:extLst>
      <p:ext uri="{BB962C8B-B14F-4D97-AF65-F5344CB8AC3E}">
        <p14:creationId xmlns:p14="http://schemas.microsoft.com/office/powerpoint/2010/main" val="1572197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D11286FD-BDB4-46B0-A0A0-0669E4BFAAA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3292220"/>
              </p:ext>
            </p:extLst>
          </p:nvPr>
        </p:nvGraphicFramePr>
        <p:xfrm>
          <a:off x="775403" y="1253898"/>
          <a:ext cx="8254297" cy="4350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328133"/>
              </p:ext>
            </p:extLst>
          </p:nvPr>
        </p:nvGraphicFramePr>
        <p:xfrm>
          <a:off x="775404" y="385288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COG Region, TP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/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FFA7F23-9BD5-45C4-95E3-539E185A67B6}"/>
              </a:ext>
            </a:extLst>
          </p:cNvPr>
          <p:cNvCxnSpPr/>
          <p:nvPr/>
        </p:nvCxnSpPr>
        <p:spPr>
          <a:xfrm>
            <a:off x="1317477" y="3235288"/>
            <a:ext cx="7060019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9E3A0006-1B7C-43F7-B18E-972FCF61E5F8}"/>
              </a:ext>
            </a:extLst>
          </p:cNvPr>
          <p:cNvSpPr txBox="1"/>
          <p:nvPr/>
        </p:nvSpPr>
        <p:spPr>
          <a:xfrm>
            <a:off x="6349673" y="2927511"/>
            <a:ext cx="13893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1985 100% line</a:t>
            </a:r>
          </a:p>
        </p:txBody>
      </p:sp>
    </p:spTree>
    <p:extLst>
      <p:ext uri="{BB962C8B-B14F-4D97-AF65-F5344CB8AC3E}">
        <p14:creationId xmlns:p14="http://schemas.microsoft.com/office/powerpoint/2010/main" val="111200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172789"/>
              </p:ext>
            </p:extLst>
          </p:nvPr>
        </p:nvGraphicFramePr>
        <p:xfrm>
          <a:off x="775404" y="385288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COG Region, TN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/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9EFFE898-A404-4B17-AC95-15D9A5C9F2E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5478274"/>
              </p:ext>
            </p:extLst>
          </p:nvPr>
        </p:nvGraphicFramePr>
        <p:xfrm>
          <a:off x="775404" y="1275305"/>
          <a:ext cx="8368596" cy="3999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FB6221B-E976-4A9A-B901-0E0C8E39482D}"/>
              </a:ext>
            </a:extLst>
          </p:cNvPr>
          <p:cNvCxnSpPr/>
          <p:nvPr/>
        </p:nvCxnSpPr>
        <p:spPr>
          <a:xfrm>
            <a:off x="992372" y="1154305"/>
            <a:ext cx="7666995" cy="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CD45C0A-9743-455E-9942-FC3C7AEEB9B2}"/>
              </a:ext>
            </a:extLst>
          </p:cNvPr>
          <p:cNvSpPr txBox="1"/>
          <p:nvPr/>
        </p:nvSpPr>
        <p:spPr>
          <a:xfrm>
            <a:off x="7594643" y="1143553"/>
            <a:ext cx="1531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1985 100% line</a:t>
            </a:r>
          </a:p>
        </p:txBody>
      </p:sp>
    </p:spTree>
    <p:extLst>
      <p:ext uri="{BB962C8B-B14F-4D97-AF65-F5344CB8AC3E}">
        <p14:creationId xmlns:p14="http://schemas.microsoft.com/office/powerpoint/2010/main" val="5254672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18B3B4CB-71A0-4463-9E1F-8752AAE7D1C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4910388"/>
              </p:ext>
            </p:extLst>
          </p:nvPr>
        </p:nvGraphicFramePr>
        <p:xfrm>
          <a:off x="775403" y="1253898"/>
          <a:ext cx="8350327" cy="4350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144810"/>
              </p:ext>
            </p:extLst>
          </p:nvPr>
        </p:nvGraphicFramePr>
        <p:xfrm>
          <a:off x="775404" y="385288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COG Region, TP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(1/12/18)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12AAD1A-CC29-44A7-8A10-EB64B3E2D868}"/>
              </a:ext>
            </a:extLst>
          </p:cNvPr>
          <p:cNvGraphicFramePr>
            <a:graphicFrameLocks/>
          </p:cNvGraphicFramePr>
          <p:nvPr/>
        </p:nvGraphicFramePr>
        <p:xfrm>
          <a:off x="816088" y="1154305"/>
          <a:ext cx="6737871" cy="259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FB6221B-E976-4A9A-B901-0E0C8E39482D}"/>
              </a:ext>
            </a:extLst>
          </p:cNvPr>
          <p:cNvCxnSpPr/>
          <p:nvPr/>
        </p:nvCxnSpPr>
        <p:spPr>
          <a:xfrm>
            <a:off x="1184877" y="3680937"/>
            <a:ext cx="7666995" cy="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CD45C0A-9743-455E-9942-FC3C7AEEB9B2}"/>
              </a:ext>
            </a:extLst>
          </p:cNvPr>
          <p:cNvSpPr txBox="1"/>
          <p:nvPr/>
        </p:nvSpPr>
        <p:spPr>
          <a:xfrm>
            <a:off x="6260794" y="3373160"/>
            <a:ext cx="1531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1985 100% line</a:t>
            </a:r>
          </a:p>
        </p:txBody>
      </p:sp>
    </p:spTree>
    <p:extLst>
      <p:ext uri="{BB962C8B-B14F-4D97-AF65-F5344CB8AC3E}">
        <p14:creationId xmlns:p14="http://schemas.microsoft.com/office/powerpoint/2010/main" val="39600305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048395"/>
              </p:ext>
            </p:extLst>
          </p:nvPr>
        </p:nvGraphicFramePr>
        <p:xfrm>
          <a:off x="775404" y="385288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COG Region, TN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572A350D-E64F-4481-B9EF-39553158459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5815766"/>
              </p:ext>
            </p:extLst>
          </p:nvPr>
        </p:nvGraphicFramePr>
        <p:xfrm>
          <a:off x="775404" y="1102551"/>
          <a:ext cx="8368596" cy="4172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4BAFD52-2606-4C3D-AB6E-ABCBEEC02172}"/>
              </a:ext>
            </a:extLst>
          </p:cNvPr>
          <p:cNvCxnSpPr/>
          <p:nvPr/>
        </p:nvCxnSpPr>
        <p:spPr>
          <a:xfrm>
            <a:off x="1205023" y="3183246"/>
            <a:ext cx="7620000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CB4B4C7E-0925-4247-B1AA-6988C4B75921}"/>
              </a:ext>
            </a:extLst>
          </p:cNvPr>
          <p:cNvSpPr txBox="1"/>
          <p:nvPr/>
        </p:nvSpPr>
        <p:spPr>
          <a:xfrm>
            <a:off x="6419278" y="2906589"/>
            <a:ext cx="1332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1985 100% line</a:t>
            </a:r>
          </a:p>
        </p:txBody>
      </p:sp>
    </p:spTree>
    <p:extLst>
      <p:ext uri="{BB962C8B-B14F-4D97-AF65-F5344CB8AC3E}">
        <p14:creationId xmlns:p14="http://schemas.microsoft.com/office/powerpoint/2010/main" val="12304657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740D7991-56F7-4A65-A4D4-CA91C4E36D2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774831"/>
              </p:ext>
            </p:extLst>
          </p:nvPr>
        </p:nvGraphicFramePr>
        <p:xfrm>
          <a:off x="775403" y="1253898"/>
          <a:ext cx="8308439" cy="4350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769250"/>
              </p:ext>
            </p:extLst>
          </p:nvPr>
        </p:nvGraphicFramePr>
        <p:xfrm>
          <a:off x="775404" y="385288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339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MPAA: COG Region, TP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(09/14/18)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4BAFD52-2606-4C3D-AB6E-ABCBEEC02172}"/>
              </a:ext>
            </a:extLst>
          </p:cNvPr>
          <p:cNvCxnSpPr/>
          <p:nvPr/>
        </p:nvCxnSpPr>
        <p:spPr>
          <a:xfrm>
            <a:off x="1205023" y="3719315"/>
            <a:ext cx="7620000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CB4B4C7E-0925-4247-B1AA-6988C4B75921}"/>
              </a:ext>
            </a:extLst>
          </p:cNvPr>
          <p:cNvSpPr txBox="1"/>
          <p:nvPr/>
        </p:nvSpPr>
        <p:spPr>
          <a:xfrm>
            <a:off x="6478142" y="3428999"/>
            <a:ext cx="1332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1985 100% line</a:t>
            </a:r>
          </a:p>
        </p:txBody>
      </p:sp>
    </p:spTree>
    <p:extLst>
      <p:ext uri="{BB962C8B-B14F-4D97-AF65-F5344CB8AC3E}">
        <p14:creationId xmlns:p14="http://schemas.microsoft.com/office/powerpoint/2010/main" val="12067940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22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0305645"/>
              </p:ext>
            </p:extLst>
          </p:nvPr>
        </p:nvGraphicFramePr>
        <p:xfrm>
          <a:off x="775405" y="465181"/>
          <a:ext cx="8368596" cy="70801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801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Summary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pt-BR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#:3</a:t>
            </a:r>
          </a:p>
          <a:p>
            <a:pPr algn="r"/>
            <a:r>
              <a:rPr lang="pt-BR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WRTC (09/14/18)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173192"/>
            <a:ext cx="8229600" cy="435588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600" dirty="0"/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09677FF-AF17-4E5D-AB99-592C7418B319}"/>
              </a:ext>
            </a:extLst>
          </p:cNvPr>
          <p:cNvSpPr/>
          <p:nvPr/>
        </p:nvSpPr>
        <p:spPr>
          <a:xfrm>
            <a:off x="775405" y="1173192"/>
            <a:ext cx="796712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F6B97"/>
                </a:solidFill>
              </a:rPr>
              <a:t>More progress on TP (in COG region everybody already below 2025 loads in 2017) than on TN (only DC below 2025 load)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F6B97"/>
                </a:solidFill>
              </a:rPr>
              <a:t>Different state WIP IIs had differing sector emphases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2F6B97"/>
                </a:solidFill>
              </a:rPr>
              <a:t>Md relied more on Developed;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 err="1">
                <a:solidFill>
                  <a:srgbClr val="2F6B97"/>
                </a:solidFill>
              </a:rPr>
              <a:t>Va</a:t>
            </a:r>
            <a:r>
              <a:rPr lang="en-US" sz="2000" dirty="0">
                <a:solidFill>
                  <a:srgbClr val="2F6B97"/>
                </a:solidFill>
              </a:rPr>
              <a:t>, more on Ag;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2F6B97"/>
                </a:solidFill>
              </a:rPr>
              <a:t>DC dominated by Wastewater, but still emphasizing Developed sector reductions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F6B97"/>
                </a:solidFill>
              </a:rPr>
              <a:t>2017 Wastewater TN and TP across all regions running “surplus” compared to 2025 cap loads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2F6B97"/>
                </a:solidFill>
              </a:rPr>
              <a:t>Particularly true for COG region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2F6B97"/>
                </a:solidFill>
              </a:rPr>
              <a:t>Presumably available for trading in time</a:t>
            </a:r>
          </a:p>
          <a:p>
            <a:pPr marL="1257300" lvl="2" indent="-34290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2F6B97"/>
                </a:solidFill>
              </a:rPr>
              <a:t>For ag, developed or septic ?</a:t>
            </a:r>
          </a:p>
          <a:p>
            <a:pPr marL="1257300" lvl="2" indent="-342900">
              <a:buFont typeface="Arial" panose="020B0604020202020204" pitchFamily="34" charset="0"/>
              <a:buChar char="•"/>
              <a:defRPr/>
            </a:pPr>
            <a:r>
              <a:rPr lang="en-US" u="sng" dirty="0">
                <a:solidFill>
                  <a:srgbClr val="0070C0"/>
                </a:solidFill>
              </a:rPr>
              <a:t>Who controls this temporary surplus is major policy decision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srgbClr val="2F6B97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rgbClr val="2F6B9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4811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2244652"/>
              </p:ext>
            </p:extLst>
          </p:nvPr>
        </p:nvGraphicFramePr>
        <p:xfrm>
          <a:off x="775405" y="465181"/>
          <a:ext cx="8368596" cy="70801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801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1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For More Information</a:t>
                      </a: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#:3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WRTC (1/12/18)</a:t>
            </a:r>
            <a:endParaRPr kumimoji="0" lang="pt-BR" sz="9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7784" y="1356360"/>
            <a:ext cx="8229600" cy="41727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09677FF-AF17-4E5D-AB99-592C7418B319}"/>
              </a:ext>
            </a:extLst>
          </p:cNvPr>
          <p:cNvSpPr/>
          <p:nvPr/>
        </p:nvSpPr>
        <p:spPr>
          <a:xfrm>
            <a:off x="762680" y="1613205"/>
            <a:ext cx="802569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2F6B97"/>
                </a:solidFill>
                <a:hlinkClick r:id="rId2"/>
              </a:rPr>
              <a:t>Planning Target Analysis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rgbClr val="2F6B97"/>
              </a:solidFill>
              <a:hlinkClick r:id="rId2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2F6B97"/>
                </a:solidFill>
                <a:hlinkClick r:id="rId2"/>
              </a:rPr>
              <a:t>Sector Load Analysis Spreadsheet</a:t>
            </a:r>
            <a:endParaRPr lang="en-US" sz="2800" dirty="0">
              <a:solidFill>
                <a:srgbClr val="2F6B97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rgbClr val="2F6B97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2F6B97"/>
                </a:solidFill>
                <a:hlinkClick r:id="rId2"/>
              </a:rPr>
              <a:t>https://www.mwcog.org/events/2018/9/14/water-resources-technical-committee/</a:t>
            </a:r>
            <a:endParaRPr lang="en-US" sz="2800" dirty="0">
              <a:solidFill>
                <a:srgbClr val="2F6B97"/>
              </a:solidFill>
            </a:endParaRPr>
          </a:p>
          <a:p>
            <a:pPr marL="1257300" lvl="2" indent="-342900">
              <a:buFont typeface="Arial" panose="020B0604020202020204" pitchFamily="34" charset="0"/>
              <a:buChar char="•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Located</a:t>
            </a: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 under “other documents”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5142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 A - Blue" id="{AC406CF1-2EE5-495F-B374-77BFBEB9E93C}" vid="{B5251FD8-739A-48AF-BD1C-EF38C2690F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COG  A - Blue</Template>
  <TotalTime>1482</TotalTime>
  <Words>990</Words>
  <Application>Microsoft Office PowerPoint</Application>
  <PresentationFormat>On-screen Show (4:3)</PresentationFormat>
  <Paragraphs>185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Ebrima</vt:lpstr>
      <vt:lpstr>Franklin Gothic Book</vt:lpstr>
      <vt:lpstr>Franklin Gothic Medium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Mukhtar Ibrahim</dc:creator>
  <cp:lastModifiedBy>Karl Berger</cp:lastModifiedBy>
  <cp:revision>103</cp:revision>
  <cp:lastPrinted>2017-04-20T20:29:45Z</cp:lastPrinted>
  <dcterms:created xsi:type="dcterms:W3CDTF">2017-04-20T19:19:12Z</dcterms:created>
  <dcterms:modified xsi:type="dcterms:W3CDTF">2018-09-14T13:31:05Z</dcterms:modified>
</cp:coreProperties>
</file>