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10" r:id="rId2"/>
    <p:sldId id="334" r:id="rId3"/>
    <p:sldId id="336" r:id="rId4"/>
    <p:sldId id="351" r:id="rId5"/>
    <p:sldId id="343" r:id="rId6"/>
    <p:sldId id="344" r:id="rId7"/>
    <p:sldId id="345" r:id="rId8"/>
    <p:sldId id="346" r:id="rId9"/>
    <p:sldId id="347" r:id="rId10"/>
    <p:sldId id="348" r:id="rId11"/>
    <p:sldId id="349" r:id="rId12"/>
    <p:sldId id="350" r:id="rId13"/>
    <p:sldId id="311" r:id="rId14"/>
    <p:sldId id="313" r:id="rId15"/>
    <p:sldId id="314" r:id="rId16"/>
    <p:sldId id="325" r:id="rId17"/>
    <p:sldId id="328" r:id="rId18"/>
    <p:sldId id="315" r:id="rId19"/>
    <p:sldId id="323" r:id="rId20"/>
    <p:sldId id="337" r:id="rId21"/>
    <p:sldId id="316" r:id="rId22"/>
    <p:sldId id="324" r:id="rId23"/>
    <p:sldId id="340" r:id="rId24"/>
    <p:sldId id="352" r:id="rId25"/>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8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83361" autoAdjust="0"/>
  </p:normalViewPr>
  <p:slideViewPr>
    <p:cSldViewPr>
      <p:cViewPr>
        <p:scale>
          <a:sx n="66" d="100"/>
          <a:sy n="66" d="100"/>
        </p:scale>
        <p:origin x="-2970" y="-10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19.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8DB8C2-27AF-4A73-97D8-3EB60023DF2A}" type="doc">
      <dgm:prSet loTypeId="urn:microsoft.com/office/officeart/2005/8/layout/hList7#1" loCatId="list" qsTypeId="urn:microsoft.com/office/officeart/2005/8/quickstyle/simple1" qsCatId="simple" csTypeId="urn:microsoft.com/office/officeart/2005/8/colors/accent1_2" csCatId="accent1" phldr="1"/>
      <dgm:spPr/>
    </dgm:pt>
    <dgm:pt modelId="{A4A0C260-5A05-43B1-A025-4C22B1694135}">
      <dgm:prSet phldrT="[Text]" phldr="1"/>
      <dgm:spPr>
        <a:noFill/>
        <a:ln>
          <a:noFill/>
        </a:ln>
      </dgm:spPr>
      <dgm:t>
        <a:bodyPr/>
        <a:lstStyle/>
        <a:p>
          <a:endParaRPr lang="en-US" dirty="0"/>
        </a:p>
      </dgm:t>
    </dgm:pt>
    <dgm:pt modelId="{12DD1DA5-7E70-498F-A4AB-1F267F1C12B8}" type="parTrans" cxnId="{BB761D3B-2CD1-46E0-AA12-6015B62BC8CD}">
      <dgm:prSet/>
      <dgm:spPr/>
      <dgm:t>
        <a:bodyPr/>
        <a:lstStyle/>
        <a:p>
          <a:endParaRPr lang="en-US"/>
        </a:p>
      </dgm:t>
    </dgm:pt>
    <dgm:pt modelId="{6C543243-C28B-4144-949A-443C45C23B6C}" type="sibTrans" cxnId="{BB761D3B-2CD1-46E0-AA12-6015B62BC8CD}">
      <dgm:prSet/>
      <dgm:spPr/>
      <dgm:t>
        <a:bodyPr/>
        <a:lstStyle/>
        <a:p>
          <a:endParaRPr lang="en-US"/>
        </a:p>
      </dgm:t>
    </dgm:pt>
    <dgm:pt modelId="{111FB2DB-A360-4914-B3B3-CF01D0EC8119}" type="pres">
      <dgm:prSet presAssocID="{278DB8C2-27AF-4A73-97D8-3EB60023DF2A}" presName="Name0" presStyleCnt="0">
        <dgm:presLayoutVars>
          <dgm:dir/>
          <dgm:resizeHandles val="exact"/>
        </dgm:presLayoutVars>
      </dgm:prSet>
      <dgm:spPr/>
    </dgm:pt>
    <dgm:pt modelId="{4D36D4E5-4579-4251-A758-03B02BF758BD}" type="pres">
      <dgm:prSet presAssocID="{278DB8C2-27AF-4A73-97D8-3EB60023DF2A}" presName="fgShape" presStyleLbl="fgShp" presStyleIdx="0" presStyleCnt="1" custFlipVert="0" custFlipHor="0" custScaleX="77899" custScaleY="91760"/>
      <dgm:spPr>
        <a:prstGeom prst="flowChartProcess">
          <a:avLst/>
        </a:prstGeom>
        <a:noFill/>
        <a:ln>
          <a:noFill/>
        </a:ln>
      </dgm:spPr>
    </dgm:pt>
    <dgm:pt modelId="{F3E59BD0-AF81-4B06-8FA5-20FD8CB78145}" type="pres">
      <dgm:prSet presAssocID="{278DB8C2-27AF-4A73-97D8-3EB60023DF2A}" presName="linComp" presStyleCnt="0"/>
      <dgm:spPr/>
    </dgm:pt>
    <dgm:pt modelId="{2C5BEC6D-2F89-409A-AB91-866BD4D1121C}" type="pres">
      <dgm:prSet presAssocID="{A4A0C260-5A05-43B1-A025-4C22B1694135}" presName="compNode" presStyleCnt="0"/>
      <dgm:spPr/>
    </dgm:pt>
    <dgm:pt modelId="{299FA48A-3BEB-48E1-B323-2A7B252BE3A9}" type="pres">
      <dgm:prSet presAssocID="{A4A0C260-5A05-43B1-A025-4C22B1694135}" presName="bkgdShape" presStyleLbl="node1" presStyleIdx="0" presStyleCnt="1" custLinFactNeighborX="-36250" custLinFactNeighborY="16250"/>
      <dgm:spPr/>
      <dgm:t>
        <a:bodyPr/>
        <a:lstStyle/>
        <a:p>
          <a:endParaRPr lang="en-US"/>
        </a:p>
      </dgm:t>
    </dgm:pt>
    <dgm:pt modelId="{A4FCF2FB-1283-4166-9D0E-291DE4C35DEF}" type="pres">
      <dgm:prSet presAssocID="{A4A0C260-5A05-43B1-A025-4C22B1694135}" presName="nodeTx" presStyleLbl="node1" presStyleIdx="0" presStyleCnt="1">
        <dgm:presLayoutVars>
          <dgm:bulletEnabled val="1"/>
        </dgm:presLayoutVars>
      </dgm:prSet>
      <dgm:spPr/>
      <dgm:t>
        <a:bodyPr/>
        <a:lstStyle/>
        <a:p>
          <a:endParaRPr lang="en-US"/>
        </a:p>
      </dgm:t>
    </dgm:pt>
    <dgm:pt modelId="{60EAE216-C181-4EA0-B45F-DF7DF90A5A1D}" type="pres">
      <dgm:prSet presAssocID="{A4A0C260-5A05-43B1-A025-4C22B1694135}" presName="invisiNode" presStyleLbl="node1" presStyleIdx="0" presStyleCnt="1"/>
      <dgm:spPr/>
    </dgm:pt>
    <dgm:pt modelId="{58167A31-5225-4967-8246-BD60FA9ED333}" type="pres">
      <dgm:prSet presAssocID="{A4A0C260-5A05-43B1-A025-4C22B1694135}" presName="imagNode" presStyleLbl="fgImgPlace1" presStyleIdx="0" presStyleCnt="1" custScaleX="190177" custScaleY="180130" custLinFactX="5211" custLinFactNeighborX="100000" custLinFactNeighborY="47315"/>
      <dgm:spPr>
        <a:blipFill rotWithShape="0">
          <a:blip xmlns:r="http://schemas.openxmlformats.org/officeDocument/2006/relationships" r:embed="rId1"/>
          <a:stretch>
            <a:fillRect/>
          </a:stretch>
        </a:blipFill>
      </dgm:spPr>
      <dgm:t>
        <a:bodyPr/>
        <a:lstStyle/>
        <a:p>
          <a:endParaRPr lang="en-US"/>
        </a:p>
      </dgm:t>
    </dgm:pt>
  </dgm:ptLst>
  <dgm:cxnLst>
    <dgm:cxn modelId="{0017BC1D-354C-468F-8242-2D228C8490D7}" type="presOf" srcId="{A4A0C260-5A05-43B1-A025-4C22B1694135}" destId="{A4FCF2FB-1283-4166-9D0E-291DE4C35DEF}" srcOrd="1" destOrd="0" presId="urn:microsoft.com/office/officeart/2005/8/layout/hList7#1"/>
    <dgm:cxn modelId="{BB761D3B-2CD1-46E0-AA12-6015B62BC8CD}" srcId="{278DB8C2-27AF-4A73-97D8-3EB60023DF2A}" destId="{A4A0C260-5A05-43B1-A025-4C22B1694135}" srcOrd="0" destOrd="0" parTransId="{12DD1DA5-7E70-498F-A4AB-1F267F1C12B8}" sibTransId="{6C543243-C28B-4144-949A-443C45C23B6C}"/>
    <dgm:cxn modelId="{F20E1036-3C8E-47E3-B96C-4447B681834C}" type="presOf" srcId="{A4A0C260-5A05-43B1-A025-4C22B1694135}" destId="{299FA48A-3BEB-48E1-B323-2A7B252BE3A9}" srcOrd="0" destOrd="0" presId="urn:microsoft.com/office/officeart/2005/8/layout/hList7#1"/>
    <dgm:cxn modelId="{D9A239D2-8962-45E7-A4E9-CEC818627280}" type="presOf" srcId="{278DB8C2-27AF-4A73-97D8-3EB60023DF2A}" destId="{111FB2DB-A360-4914-B3B3-CF01D0EC8119}" srcOrd="0" destOrd="0" presId="urn:microsoft.com/office/officeart/2005/8/layout/hList7#1"/>
    <dgm:cxn modelId="{30DE5B85-3504-45BD-A685-81E268CCC481}" type="presParOf" srcId="{111FB2DB-A360-4914-B3B3-CF01D0EC8119}" destId="{4D36D4E5-4579-4251-A758-03B02BF758BD}" srcOrd="0" destOrd="0" presId="urn:microsoft.com/office/officeart/2005/8/layout/hList7#1"/>
    <dgm:cxn modelId="{B6AF2161-4DD4-458C-8D3C-C0A57232D957}" type="presParOf" srcId="{111FB2DB-A360-4914-B3B3-CF01D0EC8119}" destId="{F3E59BD0-AF81-4B06-8FA5-20FD8CB78145}" srcOrd="1" destOrd="0" presId="urn:microsoft.com/office/officeart/2005/8/layout/hList7#1"/>
    <dgm:cxn modelId="{DF6EA675-A945-4360-B4A3-18BE07144F22}" type="presParOf" srcId="{F3E59BD0-AF81-4B06-8FA5-20FD8CB78145}" destId="{2C5BEC6D-2F89-409A-AB91-866BD4D1121C}" srcOrd="0" destOrd="0" presId="urn:microsoft.com/office/officeart/2005/8/layout/hList7#1"/>
    <dgm:cxn modelId="{D461665A-D6FB-4057-BFAB-F5FFB2233601}" type="presParOf" srcId="{2C5BEC6D-2F89-409A-AB91-866BD4D1121C}" destId="{299FA48A-3BEB-48E1-B323-2A7B252BE3A9}" srcOrd="0" destOrd="0" presId="urn:microsoft.com/office/officeart/2005/8/layout/hList7#1"/>
    <dgm:cxn modelId="{E2F063CE-BEA2-42D7-AA94-B70D60A5E751}" type="presParOf" srcId="{2C5BEC6D-2F89-409A-AB91-866BD4D1121C}" destId="{A4FCF2FB-1283-4166-9D0E-291DE4C35DEF}" srcOrd="1" destOrd="0" presId="urn:microsoft.com/office/officeart/2005/8/layout/hList7#1"/>
    <dgm:cxn modelId="{E09689C7-B8DE-4CD2-A85E-E3FD7C23F8C9}" type="presParOf" srcId="{2C5BEC6D-2F89-409A-AB91-866BD4D1121C}" destId="{60EAE216-C181-4EA0-B45F-DF7DF90A5A1D}" srcOrd="2" destOrd="0" presId="urn:microsoft.com/office/officeart/2005/8/layout/hList7#1"/>
    <dgm:cxn modelId="{11AA8626-8771-4D11-A460-279C9E1C39AD}" type="presParOf" srcId="{2C5BEC6D-2F89-409A-AB91-866BD4D1121C}" destId="{58167A31-5225-4967-8246-BD60FA9ED333}" srcOrd="3" destOrd="0" presId="urn:microsoft.com/office/officeart/2005/8/layout/hList7#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9FA48A-3BEB-48E1-B323-2A7B252BE3A9}">
      <dsp:nvSpPr>
        <dsp:cNvPr id="0" name=""/>
        <dsp:cNvSpPr/>
      </dsp:nvSpPr>
      <dsp:spPr>
        <a:xfrm>
          <a:off x="0" y="248947"/>
          <a:ext cx="9135070" cy="6781800"/>
        </a:xfrm>
        <a:prstGeom prst="roundRect">
          <a:avLst>
            <a:gd name="adj" fmla="val 10000"/>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0" y="2961667"/>
        <a:ext cx="9135070" cy="2712720"/>
      </dsp:txXfrm>
    </dsp:sp>
    <dsp:sp modelId="{58167A31-5225-4967-8246-BD60FA9ED333}">
      <dsp:nvSpPr>
        <dsp:cNvPr id="0" name=""/>
        <dsp:cNvSpPr/>
      </dsp:nvSpPr>
      <dsp:spPr>
        <a:xfrm>
          <a:off x="4800600" y="819585"/>
          <a:ext cx="4294842" cy="4067946"/>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36D4E5-4579-4251-A758-03B02BF758BD}">
      <dsp:nvSpPr>
        <dsp:cNvPr id="0" name=""/>
        <dsp:cNvSpPr/>
      </dsp:nvSpPr>
      <dsp:spPr>
        <a:xfrm>
          <a:off x="1295381" y="5467351"/>
          <a:ext cx="6553237" cy="933446"/>
        </a:xfrm>
        <a:prstGeom prst="flowChartProcess">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39" tIns="48320" rIns="96639" bIns="48320" rtlCol="0"/>
          <a:lstStyle>
            <a:lvl1pPr algn="l">
              <a:defRPr sz="1200"/>
            </a:lvl1pPr>
          </a:lstStyle>
          <a:p>
            <a:endParaRPr lang="en-US"/>
          </a:p>
        </p:txBody>
      </p:sp>
      <p:sp>
        <p:nvSpPr>
          <p:cNvPr id="3" name="Date Placeholder 2"/>
          <p:cNvSpPr>
            <a:spLocks noGrp="1"/>
          </p:cNvSpPr>
          <p:nvPr>
            <p:ph type="dt" sz="quarter" idx="1"/>
          </p:nvPr>
        </p:nvSpPr>
        <p:spPr>
          <a:xfrm>
            <a:off x="4143587" y="0"/>
            <a:ext cx="3169920" cy="480060"/>
          </a:xfrm>
          <a:prstGeom prst="rect">
            <a:avLst/>
          </a:prstGeom>
        </p:spPr>
        <p:txBody>
          <a:bodyPr vert="horz" lIns="96639" tIns="48320" rIns="96639" bIns="48320" rtlCol="0"/>
          <a:lstStyle>
            <a:lvl1pPr algn="r">
              <a:defRPr sz="1200"/>
            </a:lvl1pPr>
          </a:lstStyle>
          <a:p>
            <a:fld id="{21AFF28C-FB7B-404E-B964-2640649261BA}" type="datetimeFigureOut">
              <a:rPr lang="en-US" smtClean="0"/>
              <a:t>6/20/2014</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39" tIns="48320" rIns="96639" bIns="48320" rtlCol="0" anchor="b"/>
          <a:lstStyle>
            <a:lvl1pPr algn="l">
              <a:defRPr sz="1200"/>
            </a:lvl1pPr>
          </a:lstStyle>
          <a:p>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39" tIns="48320" rIns="96639" bIns="48320" rtlCol="0" anchor="b"/>
          <a:lstStyle>
            <a:lvl1pPr algn="r">
              <a:defRPr sz="1200"/>
            </a:lvl1pPr>
          </a:lstStyle>
          <a:p>
            <a:fld id="{CE4108B7-7FD0-4D8A-A0FB-6824CA65454D}" type="slidenum">
              <a:rPr lang="en-US" smtClean="0"/>
              <a:t>‹#›</a:t>
            </a:fld>
            <a:endParaRPr lang="en-US"/>
          </a:p>
        </p:txBody>
      </p:sp>
    </p:spTree>
    <p:extLst>
      <p:ext uri="{BB962C8B-B14F-4D97-AF65-F5344CB8AC3E}">
        <p14:creationId xmlns:p14="http://schemas.microsoft.com/office/powerpoint/2010/main" val="215108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39" tIns="48320" rIns="96639" bIns="48320"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39" tIns="48320" rIns="96639" bIns="48320" rtlCol="0"/>
          <a:lstStyle>
            <a:lvl1pPr algn="r">
              <a:defRPr sz="1200"/>
            </a:lvl1pPr>
          </a:lstStyle>
          <a:p>
            <a:fld id="{F39E4042-ADEA-4C66-86ED-047DE74E7F87}" type="datetimeFigureOut">
              <a:rPr lang="en-US" smtClean="0"/>
              <a:t>6/20/2014</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39" tIns="48320" rIns="96639" bIns="48320"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39" tIns="48320" rIns="96639" bIns="483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39" tIns="48320" rIns="96639" bIns="48320"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39" tIns="48320" rIns="96639" bIns="48320" rtlCol="0" anchor="b"/>
          <a:lstStyle>
            <a:lvl1pPr algn="r">
              <a:defRPr sz="1200"/>
            </a:lvl1pPr>
          </a:lstStyle>
          <a:p>
            <a:fld id="{A99A48EE-13DA-4B96-ADE3-5BB2EBF5EBBA}" type="slidenum">
              <a:rPr lang="en-US" smtClean="0"/>
              <a:t>‹#›</a:t>
            </a:fld>
            <a:endParaRPr lang="en-US"/>
          </a:p>
        </p:txBody>
      </p:sp>
    </p:spTree>
    <p:extLst>
      <p:ext uri="{BB962C8B-B14F-4D97-AF65-F5344CB8AC3E}">
        <p14:creationId xmlns:p14="http://schemas.microsoft.com/office/powerpoint/2010/main" val="360054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We’ve presented this project a couple of times – now</a:t>
            </a:r>
            <a:r>
              <a:rPr lang="en-US" baseline="0" dirty="0" smtClean="0"/>
              <a:t> that you have the full report in front of you, providing one more overview</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a:t>
            </a:fld>
            <a:endParaRPr lang="en-US"/>
          </a:p>
        </p:txBody>
      </p:sp>
    </p:spTree>
    <p:extLst>
      <p:ext uri="{BB962C8B-B14F-4D97-AF65-F5344CB8AC3E}">
        <p14:creationId xmlns:p14="http://schemas.microsoft.com/office/powerpoint/2010/main" val="910632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provide some context –</a:t>
            </a:r>
          </a:p>
          <a:p>
            <a:endParaRPr lang="en-US" dirty="0" smtClean="0"/>
          </a:p>
          <a:p>
            <a:r>
              <a:rPr lang="en-US" dirty="0" smtClean="0"/>
              <a:t>Activity Centers</a:t>
            </a:r>
            <a:r>
              <a:rPr lang="en-US" baseline="0" dirty="0" smtClean="0"/>
              <a:t> are a main component of </a:t>
            </a:r>
            <a:r>
              <a:rPr lang="en-US" b="1" baseline="0" dirty="0" smtClean="0"/>
              <a:t>Region Forward </a:t>
            </a:r>
            <a:r>
              <a:rPr lang="en-US" baseline="0" dirty="0" smtClean="0"/>
              <a:t>– many of the targets in the Plan are </a:t>
            </a:r>
            <a:r>
              <a:rPr lang="en-US" b="1" baseline="0" dirty="0" smtClean="0"/>
              <a:t>focused on directing development/investment</a:t>
            </a:r>
            <a:r>
              <a:rPr lang="en-US" baseline="0" dirty="0" smtClean="0"/>
              <a:t> to Centers to: </a:t>
            </a:r>
          </a:p>
          <a:p>
            <a:pPr marL="177814" indent="-177814">
              <a:buFont typeface="Arial" pitchFamily="34" charset="0"/>
              <a:buChar char="•"/>
            </a:pPr>
            <a:r>
              <a:rPr lang="en-US" b="1" baseline="0" dirty="0" smtClean="0"/>
              <a:t>accommodate growth</a:t>
            </a:r>
          </a:p>
          <a:p>
            <a:pPr marL="177814" indent="-177814">
              <a:buFont typeface="Arial" pitchFamily="34" charset="0"/>
              <a:buChar char="•"/>
            </a:pPr>
            <a:r>
              <a:rPr lang="en-US" b="1" baseline="0" dirty="0" smtClean="0"/>
              <a:t>provide choices for residents</a:t>
            </a:r>
          </a:p>
          <a:p>
            <a:pPr marL="177814" indent="-177814">
              <a:buFont typeface="Arial" pitchFamily="34" charset="0"/>
              <a:buChar char="•"/>
            </a:pPr>
            <a:r>
              <a:rPr lang="en-US" b="1" baseline="0" dirty="0" smtClean="0"/>
              <a:t>use natural resources &amp; infrastructure </a:t>
            </a:r>
            <a:r>
              <a:rPr lang="en-US" baseline="0" dirty="0" smtClean="0"/>
              <a:t>more efficiently </a:t>
            </a:r>
            <a:endParaRPr lang="en-US" dirty="0" smtClean="0"/>
          </a:p>
          <a:p>
            <a:endParaRPr lang="en-US" dirty="0" smtClean="0"/>
          </a:p>
          <a:p>
            <a:r>
              <a:rPr lang="en-US" b="0" i="0" dirty="0" smtClean="0"/>
              <a:t>Centers</a:t>
            </a:r>
            <a:r>
              <a:rPr lang="en-US" b="0" i="0" baseline="0" dirty="0" smtClean="0"/>
              <a:t> are also an important part of </a:t>
            </a:r>
            <a:r>
              <a:rPr lang="en-US" b="1" i="0" baseline="0" dirty="0" smtClean="0"/>
              <a:t>Economy Forward </a:t>
            </a:r>
            <a:endParaRPr lang="en-US" b="1" i="0" dirty="0"/>
          </a:p>
        </p:txBody>
      </p:sp>
      <p:sp>
        <p:nvSpPr>
          <p:cNvPr id="4" name="Slide Number Placeholder 3"/>
          <p:cNvSpPr>
            <a:spLocks noGrp="1"/>
          </p:cNvSpPr>
          <p:nvPr>
            <p:ph type="sldNum" sz="quarter" idx="10"/>
          </p:nvPr>
        </p:nvSpPr>
        <p:spPr/>
        <p:txBody>
          <a:bodyPr/>
          <a:lstStyle/>
          <a:p>
            <a:fld id="{E2D9F5AE-9E70-4F50-897A-126BCC4833AC}" type="slidenum">
              <a:rPr lang="en-US" smtClean="0"/>
              <a:pPr/>
              <a:t>2</a:t>
            </a:fld>
            <a:endParaRPr lang="en-US"/>
          </a:p>
        </p:txBody>
      </p:sp>
    </p:spTree>
    <p:extLst>
      <p:ext uri="{BB962C8B-B14F-4D97-AF65-F5344CB8AC3E}">
        <p14:creationId xmlns:p14="http://schemas.microsoft.com/office/powerpoint/2010/main" val="303299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85305" indent="-302040" eaLnBrk="0" hangingPunct="0">
              <a:defRPr b="1">
                <a:solidFill>
                  <a:schemeClr val="tx1"/>
                </a:solidFill>
                <a:latin typeface="Arial" charset="0"/>
              </a:defRPr>
            </a:lvl2pPr>
            <a:lvl3pPr marL="1208161" indent="-241632" eaLnBrk="0" hangingPunct="0">
              <a:defRPr b="1">
                <a:solidFill>
                  <a:schemeClr val="tx1"/>
                </a:solidFill>
                <a:latin typeface="Arial" charset="0"/>
              </a:defRPr>
            </a:lvl3pPr>
            <a:lvl4pPr marL="1691426" indent="-241632" eaLnBrk="0" hangingPunct="0">
              <a:defRPr b="1">
                <a:solidFill>
                  <a:schemeClr val="tx1"/>
                </a:solidFill>
                <a:latin typeface="Arial" charset="0"/>
              </a:defRPr>
            </a:lvl4pPr>
            <a:lvl5pPr marL="2174690" indent="-241632" eaLnBrk="0" hangingPunct="0">
              <a:defRPr b="1">
                <a:solidFill>
                  <a:schemeClr val="tx1"/>
                </a:solidFill>
                <a:latin typeface="Arial" charset="0"/>
              </a:defRPr>
            </a:lvl5pPr>
            <a:lvl6pPr marL="2657954" indent="-241632" eaLnBrk="0" fontAlgn="base" hangingPunct="0">
              <a:spcBef>
                <a:spcPct val="0"/>
              </a:spcBef>
              <a:spcAft>
                <a:spcPct val="0"/>
              </a:spcAft>
              <a:defRPr b="1">
                <a:solidFill>
                  <a:schemeClr val="tx1"/>
                </a:solidFill>
                <a:latin typeface="Arial" charset="0"/>
              </a:defRPr>
            </a:lvl6pPr>
            <a:lvl7pPr marL="3141218" indent="-241632" eaLnBrk="0" fontAlgn="base" hangingPunct="0">
              <a:spcBef>
                <a:spcPct val="0"/>
              </a:spcBef>
              <a:spcAft>
                <a:spcPct val="0"/>
              </a:spcAft>
              <a:defRPr b="1">
                <a:solidFill>
                  <a:schemeClr val="tx1"/>
                </a:solidFill>
                <a:latin typeface="Arial" charset="0"/>
              </a:defRPr>
            </a:lvl7pPr>
            <a:lvl8pPr marL="3624483" indent="-241632" eaLnBrk="0" fontAlgn="base" hangingPunct="0">
              <a:spcBef>
                <a:spcPct val="0"/>
              </a:spcBef>
              <a:spcAft>
                <a:spcPct val="0"/>
              </a:spcAft>
              <a:defRPr b="1">
                <a:solidFill>
                  <a:schemeClr val="tx1"/>
                </a:solidFill>
                <a:latin typeface="Arial" charset="0"/>
              </a:defRPr>
            </a:lvl8pPr>
            <a:lvl9pPr marL="4107747" indent="-241632" eaLnBrk="0" fontAlgn="base" hangingPunct="0">
              <a:spcBef>
                <a:spcPct val="0"/>
              </a:spcBef>
              <a:spcAft>
                <a:spcPct val="0"/>
              </a:spcAft>
              <a:defRPr b="1">
                <a:solidFill>
                  <a:schemeClr val="tx1"/>
                </a:solidFill>
                <a:latin typeface="Arial" charset="0"/>
              </a:defRPr>
            </a:lvl9pPr>
          </a:lstStyle>
          <a:p>
            <a:pPr defTabSz="966529" eaLnBrk="1" hangingPunct="1"/>
            <a:fld id="{1AB25257-11BC-475C-A178-DC6E026FF31B}" type="slidenum">
              <a:rPr lang="en-US" b="0" smtClean="0"/>
              <a:pPr defTabSz="966529" eaLnBrk="1" hangingPunct="1"/>
              <a:t>3</a:t>
            </a:fld>
            <a:endParaRPr lang="en-US" b="0"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The scenario workshop, the public attitudinal survey, and existing regional policy to date informed the Coalition’s work to draft a set of new Goals for the Region.  </a:t>
            </a:r>
          </a:p>
          <a:p>
            <a:pPr eaLnBrk="1" hangingPunct="1"/>
            <a:r>
              <a:rPr lang="en-US" dirty="0" smtClean="0"/>
              <a:t>Setting goals allowed the Coalition to establish broad direction for our Region.  </a:t>
            </a:r>
          </a:p>
          <a:p>
            <a:pPr eaLnBrk="1" hangingPunct="1"/>
            <a:r>
              <a:rPr lang="en-US" dirty="0" smtClean="0"/>
              <a:t>There 9 goal categories in areas of physical, social, and economic categories that communicate a path for Regional growth and development and set the stage for short and long term action in our Regional Targets. The goals are also the only element of this effort that are included in the Regional Compact.  For the next few slide I will touch on a few of the goals to give you a sense of how these are worded.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85372" indent="-302066" eaLnBrk="0" hangingPunct="0">
              <a:defRPr b="1">
                <a:solidFill>
                  <a:schemeClr val="tx1"/>
                </a:solidFill>
                <a:latin typeface="Arial" charset="0"/>
              </a:defRPr>
            </a:lvl2pPr>
            <a:lvl3pPr marL="1208265" indent="-241653" eaLnBrk="0" hangingPunct="0">
              <a:defRPr b="1">
                <a:solidFill>
                  <a:schemeClr val="tx1"/>
                </a:solidFill>
                <a:latin typeface="Arial" charset="0"/>
              </a:defRPr>
            </a:lvl3pPr>
            <a:lvl4pPr marL="1691571" indent="-241653" eaLnBrk="0" hangingPunct="0">
              <a:defRPr b="1">
                <a:solidFill>
                  <a:schemeClr val="tx1"/>
                </a:solidFill>
                <a:latin typeface="Arial" charset="0"/>
              </a:defRPr>
            </a:lvl4pPr>
            <a:lvl5pPr marL="2174878" indent="-241653" eaLnBrk="0" hangingPunct="0">
              <a:defRPr b="1">
                <a:solidFill>
                  <a:schemeClr val="tx1"/>
                </a:solidFill>
                <a:latin typeface="Arial" charset="0"/>
              </a:defRPr>
            </a:lvl5pPr>
            <a:lvl6pPr marL="2658184" indent="-241653" eaLnBrk="0" fontAlgn="base" hangingPunct="0">
              <a:spcBef>
                <a:spcPct val="0"/>
              </a:spcBef>
              <a:spcAft>
                <a:spcPct val="0"/>
              </a:spcAft>
              <a:defRPr b="1">
                <a:solidFill>
                  <a:schemeClr val="tx1"/>
                </a:solidFill>
                <a:latin typeface="Arial" charset="0"/>
              </a:defRPr>
            </a:lvl6pPr>
            <a:lvl7pPr marL="3141490" indent="-241653" eaLnBrk="0" fontAlgn="base" hangingPunct="0">
              <a:spcBef>
                <a:spcPct val="0"/>
              </a:spcBef>
              <a:spcAft>
                <a:spcPct val="0"/>
              </a:spcAft>
              <a:defRPr b="1">
                <a:solidFill>
                  <a:schemeClr val="tx1"/>
                </a:solidFill>
                <a:latin typeface="Arial" charset="0"/>
              </a:defRPr>
            </a:lvl7pPr>
            <a:lvl8pPr marL="3624796" indent="-241653" eaLnBrk="0" fontAlgn="base" hangingPunct="0">
              <a:spcBef>
                <a:spcPct val="0"/>
              </a:spcBef>
              <a:spcAft>
                <a:spcPct val="0"/>
              </a:spcAft>
              <a:defRPr b="1">
                <a:solidFill>
                  <a:schemeClr val="tx1"/>
                </a:solidFill>
                <a:latin typeface="Arial" charset="0"/>
              </a:defRPr>
            </a:lvl8pPr>
            <a:lvl9pPr marL="4108102" indent="-241653" eaLnBrk="0" fontAlgn="base" hangingPunct="0">
              <a:spcBef>
                <a:spcPct val="0"/>
              </a:spcBef>
              <a:spcAft>
                <a:spcPct val="0"/>
              </a:spcAft>
              <a:defRPr b="1">
                <a:solidFill>
                  <a:schemeClr val="tx1"/>
                </a:solidFill>
                <a:latin typeface="Arial" charset="0"/>
              </a:defRPr>
            </a:lvl9pPr>
          </a:lstStyle>
          <a:p>
            <a:pPr defTabSz="966612" eaLnBrk="1" hangingPunct="1"/>
            <a:fld id="{D1EAC8B0-3759-49A8-9738-3760CD7CAFF5}" type="slidenum">
              <a:rPr lang="en-US" altLang="en-US" b="0" smtClean="0"/>
              <a:pPr defTabSz="966612" eaLnBrk="1" hangingPunct="1"/>
              <a:t>4</a:t>
            </a:fld>
            <a:endParaRPr lang="en-US" altLang="en-US" b="0"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85372" indent="-302066" eaLnBrk="0" hangingPunct="0">
              <a:defRPr b="1">
                <a:solidFill>
                  <a:schemeClr val="tx1"/>
                </a:solidFill>
                <a:latin typeface="Arial" charset="0"/>
              </a:defRPr>
            </a:lvl2pPr>
            <a:lvl3pPr marL="1208265" indent="-241653" eaLnBrk="0" hangingPunct="0">
              <a:defRPr b="1">
                <a:solidFill>
                  <a:schemeClr val="tx1"/>
                </a:solidFill>
                <a:latin typeface="Arial" charset="0"/>
              </a:defRPr>
            </a:lvl3pPr>
            <a:lvl4pPr marL="1691571" indent="-241653" eaLnBrk="0" hangingPunct="0">
              <a:defRPr b="1">
                <a:solidFill>
                  <a:schemeClr val="tx1"/>
                </a:solidFill>
                <a:latin typeface="Arial" charset="0"/>
              </a:defRPr>
            </a:lvl4pPr>
            <a:lvl5pPr marL="2174878" indent="-241653" eaLnBrk="0" hangingPunct="0">
              <a:defRPr b="1">
                <a:solidFill>
                  <a:schemeClr val="tx1"/>
                </a:solidFill>
                <a:latin typeface="Arial" charset="0"/>
              </a:defRPr>
            </a:lvl5pPr>
            <a:lvl6pPr marL="2658184" indent="-241653" eaLnBrk="0" fontAlgn="base" hangingPunct="0">
              <a:spcBef>
                <a:spcPct val="0"/>
              </a:spcBef>
              <a:spcAft>
                <a:spcPct val="0"/>
              </a:spcAft>
              <a:defRPr b="1">
                <a:solidFill>
                  <a:schemeClr val="tx1"/>
                </a:solidFill>
                <a:latin typeface="Arial" charset="0"/>
              </a:defRPr>
            </a:lvl6pPr>
            <a:lvl7pPr marL="3141490" indent="-241653" eaLnBrk="0" fontAlgn="base" hangingPunct="0">
              <a:spcBef>
                <a:spcPct val="0"/>
              </a:spcBef>
              <a:spcAft>
                <a:spcPct val="0"/>
              </a:spcAft>
              <a:defRPr b="1">
                <a:solidFill>
                  <a:schemeClr val="tx1"/>
                </a:solidFill>
                <a:latin typeface="Arial" charset="0"/>
              </a:defRPr>
            </a:lvl7pPr>
            <a:lvl8pPr marL="3624796" indent="-241653" eaLnBrk="0" fontAlgn="base" hangingPunct="0">
              <a:spcBef>
                <a:spcPct val="0"/>
              </a:spcBef>
              <a:spcAft>
                <a:spcPct val="0"/>
              </a:spcAft>
              <a:defRPr b="1">
                <a:solidFill>
                  <a:schemeClr val="tx1"/>
                </a:solidFill>
                <a:latin typeface="Arial" charset="0"/>
              </a:defRPr>
            </a:lvl8pPr>
            <a:lvl9pPr marL="4108102" indent="-241653" eaLnBrk="0" fontAlgn="base" hangingPunct="0">
              <a:spcBef>
                <a:spcPct val="0"/>
              </a:spcBef>
              <a:spcAft>
                <a:spcPct val="0"/>
              </a:spcAft>
              <a:defRPr b="1">
                <a:solidFill>
                  <a:schemeClr val="tx1"/>
                </a:solidFill>
                <a:latin typeface="Arial" charset="0"/>
              </a:defRPr>
            </a:lvl9pPr>
          </a:lstStyle>
          <a:p>
            <a:pPr defTabSz="966612" eaLnBrk="1" hangingPunct="1"/>
            <a:fld id="{577B193A-327C-4520-963B-6095190FF588}" type="slidenum">
              <a:rPr lang="en-US" altLang="en-US" b="0" smtClean="0"/>
              <a:pPr defTabSz="966612" eaLnBrk="1" hangingPunct="1"/>
              <a:t>5</a:t>
            </a:fld>
            <a:endParaRPr lang="en-US" altLang="en-US" b="0"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85372" indent="-302066" eaLnBrk="0" hangingPunct="0">
              <a:defRPr b="1">
                <a:solidFill>
                  <a:schemeClr val="tx1"/>
                </a:solidFill>
                <a:latin typeface="Arial" charset="0"/>
              </a:defRPr>
            </a:lvl2pPr>
            <a:lvl3pPr marL="1208265" indent="-241653" eaLnBrk="0" hangingPunct="0">
              <a:defRPr b="1">
                <a:solidFill>
                  <a:schemeClr val="tx1"/>
                </a:solidFill>
                <a:latin typeface="Arial" charset="0"/>
              </a:defRPr>
            </a:lvl3pPr>
            <a:lvl4pPr marL="1691571" indent="-241653" eaLnBrk="0" hangingPunct="0">
              <a:defRPr b="1">
                <a:solidFill>
                  <a:schemeClr val="tx1"/>
                </a:solidFill>
                <a:latin typeface="Arial" charset="0"/>
              </a:defRPr>
            </a:lvl4pPr>
            <a:lvl5pPr marL="2174878" indent="-241653" eaLnBrk="0" hangingPunct="0">
              <a:defRPr b="1">
                <a:solidFill>
                  <a:schemeClr val="tx1"/>
                </a:solidFill>
                <a:latin typeface="Arial" charset="0"/>
              </a:defRPr>
            </a:lvl5pPr>
            <a:lvl6pPr marL="2658184" indent="-241653" eaLnBrk="0" fontAlgn="base" hangingPunct="0">
              <a:spcBef>
                <a:spcPct val="0"/>
              </a:spcBef>
              <a:spcAft>
                <a:spcPct val="0"/>
              </a:spcAft>
              <a:defRPr b="1">
                <a:solidFill>
                  <a:schemeClr val="tx1"/>
                </a:solidFill>
                <a:latin typeface="Arial" charset="0"/>
              </a:defRPr>
            </a:lvl6pPr>
            <a:lvl7pPr marL="3141490" indent="-241653" eaLnBrk="0" fontAlgn="base" hangingPunct="0">
              <a:spcBef>
                <a:spcPct val="0"/>
              </a:spcBef>
              <a:spcAft>
                <a:spcPct val="0"/>
              </a:spcAft>
              <a:defRPr b="1">
                <a:solidFill>
                  <a:schemeClr val="tx1"/>
                </a:solidFill>
                <a:latin typeface="Arial" charset="0"/>
              </a:defRPr>
            </a:lvl7pPr>
            <a:lvl8pPr marL="3624796" indent="-241653" eaLnBrk="0" fontAlgn="base" hangingPunct="0">
              <a:spcBef>
                <a:spcPct val="0"/>
              </a:spcBef>
              <a:spcAft>
                <a:spcPct val="0"/>
              </a:spcAft>
              <a:defRPr b="1">
                <a:solidFill>
                  <a:schemeClr val="tx1"/>
                </a:solidFill>
                <a:latin typeface="Arial" charset="0"/>
              </a:defRPr>
            </a:lvl8pPr>
            <a:lvl9pPr marL="4108102" indent="-241653" eaLnBrk="0" fontAlgn="base" hangingPunct="0">
              <a:spcBef>
                <a:spcPct val="0"/>
              </a:spcBef>
              <a:spcAft>
                <a:spcPct val="0"/>
              </a:spcAft>
              <a:defRPr b="1">
                <a:solidFill>
                  <a:schemeClr val="tx1"/>
                </a:solidFill>
                <a:latin typeface="Arial" charset="0"/>
              </a:defRPr>
            </a:lvl9pPr>
          </a:lstStyle>
          <a:p>
            <a:pPr defTabSz="966612" eaLnBrk="1" hangingPunct="1"/>
            <a:fld id="{957864BB-A073-4E9B-A08B-8E603EC19B4F}" type="slidenum">
              <a:rPr lang="en-US" altLang="en-US" b="0" smtClean="0"/>
              <a:pPr defTabSz="966612" eaLnBrk="1" hangingPunct="1"/>
              <a:t>7</a:t>
            </a:fld>
            <a:endParaRPr lang="en-US" altLang="en-US" b="0"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85372" indent="-302066" eaLnBrk="0" hangingPunct="0">
              <a:defRPr b="1">
                <a:solidFill>
                  <a:schemeClr val="tx1"/>
                </a:solidFill>
                <a:latin typeface="Arial" charset="0"/>
              </a:defRPr>
            </a:lvl2pPr>
            <a:lvl3pPr marL="1208265" indent="-241653" eaLnBrk="0" hangingPunct="0">
              <a:defRPr b="1">
                <a:solidFill>
                  <a:schemeClr val="tx1"/>
                </a:solidFill>
                <a:latin typeface="Arial" charset="0"/>
              </a:defRPr>
            </a:lvl3pPr>
            <a:lvl4pPr marL="1691571" indent="-241653" eaLnBrk="0" hangingPunct="0">
              <a:defRPr b="1">
                <a:solidFill>
                  <a:schemeClr val="tx1"/>
                </a:solidFill>
                <a:latin typeface="Arial" charset="0"/>
              </a:defRPr>
            </a:lvl4pPr>
            <a:lvl5pPr marL="2174878" indent="-241653" eaLnBrk="0" hangingPunct="0">
              <a:defRPr b="1">
                <a:solidFill>
                  <a:schemeClr val="tx1"/>
                </a:solidFill>
                <a:latin typeface="Arial" charset="0"/>
              </a:defRPr>
            </a:lvl5pPr>
            <a:lvl6pPr marL="2658184" indent="-241653" eaLnBrk="0" fontAlgn="base" hangingPunct="0">
              <a:spcBef>
                <a:spcPct val="0"/>
              </a:spcBef>
              <a:spcAft>
                <a:spcPct val="0"/>
              </a:spcAft>
              <a:defRPr b="1">
                <a:solidFill>
                  <a:schemeClr val="tx1"/>
                </a:solidFill>
                <a:latin typeface="Arial" charset="0"/>
              </a:defRPr>
            </a:lvl6pPr>
            <a:lvl7pPr marL="3141490" indent="-241653" eaLnBrk="0" fontAlgn="base" hangingPunct="0">
              <a:spcBef>
                <a:spcPct val="0"/>
              </a:spcBef>
              <a:spcAft>
                <a:spcPct val="0"/>
              </a:spcAft>
              <a:defRPr b="1">
                <a:solidFill>
                  <a:schemeClr val="tx1"/>
                </a:solidFill>
                <a:latin typeface="Arial" charset="0"/>
              </a:defRPr>
            </a:lvl7pPr>
            <a:lvl8pPr marL="3624796" indent="-241653" eaLnBrk="0" fontAlgn="base" hangingPunct="0">
              <a:spcBef>
                <a:spcPct val="0"/>
              </a:spcBef>
              <a:spcAft>
                <a:spcPct val="0"/>
              </a:spcAft>
              <a:defRPr b="1">
                <a:solidFill>
                  <a:schemeClr val="tx1"/>
                </a:solidFill>
                <a:latin typeface="Arial" charset="0"/>
              </a:defRPr>
            </a:lvl8pPr>
            <a:lvl9pPr marL="4108102" indent="-241653" eaLnBrk="0" fontAlgn="base" hangingPunct="0">
              <a:spcBef>
                <a:spcPct val="0"/>
              </a:spcBef>
              <a:spcAft>
                <a:spcPct val="0"/>
              </a:spcAft>
              <a:defRPr b="1">
                <a:solidFill>
                  <a:schemeClr val="tx1"/>
                </a:solidFill>
                <a:latin typeface="Arial" charset="0"/>
              </a:defRPr>
            </a:lvl9pPr>
          </a:lstStyle>
          <a:p>
            <a:pPr defTabSz="966612" eaLnBrk="1" hangingPunct="1"/>
            <a:fld id="{A5C8595A-5F26-431D-BA5F-C8941C7A968C}" type="slidenum">
              <a:rPr lang="en-US" altLang="en-US" b="0" smtClean="0"/>
              <a:pPr defTabSz="966612" eaLnBrk="1" hangingPunct="1"/>
              <a:t>12</a:t>
            </a:fld>
            <a:endParaRPr lang="en-US" altLang="en-US" b="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chemeClr val="tx1">
                    <a:lumMod val="65000"/>
                    <a:lumOff val="35000"/>
                  </a:schemeClr>
                </a:solidFill>
                <a:latin typeface="Calibri" pitchFamily="34" charset="0"/>
                <a:cs typeface="Calibri" pitchFamily="34" charset="0"/>
              </a:rPr>
              <a:t>Centers are places where much of region’s future growth will occur: </a:t>
            </a:r>
          </a:p>
          <a:p>
            <a:pPr marL="592817" indent="-592817">
              <a:buFont typeface="Arial" pitchFamily="34" charset="0"/>
              <a:buChar char="•"/>
            </a:pPr>
            <a:r>
              <a:rPr lang="en-US" dirty="0">
                <a:solidFill>
                  <a:schemeClr val="tx1">
                    <a:lumMod val="75000"/>
                    <a:lumOff val="25000"/>
                  </a:schemeClr>
                </a:solidFill>
              </a:rPr>
              <a:t>9% of region’s land area</a:t>
            </a:r>
          </a:p>
          <a:p>
            <a:pPr marL="592817" indent="-592817">
              <a:buFont typeface="Arial" pitchFamily="34" charset="0"/>
              <a:buChar char="•"/>
            </a:pPr>
            <a:r>
              <a:rPr lang="en-US" dirty="0">
                <a:solidFill>
                  <a:schemeClr val="tx1">
                    <a:lumMod val="75000"/>
                    <a:lumOff val="25000"/>
                  </a:schemeClr>
                </a:solidFill>
              </a:rPr>
              <a:t>1.6 Million additional residents anticipated by 2040</a:t>
            </a:r>
          </a:p>
          <a:p>
            <a:pPr marL="592817" indent="-592817">
              <a:buFont typeface="Arial" pitchFamily="34" charset="0"/>
              <a:buChar char="•"/>
            </a:pPr>
            <a:r>
              <a:rPr lang="en-US" dirty="0">
                <a:solidFill>
                  <a:schemeClr val="tx1">
                    <a:lumMod val="75000"/>
                    <a:lumOff val="25000"/>
                  </a:schemeClr>
                </a:solidFill>
              </a:rPr>
              <a:t>60% of additional HHs +</a:t>
            </a:r>
            <a:br>
              <a:rPr lang="en-US" dirty="0">
                <a:solidFill>
                  <a:schemeClr val="tx1">
                    <a:lumMod val="75000"/>
                    <a:lumOff val="25000"/>
                  </a:schemeClr>
                </a:solidFill>
              </a:rPr>
            </a:br>
            <a:r>
              <a:rPr lang="en-US" dirty="0">
                <a:solidFill>
                  <a:schemeClr val="tx1">
                    <a:lumMod val="75000"/>
                    <a:lumOff val="25000"/>
                  </a:schemeClr>
                </a:solidFill>
              </a:rPr>
              <a:t>75% of additional jobs projected for Activity Centers</a:t>
            </a:r>
            <a:endParaRPr lang="en-US" sz="1500" dirty="0">
              <a:solidFill>
                <a:schemeClr val="tx1">
                  <a:lumMod val="75000"/>
                  <a:lumOff val="25000"/>
                </a:schemeClr>
              </a:solidFill>
            </a:endParaRPr>
          </a:p>
          <a:p>
            <a:endParaRPr lang="en-US" dirty="0" smtClean="0">
              <a:solidFill>
                <a:schemeClr val="tx1">
                  <a:lumMod val="65000"/>
                  <a:lumOff val="35000"/>
                </a:schemeClr>
              </a:solidFill>
              <a:latin typeface="Calibri" pitchFamily="34" charset="0"/>
              <a:cs typeface="Calibri" pitchFamily="34" charset="0"/>
            </a:endParaRPr>
          </a:p>
          <a:p>
            <a:r>
              <a:rPr lang="en-US" dirty="0" smtClean="0">
                <a:solidFill>
                  <a:schemeClr val="tx1">
                    <a:lumMod val="65000"/>
                    <a:lumOff val="35000"/>
                  </a:schemeClr>
                </a:solidFill>
                <a:latin typeface="Calibri" pitchFamily="34" charset="0"/>
                <a:cs typeface="Calibri" pitchFamily="34" charset="0"/>
              </a:rPr>
              <a:t>They are diverse places: urban centers, suburban town centers,</a:t>
            </a:r>
            <a:r>
              <a:rPr lang="en-US" baseline="0" dirty="0" smtClean="0">
                <a:solidFill>
                  <a:schemeClr val="tx1">
                    <a:lumMod val="65000"/>
                    <a:lumOff val="35000"/>
                  </a:schemeClr>
                </a:solidFill>
                <a:latin typeface="Calibri" pitchFamily="34" charset="0"/>
                <a:cs typeface="Calibri" pitchFamily="34" charset="0"/>
              </a:rPr>
              <a:t> traditional towns, emerging areas</a:t>
            </a:r>
          </a:p>
          <a:p>
            <a:endParaRPr lang="en-US" baseline="0" dirty="0" smtClean="0">
              <a:solidFill>
                <a:schemeClr val="tx1">
                  <a:lumMod val="65000"/>
                  <a:lumOff val="35000"/>
                </a:schemeClr>
              </a:solidFill>
              <a:latin typeface="Calibri" pitchFamily="34" charset="0"/>
              <a:cs typeface="Calibri" pitchFamily="34" charset="0"/>
            </a:endParaRPr>
          </a:p>
          <a:p>
            <a:r>
              <a:rPr lang="en-US" baseline="0" dirty="0" smtClean="0">
                <a:solidFill>
                  <a:schemeClr val="tx1">
                    <a:lumMod val="65000"/>
                    <a:lumOff val="35000"/>
                  </a:schemeClr>
                </a:solidFill>
                <a:latin typeface="Calibri" pitchFamily="34" charset="0"/>
                <a:cs typeface="Calibri" pitchFamily="34" charset="0"/>
              </a:rPr>
              <a:t>They are consistent with where local planning &amp; growth priorities</a:t>
            </a:r>
          </a:p>
          <a:p>
            <a:endParaRPr lang="en-US" baseline="0" dirty="0" smtClean="0">
              <a:solidFill>
                <a:schemeClr val="tx1">
                  <a:lumMod val="65000"/>
                  <a:lumOff val="35000"/>
                </a:schemeClr>
              </a:solidFill>
              <a:latin typeface="Calibri" pitchFamily="34" charset="0"/>
              <a:cs typeface="Calibri" pitchFamily="34" charset="0"/>
            </a:endParaRPr>
          </a:p>
          <a:p>
            <a:r>
              <a:rPr lang="en-US" baseline="0" dirty="0" smtClean="0">
                <a:solidFill>
                  <a:schemeClr val="tx1">
                    <a:lumMod val="65000"/>
                    <a:lumOff val="35000"/>
                  </a:schemeClr>
                </a:solidFill>
                <a:latin typeface="Calibri" pitchFamily="34" charset="0"/>
                <a:cs typeface="Calibri" pitchFamily="34" charset="0"/>
              </a:rPr>
              <a:t>Have a mix of uses</a:t>
            </a:r>
          </a:p>
          <a:p>
            <a:endParaRPr lang="en-US" baseline="0" dirty="0" smtClean="0">
              <a:solidFill>
                <a:schemeClr val="tx1">
                  <a:lumMod val="65000"/>
                  <a:lumOff val="35000"/>
                </a:schemeClr>
              </a:solidFill>
              <a:latin typeface="Calibri" pitchFamily="34" charset="0"/>
              <a:cs typeface="Calibri"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solidFill>
                  <a:schemeClr val="tx1">
                    <a:lumMod val="65000"/>
                    <a:lumOff val="35000"/>
                  </a:schemeClr>
                </a:solidFill>
                <a:latin typeface="Calibri" pitchFamily="34" charset="0"/>
                <a:cs typeface="Calibri" pitchFamily="34" charset="0"/>
              </a:rPr>
              <a:t>Aligned with our transportation network – 70% are or will be served by high-capacity transit by 2040. this is particularly important -- </a:t>
            </a:r>
            <a:r>
              <a:rPr lang="en-US" baseline="0" dirty="0" smtClean="0"/>
              <a:t>The concept underlying all our work on Activity Centers is that we need Centers with the right mix of land uses to make the most of our transportation network, and need a range of transportation options within and between our Centers for them to be high-quality, successful places</a:t>
            </a:r>
          </a:p>
        </p:txBody>
      </p:sp>
      <p:sp>
        <p:nvSpPr>
          <p:cNvPr id="4" name="Slide Number Placeholder 3"/>
          <p:cNvSpPr>
            <a:spLocks noGrp="1"/>
          </p:cNvSpPr>
          <p:nvPr>
            <p:ph type="sldNum" sz="quarter" idx="10"/>
          </p:nvPr>
        </p:nvSpPr>
        <p:spPr/>
        <p:txBody>
          <a:bodyPr/>
          <a:lstStyle/>
          <a:p>
            <a:fld id="{A99A48EE-13DA-4B96-ADE3-5BB2EBF5EBBA}" type="slidenum">
              <a:rPr lang="en-US" smtClean="0"/>
              <a:t>13</a:t>
            </a:fld>
            <a:endParaRPr lang="en-US"/>
          </a:p>
        </p:txBody>
      </p:sp>
    </p:spTree>
    <p:extLst>
      <p:ext uri="{BB962C8B-B14F-4D97-AF65-F5344CB8AC3E}">
        <p14:creationId xmlns:p14="http://schemas.microsoft.com/office/powerpoint/2010/main" val="3281694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a:t>
            </a:r>
          </a:p>
          <a:p>
            <a:endParaRPr lang="en-US" dirty="0" smtClean="0"/>
          </a:p>
          <a:p>
            <a:r>
              <a:rPr lang="en-US" dirty="0" smtClean="0"/>
              <a:t>We</a:t>
            </a:r>
            <a:r>
              <a:rPr lang="en-US" baseline="0" dirty="0" smtClean="0"/>
              <a:t> created this report not only to provide analysis &amp; resources to jurisdictions, but also to provide a regional framework for understanding Activity Centers in a broader context. </a:t>
            </a:r>
          </a:p>
          <a:p>
            <a:r>
              <a:rPr lang="en-US" baseline="0" dirty="0" smtClean="0"/>
              <a:t>Centers are diverse, have their own aspirations, and there’s no one size fits all, but Centers with common characteristics can benefit from similar strategies</a:t>
            </a:r>
          </a:p>
          <a:p>
            <a:r>
              <a:rPr lang="en-US" baseline="0" dirty="0" smtClean="0"/>
              <a:t>Studying at this level allows us to identify common challenges throughout the region, understand relationships between Centers, and most importantly share solutions</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14</a:t>
            </a:fld>
            <a:endParaRPr lang="en-US"/>
          </a:p>
        </p:txBody>
      </p:sp>
    </p:spTree>
    <p:extLst>
      <p:ext uri="{BB962C8B-B14F-4D97-AF65-F5344CB8AC3E}">
        <p14:creationId xmlns:p14="http://schemas.microsoft.com/office/powerpoint/2010/main" val="96598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Studied 2/3 of Centers</a:t>
            </a:r>
          </a:p>
          <a:p>
            <a:endParaRPr lang="en-US" dirty="0" smtClean="0"/>
          </a:p>
          <a:p>
            <a:r>
              <a:rPr lang="en-US" dirty="0" smtClean="0"/>
              <a:t>Each</a:t>
            </a:r>
            <a:r>
              <a:rPr lang="en-US" baseline="0" dirty="0" smtClean="0"/>
              <a:t> Center has a place type + opportunity type</a:t>
            </a:r>
          </a:p>
          <a:p>
            <a:endParaRPr lang="en-US" baseline="0" dirty="0" smtClean="0"/>
          </a:p>
          <a:p>
            <a:r>
              <a:rPr lang="en-US" baseline="0" dirty="0" smtClean="0"/>
              <a:t>Created development goals to respond to the needs of each type</a:t>
            </a:r>
          </a:p>
          <a:p>
            <a:endParaRPr lang="en-US" baseline="0" dirty="0" smtClean="0"/>
          </a:p>
          <a:p>
            <a:r>
              <a:rPr lang="en-US" baseline="0" dirty="0" smtClean="0"/>
              <a:t>Identified detailed strategies and tools to support these goals</a:t>
            </a:r>
          </a:p>
          <a:p>
            <a:endParaRPr lang="en-US" baseline="0" dirty="0" smtClean="0"/>
          </a:p>
          <a:p>
            <a:r>
              <a:rPr lang="en-US" baseline="0" dirty="0" smtClean="0"/>
              <a:t>Important to note that goals, strategies, tools made for each Center type, not for individual Activity Centers</a:t>
            </a:r>
          </a:p>
          <a:p>
            <a:endParaRPr lang="en-US" baseline="0" dirty="0" smtClean="0"/>
          </a:p>
        </p:txBody>
      </p:sp>
      <p:sp>
        <p:nvSpPr>
          <p:cNvPr id="4" name="Slide Number Placeholder 3"/>
          <p:cNvSpPr>
            <a:spLocks noGrp="1"/>
          </p:cNvSpPr>
          <p:nvPr>
            <p:ph type="sldNum" sz="quarter" idx="10"/>
          </p:nvPr>
        </p:nvSpPr>
        <p:spPr/>
        <p:txBody>
          <a:bodyPr/>
          <a:lstStyle/>
          <a:p>
            <a:fld id="{A99A48EE-13DA-4B96-ADE3-5BB2EBF5EBBA}" type="slidenum">
              <a:rPr lang="en-US" smtClean="0"/>
              <a:t>15</a:t>
            </a:fld>
            <a:endParaRPr lang="en-US"/>
          </a:p>
        </p:txBody>
      </p:sp>
    </p:spTree>
    <p:extLst>
      <p:ext uri="{BB962C8B-B14F-4D97-AF65-F5344CB8AC3E}">
        <p14:creationId xmlns:p14="http://schemas.microsoft.com/office/powerpoint/2010/main" val="3429939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itchFamily="34" charset="0"/>
              <a:buChar char="•"/>
            </a:pPr>
            <a:r>
              <a:rPr lang="en-US" sz="1200" dirty="0" smtClean="0">
                <a:solidFill>
                  <a:schemeClr val="tx1">
                    <a:lumMod val="75000"/>
                    <a:lumOff val="25000"/>
                  </a:schemeClr>
                </a:solidFill>
              </a:rPr>
              <a:t>Created Place Typology &amp; Opportunity Typology to be used side-by-side</a:t>
            </a:r>
          </a:p>
          <a:p>
            <a:endParaRPr lang="en-US" sz="1200" dirty="0" smtClean="0">
              <a:solidFill>
                <a:schemeClr val="tx1">
                  <a:lumMod val="75000"/>
                  <a:lumOff val="25000"/>
                </a:schemeClr>
              </a:solidFill>
            </a:endParaRPr>
          </a:p>
          <a:p>
            <a:pPr marL="457200" indent="-457200">
              <a:buFont typeface="Arial" pitchFamily="34" charset="0"/>
              <a:buChar char="•"/>
            </a:pPr>
            <a:r>
              <a:rPr lang="en-US" sz="1200" dirty="0" smtClean="0">
                <a:solidFill>
                  <a:schemeClr val="tx1">
                    <a:lumMod val="75000"/>
                    <a:lumOff val="25000"/>
                  </a:schemeClr>
                </a:solidFill>
              </a:rPr>
              <a:t>Builds on: </a:t>
            </a:r>
          </a:p>
          <a:p>
            <a:r>
              <a:rPr lang="en-US" sz="1200" dirty="0" smtClean="0">
                <a:solidFill>
                  <a:schemeClr val="tx1">
                    <a:lumMod val="75000"/>
                    <a:lumOff val="25000"/>
                  </a:schemeClr>
                </a:solidFill>
              </a:rPr>
              <a:t>	1) typology work of Reconnecting America, -- they</a:t>
            </a:r>
            <a:r>
              <a:rPr lang="en-US" sz="1200" baseline="0" dirty="0" smtClean="0">
                <a:solidFill>
                  <a:schemeClr val="tx1">
                    <a:lumMod val="75000"/>
                    <a:lumOff val="25000"/>
                  </a:schemeClr>
                </a:solidFill>
              </a:rPr>
              <a:t> have done typology projects, including a lot of transit station typologies in lots of 	regions, including Portland, Denver, Twin Cities, Baltimore, etc.</a:t>
            </a:r>
            <a:r>
              <a:rPr lang="en-US" sz="1200" dirty="0" smtClean="0">
                <a:solidFill>
                  <a:schemeClr val="tx1">
                    <a:lumMod val="75000"/>
                    <a:lumOff val="25000"/>
                  </a:schemeClr>
                </a:solidFill>
              </a:rPr>
              <a:t>	</a:t>
            </a:r>
            <a:br>
              <a:rPr lang="en-US" sz="1200" dirty="0" smtClean="0">
                <a:solidFill>
                  <a:schemeClr val="tx1">
                    <a:lumMod val="75000"/>
                    <a:lumOff val="25000"/>
                  </a:schemeClr>
                </a:solidFill>
              </a:rPr>
            </a:br>
            <a:r>
              <a:rPr lang="en-US" sz="1200" dirty="0" smtClean="0">
                <a:solidFill>
                  <a:schemeClr val="tx1">
                    <a:lumMod val="75000"/>
                    <a:lumOff val="25000"/>
                  </a:schemeClr>
                </a:solidFill>
              </a:rPr>
              <a:t>	2) Brookings Institution study: “Walk This Way: the economic promise</a:t>
            </a:r>
            <a:r>
              <a:rPr lang="en-US" sz="1200" baseline="0" dirty="0" smtClean="0">
                <a:solidFill>
                  <a:schemeClr val="tx1">
                    <a:lumMod val="75000"/>
                    <a:lumOff val="25000"/>
                  </a:schemeClr>
                </a:solidFill>
              </a:rPr>
              <a:t> of </a:t>
            </a:r>
            <a:r>
              <a:rPr lang="en-US" sz="1200" baseline="0" dirty="0" err="1" smtClean="0">
                <a:solidFill>
                  <a:schemeClr val="tx1">
                    <a:lumMod val="75000"/>
                    <a:lumOff val="25000"/>
                  </a:schemeClr>
                </a:solidFill>
              </a:rPr>
              <a:t>walkable</a:t>
            </a:r>
            <a:r>
              <a:rPr lang="en-US" sz="1200" baseline="0" dirty="0" smtClean="0">
                <a:solidFill>
                  <a:schemeClr val="tx1">
                    <a:lumMod val="75000"/>
                    <a:lumOff val="25000"/>
                  </a:schemeClr>
                </a:solidFill>
              </a:rPr>
              <a:t> places in metropolitan </a:t>
            </a:r>
            <a:r>
              <a:rPr lang="en-US" sz="1200" baseline="0" dirty="0" err="1" smtClean="0">
                <a:solidFill>
                  <a:schemeClr val="tx1">
                    <a:lumMod val="75000"/>
                    <a:lumOff val="25000"/>
                  </a:schemeClr>
                </a:solidFill>
              </a:rPr>
              <a:t>washington</a:t>
            </a:r>
            <a:r>
              <a:rPr lang="en-US" sz="1200" baseline="0" dirty="0" smtClean="0">
                <a:solidFill>
                  <a:schemeClr val="tx1">
                    <a:lumMod val="75000"/>
                    <a:lumOff val="25000"/>
                  </a:schemeClr>
                </a:solidFill>
              </a:rPr>
              <a:t>, dc</a:t>
            </a:r>
            <a:r>
              <a:rPr lang="en-US" sz="1200" dirty="0" smtClean="0">
                <a:solidFill>
                  <a:schemeClr val="tx1">
                    <a:lumMod val="75000"/>
                    <a:lumOff val="25000"/>
                  </a:schemeClr>
                </a:solidFill>
              </a:rPr>
              <a:t>” – Mariela 	Alfonzo, a</a:t>
            </a:r>
            <a:r>
              <a:rPr lang="en-US" sz="1200" baseline="0" dirty="0" smtClean="0">
                <a:solidFill>
                  <a:schemeClr val="tx1">
                    <a:lumMod val="75000"/>
                    <a:lumOff val="25000"/>
                  </a:schemeClr>
                </a:solidFill>
              </a:rPr>
              <a:t> co-author of that report, was one of our partners on this project. T</a:t>
            </a:r>
            <a:r>
              <a:rPr lang="en-US" sz="1200" dirty="0" smtClean="0">
                <a:solidFill>
                  <a:schemeClr val="tx1">
                    <a:lumMod val="75000"/>
                    <a:lumOff val="25000"/>
                  </a:schemeClr>
                </a:solidFill>
              </a:rPr>
              <a:t>hat report studied a large</a:t>
            </a:r>
            <a:r>
              <a:rPr lang="en-US" sz="1200" baseline="0" dirty="0" smtClean="0">
                <a:solidFill>
                  <a:schemeClr val="tx1">
                    <a:lumMod val="75000"/>
                    <a:lumOff val="25000"/>
                  </a:schemeClr>
                </a:solidFill>
              </a:rPr>
              <a:t> number of neighborhoods 	throughout the metro DC region and established a connection between </a:t>
            </a:r>
            <a:r>
              <a:rPr lang="en-US" sz="1200" baseline="0" dirty="0" err="1" smtClean="0">
                <a:solidFill>
                  <a:schemeClr val="tx1">
                    <a:lumMod val="75000"/>
                    <a:lumOff val="25000"/>
                  </a:schemeClr>
                </a:solidFill>
              </a:rPr>
              <a:t>walkable</a:t>
            </a:r>
            <a:r>
              <a:rPr lang="en-US" sz="1200" baseline="0" dirty="0" smtClean="0">
                <a:solidFill>
                  <a:schemeClr val="tx1">
                    <a:lumMod val="75000"/>
                    <a:lumOff val="25000"/>
                  </a:schemeClr>
                </a:solidFill>
              </a:rPr>
              <a:t> communities and higher economic performance.</a:t>
            </a:r>
            <a:r>
              <a:rPr lang="en-US" sz="1200" dirty="0" smtClean="0">
                <a:solidFill>
                  <a:schemeClr val="tx1">
                    <a:lumMod val="75000"/>
                    <a:lumOff val="25000"/>
                  </a:schemeClr>
                </a:solidFill>
              </a:rPr>
              <a:t> </a:t>
            </a:r>
            <a:endParaRPr lang="en-US" dirty="0" smtClean="0"/>
          </a:p>
          <a:p>
            <a:endParaRPr lang="en-US" dirty="0" smtClean="0"/>
          </a:p>
          <a:p>
            <a:r>
              <a:rPr lang="en-US" dirty="0" smtClean="0"/>
              <a:t>Used that report &amp; connection between urban form and market strength</a:t>
            </a:r>
            <a:r>
              <a:rPr lang="en-US" baseline="0" dirty="0" smtClean="0"/>
              <a:t> </a:t>
            </a:r>
            <a:r>
              <a:rPr lang="en-US" dirty="0" smtClean="0"/>
              <a:t>as a jumping off point.</a:t>
            </a:r>
            <a:r>
              <a:rPr lang="en-US" baseline="0" dirty="0" smtClean="0"/>
              <a:t> Mariela developed a diagnostic tool called Irvine Minnesota Inventory/State of Place that measures features of built environment &amp; walkability. Were able to leverage data already collected for about 70 places in our region, and then used volunteers from our member agencies to collect that data on additional 25 places.</a:t>
            </a:r>
          </a:p>
          <a:p>
            <a:endParaRPr lang="en-US" baseline="0" dirty="0" smtClean="0"/>
          </a:p>
          <a:p>
            <a:r>
              <a:rPr lang="en-US" baseline="0" dirty="0" smtClean="0"/>
              <a:t>On the market side, we collected data on all of the 92 centers on office rents &amp; residential rents (also considered retail and home sales) to get at current market performance, and then also used a tool called Metrologic developed by our partner RCLCO that forecast market potential by analyzing regional competitiveness. We used this measure of market potential because it takes into account role of location within a region, looking at regional access, amenities, supply factors. </a:t>
            </a:r>
          </a:p>
          <a:p>
            <a:endParaRPr lang="en-US" baseline="0" dirty="0" smtClean="0"/>
          </a:p>
          <a:p>
            <a:r>
              <a:rPr lang="en-US" dirty="0" smtClean="0"/>
              <a:t>This report is about place-making: factors that create</a:t>
            </a:r>
            <a:r>
              <a:rPr lang="en-US" baseline="0" dirty="0" smtClean="0"/>
              <a:t> distinct, thriving places.</a:t>
            </a:r>
          </a:p>
          <a:p>
            <a:r>
              <a:rPr lang="en-US" baseline="0" dirty="0" smtClean="0"/>
              <a:t>So we studied physical attributes/ </a:t>
            </a:r>
            <a:r>
              <a:rPr lang="en-US" dirty="0" smtClean="0"/>
              <a:t>urban form/land use/market features, </a:t>
            </a:r>
          </a:p>
          <a:p>
            <a:r>
              <a:rPr lang="en-US" dirty="0" smtClean="0"/>
              <a:t>Based on that analysis, we identified</a:t>
            </a:r>
            <a:r>
              <a:rPr lang="en-US" baseline="0" dirty="0" smtClean="0"/>
              <a:t> six place types. Transportation network not used to identify these types, but I’ll talk generally about the transportation aspects of each:</a:t>
            </a:r>
          </a:p>
          <a:p>
            <a:r>
              <a:rPr lang="en-US" baseline="0" dirty="0" smtClean="0"/>
              <a:t>-Urban Centers, most dense &amp; urban communities in region, all have high-volume Metro stations &amp; strong street network and pedestrian infrastructure</a:t>
            </a:r>
          </a:p>
          <a:p>
            <a:r>
              <a:rPr lang="en-US" baseline="0" dirty="0" smtClean="0"/>
              <a:t>-Dense MU, most have existing or planned Metro or streetcar, and are fairly </a:t>
            </a:r>
            <a:r>
              <a:rPr lang="en-US" baseline="0" dirty="0" err="1" smtClean="0"/>
              <a:t>walkable</a:t>
            </a:r>
            <a:r>
              <a:rPr lang="en-US" baseline="0" dirty="0" smtClean="0"/>
              <a:t> and pedestrian-oriented</a:t>
            </a:r>
          </a:p>
          <a:p>
            <a:r>
              <a:rPr lang="en-US" baseline="0" dirty="0" smtClean="0"/>
              <a:t>-Suburban Multi-Use, mix of suburban Metro, commuter rail stations, or no transit. Pedestrian infrastructure in these Centers tends to be retail-oriented</a:t>
            </a:r>
          </a:p>
          <a:p>
            <a:r>
              <a:rPr lang="en-US" baseline="0" dirty="0" smtClean="0"/>
              <a:t>-Close-in &amp; Urbanizing, mix of Metro, streetcar, commuter rail – presence of transit, but may be safety or barriers to address in order to increase accessibility</a:t>
            </a:r>
          </a:p>
          <a:p>
            <a:r>
              <a:rPr lang="en-US" baseline="0" dirty="0" smtClean="0"/>
              <a:t>-Revitalizing Urban, most Centers have transit stations and strong street network, but may be accessibility and safety issues. This category includes a number of Centers with underutilized Metro stations on eastern side of region (e.g. Branch, Naylor Rd, Landover)</a:t>
            </a:r>
          </a:p>
          <a:p>
            <a:r>
              <a:rPr lang="en-US" baseline="0" dirty="0" smtClean="0"/>
              <a:t>-Satellite City, half commuter rail, half no transit, many have historic downtowns, which tend to have good, </a:t>
            </a:r>
            <a:r>
              <a:rPr lang="en-US" baseline="0" dirty="0" err="1" smtClean="0"/>
              <a:t>walkable</a:t>
            </a:r>
            <a:r>
              <a:rPr lang="en-US" baseline="0" dirty="0" smtClean="0"/>
              <a:t> street networks</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16</a:t>
            </a:fld>
            <a:endParaRPr lang="en-US"/>
          </a:p>
        </p:txBody>
      </p:sp>
    </p:spTree>
    <p:extLst>
      <p:ext uri="{BB962C8B-B14F-4D97-AF65-F5344CB8AC3E}">
        <p14:creationId xmlns:p14="http://schemas.microsoft.com/office/powerpoint/2010/main" val="31054794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report is about place-making: factors that create</a:t>
            </a:r>
            <a:r>
              <a:rPr lang="en-US" baseline="0" dirty="0" smtClean="0"/>
              <a:t> distinct, thriving places.</a:t>
            </a:r>
          </a:p>
          <a:p>
            <a:r>
              <a:rPr lang="en-US" baseline="0" dirty="0" smtClean="0"/>
              <a:t>So we studied physical attributes/ </a:t>
            </a:r>
            <a:r>
              <a:rPr lang="en-US" dirty="0" smtClean="0"/>
              <a:t>urban form/land use/market features, </a:t>
            </a:r>
          </a:p>
          <a:p>
            <a:r>
              <a:rPr lang="en-US" dirty="0" smtClean="0"/>
              <a:t>Based on that analysis, we identified</a:t>
            </a:r>
            <a:r>
              <a:rPr lang="en-US" baseline="0" dirty="0" smtClean="0"/>
              <a:t> six place types. Transportation network not used to identify these types, but I’ll talk generally about the transportation aspects of each:</a:t>
            </a:r>
          </a:p>
          <a:p>
            <a:r>
              <a:rPr lang="en-US" baseline="0" dirty="0" smtClean="0"/>
              <a:t>-Urban Centers, most dense &amp; urban communities in region, all have high-volume Metro stations &amp; strong street network and pedestrian infrastructure</a:t>
            </a:r>
          </a:p>
          <a:p>
            <a:r>
              <a:rPr lang="en-US" baseline="0" dirty="0" smtClean="0"/>
              <a:t>-Dense MU, most have existing or planned Metro or streetcar, and are fairly </a:t>
            </a:r>
            <a:r>
              <a:rPr lang="en-US" baseline="0" dirty="0" err="1" smtClean="0"/>
              <a:t>walkable</a:t>
            </a:r>
            <a:r>
              <a:rPr lang="en-US" baseline="0" dirty="0" smtClean="0"/>
              <a:t> and pedestrian-oriented</a:t>
            </a:r>
          </a:p>
          <a:p>
            <a:r>
              <a:rPr lang="en-US" baseline="0" dirty="0" smtClean="0"/>
              <a:t>-Suburban Multi-Use, mix of suburban Metro, commuter rail stations, or no transit. Pedestrian infrastructure in these Centers tends to be retail-oriented</a:t>
            </a:r>
          </a:p>
          <a:p>
            <a:r>
              <a:rPr lang="en-US" baseline="0" dirty="0" smtClean="0"/>
              <a:t>-Close-in &amp; Urbanizing, mix of Metro, streetcar, commuter rail – presence of transit, but may be safety or barriers to address in order to increase accessibility</a:t>
            </a:r>
          </a:p>
          <a:p>
            <a:r>
              <a:rPr lang="en-US" baseline="0" dirty="0" smtClean="0"/>
              <a:t>-Revitalizing Urban, most Centers have transit stations and strong street network, but may be accessibility and safety issues. This category includes a number of Centers with underutilized Metro stations on eastern side of region (e.g. Branch, Naylor Rd, Landover)</a:t>
            </a:r>
          </a:p>
          <a:p>
            <a:r>
              <a:rPr lang="en-US" baseline="0" dirty="0" smtClean="0"/>
              <a:t>-Satellite City, half commuter rail, half no transit, many have historic downtowns, which tend to have good, </a:t>
            </a:r>
            <a:r>
              <a:rPr lang="en-US" baseline="0" dirty="0" err="1" smtClean="0"/>
              <a:t>walkable</a:t>
            </a:r>
            <a:r>
              <a:rPr lang="en-US" baseline="0" dirty="0" smtClean="0"/>
              <a:t> street networks</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18</a:t>
            </a:fld>
            <a:endParaRPr lang="en-US"/>
          </a:p>
        </p:txBody>
      </p:sp>
    </p:spTree>
    <p:extLst>
      <p:ext uri="{BB962C8B-B14F-4D97-AF65-F5344CB8AC3E}">
        <p14:creationId xmlns:p14="http://schemas.microsoft.com/office/powerpoint/2010/main" val="1572351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Also considered whether there was high-capacity transit,</a:t>
            </a:r>
            <a:r>
              <a:rPr lang="en-US" baseline="0" dirty="0" smtClean="0"/>
              <a:t> existing or planned</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20</a:t>
            </a:fld>
            <a:endParaRPr lang="en-US"/>
          </a:p>
        </p:txBody>
      </p:sp>
    </p:spTree>
    <p:extLst>
      <p:ext uri="{BB962C8B-B14F-4D97-AF65-F5344CB8AC3E}">
        <p14:creationId xmlns:p14="http://schemas.microsoft.com/office/powerpoint/2010/main" val="3105479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also wanted to look at the human side of Activity Centers – the features that make a Center an inclusive, high opportunity place to live and work</a:t>
            </a:r>
          </a:p>
          <a:p>
            <a:r>
              <a:rPr lang="en-US" dirty="0" smtClean="0"/>
              <a:t>So we studied </a:t>
            </a:r>
            <a:r>
              <a:rPr lang="en-US" baseline="0" dirty="0" smtClean="0"/>
              <a:t>socioeconomic &amp; housing features and job access by transit of the Centers, </a:t>
            </a:r>
          </a:p>
          <a:p>
            <a:r>
              <a:rPr lang="en-US" baseline="0" dirty="0" smtClean="0"/>
              <a:t>Based on that analysis, we identified 4 these opportunity types: </a:t>
            </a:r>
          </a:p>
          <a:p>
            <a:r>
              <a:rPr lang="en-US" baseline="0" dirty="0" smtClean="0"/>
              <a:t>Again, I’ll talk about the transportation aspects of each type.</a:t>
            </a:r>
          </a:p>
          <a:p>
            <a:r>
              <a:rPr lang="en-US" baseline="0" dirty="0" smtClean="0"/>
              <a:t>Transforming: places with relatively high affordability, high proportion of low income residents, high job access by transit, so likely to experience most immediate development pressures. These Centers have existing Metro or are located along Streetcar or Purple Line</a:t>
            </a:r>
          </a:p>
          <a:p>
            <a:r>
              <a:rPr lang="en-US" baseline="0" dirty="0" smtClean="0"/>
              <a:t>Transitioning: share similar characteristics, but not facing as immediate development pressures. Nearly all of these Centers have Metro stations.</a:t>
            </a:r>
          </a:p>
          <a:p>
            <a:r>
              <a:rPr lang="en-US" baseline="0" dirty="0" smtClean="0"/>
              <a:t>Connected Core: strong assets and amenities, &amp; are major job centers – all of these Centers have high-volume Metro stations</a:t>
            </a:r>
          </a:p>
          <a:p>
            <a:r>
              <a:rPr lang="en-US" baseline="0" dirty="0" smtClean="0"/>
              <a:t>Stable: broadest category so more variation. These Centers have lower concentration of low income HHs and lower </a:t>
            </a:r>
            <a:r>
              <a:rPr lang="en-US" baseline="0" dirty="0" err="1" smtClean="0"/>
              <a:t>hsg</a:t>
            </a:r>
            <a:r>
              <a:rPr lang="en-US" baseline="0" dirty="0" smtClean="0"/>
              <a:t> affordability, but a good number of Centers have suburban Metro stations, commuter rail stations, or planned stations along the Silver Line that could provide </a:t>
            </a:r>
            <a:r>
              <a:rPr lang="en-US" baseline="0" dirty="0" err="1" smtClean="0"/>
              <a:t>opps</a:t>
            </a:r>
            <a:r>
              <a:rPr lang="en-US" baseline="0" dirty="0" smtClean="0"/>
              <a:t> for TOD and enhancing accessibility </a:t>
            </a:r>
          </a:p>
          <a:p>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21</a:t>
            </a:fld>
            <a:endParaRPr lang="en-US"/>
          </a:p>
        </p:txBody>
      </p:sp>
    </p:spTree>
    <p:extLst>
      <p:ext uri="{BB962C8B-B14F-4D97-AF65-F5344CB8AC3E}">
        <p14:creationId xmlns:p14="http://schemas.microsoft.com/office/powerpoint/2010/main" val="1630141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Simplicity</a:t>
            </a:r>
            <a:r>
              <a:rPr lang="en-US" baseline="0" dirty="0" smtClean="0"/>
              <a:t> of typology – we intended to use a number of additional attributes for both typologies (e.g. home sales prices, retail rents, educational attainment, health indicators) but found that they didn’t buy us much in terms of understanding the centers differently, and they also made it harder to explain and harder for others to understand</a:t>
            </a:r>
          </a:p>
          <a:p>
            <a:endParaRPr lang="en-US" baseline="0" dirty="0" smtClean="0"/>
          </a:p>
          <a:p>
            <a:r>
              <a:rPr lang="en-US" baseline="0" dirty="0" smtClean="0"/>
              <a:t>Related, being very clear about what the main focus is for this typology? Is it to make investment decisions for transit station areas? Or to identify places at-risk of displacement/gentrification? Or some other purpose? We started with a focus on place-making, but also addressed economic development, equity, and transit considerations, which were less prominent at the beginning, so needed to continually tweak our methodology. </a:t>
            </a:r>
          </a:p>
          <a:p>
            <a:endParaRPr lang="en-US" baseline="0" dirty="0" smtClean="0"/>
          </a:p>
          <a:p>
            <a:r>
              <a:rPr lang="en-US" baseline="0" dirty="0" smtClean="0"/>
              <a:t>Clarity on who the primary audiences are, and whether this needs to be approved and adopted. We started with a larger number of audiences that included not just local government planners and transportation/transit agencies, but also community groups, developers, and philanthropists. We ultimately needed to have this approved by board of directors, so this meant that our methodology and report became somewhat less technical b/c not just for a technical planner audience. We held a couple focus groups – planners, transportation groups, developers. That helped clarify that this project wasn’t going to be as helpful to developers as we imagined, which was OK – it helped us focus more on planners &amp; elected officials as our key audiences, although we have also done a fair amount of outreach to fed gov’t, philanthropic groups, and development audiences. </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23</a:t>
            </a:fld>
            <a:endParaRPr lang="en-US"/>
          </a:p>
        </p:txBody>
      </p:sp>
    </p:spTree>
    <p:extLst>
      <p:ext uri="{BB962C8B-B14F-4D97-AF65-F5344CB8AC3E}">
        <p14:creationId xmlns:p14="http://schemas.microsoft.com/office/powerpoint/2010/main" val="965989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Simplicity</a:t>
            </a:r>
            <a:r>
              <a:rPr lang="en-US" baseline="0" dirty="0" smtClean="0"/>
              <a:t> of typology – we intended to use a number of additional attributes for both typologies (e.g. home sales prices, retail rents, educational attainment, health indicators) but found that they didn’t buy us much in terms of understanding the centers differently, and they also made it harder to explain and harder for others to understand</a:t>
            </a:r>
          </a:p>
          <a:p>
            <a:endParaRPr lang="en-US" baseline="0" dirty="0" smtClean="0"/>
          </a:p>
          <a:p>
            <a:r>
              <a:rPr lang="en-US" baseline="0" dirty="0" smtClean="0"/>
              <a:t>Related, being very clear about what the main focus is for this typology? Is it to make investment decisions for transit station areas? Or to identify places at-risk of displacement/gentrification? Or some other purpose? We started with a focus on place-making, but also addressed economic development, equity, and transit considerations, which were less prominent at the beginning, so needed to continually tweak our methodology. </a:t>
            </a:r>
          </a:p>
          <a:p>
            <a:endParaRPr lang="en-US" baseline="0" dirty="0" smtClean="0"/>
          </a:p>
          <a:p>
            <a:r>
              <a:rPr lang="en-US" baseline="0" dirty="0" smtClean="0"/>
              <a:t>Clarity on who the primary audiences are, and whether this needs to be approved and adopted. We started with a larger number of audiences that included not just local government planners and transportation/transit agencies, but also community groups, developers, and philanthropists. We ultimately needed to have this approved by board of directors, so this meant that our methodology and report became somewhat less technical b/c not just for a technical planner audience. We held a couple focus groups – planners, transportation groups, developers. That helped clarify that this project wasn’t going to be as helpful to developers as we imagined, which was OK – it helped us focus more on planners &amp; elected officials as our key audiences, although we have also done a fair amount of outreach to fed gov’t, philanthropic groups, and development audiences. </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24</a:t>
            </a:fld>
            <a:endParaRPr lang="en-US"/>
          </a:p>
        </p:txBody>
      </p:sp>
    </p:spTree>
    <p:extLst>
      <p:ext uri="{BB962C8B-B14F-4D97-AF65-F5344CB8AC3E}">
        <p14:creationId xmlns:p14="http://schemas.microsoft.com/office/powerpoint/2010/main" val="965989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F8841E-7390-447D-A5A8-B2898063D50C}" type="datetimeFigureOut">
              <a:rPr lang="en-US" smtClean="0"/>
              <a:t>6/20/2014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917668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F8841E-7390-447D-A5A8-B2898063D50C}" type="datetimeFigureOut">
              <a:rPr lang="en-US" smtClean="0"/>
              <a:t>6/20/2014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3733805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F8841E-7390-447D-A5A8-B2898063D50C}" type="datetimeFigureOut">
              <a:rPr lang="en-US" smtClean="0"/>
              <a:t>6/20/2014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214163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F8841E-7390-447D-A5A8-B2898063D50C}" type="datetimeFigureOut">
              <a:rPr lang="en-US" smtClean="0"/>
              <a:t>6/20/2014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2343404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DF8841E-7390-447D-A5A8-B2898063D50C}" type="datetimeFigureOut">
              <a:rPr lang="en-US" smtClean="0"/>
              <a:t>6/20/2014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2708082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F8841E-7390-447D-A5A8-B2898063D50C}" type="datetimeFigureOut">
              <a:rPr lang="en-US" smtClean="0"/>
              <a:t>6/20/2014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3537300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8841E-7390-447D-A5A8-B2898063D50C}" type="datetimeFigureOut">
              <a:rPr lang="en-US" smtClean="0"/>
              <a:t>6/20/2014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4080027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F8841E-7390-447D-A5A8-B2898063D50C}" type="datetimeFigureOut">
              <a:rPr lang="en-US" smtClean="0"/>
              <a:t>6/20/2014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1597013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F8841E-7390-447D-A5A8-B2898063D50C}" type="datetimeFigureOut">
              <a:rPr lang="en-US" smtClean="0"/>
              <a:t>6/20/2014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1123143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F8841E-7390-447D-A5A8-B2898063D50C}" type="datetimeFigureOut">
              <a:rPr lang="en-US" smtClean="0"/>
              <a:t>6/20/2014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2059509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F8841E-7390-447D-A5A8-B2898063D50C}" type="datetimeFigureOut">
              <a:rPr lang="en-US" smtClean="0"/>
              <a:t>6/20/2014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97CD7A-3D32-4E3F-AD52-28EA7ED858CC}" type="slidenum">
              <a:rPr lang="en-US" smtClean="0"/>
              <a:t>‹#›</a:t>
            </a:fld>
            <a:endParaRPr lang="en-US"/>
          </a:p>
        </p:txBody>
      </p:sp>
    </p:spTree>
    <p:extLst>
      <p:ext uri="{BB962C8B-B14F-4D97-AF65-F5344CB8AC3E}">
        <p14:creationId xmlns:p14="http://schemas.microsoft.com/office/powerpoint/2010/main" val="98633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F8841E-7390-447D-A5A8-B2898063D50C}" type="datetimeFigureOut">
              <a:rPr lang="en-US" smtClean="0"/>
              <a:t>6/20/2014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97CD7A-3D32-4E3F-AD52-28EA7ED858CC}" type="slidenum">
              <a:rPr lang="en-US" smtClean="0"/>
              <a:t>‹#›</a:t>
            </a:fld>
            <a:endParaRPr lang="en-US"/>
          </a:p>
        </p:txBody>
      </p:sp>
    </p:spTree>
    <p:extLst>
      <p:ext uri="{BB962C8B-B14F-4D97-AF65-F5344CB8AC3E}">
        <p14:creationId xmlns:p14="http://schemas.microsoft.com/office/powerpoint/2010/main" val="1877101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wmf"/><Relationship Id="rId5" Type="http://schemas.openxmlformats.org/officeDocument/2006/relationships/image" Target="../media/image14.jpe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7.jpeg"/><Relationship Id="rId7" Type="http://schemas.openxmlformats.org/officeDocument/2006/relationships/diagramColors" Target="../diagrams/colors1.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markfenton.com/"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304800"/>
            <a:ext cx="9144000" cy="1143000"/>
          </a:xfrm>
          <a:prstGeom prst="rect">
            <a:avLst/>
          </a:prstGeom>
          <a:solidFill>
            <a:schemeClr val="bg1"/>
          </a:solidFill>
        </p:spPr>
        <p:txBody>
          <a:bodyPr wrap="square" rtlCol="0" anchor="ctr">
            <a:noAutofit/>
          </a:bodyPr>
          <a:lstStyle/>
          <a:p>
            <a:pPr algn="ctr"/>
            <a:r>
              <a:rPr lang="en-US" sz="7200" dirty="0" smtClean="0">
                <a:solidFill>
                  <a:srgbClr val="098698"/>
                </a:solidFill>
              </a:rPr>
              <a:t>Region Forward Update</a:t>
            </a:r>
            <a:endParaRPr lang="en-US" sz="7200" dirty="0">
              <a:solidFill>
                <a:srgbClr val="098698"/>
              </a:solidFill>
            </a:endParaRPr>
          </a:p>
        </p:txBody>
      </p:sp>
      <p:sp>
        <p:nvSpPr>
          <p:cNvPr id="6" name="TextBox 5"/>
          <p:cNvSpPr txBox="1"/>
          <p:nvPr/>
        </p:nvSpPr>
        <p:spPr>
          <a:xfrm>
            <a:off x="0" y="1295400"/>
            <a:ext cx="9067800" cy="500137"/>
          </a:xfrm>
          <a:prstGeom prst="rect">
            <a:avLst/>
          </a:prstGeom>
          <a:noFill/>
        </p:spPr>
        <p:txBody>
          <a:bodyPr wrap="square" rtlCol="0">
            <a:spAutoFit/>
          </a:bodyPr>
          <a:lstStyle/>
          <a:p>
            <a:pPr algn="ctr"/>
            <a:r>
              <a:rPr lang="en-US" sz="2650" dirty="0" smtClean="0">
                <a:solidFill>
                  <a:schemeClr val="tx1">
                    <a:lumMod val="75000"/>
                    <a:lumOff val="25000"/>
                  </a:schemeClr>
                </a:solidFill>
              </a:rPr>
              <a:t>Human Services &amp; Public Safety Policy Committee</a:t>
            </a:r>
            <a:endParaRPr lang="en-US" sz="2650" dirty="0">
              <a:solidFill>
                <a:schemeClr val="tx1">
                  <a:lumMod val="75000"/>
                  <a:lumOff val="25000"/>
                </a:schemeClr>
              </a:solidFill>
            </a:endParaRPr>
          </a:p>
        </p:txBody>
      </p:sp>
      <p:sp>
        <p:nvSpPr>
          <p:cNvPr id="18" name="TextBox 17"/>
          <p:cNvSpPr txBox="1"/>
          <p:nvPr/>
        </p:nvSpPr>
        <p:spPr>
          <a:xfrm>
            <a:off x="1600200" y="1862064"/>
            <a:ext cx="7543800" cy="500137"/>
          </a:xfrm>
          <a:prstGeom prst="rect">
            <a:avLst/>
          </a:prstGeom>
          <a:noFill/>
        </p:spPr>
        <p:txBody>
          <a:bodyPr wrap="square" rtlCol="0">
            <a:spAutoFit/>
          </a:bodyPr>
          <a:lstStyle/>
          <a:p>
            <a:pPr algn="r"/>
            <a:r>
              <a:rPr lang="en-US" sz="2650" dirty="0" smtClean="0">
                <a:solidFill>
                  <a:schemeClr val="accent6">
                    <a:lumMod val="75000"/>
                  </a:schemeClr>
                </a:solidFill>
              </a:rPr>
              <a:t>June 20</a:t>
            </a:r>
            <a:r>
              <a:rPr lang="en-US" sz="2650" baseline="30000" dirty="0" smtClean="0">
                <a:solidFill>
                  <a:schemeClr val="accent6">
                    <a:lumMod val="75000"/>
                  </a:schemeClr>
                </a:solidFill>
              </a:rPr>
              <a:t>th</a:t>
            </a:r>
            <a:r>
              <a:rPr lang="en-US" sz="2650" dirty="0" smtClean="0">
                <a:solidFill>
                  <a:schemeClr val="accent6">
                    <a:lumMod val="75000"/>
                  </a:schemeClr>
                </a:solidFill>
              </a:rPr>
              <a:t> 2014</a:t>
            </a:r>
            <a:endParaRPr lang="en-US" sz="2650" dirty="0">
              <a:solidFill>
                <a:schemeClr val="accent6">
                  <a:lumMod val="75000"/>
                </a:scheme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65037"/>
            <a:ext cx="9144000" cy="4492963"/>
          </a:xfrm>
          <a:prstGeom prst="rect">
            <a:avLst/>
          </a:prstGeom>
        </p:spPr>
      </p:pic>
    </p:spTree>
    <p:extLst>
      <p:ext uri="{BB962C8B-B14F-4D97-AF65-F5344CB8AC3E}">
        <p14:creationId xmlns:p14="http://schemas.microsoft.com/office/powerpoint/2010/main" val="41628134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0"/>
            <a:ext cx="9002486" cy="1754326"/>
          </a:xfrm>
          <a:prstGeom prst="rect">
            <a:avLst/>
          </a:prstGeom>
          <a:noFill/>
        </p:spPr>
        <p:txBody>
          <a:bodyPr wrap="square" rtlCol="0">
            <a:spAutoFit/>
          </a:bodyPr>
          <a:lstStyle/>
          <a:p>
            <a:r>
              <a:rPr lang="en-US" sz="5200" b="1" i="1" dirty="0" smtClean="0">
                <a:solidFill>
                  <a:schemeClr val="tx1">
                    <a:lumMod val="75000"/>
                    <a:lumOff val="25000"/>
                  </a:schemeClr>
                </a:solidFill>
              </a:rPr>
              <a:t>Region Forward</a:t>
            </a:r>
            <a:r>
              <a:rPr lang="en-US" sz="2400" dirty="0" smtClean="0">
                <a:solidFill>
                  <a:schemeClr val="tx1">
                    <a:lumMod val="75000"/>
                    <a:lumOff val="25000"/>
                  </a:schemeClr>
                </a:solidFill>
              </a:rPr>
              <a:t> </a:t>
            </a:r>
            <a:endParaRPr lang="en-US" sz="2400" dirty="0">
              <a:solidFill>
                <a:schemeClr val="tx1">
                  <a:lumMod val="75000"/>
                  <a:lumOff val="25000"/>
                </a:schemeClr>
              </a:solidFill>
            </a:endParaRPr>
          </a:p>
          <a:p>
            <a:r>
              <a:rPr lang="en-US" sz="2800" dirty="0" smtClean="0">
                <a:solidFill>
                  <a:schemeClr val="tx1">
                    <a:lumMod val="75000"/>
                    <a:lumOff val="25000"/>
                  </a:schemeClr>
                </a:solidFill>
              </a:rPr>
              <a:t>COG’s vision for a more </a:t>
            </a:r>
            <a:r>
              <a:rPr lang="en-US" sz="2800" b="1" dirty="0" smtClean="0">
                <a:solidFill>
                  <a:schemeClr val="accent6">
                    <a:lumMod val="75000"/>
                  </a:schemeClr>
                </a:solidFill>
              </a:rPr>
              <a:t>Prosperous, Accessible, Livable,</a:t>
            </a:r>
            <a:r>
              <a:rPr lang="en-US" sz="2800" b="1" dirty="0" smtClean="0">
                <a:solidFill>
                  <a:srgbClr val="FFA632"/>
                </a:solidFill>
              </a:rPr>
              <a:t> </a:t>
            </a:r>
            <a:r>
              <a:rPr lang="en-US" sz="2800" dirty="0" smtClean="0">
                <a:solidFill>
                  <a:schemeClr val="tx1">
                    <a:lumMod val="75000"/>
                    <a:lumOff val="25000"/>
                  </a:schemeClr>
                </a:solidFill>
              </a:rPr>
              <a:t>and</a:t>
            </a:r>
            <a:r>
              <a:rPr lang="en-US" sz="2800" b="1" dirty="0" smtClean="0">
                <a:solidFill>
                  <a:srgbClr val="FFA632"/>
                </a:solidFill>
              </a:rPr>
              <a:t> </a:t>
            </a:r>
            <a:r>
              <a:rPr lang="en-US" sz="2800" b="1" dirty="0" smtClean="0">
                <a:solidFill>
                  <a:schemeClr val="accent6">
                    <a:lumMod val="75000"/>
                  </a:schemeClr>
                </a:solidFill>
              </a:rPr>
              <a:t>Sustainable </a:t>
            </a:r>
            <a:r>
              <a:rPr lang="en-US" sz="2800" dirty="0" smtClean="0">
                <a:solidFill>
                  <a:schemeClr val="tx1">
                    <a:lumMod val="75000"/>
                    <a:lumOff val="25000"/>
                  </a:schemeClr>
                </a:solidFill>
              </a:rPr>
              <a:t>metropolitan Washington</a:t>
            </a:r>
            <a:endParaRPr lang="en-US" sz="2800" dirty="0">
              <a:solidFill>
                <a:schemeClr val="tx1">
                  <a:lumMod val="75000"/>
                  <a:lumOff val="25000"/>
                </a:schemeClr>
              </a:solidFill>
            </a:endParaRPr>
          </a:p>
        </p:txBody>
      </p:sp>
      <p:pic>
        <p:nvPicPr>
          <p:cNvPr id="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754326"/>
            <a:ext cx="2888903"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p:nvPr/>
        </p:nvGrpSpPr>
        <p:grpSpPr>
          <a:xfrm>
            <a:off x="2819400" y="1693034"/>
            <a:ext cx="6324600" cy="5622166"/>
            <a:chOff x="0" y="-534988"/>
            <a:chExt cx="9088153" cy="8078788"/>
          </a:xfrm>
        </p:grpSpPr>
        <p:grpSp>
          <p:nvGrpSpPr>
            <p:cNvPr id="10" name="Group 13"/>
            <p:cNvGrpSpPr/>
            <p:nvPr/>
          </p:nvGrpSpPr>
          <p:grpSpPr>
            <a:xfrm rot="1860760">
              <a:off x="5922551" y="1925226"/>
              <a:ext cx="3165602" cy="3165602"/>
              <a:chOff x="4472124" y="535957"/>
              <a:chExt cx="3165602" cy="3165602"/>
            </a:xfrm>
            <a:solidFill>
              <a:srgbClr val="0070C0"/>
            </a:solidFill>
          </p:grpSpPr>
          <p:sp>
            <p:nvSpPr>
              <p:cNvPr id="26" name=" 3"/>
              <p:cNvSpPr/>
              <p:nvPr/>
            </p:nvSpPr>
            <p:spPr>
              <a:xfrm rot="20700000">
                <a:off x="4472124" y="535957"/>
                <a:ext cx="3165602" cy="3165602"/>
              </a:xfrm>
              <a:prstGeom prst="gear6">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 4"/>
              <p:cNvSpPr/>
              <p:nvPr/>
            </p:nvSpPr>
            <p:spPr>
              <a:xfrm rot="19739240">
                <a:off x="5234124" y="1374157"/>
                <a:ext cx="1633094" cy="1480693"/>
              </a:xfrm>
              <a:prstGeom prst="rect">
                <a:avLst/>
              </a:prstGeom>
              <a:grpFill/>
            </p:spPr>
            <p:style>
              <a:lnRef idx="0">
                <a:scrgbClr r="0" g="0" b="0"/>
              </a:lnRef>
              <a:fillRef idx="0">
                <a:scrgbClr r="0" g="0" b="0"/>
              </a:fillRef>
              <a:effectRef idx="0">
                <a:scrgbClr r="0" g="0" b="0"/>
              </a:effectRef>
              <a:fontRef idx="minor">
                <a:schemeClr val="lt1"/>
              </a:fontRef>
            </p:style>
            <p:txBody>
              <a:bodyPr lIns="25400" tIns="25400" rIns="25400" bIns="25400" spcCol="1270" anchor="ctr"/>
              <a:lstStyle/>
              <a:p>
                <a:pPr algn="ctr" defTabSz="889000">
                  <a:lnSpc>
                    <a:spcPct val="90000"/>
                  </a:lnSpc>
                  <a:spcAft>
                    <a:spcPct val="35000"/>
                  </a:spcAft>
                  <a:defRPr/>
                </a:pPr>
                <a:r>
                  <a:rPr lang="en-US" sz="2000" dirty="0"/>
                  <a:t>Prosperity</a:t>
                </a:r>
                <a:r>
                  <a:rPr lang="en-US" sz="2400" dirty="0"/>
                  <a:t> </a:t>
                </a:r>
              </a:p>
            </p:txBody>
          </p:sp>
        </p:grpSp>
        <p:grpSp>
          <p:nvGrpSpPr>
            <p:cNvPr id="11" name="Group 10"/>
            <p:cNvGrpSpPr/>
            <p:nvPr/>
          </p:nvGrpSpPr>
          <p:grpSpPr>
            <a:xfrm>
              <a:off x="0" y="-534988"/>
              <a:ext cx="6289802" cy="8078788"/>
              <a:chOff x="0" y="-534988"/>
              <a:chExt cx="6289802" cy="8078788"/>
            </a:xfrm>
          </p:grpSpPr>
          <p:grpSp>
            <p:nvGrpSpPr>
              <p:cNvPr id="13" name="Group 10"/>
              <p:cNvGrpSpPr/>
              <p:nvPr/>
            </p:nvGrpSpPr>
            <p:grpSpPr>
              <a:xfrm rot="513157">
                <a:off x="3124200" y="2403475"/>
                <a:ext cx="3165602" cy="3165602"/>
                <a:chOff x="4472124" y="535957"/>
                <a:chExt cx="3165602" cy="3165602"/>
              </a:xfrm>
              <a:solidFill>
                <a:srgbClr val="C00000"/>
              </a:solidFill>
            </p:grpSpPr>
            <p:sp>
              <p:nvSpPr>
                <p:cNvPr id="24" name=" 3"/>
                <p:cNvSpPr/>
                <p:nvPr/>
              </p:nvSpPr>
              <p:spPr>
                <a:xfrm rot="20700000">
                  <a:off x="4472124" y="535957"/>
                  <a:ext cx="3165602" cy="3165602"/>
                </a:xfrm>
                <a:prstGeom prst="gear6">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 4"/>
                <p:cNvSpPr/>
                <p:nvPr/>
              </p:nvSpPr>
              <p:spPr>
                <a:xfrm rot="21086843">
                  <a:off x="5069566" y="1296264"/>
                  <a:ext cx="1981200" cy="1480693"/>
                </a:xfrm>
                <a:prstGeom prst="rect">
                  <a:avLst/>
                </a:prstGeom>
                <a:noFill/>
              </p:spPr>
              <p:style>
                <a:lnRef idx="0">
                  <a:scrgbClr r="0" g="0" b="0"/>
                </a:lnRef>
                <a:fillRef idx="0">
                  <a:scrgbClr r="0" g="0" b="0"/>
                </a:fillRef>
                <a:effectRef idx="0">
                  <a:scrgbClr r="0" g="0" b="0"/>
                </a:effectRef>
                <a:fontRef idx="minor">
                  <a:schemeClr val="lt1"/>
                </a:fontRef>
              </p:style>
              <p:txBody>
                <a:bodyPr lIns="25400" tIns="25400" rIns="25400" bIns="25400" spcCol="1270" anchor="ctr"/>
                <a:lstStyle/>
                <a:p>
                  <a:pPr algn="ctr" defTabSz="889000">
                    <a:lnSpc>
                      <a:spcPct val="90000"/>
                    </a:lnSpc>
                    <a:spcAft>
                      <a:spcPct val="35000"/>
                    </a:spcAft>
                    <a:defRPr/>
                  </a:pPr>
                  <a:r>
                    <a:rPr lang="en-US" sz="2000" dirty="0"/>
                    <a:t>Accessibility</a:t>
                  </a:r>
                </a:p>
              </p:txBody>
            </p:sp>
          </p:grpSp>
          <p:grpSp>
            <p:nvGrpSpPr>
              <p:cNvPr id="14" name="Group 13"/>
              <p:cNvGrpSpPr/>
              <p:nvPr/>
            </p:nvGrpSpPr>
            <p:grpSpPr>
              <a:xfrm>
                <a:off x="0" y="-534988"/>
                <a:ext cx="4995863" cy="8078788"/>
                <a:chOff x="0" y="-534988"/>
                <a:chExt cx="4995863" cy="8078788"/>
              </a:xfrm>
            </p:grpSpPr>
            <p:grpSp>
              <p:nvGrpSpPr>
                <p:cNvPr id="15" name="Group 6"/>
                <p:cNvGrpSpPr/>
                <p:nvPr/>
              </p:nvGrpSpPr>
              <p:grpSpPr>
                <a:xfrm rot="21407551">
                  <a:off x="609600" y="3733673"/>
                  <a:ext cx="3165602" cy="3165602"/>
                  <a:chOff x="4472124" y="535957"/>
                  <a:chExt cx="3165602" cy="3165602"/>
                </a:xfrm>
                <a:solidFill>
                  <a:srgbClr val="FFC000"/>
                </a:solidFill>
              </p:grpSpPr>
              <p:sp>
                <p:nvSpPr>
                  <p:cNvPr id="22" name=" 3"/>
                  <p:cNvSpPr/>
                  <p:nvPr/>
                </p:nvSpPr>
                <p:spPr>
                  <a:xfrm rot="20700000">
                    <a:off x="4472124" y="535957"/>
                    <a:ext cx="3165602" cy="3165602"/>
                  </a:xfrm>
                  <a:prstGeom prst="gear6">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 4"/>
                  <p:cNvSpPr/>
                  <p:nvPr/>
                </p:nvSpPr>
                <p:spPr>
                  <a:xfrm rot="192449">
                    <a:off x="5206183" y="1232494"/>
                    <a:ext cx="1776984" cy="1776984"/>
                  </a:xfrm>
                  <a:prstGeom prst="rect">
                    <a:avLst/>
                  </a:prstGeom>
                  <a:noFill/>
                </p:spPr>
                <p:style>
                  <a:lnRef idx="0">
                    <a:scrgbClr r="0" g="0" b="0"/>
                  </a:lnRef>
                  <a:fillRef idx="0">
                    <a:scrgbClr r="0" g="0" b="0"/>
                  </a:fillRef>
                  <a:effectRef idx="0">
                    <a:scrgbClr r="0" g="0" b="0"/>
                  </a:effectRef>
                  <a:fontRef idx="minor">
                    <a:schemeClr val="lt1"/>
                  </a:fontRef>
                </p:style>
                <p:txBody>
                  <a:bodyPr lIns="25400" tIns="25400" rIns="25400" bIns="25400" spcCol="1270" anchor="ctr"/>
                  <a:lstStyle/>
                  <a:p>
                    <a:pPr algn="ctr" defTabSz="889000">
                      <a:lnSpc>
                        <a:spcPct val="90000"/>
                      </a:lnSpc>
                      <a:spcAft>
                        <a:spcPct val="35000"/>
                      </a:spcAft>
                      <a:defRPr/>
                    </a:pPr>
                    <a:r>
                      <a:rPr lang="en-US" sz="2000" dirty="0">
                        <a:solidFill>
                          <a:schemeClr val="tx1"/>
                        </a:solidFill>
                      </a:rPr>
                      <a:t>Livability</a:t>
                    </a:r>
                    <a:r>
                      <a:rPr lang="en-US" sz="2400" dirty="0">
                        <a:solidFill>
                          <a:schemeClr val="tx1"/>
                        </a:solidFill>
                      </a:rPr>
                      <a:t> </a:t>
                    </a:r>
                  </a:p>
                </p:txBody>
              </p:sp>
            </p:grpSp>
            <p:sp>
              <p:nvSpPr>
                <p:cNvPr id="16" name="Circular Arrow 15"/>
                <p:cNvSpPr/>
                <p:nvPr/>
              </p:nvSpPr>
              <p:spPr>
                <a:xfrm>
                  <a:off x="0" y="3089275"/>
                  <a:ext cx="4454525" cy="4454525"/>
                </a:xfrm>
                <a:prstGeom prst="circularArrow">
                  <a:avLst>
                    <a:gd name="adj1" fmla="val 5984"/>
                    <a:gd name="adj2" fmla="val 394124"/>
                    <a:gd name="adj3" fmla="val 13313824"/>
                    <a:gd name="adj4" fmla="val 10508221"/>
                    <a:gd name="adj5" fmla="val 6981"/>
                  </a:avLst>
                </a:prstGeom>
                <a:solidFill>
                  <a:schemeClr val="accent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nvGrpSpPr>
                <p:cNvPr id="17" name="Group 16"/>
                <p:cNvGrpSpPr/>
                <p:nvPr/>
              </p:nvGrpSpPr>
              <p:grpSpPr>
                <a:xfrm>
                  <a:off x="541338" y="-534988"/>
                  <a:ext cx="4454525" cy="4454526"/>
                  <a:chOff x="541338" y="-534988"/>
                  <a:chExt cx="4454525" cy="4454526"/>
                </a:xfrm>
              </p:grpSpPr>
              <p:grpSp>
                <p:nvGrpSpPr>
                  <p:cNvPr id="18" name="Group 16"/>
                  <p:cNvGrpSpPr/>
                  <p:nvPr/>
                </p:nvGrpSpPr>
                <p:grpSpPr>
                  <a:xfrm rot="2192376">
                    <a:off x="1393259" y="97859"/>
                    <a:ext cx="3165602" cy="3165602"/>
                    <a:chOff x="4472124" y="535957"/>
                    <a:chExt cx="3165602" cy="3165602"/>
                  </a:xfrm>
                  <a:solidFill>
                    <a:srgbClr val="808000"/>
                  </a:solidFill>
                </p:grpSpPr>
                <p:sp>
                  <p:nvSpPr>
                    <p:cNvPr id="20" name=" 3"/>
                    <p:cNvSpPr/>
                    <p:nvPr/>
                  </p:nvSpPr>
                  <p:spPr>
                    <a:xfrm rot="20700000">
                      <a:off x="4472124" y="535957"/>
                      <a:ext cx="3165602" cy="3165602"/>
                    </a:xfrm>
                    <a:prstGeom prst="gear6">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 4"/>
                    <p:cNvSpPr/>
                    <p:nvPr/>
                  </p:nvSpPr>
                  <p:spPr>
                    <a:xfrm rot="19407624">
                      <a:off x="5049871" y="1353483"/>
                      <a:ext cx="2057400" cy="1480693"/>
                    </a:xfrm>
                    <a:prstGeom prst="rect">
                      <a:avLst/>
                    </a:prstGeom>
                    <a:noFill/>
                  </p:spPr>
                  <p:style>
                    <a:lnRef idx="0">
                      <a:scrgbClr r="0" g="0" b="0"/>
                    </a:lnRef>
                    <a:fillRef idx="0">
                      <a:scrgbClr r="0" g="0" b="0"/>
                    </a:fillRef>
                    <a:effectRef idx="0">
                      <a:scrgbClr r="0" g="0" b="0"/>
                    </a:effectRef>
                    <a:fontRef idx="minor">
                      <a:schemeClr val="lt1"/>
                    </a:fontRef>
                  </p:style>
                  <p:txBody>
                    <a:bodyPr lIns="25400" tIns="25400" rIns="25400" bIns="25400" spcCol="1270" anchor="ctr"/>
                    <a:lstStyle/>
                    <a:p>
                      <a:pPr algn="ctr" defTabSz="889000">
                        <a:lnSpc>
                          <a:spcPct val="90000"/>
                        </a:lnSpc>
                        <a:spcAft>
                          <a:spcPct val="35000"/>
                        </a:spcAft>
                        <a:defRPr/>
                      </a:pPr>
                      <a:r>
                        <a:rPr lang="en-US" sz="2000" dirty="0"/>
                        <a:t>Sustainability</a:t>
                      </a:r>
                    </a:p>
                  </p:txBody>
                </p:sp>
              </p:grpSp>
              <p:sp>
                <p:nvSpPr>
                  <p:cNvPr id="19" name="Circular Arrow 18"/>
                  <p:cNvSpPr/>
                  <p:nvPr/>
                </p:nvSpPr>
                <p:spPr>
                  <a:xfrm rot="18875659">
                    <a:off x="541338" y="-534988"/>
                    <a:ext cx="4454526" cy="4454525"/>
                  </a:xfrm>
                  <a:prstGeom prst="circularArrow">
                    <a:avLst>
                      <a:gd name="adj1" fmla="val 5984"/>
                      <a:gd name="adj2" fmla="val 394124"/>
                      <a:gd name="adj3" fmla="val 13313824"/>
                      <a:gd name="adj4" fmla="val 10508221"/>
                      <a:gd name="adj5" fmla="val 6981"/>
                    </a:avLst>
                  </a:prstGeom>
                  <a:solidFill>
                    <a:schemeClr val="accent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grpSp>
        </p:grpSp>
      </p:grpSp>
    </p:spTree>
    <p:extLst>
      <p:ext uri="{BB962C8B-B14F-4D97-AF65-F5344CB8AC3E}">
        <p14:creationId xmlns:p14="http://schemas.microsoft.com/office/powerpoint/2010/main" val="15973107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1646803" y="2133601"/>
            <a:ext cx="6316855" cy="225670"/>
          </a:xfrm>
          <a:prstGeom prst="rect">
            <a:avLst/>
          </a:prstGeom>
          <a:solidFill>
            <a:srgbClr val="FFA63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4354" name="TextBox 32"/>
          <p:cNvSpPr txBox="1">
            <a:spLocks noChangeArrowheads="1"/>
          </p:cNvSpPr>
          <p:nvPr/>
        </p:nvSpPr>
        <p:spPr bwMode="auto">
          <a:xfrm>
            <a:off x="2566064" y="3975100"/>
            <a:ext cx="3696921" cy="209493"/>
          </a:xfrm>
          <a:prstGeom prst="rect">
            <a:avLst/>
          </a:prstGeom>
          <a:solidFill>
            <a:srgbClr val="FFA632"/>
          </a:solidFill>
          <a:ln>
            <a:noFill/>
          </a:ln>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sz="800"/>
          </a:p>
        </p:txBody>
      </p:sp>
      <p:sp>
        <p:nvSpPr>
          <p:cNvPr id="34" name="Rounded Rectangle 33"/>
          <p:cNvSpPr/>
          <p:nvPr/>
        </p:nvSpPr>
        <p:spPr bwMode="auto">
          <a:xfrm>
            <a:off x="2501188" y="3962400"/>
            <a:ext cx="4510241" cy="221815"/>
          </a:xfrm>
          <a:prstGeom prst="roundRect">
            <a:avLst/>
          </a:prstGeom>
          <a:solidFill>
            <a:srgbClr val="FFA632"/>
          </a:solidFill>
          <a:ln w="9525" cap="flat" cmpd="sng" algn="ctr">
            <a:solidFill>
              <a:srgbClr val="FFA632"/>
            </a:solidFill>
            <a:prstDash val="solid"/>
            <a:round/>
            <a:headEnd type="none" w="med" len="med"/>
            <a:tailEnd type="none" w="med" len="med"/>
          </a:ln>
          <a:effectLst/>
        </p:spPr>
        <p:txBody>
          <a:bodyPr/>
          <a:lstStyle/>
          <a:p>
            <a:pPr>
              <a:defRPr/>
            </a:pPr>
            <a:endParaRPr lang="en-US"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nvGrpSpPr>
          <p:cNvPr id="2" name="Group 1"/>
          <p:cNvGrpSpPr/>
          <p:nvPr/>
        </p:nvGrpSpPr>
        <p:grpSpPr>
          <a:xfrm>
            <a:off x="123464" y="1535661"/>
            <a:ext cx="8868135" cy="5093739"/>
            <a:chOff x="6" y="1523993"/>
            <a:chExt cx="9139394" cy="5249546"/>
          </a:xfrm>
        </p:grpSpPr>
        <p:sp>
          <p:nvSpPr>
            <p:cNvPr id="17" name="Rectangle 16"/>
            <p:cNvSpPr/>
            <p:nvPr/>
          </p:nvSpPr>
          <p:spPr>
            <a:xfrm rot="5400000">
              <a:off x="7029879" y="4624740"/>
              <a:ext cx="1862059" cy="80182"/>
            </a:xfrm>
            <a:prstGeom prst="rect">
              <a:avLst/>
            </a:prstGeom>
            <a:solidFill>
              <a:schemeClr val="tx1">
                <a:lumMod val="50000"/>
                <a:lumOff val="50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3" name="Rectangle 2"/>
            <p:cNvSpPr/>
            <p:nvPr/>
          </p:nvSpPr>
          <p:spPr>
            <a:xfrm rot="16208441" flipH="1">
              <a:off x="1125530" y="3183346"/>
              <a:ext cx="262912" cy="76184"/>
            </a:xfrm>
            <a:prstGeom prst="rect">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5" name="Rectangle 4"/>
            <p:cNvSpPr/>
            <p:nvPr/>
          </p:nvSpPr>
          <p:spPr>
            <a:xfrm rot="5400000">
              <a:off x="-247203" y="4400987"/>
              <a:ext cx="3012998" cy="224626"/>
            </a:xfrm>
            <a:prstGeom prst="rect">
              <a:avLst/>
            </a:prstGeom>
            <a:solidFill>
              <a:srgbClr val="FFA63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4598" y="3404145"/>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7" name="Rectangle 6"/>
            <p:cNvSpPr/>
            <p:nvPr/>
          </p:nvSpPr>
          <p:spPr>
            <a:xfrm>
              <a:off x="881329" y="5943601"/>
              <a:ext cx="6510083" cy="232573"/>
            </a:xfrm>
            <a:prstGeom prst="rect">
              <a:avLst/>
            </a:prstGeom>
            <a:solidFill>
              <a:srgbClr val="FFA63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8" name="Freeform 7"/>
            <p:cNvSpPr/>
            <p:nvPr/>
          </p:nvSpPr>
          <p:spPr>
            <a:xfrm>
              <a:off x="4598" y="5276031"/>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9" name="Rectangle 8"/>
            <p:cNvSpPr/>
            <p:nvPr/>
          </p:nvSpPr>
          <p:spPr>
            <a:xfrm rot="16200000">
              <a:off x="2419790" y="4137388"/>
              <a:ext cx="4232200" cy="224626"/>
            </a:xfrm>
            <a:prstGeom prst="rect">
              <a:avLst/>
            </a:prstGeom>
            <a:solidFill>
              <a:srgbClr val="FFA63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0" name="Freeform 9"/>
            <p:cNvSpPr/>
            <p:nvPr/>
          </p:nvSpPr>
          <p:spPr>
            <a:xfrm>
              <a:off x="3324076" y="5276031"/>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14" name="Freeform 13"/>
            <p:cNvSpPr/>
            <p:nvPr/>
          </p:nvSpPr>
          <p:spPr>
            <a:xfrm>
              <a:off x="3324076" y="1532259"/>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15" name="Rectangle 14"/>
            <p:cNvSpPr/>
            <p:nvPr/>
          </p:nvSpPr>
          <p:spPr>
            <a:xfrm rot="5400000">
              <a:off x="6020242" y="3962842"/>
              <a:ext cx="3778770" cy="182746"/>
            </a:xfrm>
            <a:prstGeom prst="rect">
              <a:avLst/>
            </a:prstGeom>
            <a:solidFill>
              <a:srgbClr val="FFA63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6" name="Freeform 15"/>
            <p:cNvSpPr/>
            <p:nvPr/>
          </p:nvSpPr>
          <p:spPr>
            <a:xfrm>
              <a:off x="6643553" y="1532259"/>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18" name="Freeform 17"/>
            <p:cNvSpPr/>
            <p:nvPr/>
          </p:nvSpPr>
          <p:spPr>
            <a:xfrm>
              <a:off x="6643553" y="3404145"/>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19" name="Freeform 18"/>
            <p:cNvSpPr/>
            <p:nvPr/>
          </p:nvSpPr>
          <p:spPr>
            <a:xfrm>
              <a:off x="6643553" y="5276031"/>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12" name="Freeform 11"/>
            <p:cNvSpPr/>
            <p:nvPr/>
          </p:nvSpPr>
          <p:spPr>
            <a:xfrm>
              <a:off x="3324076" y="3404145"/>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solidFill>
              <a:schemeClr val="bg1"/>
            </a:solidFill>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sp>
          <p:nvSpPr>
            <p:cNvPr id="4" name="Freeform 3"/>
            <p:cNvSpPr/>
            <p:nvPr/>
          </p:nvSpPr>
          <p:spPr>
            <a:xfrm>
              <a:off x="6" y="1523993"/>
              <a:ext cx="2495847" cy="1497508"/>
            </a:xfrm>
            <a:custGeom>
              <a:avLst/>
              <a:gdLst>
                <a:gd name="connsiteX0" fmla="*/ 0 w 2495847"/>
                <a:gd name="connsiteY0" fmla="*/ 149751 h 1497508"/>
                <a:gd name="connsiteX1" fmla="*/ 149751 w 2495847"/>
                <a:gd name="connsiteY1" fmla="*/ 0 h 1497508"/>
                <a:gd name="connsiteX2" fmla="*/ 2346096 w 2495847"/>
                <a:gd name="connsiteY2" fmla="*/ 0 h 1497508"/>
                <a:gd name="connsiteX3" fmla="*/ 2495847 w 2495847"/>
                <a:gd name="connsiteY3" fmla="*/ 149751 h 1497508"/>
                <a:gd name="connsiteX4" fmla="*/ 2495847 w 2495847"/>
                <a:gd name="connsiteY4" fmla="*/ 1347757 h 1497508"/>
                <a:gd name="connsiteX5" fmla="*/ 2346096 w 2495847"/>
                <a:gd name="connsiteY5" fmla="*/ 1497508 h 1497508"/>
                <a:gd name="connsiteX6" fmla="*/ 149751 w 2495847"/>
                <a:gd name="connsiteY6" fmla="*/ 1497508 h 1497508"/>
                <a:gd name="connsiteX7" fmla="*/ 0 w 2495847"/>
                <a:gd name="connsiteY7" fmla="*/ 1347757 h 1497508"/>
                <a:gd name="connsiteX8" fmla="*/ 0 w 2495847"/>
                <a:gd name="connsiteY8" fmla="*/ 149751 h 1497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5847" h="1497508">
                  <a:moveTo>
                    <a:pt x="0" y="149751"/>
                  </a:moveTo>
                  <a:cubicBezTo>
                    <a:pt x="0" y="67046"/>
                    <a:pt x="67046" y="0"/>
                    <a:pt x="149751" y="0"/>
                  </a:cubicBezTo>
                  <a:lnTo>
                    <a:pt x="2346096" y="0"/>
                  </a:lnTo>
                  <a:cubicBezTo>
                    <a:pt x="2428801" y="0"/>
                    <a:pt x="2495847" y="67046"/>
                    <a:pt x="2495847" y="149751"/>
                  </a:cubicBezTo>
                  <a:lnTo>
                    <a:pt x="2495847" y="1347757"/>
                  </a:lnTo>
                  <a:cubicBezTo>
                    <a:pt x="2495847" y="1430462"/>
                    <a:pt x="2428801" y="1497508"/>
                    <a:pt x="2346096" y="1497508"/>
                  </a:cubicBezTo>
                  <a:lnTo>
                    <a:pt x="149751" y="1497508"/>
                  </a:lnTo>
                  <a:cubicBezTo>
                    <a:pt x="67046" y="1497508"/>
                    <a:pt x="0" y="1430462"/>
                    <a:pt x="0" y="1347757"/>
                  </a:cubicBezTo>
                  <a:lnTo>
                    <a:pt x="0" y="149751"/>
                  </a:lnTo>
                  <a:close/>
                </a:path>
              </a:pathLst>
            </a:custGeom>
            <a:ln>
              <a:solidFill>
                <a:srgbClr val="FFA632"/>
              </a:solidFill>
            </a:ln>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291511" tIns="291511" rIns="291511" bIns="291511" numCol="1" spcCol="1270" anchor="ctr" anchorCtr="0">
              <a:noAutofit/>
            </a:bodyPr>
            <a:lstStyle/>
            <a:p>
              <a:pPr lvl="0" algn="ctr" defTabSz="2889250">
                <a:lnSpc>
                  <a:spcPct val="90000"/>
                </a:lnSpc>
                <a:spcBef>
                  <a:spcPct val="0"/>
                </a:spcBef>
                <a:spcAft>
                  <a:spcPct val="35000"/>
                </a:spcAft>
              </a:pPr>
              <a:endParaRPr lang="en-US" sz="6500" kern="1200" dirty="0"/>
            </a:p>
          </p:txBody>
        </p:sp>
      </p:grpSp>
      <p:pic>
        <p:nvPicPr>
          <p:cNvPr id="14343" name="Picture 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2958" y="1600201"/>
            <a:ext cx="1404829" cy="103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8"/>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904235" y="1600200"/>
            <a:ext cx="1295462" cy="88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0"/>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8128" y="3429000"/>
            <a:ext cx="1330891" cy="1064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1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79899" y="5334001"/>
            <a:ext cx="1256952" cy="813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14"/>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52206" y="5334000"/>
            <a:ext cx="1350917" cy="961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1" name="Picture 15"/>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331670" y="3429000"/>
            <a:ext cx="1183013" cy="103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2" name="Picture 16"/>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331670" y="5334001"/>
            <a:ext cx="1183013" cy="830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3" name="Picture 9"/>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255470" y="1600201"/>
            <a:ext cx="1183013" cy="813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TextBox 34"/>
          <p:cNvSpPr txBox="1">
            <a:spLocks noChangeArrowheads="1"/>
          </p:cNvSpPr>
          <p:nvPr/>
        </p:nvSpPr>
        <p:spPr bwMode="auto">
          <a:xfrm>
            <a:off x="724247" y="2438400"/>
            <a:ext cx="12569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Land Use</a:t>
            </a:r>
          </a:p>
        </p:txBody>
      </p:sp>
      <p:sp>
        <p:nvSpPr>
          <p:cNvPr id="14356" name="TextBox 36"/>
          <p:cNvSpPr txBox="1">
            <a:spLocks noChangeArrowheads="1"/>
          </p:cNvSpPr>
          <p:nvPr/>
        </p:nvSpPr>
        <p:spPr bwMode="auto">
          <a:xfrm>
            <a:off x="3682304" y="2514600"/>
            <a:ext cx="19564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t>Transportation</a:t>
            </a:r>
          </a:p>
        </p:txBody>
      </p:sp>
      <p:sp>
        <p:nvSpPr>
          <p:cNvPr id="14357" name="TextBox 37"/>
          <p:cNvSpPr txBox="1">
            <a:spLocks noChangeArrowheads="1"/>
          </p:cNvSpPr>
          <p:nvPr/>
        </p:nvSpPr>
        <p:spPr bwMode="auto">
          <a:xfrm>
            <a:off x="7416104" y="4419600"/>
            <a:ext cx="177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t>Housing</a:t>
            </a:r>
          </a:p>
        </p:txBody>
      </p:sp>
      <p:sp>
        <p:nvSpPr>
          <p:cNvPr id="14358" name="TextBox 38"/>
          <p:cNvSpPr txBox="1">
            <a:spLocks noChangeArrowheads="1"/>
          </p:cNvSpPr>
          <p:nvPr/>
        </p:nvSpPr>
        <p:spPr bwMode="auto">
          <a:xfrm>
            <a:off x="7010400" y="2526268"/>
            <a:ext cx="177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Environment </a:t>
            </a:r>
          </a:p>
        </p:txBody>
      </p:sp>
      <p:sp>
        <p:nvSpPr>
          <p:cNvPr id="14359" name="TextBox 39"/>
          <p:cNvSpPr txBox="1">
            <a:spLocks noChangeArrowheads="1"/>
          </p:cNvSpPr>
          <p:nvPr/>
        </p:nvSpPr>
        <p:spPr bwMode="auto">
          <a:xfrm>
            <a:off x="7086600" y="6183868"/>
            <a:ext cx="177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Public Safety</a:t>
            </a:r>
          </a:p>
        </p:txBody>
      </p:sp>
      <p:sp>
        <p:nvSpPr>
          <p:cNvPr id="14360" name="TextBox 40"/>
          <p:cNvSpPr txBox="1">
            <a:spLocks noChangeArrowheads="1"/>
          </p:cNvSpPr>
          <p:nvPr/>
        </p:nvSpPr>
        <p:spPr bwMode="auto">
          <a:xfrm>
            <a:off x="3987104" y="6172200"/>
            <a:ext cx="177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Education</a:t>
            </a:r>
          </a:p>
        </p:txBody>
      </p:sp>
      <p:sp>
        <p:nvSpPr>
          <p:cNvPr id="14361" name="TextBox 41"/>
          <p:cNvSpPr txBox="1">
            <a:spLocks noChangeArrowheads="1"/>
          </p:cNvSpPr>
          <p:nvPr/>
        </p:nvSpPr>
        <p:spPr bwMode="auto">
          <a:xfrm>
            <a:off x="3886200" y="4355068"/>
            <a:ext cx="1313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Economic </a:t>
            </a:r>
          </a:p>
        </p:txBody>
      </p:sp>
      <p:sp>
        <p:nvSpPr>
          <p:cNvPr id="14362" name="TextBox 42"/>
          <p:cNvSpPr txBox="1">
            <a:spLocks noChangeArrowheads="1"/>
          </p:cNvSpPr>
          <p:nvPr/>
        </p:nvSpPr>
        <p:spPr bwMode="auto">
          <a:xfrm>
            <a:off x="257420" y="4343400"/>
            <a:ext cx="22437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Climate &amp; Energy</a:t>
            </a:r>
          </a:p>
        </p:txBody>
      </p:sp>
      <p:sp>
        <p:nvSpPr>
          <p:cNvPr id="14363" name="TextBox 43"/>
          <p:cNvSpPr txBox="1">
            <a:spLocks noChangeArrowheads="1"/>
          </p:cNvSpPr>
          <p:nvPr/>
        </p:nvSpPr>
        <p:spPr bwMode="auto">
          <a:xfrm>
            <a:off x="722756" y="6172200"/>
            <a:ext cx="17745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dirty="0"/>
              <a:t>Health </a:t>
            </a:r>
          </a:p>
        </p:txBody>
      </p:sp>
      <p:pic>
        <p:nvPicPr>
          <p:cNvPr id="14348" name="Picture 12"/>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3976810" y="3505200"/>
            <a:ext cx="1035138" cy="961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Box 47"/>
          <p:cNvSpPr txBox="1"/>
          <p:nvPr/>
        </p:nvSpPr>
        <p:spPr>
          <a:xfrm>
            <a:off x="0" y="152400"/>
            <a:ext cx="9143999" cy="923330"/>
          </a:xfrm>
          <a:prstGeom prst="rect">
            <a:avLst/>
          </a:prstGeom>
          <a:noFill/>
        </p:spPr>
        <p:txBody>
          <a:bodyPr wrap="square" rtlCol="0">
            <a:spAutoFit/>
          </a:bodyPr>
          <a:lstStyle/>
          <a:p>
            <a:pPr algn="ctr"/>
            <a:r>
              <a:rPr lang="en-US" sz="5200" dirty="0" smtClean="0">
                <a:solidFill>
                  <a:srgbClr val="098698"/>
                </a:solidFill>
              </a:rPr>
              <a:t>Region Forward: 9 Goal Areas</a:t>
            </a:r>
            <a:endParaRPr lang="en-US" sz="5200" dirty="0">
              <a:solidFill>
                <a:srgbClr val="098698"/>
              </a:solidFill>
            </a:endParaRPr>
          </a:p>
        </p:txBody>
      </p:sp>
    </p:spTree>
    <p:extLst>
      <p:ext uri="{BB962C8B-B14F-4D97-AF65-F5344CB8AC3E}">
        <p14:creationId xmlns:p14="http://schemas.microsoft.com/office/powerpoint/2010/main" val="876090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Stock_000010608247Large.jpg"/>
          <p:cNvPicPr>
            <a:picLocks noChangeAspect="1"/>
          </p:cNvPicPr>
          <p:nvPr/>
        </p:nvPicPr>
        <p:blipFill>
          <a:blip r:embed="rId3" cstate="screen">
            <a:duotone>
              <a:schemeClr val="accent5">
                <a:shade val="45000"/>
                <a:satMod val="135000"/>
              </a:schemeClr>
              <a:prstClr val="white"/>
            </a:duotone>
          </a:blip>
          <a:srcRect/>
          <a:stretch>
            <a:fillRect/>
          </a:stretch>
        </p:blipFill>
        <p:spPr>
          <a:xfrm>
            <a:off x="0" y="0"/>
            <a:ext cx="9144000" cy="6858000"/>
          </a:xfrm>
          <a:prstGeom prst="rect">
            <a:avLst/>
          </a:prstGeom>
        </p:spPr>
      </p:pic>
      <p:pic>
        <p:nvPicPr>
          <p:cNvPr id="9" name="Picture 8" descr="cogregion.png"/>
          <p:cNvPicPr>
            <a:picLocks noChangeAspect="1"/>
          </p:cNvPicPr>
          <p:nvPr/>
        </p:nvPicPr>
        <p:blipFill>
          <a:blip r:embed="rId4" cstate="screen">
            <a:duotone>
              <a:prstClr val="black"/>
              <a:srgbClr val="D9C3A5">
                <a:tint val="50000"/>
                <a:satMod val="180000"/>
              </a:srgbClr>
            </a:duotone>
          </a:blip>
          <a:stretch>
            <a:fillRect/>
          </a:stretch>
        </p:blipFill>
        <p:spPr>
          <a:xfrm>
            <a:off x="228600" y="304800"/>
            <a:ext cx="5166356" cy="6248400"/>
          </a:xfrm>
          <a:prstGeom prst="rect">
            <a:avLst/>
          </a:prstGeom>
        </p:spPr>
      </p:pic>
      <p:sp>
        <p:nvSpPr>
          <p:cNvPr id="20484" name="AutoShape 4"/>
          <p:cNvSpPr>
            <a:spLocks noChangeArrowheads="1"/>
          </p:cNvSpPr>
          <p:nvPr/>
        </p:nvSpPr>
        <p:spPr bwMode="auto">
          <a:xfrm>
            <a:off x="8001000" y="381000"/>
            <a:ext cx="1066800" cy="304800"/>
          </a:xfrm>
          <a:prstGeom prst="rightArrow">
            <a:avLst>
              <a:gd name="adj1" fmla="val 50000"/>
              <a:gd name="adj2" fmla="val 87500"/>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0485" name="Rectangle 5"/>
          <p:cNvSpPr>
            <a:spLocks noChangeArrowheads="1"/>
          </p:cNvSpPr>
          <p:nvPr/>
        </p:nvSpPr>
        <p:spPr bwMode="auto">
          <a:xfrm>
            <a:off x="0" y="457200"/>
            <a:ext cx="8229600" cy="1524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6350"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20000"/>
              </a:spcBef>
            </a:pPr>
            <a:endParaRPr lang="en-US" altLang="en-US" sz="4000">
              <a:solidFill>
                <a:srgbClr val="EBEBC3"/>
              </a:solidFill>
            </a:endParaRPr>
          </a:p>
        </p:txBody>
      </p:sp>
      <p:pic>
        <p:nvPicPr>
          <p:cNvPr id="20486" name="Picture 6" descr="GW2050_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2400" y="228600"/>
            <a:ext cx="7620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j0297957.wmf"/>
          <p:cNvPicPr>
            <a:picLocks noChangeAspect="1"/>
          </p:cNvPicPr>
          <p:nvPr/>
        </p:nvPicPr>
        <p:blipFill>
          <a:blip r:embed="rId6" cstate="screen">
            <a:duotone>
              <a:schemeClr val="accent5">
                <a:shade val="45000"/>
                <a:satMod val="135000"/>
              </a:schemeClr>
              <a:prstClr val="white"/>
            </a:duotone>
          </a:blip>
          <a:stretch>
            <a:fillRect/>
          </a:stretch>
        </p:blipFill>
        <p:spPr>
          <a:xfrm>
            <a:off x="609600" y="1981200"/>
            <a:ext cx="4418696" cy="1656704"/>
          </a:xfrm>
          <a:prstGeom prst="rect">
            <a:avLst/>
          </a:prstGeom>
          <a:noFill/>
          <a:ln>
            <a:noFill/>
          </a:ln>
        </p:spPr>
      </p:pic>
      <p:sp>
        <p:nvSpPr>
          <p:cNvPr id="20488" name="Text Box 27"/>
          <p:cNvSpPr txBox="1">
            <a:spLocks noChangeArrowheads="1"/>
          </p:cNvSpPr>
          <p:nvPr/>
        </p:nvSpPr>
        <p:spPr bwMode="auto">
          <a:xfrm>
            <a:off x="5105400" y="1905000"/>
            <a:ext cx="3657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50000"/>
              </a:spcBef>
              <a:buFont typeface="Wingdings" pitchFamily="2" charset="2"/>
              <a:buNone/>
            </a:pPr>
            <a:r>
              <a:rPr lang="en-US" altLang="en-US" sz="2800" b="0">
                <a:latin typeface="Tahoma" pitchFamily="34" charset="0"/>
                <a:cs typeface="Tahoma" pitchFamily="34" charset="0"/>
              </a:rPr>
              <a:t>Compact: Voluntary local commitment </a:t>
            </a:r>
            <a:br>
              <a:rPr lang="en-US" altLang="en-US" sz="2800" b="0">
                <a:latin typeface="Tahoma" pitchFamily="34" charset="0"/>
                <a:cs typeface="Tahoma" pitchFamily="34" charset="0"/>
              </a:rPr>
            </a:br>
            <a:r>
              <a:rPr lang="en-US" altLang="en-US" sz="2800" b="0">
                <a:latin typeface="Tahoma" pitchFamily="34" charset="0"/>
                <a:cs typeface="Tahoma" pitchFamily="34" charset="0"/>
              </a:rPr>
              <a:t>to regional action</a:t>
            </a:r>
          </a:p>
        </p:txBody>
      </p:sp>
    </p:spTree>
    <p:extLst>
      <p:ext uri="{BB962C8B-B14F-4D97-AF65-F5344CB8AC3E}">
        <p14:creationId xmlns:p14="http://schemas.microsoft.com/office/powerpoint/2010/main" val="26476939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3" descr="eco tech ed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EED7060D-83C1-41B4-BEC7-25BE140ED4E9}" type="slidenum">
              <a:rPr lang="en-US" altLang="en-US" b="0" smtClean="0"/>
              <a:pPr eaLnBrk="1" hangingPunct="1"/>
              <a:t>5</a:t>
            </a:fld>
            <a:endParaRPr lang="en-US" altLang="en-US" b="0" smtClean="0"/>
          </a:p>
        </p:txBody>
      </p:sp>
      <p:sp>
        <p:nvSpPr>
          <p:cNvPr id="23556" name="AutoShape 2"/>
          <p:cNvSpPr>
            <a:spLocks noChangeArrowheads="1"/>
          </p:cNvSpPr>
          <p:nvPr/>
        </p:nvSpPr>
        <p:spPr bwMode="auto">
          <a:xfrm>
            <a:off x="8001000" y="381000"/>
            <a:ext cx="1066800" cy="304800"/>
          </a:xfrm>
          <a:prstGeom prst="rightArrow">
            <a:avLst>
              <a:gd name="adj1" fmla="val 50000"/>
              <a:gd name="adj2" fmla="val 87500"/>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3557" name="Rectangle 3"/>
          <p:cNvSpPr>
            <a:spLocks noChangeArrowheads="1"/>
          </p:cNvSpPr>
          <p:nvPr/>
        </p:nvSpPr>
        <p:spPr bwMode="auto">
          <a:xfrm>
            <a:off x="0" y="457200"/>
            <a:ext cx="8229600" cy="1524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6350"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20000"/>
              </a:spcBef>
            </a:pPr>
            <a:endParaRPr lang="en-US" altLang="en-US" sz="4000">
              <a:solidFill>
                <a:srgbClr val="EBEBC3"/>
              </a:solidFill>
            </a:endParaRPr>
          </a:p>
        </p:txBody>
      </p:sp>
      <p:pic>
        <p:nvPicPr>
          <p:cNvPr id="23558" name="Picture 4" descr="GW2050_logo"/>
          <p:cNvPicPr>
            <a:picLocks noChangeAspect="1" noChangeArrowheads="1"/>
          </p:cNvPicPr>
          <p:nvPr/>
        </p:nvPicPr>
        <p:blipFill>
          <a:blip r:embed="rId4">
            <a:extLst>
              <a:ext uri="{28A0092B-C50C-407E-A947-70E740481C1C}">
                <a14:useLocalDpi xmlns:a14="http://schemas.microsoft.com/office/drawing/2010/main" val="0"/>
              </a:ext>
            </a:extLst>
          </a:blip>
          <a:srcRect l="30000" t="12000" r="30000" b="34000"/>
          <a:stretch>
            <a:fillRect/>
          </a:stretch>
        </p:blipFill>
        <p:spPr bwMode="auto">
          <a:xfrm>
            <a:off x="7772400" y="228600"/>
            <a:ext cx="7620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Text Box 24"/>
          <p:cNvSpPr txBox="1">
            <a:spLocks noChangeArrowheads="1"/>
          </p:cNvSpPr>
          <p:nvPr/>
        </p:nvSpPr>
        <p:spPr bwMode="auto">
          <a:xfrm>
            <a:off x="0" y="228600"/>
            <a:ext cx="3200400" cy="579438"/>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50000"/>
              </a:spcBef>
            </a:pPr>
            <a:r>
              <a:rPr lang="en-US" altLang="en-US" sz="3200">
                <a:latin typeface="Tahoma" pitchFamily="34" charset="0"/>
              </a:rPr>
              <a:t>Prosperity</a:t>
            </a:r>
            <a:r>
              <a:rPr lang="en-US" altLang="en-US" sz="3200">
                <a:latin typeface="Georgia" pitchFamily="18" charset="0"/>
              </a:rPr>
              <a:t> </a:t>
            </a:r>
          </a:p>
        </p:txBody>
      </p:sp>
      <p:sp>
        <p:nvSpPr>
          <p:cNvPr id="9" name="Oval 11"/>
          <p:cNvSpPr>
            <a:spLocks noChangeArrowheads="1"/>
          </p:cNvSpPr>
          <p:nvPr/>
        </p:nvSpPr>
        <p:spPr bwMode="auto">
          <a:xfrm>
            <a:off x="7467600" y="4800600"/>
            <a:ext cx="1676400" cy="14478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cxnSp>
        <p:nvCxnSpPr>
          <p:cNvPr id="10" name="Straight Connector 14"/>
          <p:cNvCxnSpPr>
            <a:cxnSpLocks noChangeShapeType="1"/>
            <a:stCxn id="11" idx="3"/>
            <a:endCxn id="9" idx="2"/>
          </p:cNvCxnSpPr>
          <p:nvPr/>
        </p:nvCxnSpPr>
        <p:spPr bwMode="auto">
          <a:xfrm flipV="1">
            <a:off x="3505200" y="5524500"/>
            <a:ext cx="3962400" cy="68897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11" name="TextBox 9"/>
          <p:cNvSpPr txBox="1">
            <a:spLocks noChangeArrowheads="1"/>
          </p:cNvSpPr>
          <p:nvPr/>
        </p:nvSpPr>
        <p:spPr bwMode="auto">
          <a:xfrm>
            <a:off x="304800" y="5799138"/>
            <a:ext cx="3200400" cy="830262"/>
          </a:xfrm>
          <a:prstGeom prst="rect">
            <a:avLst/>
          </a:prstGeom>
          <a:solidFill>
            <a:srgbClr val="FFC000">
              <a:alpha val="788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Median wage growth  exceeds inflation </a:t>
            </a:r>
          </a:p>
        </p:txBody>
      </p:sp>
      <p:sp>
        <p:nvSpPr>
          <p:cNvPr id="22" name="Oval 11"/>
          <p:cNvSpPr>
            <a:spLocks noChangeArrowheads="1"/>
          </p:cNvSpPr>
          <p:nvPr/>
        </p:nvSpPr>
        <p:spPr bwMode="auto">
          <a:xfrm>
            <a:off x="1905000" y="1752600"/>
            <a:ext cx="2057400" cy="19812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3" name="TextBox 9"/>
          <p:cNvSpPr txBox="1">
            <a:spLocks noChangeArrowheads="1"/>
          </p:cNvSpPr>
          <p:nvPr/>
        </p:nvSpPr>
        <p:spPr bwMode="auto">
          <a:xfrm>
            <a:off x="5334000" y="1295400"/>
            <a:ext cx="3200400" cy="830263"/>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Improve access to vocational training</a:t>
            </a:r>
          </a:p>
        </p:txBody>
      </p:sp>
      <p:cxnSp>
        <p:nvCxnSpPr>
          <p:cNvPr id="24" name="Straight Connector 14"/>
          <p:cNvCxnSpPr>
            <a:cxnSpLocks noChangeShapeType="1"/>
            <a:stCxn id="22" idx="6"/>
            <a:endCxn id="23" idx="1"/>
          </p:cNvCxnSpPr>
          <p:nvPr/>
        </p:nvCxnSpPr>
        <p:spPr bwMode="auto">
          <a:xfrm flipV="1">
            <a:off x="3962400" y="1711325"/>
            <a:ext cx="1371600" cy="103187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643369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par>
                                <p:cTn id="8" presetID="9"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dissolve">
                                      <p:cBhvr>
                                        <p:cTn id="10" dur="500"/>
                                        <p:tgtEl>
                                          <p:spTgt spid="2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dissolve">
                                      <p:cBhvr>
                                        <p:cTn id="13" dur="500"/>
                                        <p:tgtEl>
                                          <p:spTgt spid="2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dissolve">
                                      <p:cBhvr>
                                        <p:cTn id="18" dur="500"/>
                                        <p:tgtEl>
                                          <p:spTgt spid="11"/>
                                        </p:tgtEl>
                                      </p:cBhvr>
                                    </p:animEffect>
                                  </p:childTnLst>
                                </p:cTn>
                              </p:par>
                              <p:par>
                                <p:cTn id="19" presetID="9"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dissolve">
                                      <p:cBhvr>
                                        <p:cTn id="21" dur="500"/>
                                        <p:tgtEl>
                                          <p:spTgt spid="10"/>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ssolv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2"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8"/>
          <p:cNvPicPr>
            <a:picLocks noChangeAspect="1" noChangeArrowheads="1"/>
          </p:cNvPicPr>
          <p:nvPr/>
        </p:nvPicPr>
        <p:blipFill>
          <a:blip r:embed="rId2">
            <a:extLst>
              <a:ext uri="{28A0092B-C50C-407E-A947-70E740481C1C}">
                <a14:useLocalDpi xmlns:a14="http://schemas.microsoft.com/office/drawing/2010/main" val="0"/>
              </a:ext>
            </a:extLst>
          </a:blip>
          <a:srcRect l="2400" r="1601"/>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8B7606E4-8BCA-4B85-906A-BC78B20D606D}" type="slidenum">
              <a:rPr lang="en-US" altLang="en-US" b="0" smtClean="0"/>
              <a:pPr eaLnBrk="1" hangingPunct="1"/>
              <a:t>6</a:t>
            </a:fld>
            <a:endParaRPr lang="en-US" altLang="en-US" b="0" smtClean="0"/>
          </a:p>
        </p:txBody>
      </p:sp>
      <p:sp>
        <p:nvSpPr>
          <p:cNvPr id="25604" name="Rectangle 2"/>
          <p:cNvSpPr>
            <a:spLocks noChangeArrowheads="1"/>
          </p:cNvSpPr>
          <p:nvPr/>
        </p:nvSpPr>
        <p:spPr bwMode="auto">
          <a:xfrm>
            <a:off x="0" y="457200"/>
            <a:ext cx="8229600" cy="1524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6350"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20000"/>
              </a:spcBef>
            </a:pPr>
            <a:endParaRPr lang="en-US" altLang="en-US" sz="4000">
              <a:solidFill>
                <a:srgbClr val="EBEBC3"/>
              </a:solidFill>
            </a:endParaRPr>
          </a:p>
        </p:txBody>
      </p:sp>
      <p:sp>
        <p:nvSpPr>
          <p:cNvPr id="25605" name="AutoShape 3"/>
          <p:cNvSpPr>
            <a:spLocks noChangeArrowheads="1"/>
          </p:cNvSpPr>
          <p:nvPr/>
        </p:nvSpPr>
        <p:spPr bwMode="auto">
          <a:xfrm>
            <a:off x="8001000" y="381000"/>
            <a:ext cx="1066800" cy="304800"/>
          </a:xfrm>
          <a:prstGeom prst="rightArrow">
            <a:avLst>
              <a:gd name="adj1" fmla="val 50000"/>
              <a:gd name="adj2" fmla="val 87500"/>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pic>
        <p:nvPicPr>
          <p:cNvPr id="25606" name="Picture 4" descr="GW2050_logo"/>
          <p:cNvPicPr>
            <a:picLocks noChangeAspect="1" noChangeArrowheads="1"/>
          </p:cNvPicPr>
          <p:nvPr/>
        </p:nvPicPr>
        <p:blipFill>
          <a:blip r:embed="rId3">
            <a:extLst>
              <a:ext uri="{28A0092B-C50C-407E-A947-70E740481C1C}">
                <a14:useLocalDpi xmlns:a14="http://schemas.microsoft.com/office/drawing/2010/main" val="0"/>
              </a:ext>
            </a:extLst>
          </a:blip>
          <a:srcRect l="30000" t="12000" r="30000" b="34000"/>
          <a:stretch>
            <a:fillRect/>
          </a:stretch>
        </p:blipFill>
        <p:spPr bwMode="auto">
          <a:xfrm>
            <a:off x="7772400" y="228600"/>
            <a:ext cx="7620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Diagram 14"/>
          <p:cNvGraphicFramePr/>
          <p:nvPr/>
        </p:nvGraphicFramePr>
        <p:xfrm>
          <a:off x="0" y="76200"/>
          <a:ext cx="9144000" cy="6781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Oval 11"/>
          <p:cNvSpPr>
            <a:spLocks noChangeArrowheads="1"/>
          </p:cNvSpPr>
          <p:nvPr/>
        </p:nvSpPr>
        <p:spPr bwMode="auto">
          <a:xfrm>
            <a:off x="2971800" y="4876800"/>
            <a:ext cx="1143000" cy="11430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cxnSp>
        <p:nvCxnSpPr>
          <p:cNvPr id="13" name="Straight Connector 14"/>
          <p:cNvCxnSpPr>
            <a:cxnSpLocks noChangeShapeType="1"/>
            <a:endCxn id="14" idx="1"/>
          </p:cNvCxnSpPr>
          <p:nvPr/>
        </p:nvCxnSpPr>
        <p:spPr bwMode="auto">
          <a:xfrm>
            <a:off x="3962400" y="5867400"/>
            <a:ext cx="990600" cy="49212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14" name="TextBox 9"/>
          <p:cNvSpPr txBox="1">
            <a:spLocks noChangeArrowheads="1"/>
          </p:cNvSpPr>
          <p:nvPr/>
        </p:nvSpPr>
        <p:spPr bwMode="auto">
          <a:xfrm>
            <a:off x="4953000" y="5943600"/>
            <a:ext cx="3810000" cy="830263"/>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All Regional Activity Centers will have transit </a:t>
            </a:r>
          </a:p>
        </p:txBody>
      </p:sp>
      <p:sp>
        <p:nvSpPr>
          <p:cNvPr id="16" name="TextBox 9"/>
          <p:cNvSpPr txBox="1">
            <a:spLocks noChangeArrowheads="1"/>
          </p:cNvSpPr>
          <p:nvPr/>
        </p:nvSpPr>
        <p:spPr bwMode="auto">
          <a:xfrm>
            <a:off x="304800" y="1096963"/>
            <a:ext cx="3581400" cy="1570037"/>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2020: Housing + Transportation Cost in Activity Centers will not exceed 45% of AMI </a:t>
            </a:r>
          </a:p>
        </p:txBody>
      </p:sp>
      <p:cxnSp>
        <p:nvCxnSpPr>
          <p:cNvPr id="17" name="Straight Connector 14"/>
          <p:cNvCxnSpPr>
            <a:cxnSpLocks noChangeShapeType="1"/>
            <a:stCxn id="16" idx="3"/>
          </p:cNvCxnSpPr>
          <p:nvPr/>
        </p:nvCxnSpPr>
        <p:spPr bwMode="auto">
          <a:xfrm>
            <a:off x="3886200" y="1881188"/>
            <a:ext cx="1066800" cy="176212"/>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19" name="TextBox 18"/>
          <p:cNvSpPr txBox="1">
            <a:spLocks noChangeArrowheads="1"/>
          </p:cNvSpPr>
          <p:nvPr/>
        </p:nvSpPr>
        <p:spPr bwMode="auto">
          <a:xfrm>
            <a:off x="6019800" y="3048000"/>
            <a:ext cx="17954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a:t>Tysons Corner</a:t>
            </a:r>
          </a:p>
        </p:txBody>
      </p:sp>
      <p:sp>
        <p:nvSpPr>
          <p:cNvPr id="24" name="TextBox 9"/>
          <p:cNvSpPr txBox="1">
            <a:spLocks noChangeArrowheads="1"/>
          </p:cNvSpPr>
          <p:nvPr/>
        </p:nvSpPr>
        <p:spPr bwMode="auto">
          <a:xfrm>
            <a:off x="5105400" y="1371600"/>
            <a:ext cx="3810000" cy="1552575"/>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Capture 75% of commercial construction &amp; 50% of households in Activity Centers</a:t>
            </a:r>
          </a:p>
        </p:txBody>
      </p:sp>
      <p:cxnSp>
        <p:nvCxnSpPr>
          <p:cNvPr id="25" name="Straight Connector 14"/>
          <p:cNvCxnSpPr>
            <a:cxnSpLocks noChangeShapeType="1"/>
            <a:endCxn id="24" idx="1"/>
          </p:cNvCxnSpPr>
          <p:nvPr/>
        </p:nvCxnSpPr>
        <p:spPr bwMode="auto">
          <a:xfrm flipV="1">
            <a:off x="2438400" y="2147888"/>
            <a:ext cx="2667000" cy="104457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25616" name="Text Box 24"/>
          <p:cNvSpPr txBox="1">
            <a:spLocks noChangeArrowheads="1"/>
          </p:cNvSpPr>
          <p:nvPr/>
        </p:nvSpPr>
        <p:spPr bwMode="auto">
          <a:xfrm>
            <a:off x="0" y="228600"/>
            <a:ext cx="3200400" cy="579438"/>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50000"/>
              </a:spcBef>
            </a:pPr>
            <a:r>
              <a:rPr lang="en-US" altLang="en-US" sz="3200">
                <a:latin typeface="Tahoma" pitchFamily="34" charset="0"/>
              </a:rPr>
              <a:t>Accessibility</a:t>
            </a:r>
            <a:r>
              <a:rPr lang="en-US" altLang="en-US" sz="3200">
                <a:latin typeface="Georgia" pitchFamily="18" charset="0"/>
              </a:rPr>
              <a:t> </a:t>
            </a:r>
          </a:p>
        </p:txBody>
      </p:sp>
      <p:sp>
        <p:nvSpPr>
          <p:cNvPr id="30" name="Oval 11"/>
          <p:cNvSpPr>
            <a:spLocks noChangeArrowheads="1"/>
          </p:cNvSpPr>
          <p:nvPr/>
        </p:nvSpPr>
        <p:spPr bwMode="auto">
          <a:xfrm>
            <a:off x="1219200" y="2819400"/>
            <a:ext cx="1219200" cy="11430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Tree>
    <p:extLst>
      <p:ext uri="{BB962C8B-B14F-4D97-AF65-F5344CB8AC3E}">
        <p14:creationId xmlns:p14="http://schemas.microsoft.com/office/powerpoint/2010/main" val="29638304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dissolve">
                                      <p:cBhvr>
                                        <p:cTn id="10" dur="500"/>
                                        <p:tgtEl>
                                          <p:spTgt spid="15"/>
                                        </p:tgtEl>
                                      </p:cBhvr>
                                    </p:animEffect>
                                  </p:childTnLst>
                                </p:cTn>
                              </p:par>
                              <p:par>
                                <p:cTn id="11" presetID="9"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dissolve">
                                      <p:cBhvr>
                                        <p:cTn id="13" dur="500"/>
                                        <p:tgtEl>
                                          <p:spTgt spid="1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ssolve">
                                      <p:cBhvr>
                                        <p:cTn id="16" dur="500"/>
                                        <p:tgtEl>
                                          <p:spTgt spid="1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xit" presetSubtype="0" fill="hold" grpId="1" nodeType="clickEffect">
                                  <p:stCondLst>
                                    <p:cond delay="0"/>
                                  </p:stCondLst>
                                  <p:childTnLst>
                                    <p:animEffect transition="out" filter="dissolve">
                                      <p:cBhvr>
                                        <p:cTn id="20" dur="500"/>
                                        <p:tgtEl>
                                          <p:spTgt spid="15"/>
                                        </p:tgtEl>
                                      </p:cBhvr>
                                    </p:animEffect>
                                    <p:set>
                                      <p:cBhvr>
                                        <p:cTn id="21" dur="1" fill="hold">
                                          <p:stCondLst>
                                            <p:cond delay="499"/>
                                          </p:stCondLst>
                                        </p:cTn>
                                        <p:tgtEl>
                                          <p:spTgt spid="15"/>
                                        </p:tgtEl>
                                        <p:attrNameLst>
                                          <p:attrName>style.visibility</p:attrName>
                                        </p:attrNameLst>
                                      </p:cBhvr>
                                      <p:to>
                                        <p:strVal val="hidden"/>
                                      </p:to>
                                    </p:set>
                                  </p:childTnLst>
                                </p:cTn>
                              </p:par>
                              <p:par>
                                <p:cTn id="22" presetID="9" presetClass="exit" presetSubtype="0" fill="hold" nodeType="withEffect">
                                  <p:stCondLst>
                                    <p:cond delay="0"/>
                                  </p:stCondLst>
                                  <p:childTnLst>
                                    <p:animEffect transition="out" filter="dissolv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par>
                                <p:cTn id="25" presetID="9" presetClass="exit" presetSubtype="0" fill="hold" grpId="1" nodeType="withEffect">
                                  <p:stCondLst>
                                    <p:cond delay="0"/>
                                  </p:stCondLst>
                                  <p:childTnLst>
                                    <p:animEffect transition="out" filter="dissolve">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par>
                                <p:cTn id="28" presetID="9" presetClass="exit" presetSubtype="0" fill="hold" grpId="1" nodeType="withEffect">
                                  <p:stCondLst>
                                    <p:cond delay="0"/>
                                  </p:stCondLst>
                                  <p:childTnLst>
                                    <p:animEffect transition="out" filter="dissolve">
                                      <p:cBhvr>
                                        <p:cTn id="29" dur="500"/>
                                        <p:tgtEl>
                                          <p:spTgt spid="19"/>
                                        </p:tgtEl>
                                      </p:cBhvr>
                                    </p:animEffect>
                                    <p:set>
                                      <p:cBhvr>
                                        <p:cTn id="30" dur="1" fill="hold">
                                          <p:stCondLst>
                                            <p:cond delay="499"/>
                                          </p:stCondLst>
                                        </p:cTn>
                                        <p:tgtEl>
                                          <p:spTgt spid="1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dissolve">
                                      <p:cBhvr>
                                        <p:cTn id="35" dur="500"/>
                                        <p:tgtEl>
                                          <p:spTgt spid="30"/>
                                        </p:tgtEl>
                                      </p:cBhvr>
                                    </p:animEffect>
                                  </p:childTnLst>
                                </p:cTn>
                              </p:par>
                              <p:par>
                                <p:cTn id="36" presetID="9" presetClass="entr" presetSubtype="0"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dissolve">
                                      <p:cBhvr>
                                        <p:cTn id="38" dur="500"/>
                                        <p:tgtEl>
                                          <p:spTgt spid="25"/>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dissolve">
                                      <p:cBhvr>
                                        <p:cTn id="41" dur="500"/>
                                        <p:tgtEl>
                                          <p:spTgt spid="2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par>
                                <p:cTn id="47" presetID="9"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dissolve">
                                      <p:cBhvr>
                                        <p:cTn id="49" dur="500"/>
                                        <p:tgtEl>
                                          <p:spTgt spid="13"/>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dissolve">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Graphic spid="15" grpId="1">
        <p:bldAsOne/>
      </p:bldGraphic>
      <p:bldP spid="12" grpId="0" animBg="1"/>
      <p:bldP spid="14" grpId="0" animBg="1"/>
      <p:bldP spid="16" grpId="0" animBg="1"/>
      <p:bldP spid="16" grpId="1" animBg="1"/>
      <p:bldP spid="19" grpId="0"/>
      <p:bldP spid="19" grpId="1"/>
      <p:bldP spid="24"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l="3705" r="738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D38DB57B-BC9F-4807-81B9-0CC49135F4F2}" type="slidenum">
              <a:rPr lang="en-US" altLang="en-US" b="0" smtClean="0"/>
              <a:pPr eaLnBrk="1" hangingPunct="1"/>
              <a:t>7</a:t>
            </a:fld>
            <a:endParaRPr lang="en-US" altLang="en-US" b="0" smtClean="0"/>
          </a:p>
        </p:txBody>
      </p:sp>
      <p:sp>
        <p:nvSpPr>
          <p:cNvPr id="26628" name="AutoShape 2"/>
          <p:cNvSpPr>
            <a:spLocks noChangeArrowheads="1"/>
          </p:cNvSpPr>
          <p:nvPr/>
        </p:nvSpPr>
        <p:spPr bwMode="auto">
          <a:xfrm>
            <a:off x="8001000" y="381000"/>
            <a:ext cx="1066800" cy="304800"/>
          </a:xfrm>
          <a:prstGeom prst="rightArrow">
            <a:avLst>
              <a:gd name="adj1" fmla="val 50000"/>
              <a:gd name="adj2" fmla="val 87500"/>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6629" name="Rectangle 3"/>
          <p:cNvSpPr>
            <a:spLocks noChangeArrowheads="1"/>
          </p:cNvSpPr>
          <p:nvPr/>
        </p:nvSpPr>
        <p:spPr bwMode="auto">
          <a:xfrm>
            <a:off x="0" y="457200"/>
            <a:ext cx="8229600" cy="1524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6350"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20000"/>
              </a:spcBef>
            </a:pPr>
            <a:endParaRPr lang="en-US" altLang="en-US" sz="4000">
              <a:solidFill>
                <a:srgbClr val="EBEBC3"/>
              </a:solidFill>
            </a:endParaRPr>
          </a:p>
        </p:txBody>
      </p:sp>
      <p:pic>
        <p:nvPicPr>
          <p:cNvPr id="26630" name="Picture 4" descr="GW2050_logo"/>
          <p:cNvPicPr>
            <a:picLocks noChangeAspect="1" noChangeArrowheads="1"/>
          </p:cNvPicPr>
          <p:nvPr/>
        </p:nvPicPr>
        <p:blipFill>
          <a:blip r:embed="rId4">
            <a:extLst>
              <a:ext uri="{28A0092B-C50C-407E-A947-70E740481C1C}">
                <a14:useLocalDpi xmlns:a14="http://schemas.microsoft.com/office/drawing/2010/main" val="0"/>
              </a:ext>
            </a:extLst>
          </a:blip>
          <a:srcRect l="30000" t="12000" r="30000" b="34000"/>
          <a:stretch>
            <a:fillRect/>
          </a:stretch>
        </p:blipFill>
        <p:spPr bwMode="auto">
          <a:xfrm>
            <a:off x="7772400" y="228600"/>
            <a:ext cx="7620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 Box 24"/>
          <p:cNvSpPr txBox="1">
            <a:spLocks noChangeArrowheads="1"/>
          </p:cNvSpPr>
          <p:nvPr/>
        </p:nvSpPr>
        <p:spPr bwMode="auto">
          <a:xfrm>
            <a:off x="0" y="228600"/>
            <a:ext cx="3200400" cy="5842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50000"/>
              </a:spcBef>
            </a:pPr>
            <a:r>
              <a:rPr lang="en-US" altLang="en-US" sz="3200">
                <a:latin typeface="Georgia" pitchFamily="18" charset="0"/>
              </a:rPr>
              <a:t>Livability </a:t>
            </a:r>
          </a:p>
        </p:txBody>
      </p:sp>
      <p:sp>
        <p:nvSpPr>
          <p:cNvPr id="9" name="Oval 11"/>
          <p:cNvSpPr>
            <a:spLocks noChangeArrowheads="1"/>
          </p:cNvSpPr>
          <p:nvPr/>
        </p:nvSpPr>
        <p:spPr bwMode="auto">
          <a:xfrm>
            <a:off x="304800" y="4648200"/>
            <a:ext cx="2057400" cy="18288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cxnSp>
        <p:nvCxnSpPr>
          <p:cNvPr id="10" name="Straight Connector 14"/>
          <p:cNvCxnSpPr>
            <a:cxnSpLocks noChangeShapeType="1"/>
            <a:stCxn id="9" idx="6"/>
            <a:endCxn id="11" idx="1"/>
          </p:cNvCxnSpPr>
          <p:nvPr/>
        </p:nvCxnSpPr>
        <p:spPr bwMode="auto">
          <a:xfrm flipV="1">
            <a:off x="2362200" y="4105275"/>
            <a:ext cx="5105400" cy="145732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11" name="TextBox 9"/>
          <p:cNvSpPr txBox="1">
            <a:spLocks noChangeArrowheads="1"/>
          </p:cNvSpPr>
          <p:nvPr/>
        </p:nvSpPr>
        <p:spPr bwMode="auto">
          <a:xfrm>
            <a:off x="7467600" y="3505200"/>
            <a:ext cx="1524000" cy="1200150"/>
          </a:xfrm>
          <a:prstGeom prst="rect">
            <a:avLst/>
          </a:prstGeom>
          <a:solidFill>
            <a:srgbClr val="FFC000">
              <a:alpha val="788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Reduce bike/ped fatalities </a:t>
            </a:r>
          </a:p>
        </p:txBody>
      </p:sp>
      <p:sp>
        <p:nvSpPr>
          <p:cNvPr id="22" name="Oval 11"/>
          <p:cNvSpPr>
            <a:spLocks noChangeArrowheads="1"/>
          </p:cNvSpPr>
          <p:nvPr/>
        </p:nvSpPr>
        <p:spPr bwMode="auto">
          <a:xfrm flipH="1">
            <a:off x="7620000" y="1295400"/>
            <a:ext cx="1828800" cy="16002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3" name="TextBox 9"/>
          <p:cNvSpPr txBox="1">
            <a:spLocks noChangeArrowheads="1"/>
          </p:cNvSpPr>
          <p:nvPr/>
        </p:nvSpPr>
        <p:spPr bwMode="auto">
          <a:xfrm>
            <a:off x="0" y="1219200"/>
            <a:ext cx="2667000" cy="2678113"/>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Beginning in 2012, 80% of new or preserved affordable housing units in activity centers</a:t>
            </a:r>
          </a:p>
        </p:txBody>
      </p:sp>
      <p:cxnSp>
        <p:nvCxnSpPr>
          <p:cNvPr id="24" name="Straight Connector 14"/>
          <p:cNvCxnSpPr>
            <a:cxnSpLocks noChangeShapeType="1"/>
            <a:stCxn id="22" idx="6"/>
          </p:cNvCxnSpPr>
          <p:nvPr/>
        </p:nvCxnSpPr>
        <p:spPr bwMode="auto">
          <a:xfrm rot="10800000" flipV="1">
            <a:off x="2667000" y="2095500"/>
            <a:ext cx="4953000" cy="1028700"/>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059175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ssolve">
                                      <p:cBhvr>
                                        <p:cTn id="7" dur="500"/>
                                        <p:tgtEl>
                                          <p:spTgt spid="2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dissolve">
                                      <p:cBhvr>
                                        <p:cTn id="10" dur="500"/>
                                        <p:tgtEl>
                                          <p:spTgt spid="2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dissolve">
                                      <p:cBhvr>
                                        <p:cTn id="13" dur="500"/>
                                        <p:tgtEl>
                                          <p:spTgt spid="2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dissolve">
                                      <p:cBhvr>
                                        <p:cTn id="18" dur="500"/>
                                        <p:tgtEl>
                                          <p:spTgt spid="10"/>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dissolve">
                                      <p:cBhvr>
                                        <p:cTn id="21" dur="500"/>
                                        <p:tgtEl>
                                          <p:spTgt spid="11"/>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ssolv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2"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screen_21845473fcity2.jpg"/>
          <p:cNvPicPr>
            <a:picLocks noChangeAspect="1"/>
          </p:cNvPicPr>
          <p:nvPr/>
        </p:nvPicPr>
        <p:blipFill>
          <a:blip r:embed="rId2">
            <a:extLst>
              <a:ext uri="{28A0092B-C50C-407E-A947-70E740481C1C}">
                <a14:useLocalDpi xmlns:a14="http://schemas.microsoft.com/office/drawing/2010/main" val="0"/>
              </a:ext>
            </a:extLst>
          </a:blip>
          <a:srcRect l="5939" t="3011" r="5615" b="53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10A4545E-996D-4FAC-9DD4-868BC6054B68}" type="slidenum">
              <a:rPr lang="en-US" altLang="en-US" b="0" smtClean="0"/>
              <a:pPr eaLnBrk="1" hangingPunct="1"/>
              <a:t>8</a:t>
            </a:fld>
            <a:endParaRPr lang="en-US" altLang="en-US" b="0" smtClean="0"/>
          </a:p>
        </p:txBody>
      </p:sp>
      <p:sp>
        <p:nvSpPr>
          <p:cNvPr id="27652" name="Rectangle 15"/>
          <p:cNvSpPr>
            <a:spLocks noChangeArrowheads="1"/>
          </p:cNvSpPr>
          <p:nvPr/>
        </p:nvSpPr>
        <p:spPr bwMode="auto">
          <a:xfrm>
            <a:off x="0" y="457200"/>
            <a:ext cx="8229600" cy="152400"/>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6350"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eaLnBrk="1" hangingPunct="1">
              <a:spcBef>
                <a:spcPct val="20000"/>
              </a:spcBef>
            </a:pPr>
            <a:endParaRPr lang="en-US" altLang="en-US" sz="4000">
              <a:solidFill>
                <a:srgbClr val="EBEBC3"/>
              </a:solidFill>
            </a:endParaRPr>
          </a:p>
        </p:txBody>
      </p:sp>
      <p:sp>
        <p:nvSpPr>
          <p:cNvPr id="27653" name="AutoShape 16"/>
          <p:cNvSpPr>
            <a:spLocks noChangeArrowheads="1"/>
          </p:cNvSpPr>
          <p:nvPr/>
        </p:nvSpPr>
        <p:spPr bwMode="auto">
          <a:xfrm>
            <a:off x="8001000" y="381000"/>
            <a:ext cx="1066800" cy="304800"/>
          </a:xfrm>
          <a:prstGeom prst="rightArrow">
            <a:avLst>
              <a:gd name="adj1" fmla="val 50000"/>
              <a:gd name="adj2" fmla="val 87500"/>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pic>
        <p:nvPicPr>
          <p:cNvPr id="27654" name="Picture 17" descr="GW2050_logo"/>
          <p:cNvPicPr>
            <a:picLocks noChangeAspect="1" noChangeArrowheads="1"/>
          </p:cNvPicPr>
          <p:nvPr/>
        </p:nvPicPr>
        <p:blipFill>
          <a:blip r:embed="rId3">
            <a:extLst>
              <a:ext uri="{28A0092B-C50C-407E-A947-70E740481C1C}">
                <a14:useLocalDpi xmlns:a14="http://schemas.microsoft.com/office/drawing/2010/main" val="0"/>
              </a:ext>
            </a:extLst>
          </a:blip>
          <a:srcRect l="30000" t="12000" r="30000" b="34000"/>
          <a:stretch>
            <a:fillRect/>
          </a:stretch>
        </p:blipFill>
        <p:spPr bwMode="auto">
          <a:xfrm>
            <a:off x="7772400" y="228600"/>
            <a:ext cx="7620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Oval 8"/>
          <p:cNvSpPr>
            <a:spLocks noChangeArrowheads="1"/>
          </p:cNvSpPr>
          <p:nvPr/>
        </p:nvSpPr>
        <p:spPr bwMode="auto">
          <a:xfrm>
            <a:off x="1219200" y="4038600"/>
            <a:ext cx="914400" cy="8382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056" name="TextBox 9"/>
          <p:cNvSpPr txBox="1">
            <a:spLocks noChangeArrowheads="1"/>
          </p:cNvSpPr>
          <p:nvPr/>
        </p:nvSpPr>
        <p:spPr bwMode="auto">
          <a:xfrm>
            <a:off x="457200" y="1447800"/>
            <a:ext cx="3657600" cy="1200150"/>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By 2025 achieve 100% of Chesapeake Bay Water Quality Goals</a:t>
            </a:r>
          </a:p>
        </p:txBody>
      </p:sp>
      <p:sp>
        <p:nvSpPr>
          <p:cNvPr id="2057" name="Oval 10"/>
          <p:cNvSpPr>
            <a:spLocks noChangeArrowheads="1"/>
          </p:cNvSpPr>
          <p:nvPr/>
        </p:nvSpPr>
        <p:spPr bwMode="auto">
          <a:xfrm>
            <a:off x="7162800" y="1143000"/>
            <a:ext cx="914400" cy="8382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sp>
        <p:nvSpPr>
          <p:cNvPr id="2058" name="Oval 11"/>
          <p:cNvSpPr>
            <a:spLocks noChangeArrowheads="1"/>
          </p:cNvSpPr>
          <p:nvPr/>
        </p:nvSpPr>
        <p:spPr bwMode="auto">
          <a:xfrm>
            <a:off x="7772400" y="5715000"/>
            <a:ext cx="914400" cy="838200"/>
          </a:xfrm>
          <a:prstGeom prst="ellipse">
            <a:avLst/>
          </a:prstGeom>
          <a:noFill/>
          <a:ln w="6350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altLang="en-US"/>
          </a:p>
        </p:txBody>
      </p:sp>
      <p:cxnSp>
        <p:nvCxnSpPr>
          <p:cNvPr id="2059" name="Straight Connector 13"/>
          <p:cNvCxnSpPr>
            <a:cxnSpLocks noChangeShapeType="1"/>
          </p:cNvCxnSpPr>
          <p:nvPr/>
        </p:nvCxnSpPr>
        <p:spPr bwMode="auto">
          <a:xfrm flipV="1">
            <a:off x="2133600" y="3352800"/>
            <a:ext cx="2743200" cy="990600"/>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cxnSp>
        <p:nvCxnSpPr>
          <p:cNvPr id="2060" name="Straight Connector 14"/>
          <p:cNvCxnSpPr>
            <a:cxnSpLocks noChangeShapeType="1"/>
            <a:stCxn id="24" idx="3"/>
            <a:endCxn id="2058" idx="2"/>
          </p:cNvCxnSpPr>
          <p:nvPr/>
        </p:nvCxnSpPr>
        <p:spPr bwMode="auto">
          <a:xfrm>
            <a:off x="7010400" y="5857875"/>
            <a:ext cx="762000" cy="27622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cxnSp>
        <p:nvCxnSpPr>
          <p:cNvPr id="2061" name="Straight Connector 17"/>
          <p:cNvCxnSpPr>
            <a:cxnSpLocks noChangeShapeType="1"/>
            <a:stCxn id="2056" idx="3"/>
            <a:endCxn id="2057" idx="2"/>
          </p:cNvCxnSpPr>
          <p:nvPr/>
        </p:nvCxnSpPr>
        <p:spPr bwMode="auto">
          <a:xfrm flipV="1">
            <a:off x="4114800" y="1562100"/>
            <a:ext cx="3048000" cy="485775"/>
          </a:xfrm>
          <a:prstGeom prst="line">
            <a:avLst/>
          </a:prstGeom>
          <a:noFill/>
          <a:ln w="38100" algn="ctr">
            <a:solidFill>
              <a:srgbClr val="FFC000"/>
            </a:solidFill>
            <a:round/>
            <a:headEnd/>
            <a:tailEnd/>
          </a:ln>
          <a:extLst>
            <a:ext uri="{909E8E84-426E-40DD-AFC4-6F175D3DCCD1}">
              <a14:hiddenFill xmlns:a14="http://schemas.microsoft.com/office/drawing/2010/main">
                <a:noFill/>
              </a14:hiddenFill>
            </a:ext>
          </a:extLst>
        </p:spPr>
      </p:cxnSp>
      <p:sp>
        <p:nvSpPr>
          <p:cNvPr id="19" name="TextBox 9"/>
          <p:cNvSpPr txBox="1">
            <a:spLocks noChangeArrowheads="1"/>
          </p:cNvSpPr>
          <p:nvPr/>
        </p:nvSpPr>
        <p:spPr bwMode="auto">
          <a:xfrm>
            <a:off x="4876800" y="2667000"/>
            <a:ext cx="3505200" cy="1570038"/>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By 2020 All new residential &amp; commercial buildings LEED Silver </a:t>
            </a:r>
          </a:p>
        </p:txBody>
      </p:sp>
      <p:sp>
        <p:nvSpPr>
          <p:cNvPr id="24" name="TextBox 9"/>
          <p:cNvSpPr txBox="1">
            <a:spLocks noChangeArrowheads="1"/>
          </p:cNvSpPr>
          <p:nvPr/>
        </p:nvSpPr>
        <p:spPr bwMode="auto">
          <a:xfrm>
            <a:off x="2971800" y="5257800"/>
            <a:ext cx="4038600" cy="1200150"/>
          </a:xfrm>
          <a:prstGeom prst="rect">
            <a:avLst/>
          </a:prstGeom>
          <a:solidFill>
            <a:srgbClr val="FFC000">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ts val="600"/>
              </a:spcBef>
            </a:pPr>
            <a:r>
              <a:rPr lang="en-US" altLang="en-US" sz="2400"/>
              <a:t>2014 Regional air quality will improving beyond federal standards</a:t>
            </a:r>
          </a:p>
        </p:txBody>
      </p:sp>
      <p:sp>
        <p:nvSpPr>
          <p:cNvPr id="27664" name="Text Box 24"/>
          <p:cNvSpPr txBox="1">
            <a:spLocks noChangeArrowheads="1"/>
          </p:cNvSpPr>
          <p:nvPr/>
        </p:nvSpPr>
        <p:spPr bwMode="auto">
          <a:xfrm>
            <a:off x="0" y="228600"/>
            <a:ext cx="3200400" cy="579438"/>
          </a:xfrm>
          <a:prstGeom prst="rect">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spcBef>
                <a:spcPct val="50000"/>
              </a:spcBef>
            </a:pPr>
            <a:r>
              <a:rPr lang="en-US" altLang="en-US" sz="3200">
                <a:latin typeface="Tahoma" pitchFamily="34" charset="0"/>
              </a:rPr>
              <a:t>Sustainability</a:t>
            </a:r>
            <a:r>
              <a:rPr lang="en-US" altLang="en-US" sz="3200">
                <a:latin typeface="Georgia" pitchFamily="18" charset="0"/>
              </a:rPr>
              <a:t> </a:t>
            </a:r>
          </a:p>
        </p:txBody>
      </p:sp>
    </p:spTree>
    <p:extLst>
      <p:ext uri="{BB962C8B-B14F-4D97-AF65-F5344CB8AC3E}">
        <p14:creationId xmlns:p14="http://schemas.microsoft.com/office/powerpoint/2010/main" val="731594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blinds(horizontal)">
                                      <p:cBhvr>
                                        <p:cTn id="7" dur="500"/>
                                        <p:tgtEl>
                                          <p:spTgt spid="2056"/>
                                        </p:tgtEl>
                                      </p:cBhvr>
                                    </p:animEffect>
                                  </p:childTnLst>
                                </p:cTn>
                              </p:par>
                              <p:par>
                                <p:cTn id="8" presetID="3" presetClass="entr" presetSubtype="10" fill="hold" nodeType="withEffect">
                                  <p:stCondLst>
                                    <p:cond delay="0"/>
                                  </p:stCondLst>
                                  <p:childTnLst>
                                    <p:set>
                                      <p:cBhvr>
                                        <p:cTn id="9" dur="1" fill="hold">
                                          <p:stCondLst>
                                            <p:cond delay="0"/>
                                          </p:stCondLst>
                                        </p:cTn>
                                        <p:tgtEl>
                                          <p:spTgt spid="2061"/>
                                        </p:tgtEl>
                                        <p:attrNameLst>
                                          <p:attrName>style.visibility</p:attrName>
                                        </p:attrNameLst>
                                      </p:cBhvr>
                                      <p:to>
                                        <p:strVal val="visible"/>
                                      </p:to>
                                    </p:set>
                                    <p:animEffect transition="in" filter="blinds(horizontal)">
                                      <p:cBhvr>
                                        <p:cTn id="10" dur="500"/>
                                        <p:tgtEl>
                                          <p:spTgt spid="2061"/>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057"/>
                                        </p:tgtEl>
                                        <p:attrNameLst>
                                          <p:attrName>style.visibility</p:attrName>
                                        </p:attrNameLst>
                                      </p:cBhvr>
                                      <p:to>
                                        <p:strVal val="visible"/>
                                      </p:to>
                                    </p:set>
                                    <p:animEffect transition="in" filter="blinds(horizontal)">
                                      <p:cBhvr>
                                        <p:cTn id="13" dur="500"/>
                                        <p:tgtEl>
                                          <p:spTgt spid="205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linds(horizontal)">
                                      <p:cBhvr>
                                        <p:cTn id="18" dur="500"/>
                                        <p:tgtEl>
                                          <p:spTgt spid="19"/>
                                        </p:tgtEl>
                                      </p:cBhvr>
                                    </p:animEffect>
                                  </p:childTnLst>
                                </p:cTn>
                              </p:par>
                              <p:par>
                                <p:cTn id="19" presetID="3" presetClass="entr" presetSubtype="10" fill="hold" nodeType="withEffect">
                                  <p:stCondLst>
                                    <p:cond delay="0"/>
                                  </p:stCondLst>
                                  <p:childTnLst>
                                    <p:set>
                                      <p:cBhvr>
                                        <p:cTn id="20" dur="1" fill="hold">
                                          <p:stCondLst>
                                            <p:cond delay="0"/>
                                          </p:stCondLst>
                                        </p:cTn>
                                        <p:tgtEl>
                                          <p:spTgt spid="2059"/>
                                        </p:tgtEl>
                                        <p:attrNameLst>
                                          <p:attrName>style.visibility</p:attrName>
                                        </p:attrNameLst>
                                      </p:cBhvr>
                                      <p:to>
                                        <p:strVal val="visible"/>
                                      </p:to>
                                    </p:set>
                                    <p:animEffect transition="in" filter="blinds(horizontal)">
                                      <p:cBhvr>
                                        <p:cTn id="21" dur="500"/>
                                        <p:tgtEl>
                                          <p:spTgt spid="2059"/>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2055"/>
                                        </p:tgtEl>
                                        <p:attrNameLst>
                                          <p:attrName>style.visibility</p:attrName>
                                        </p:attrNameLst>
                                      </p:cBhvr>
                                      <p:to>
                                        <p:strVal val="visible"/>
                                      </p:to>
                                    </p:set>
                                    <p:animEffect transition="in" filter="blinds(horizontal)">
                                      <p:cBhvr>
                                        <p:cTn id="24" dur="500"/>
                                        <p:tgtEl>
                                          <p:spTgt spid="205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linds(horizontal)">
                                      <p:cBhvr>
                                        <p:cTn id="29" dur="500"/>
                                        <p:tgtEl>
                                          <p:spTgt spid="24"/>
                                        </p:tgtEl>
                                      </p:cBhvr>
                                    </p:animEffect>
                                  </p:childTnLst>
                                </p:cTn>
                              </p:par>
                              <p:par>
                                <p:cTn id="30" presetID="3" presetClass="entr" presetSubtype="10" fill="hold" nodeType="withEffect">
                                  <p:stCondLst>
                                    <p:cond delay="0"/>
                                  </p:stCondLst>
                                  <p:childTnLst>
                                    <p:set>
                                      <p:cBhvr>
                                        <p:cTn id="31" dur="1" fill="hold">
                                          <p:stCondLst>
                                            <p:cond delay="0"/>
                                          </p:stCondLst>
                                        </p:cTn>
                                        <p:tgtEl>
                                          <p:spTgt spid="2060"/>
                                        </p:tgtEl>
                                        <p:attrNameLst>
                                          <p:attrName>style.visibility</p:attrName>
                                        </p:attrNameLst>
                                      </p:cBhvr>
                                      <p:to>
                                        <p:strVal val="visible"/>
                                      </p:to>
                                    </p:set>
                                    <p:animEffect transition="in" filter="blinds(horizontal)">
                                      <p:cBhvr>
                                        <p:cTn id="32" dur="500"/>
                                        <p:tgtEl>
                                          <p:spTgt spid="2060"/>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linds(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56" grpId="0" animBg="1"/>
      <p:bldP spid="2057" grpId="0" animBg="1"/>
      <p:bldP spid="2058" grpId="0" animBg="1"/>
      <p:bldP spid="19"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B8EAEB87-941A-45E4-A47B-0832B097AB1D}" type="slidenum">
              <a:rPr lang="en-US" altLang="en-US" b="0" smtClean="0"/>
              <a:pPr eaLnBrk="1" hangingPunct="1"/>
              <a:t>9</a:t>
            </a:fld>
            <a:endParaRPr lang="en-US" altLang="en-US" b="0" smtClean="0"/>
          </a:p>
        </p:txBody>
      </p:sp>
      <p:pic>
        <p:nvPicPr>
          <p:cNvPr id="286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889476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970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8FB941DD-2E77-48D9-9BBB-07706DD76E19}" type="slidenum">
              <a:rPr lang="en-US" altLang="en-US" b="0" smtClean="0"/>
              <a:pPr eaLnBrk="1" hangingPunct="1"/>
              <a:t>10</a:t>
            </a:fld>
            <a:endParaRPr lang="en-US" altLang="en-US" b="0" smtClean="0"/>
          </a:p>
        </p:txBody>
      </p:sp>
      <p:pic>
        <p:nvPicPr>
          <p:cNvPr id="296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6350"/>
            <a:ext cx="8897938"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38302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633E37C0-8F3A-4BDF-9FB4-DA9E0C6B21EF}" type="slidenum">
              <a:rPr lang="en-US" altLang="en-US" b="0" smtClean="0"/>
              <a:pPr eaLnBrk="1" hangingPunct="1"/>
              <a:t>11</a:t>
            </a:fld>
            <a:endParaRPr lang="en-US" altLang="en-US" b="0" smtClean="0"/>
          </a:p>
        </p:txBody>
      </p:sp>
      <p:pic>
        <p:nvPicPr>
          <p:cNvPr id="3072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8839200" cy="681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7336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2BB67EFE-7E99-4E45-9466-DAE359358174}" type="slidenum">
              <a:rPr lang="en-US" altLang="en-US" b="0" smtClean="0"/>
              <a:pPr eaLnBrk="1" hangingPunct="1"/>
              <a:t>12</a:t>
            </a:fld>
            <a:endParaRPr lang="en-US" altLang="en-US" b="0" smtClean="0"/>
          </a:p>
        </p:txBody>
      </p:sp>
      <p:pic>
        <p:nvPicPr>
          <p:cNvPr id="3174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200" y="57150"/>
            <a:ext cx="8788400" cy="679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3756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3C97CD7A-3D32-4E3F-AD52-28EA7ED858CC}" type="slidenum">
              <a:rPr lang="en-US" smtClean="0"/>
              <a:t>13</a:t>
            </a:fld>
            <a:endParaRPr lang="en-US"/>
          </a:p>
        </p:txBody>
      </p:sp>
      <p:pic>
        <p:nvPicPr>
          <p:cNvPr id="8" name="Pictur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21601" cy="6858001"/>
          </a:xfrm>
          <a:prstGeom prst="rect">
            <a:avLst/>
          </a:prstGeom>
        </p:spPr>
      </p:pic>
      <p:sp>
        <p:nvSpPr>
          <p:cNvPr id="2" name="TextBox 1"/>
          <p:cNvSpPr txBox="1"/>
          <p:nvPr/>
        </p:nvSpPr>
        <p:spPr>
          <a:xfrm>
            <a:off x="2895600" y="1269623"/>
            <a:ext cx="6172200" cy="5816977"/>
          </a:xfrm>
          <a:prstGeom prst="rect">
            <a:avLst/>
          </a:prstGeom>
          <a:noFill/>
        </p:spPr>
        <p:txBody>
          <a:bodyPr wrap="square" rtlCol="0">
            <a:spAutoFit/>
          </a:bodyPr>
          <a:lstStyle/>
          <a:p>
            <a:pPr algn="r"/>
            <a:r>
              <a:rPr lang="en-US" sz="2800" dirty="0" smtClean="0">
                <a:solidFill>
                  <a:schemeClr val="tx1">
                    <a:lumMod val="75000"/>
                    <a:lumOff val="25000"/>
                  </a:schemeClr>
                </a:solidFill>
              </a:rPr>
              <a:t>Places targeted for regional growth</a:t>
            </a:r>
          </a:p>
          <a:p>
            <a:pPr algn="r"/>
            <a:endParaRPr lang="en-US" sz="2800" dirty="0" smtClean="0">
              <a:solidFill>
                <a:schemeClr val="tx1">
                  <a:lumMod val="75000"/>
                  <a:lumOff val="25000"/>
                </a:schemeClr>
              </a:solidFill>
            </a:endParaRPr>
          </a:p>
          <a:p>
            <a:pPr algn="r"/>
            <a:r>
              <a:rPr lang="en-US" sz="2800" dirty="0">
                <a:solidFill>
                  <a:schemeClr val="tx1">
                    <a:lumMod val="75000"/>
                    <a:lumOff val="25000"/>
                  </a:schemeClr>
                </a:solidFill>
              </a:rPr>
              <a:t>U</a:t>
            </a:r>
            <a:r>
              <a:rPr lang="en-US" sz="2800" dirty="0" smtClean="0">
                <a:solidFill>
                  <a:schemeClr val="tx1">
                    <a:lumMod val="75000"/>
                    <a:lumOff val="25000"/>
                  </a:schemeClr>
                </a:solidFill>
              </a:rPr>
              <a:t>rban &amp; suburban centers, traditional towns, emerging communities</a:t>
            </a:r>
          </a:p>
          <a:p>
            <a:pPr algn="r"/>
            <a:endParaRPr lang="en-US" sz="2800" dirty="0" smtClean="0">
              <a:solidFill>
                <a:schemeClr val="tx1">
                  <a:lumMod val="75000"/>
                  <a:lumOff val="25000"/>
                </a:schemeClr>
              </a:solidFill>
            </a:endParaRPr>
          </a:p>
          <a:p>
            <a:pPr algn="r"/>
            <a:r>
              <a:rPr lang="en-US" sz="2800" dirty="0" smtClean="0">
                <a:solidFill>
                  <a:schemeClr val="tx1">
                    <a:lumMod val="75000"/>
                    <a:lumOff val="25000"/>
                  </a:schemeClr>
                </a:solidFill>
              </a:rPr>
              <a:t>Consistent with local planning</a:t>
            </a:r>
          </a:p>
          <a:p>
            <a:pPr algn="r"/>
            <a:endParaRPr lang="en-US" sz="2800" dirty="0" smtClean="0">
              <a:solidFill>
                <a:schemeClr val="tx1">
                  <a:lumMod val="75000"/>
                  <a:lumOff val="25000"/>
                </a:schemeClr>
              </a:solidFill>
            </a:endParaRPr>
          </a:p>
          <a:p>
            <a:pPr algn="r"/>
            <a:r>
              <a:rPr lang="en-US" sz="2800" dirty="0" smtClean="0">
                <a:solidFill>
                  <a:schemeClr val="tx1">
                    <a:lumMod val="75000"/>
                    <a:lumOff val="25000"/>
                  </a:schemeClr>
                </a:solidFill>
              </a:rPr>
              <a:t>Mixed-use</a:t>
            </a:r>
          </a:p>
          <a:p>
            <a:pPr algn="r"/>
            <a:endParaRPr lang="en-US" sz="2800" dirty="0" smtClean="0">
              <a:solidFill>
                <a:schemeClr val="tx1">
                  <a:lumMod val="75000"/>
                  <a:lumOff val="25000"/>
                </a:schemeClr>
              </a:solidFill>
            </a:endParaRPr>
          </a:p>
          <a:p>
            <a:pPr algn="r"/>
            <a:r>
              <a:rPr lang="en-US" sz="2800" dirty="0" smtClean="0">
                <a:solidFill>
                  <a:schemeClr val="tx1">
                    <a:lumMod val="75000"/>
                    <a:lumOff val="25000"/>
                  </a:schemeClr>
                </a:solidFill>
              </a:rPr>
              <a:t>Aligned with existing &amp;</a:t>
            </a:r>
            <a:br>
              <a:rPr lang="en-US" sz="2800" dirty="0" smtClean="0">
                <a:solidFill>
                  <a:schemeClr val="tx1">
                    <a:lumMod val="75000"/>
                    <a:lumOff val="25000"/>
                  </a:schemeClr>
                </a:solidFill>
              </a:rPr>
            </a:br>
            <a:r>
              <a:rPr lang="en-US" sz="2800" dirty="0" smtClean="0">
                <a:solidFill>
                  <a:schemeClr val="tx1">
                    <a:lumMod val="75000"/>
                    <a:lumOff val="25000"/>
                  </a:schemeClr>
                </a:solidFill>
              </a:rPr>
              <a:t>planned transportation network</a:t>
            </a:r>
          </a:p>
          <a:p>
            <a:pPr lvl="1"/>
            <a:endParaRPr lang="en-US" sz="3200" dirty="0">
              <a:solidFill>
                <a:schemeClr val="tx1">
                  <a:lumMod val="75000"/>
                  <a:lumOff val="25000"/>
                </a:schemeClr>
              </a:solidFill>
            </a:endParaRPr>
          </a:p>
          <a:p>
            <a:endParaRPr lang="en-US" sz="3200" dirty="0" smtClean="0">
              <a:solidFill>
                <a:schemeClr val="tx1">
                  <a:lumMod val="75000"/>
                  <a:lumOff val="25000"/>
                </a:schemeClr>
              </a:solidFill>
            </a:endParaRPr>
          </a:p>
        </p:txBody>
      </p:sp>
      <p:sp>
        <p:nvSpPr>
          <p:cNvPr id="7" name="TextBox 6"/>
          <p:cNvSpPr txBox="1"/>
          <p:nvPr/>
        </p:nvSpPr>
        <p:spPr>
          <a:xfrm>
            <a:off x="0" y="304800"/>
            <a:ext cx="9144000" cy="892552"/>
          </a:xfrm>
          <a:prstGeom prst="rect">
            <a:avLst/>
          </a:prstGeom>
          <a:noFill/>
        </p:spPr>
        <p:txBody>
          <a:bodyPr wrap="square" rtlCol="0">
            <a:spAutoFit/>
          </a:bodyPr>
          <a:lstStyle/>
          <a:p>
            <a:pPr algn="r"/>
            <a:r>
              <a:rPr lang="en-US" sz="5200" dirty="0" smtClean="0">
                <a:solidFill>
                  <a:srgbClr val="098698"/>
                </a:solidFill>
              </a:rPr>
              <a:t>What Are Activity Centers?</a:t>
            </a:r>
            <a:endParaRPr lang="en-US" sz="5200" dirty="0">
              <a:solidFill>
                <a:srgbClr val="098698"/>
              </a:solidFill>
            </a:endParaRPr>
          </a:p>
        </p:txBody>
      </p:sp>
    </p:spTree>
    <p:extLst>
      <p:ext uri="{BB962C8B-B14F-4D97-AF65-F5344CB8AC3E}">
        <p14:creationId xmlns:p14="http://schemas.microsoft.com/office/powerpoint/2010/main" val="92577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04800"/>
            <a:ext cx="9144000" cy="923330"/>
          </a:xfrm>
          <a:prstGeom prst="rect">
            <a:avLst/>
          </a:prstGeom>
          <a:solidFill>
            <a:schemeClr val="bg1"/>
          </a:solidFill>
        </p:spPr>
        <p:txBody>
          <a:bodyPr wrap="square" rtlCol="0">
            <a:spAutoFit/>
          </a:bodyPr>
          <a:lstStyle/>
          <a:p>
            <a:pPr algn="ctr"/>
            <a:r>
              <a:rPr lang="en-US" sz="5400" dirty="0" smtClean="0">
                <a:solidFill>
                  <a:srgbClr val="098698"/>
                </a:solidFill>
              </a:rPr>
              <a:t>Place + Opportunity</a:t>
            </a:r>
            <a:endParaRPr lang="en-US" sz="5400" dirty="0">
              <a:solidFill>
                <a:srgbClr val="098698"/>
              </a:solidFill>
            </a:endParaRPr>
          </a:p>
        </p:txBody>
      </p:sp>
      <p:sp>
        <p:nvSpPr>
          <p:cNvPr id="2" name="TextBox 1"/>
          <p:cNvSpPr txBox="1"/>
          <p:nvPr/>
        </p:nvSpPr>
        <p:spPr>
          <a:xfrm>
            <a:off x="533400" y="1219200"/>
            <a:ext cx="8610600" cy="5509200"/>
          </a:xfrm>
          <a:prstGeom prst="rect">
            <a:avLst/>
          </a:prstGeom>
          <a:noFill/>
        </p:spPr>
        <p:txBody>
          <a:bodyPr wrap="square" rtlCol="0">
            <a:spAutoFit/>
          </a:bodyPr>
          <a:lstStyle/>
          <a:p>
            <a:pPr marL="571500" indent="-571500">
              <a:buFont typeface="Arial" pitchFamily="34" charset="0"/>
              <a:buChar char="•"/>
            </a:pPr>
            <a:r>
              <a:rPr lang="en-US" sz="3200" dirty="0">
                <a:solidFill>
                  <a:schemeClr val="tx1">
                    <a:lumMod val="75000"/>
                    <a:lumOff val="25000"/>
                  </a:schemeClr>
                </a:solidFill>
              </a:rPr>
              <a:t>Resource to support local government investment in Activity Centers</a:t>
            </a:r>
          </a:p>
          <a:p>
            <a:pPr marL="571500" indent="-571500">
              <a:buFont typeface="Arial" pitchFamily="34" charset="0"/>
              <a:buChar char="•"/>
            </a:pPr>
            <a:endParaRPr lang="en-US" sz="3200" dirty="0">
              <a:solidFill>
                <a:schemeClr val="tx1">
                  <a:lumMod val="75000"/>
                  <a:lumOff val="25000"/>
                </a:schemeClr>
              </a:solidFill>
            </a:endParaRPr>
          </a:p>
          <a:p>
            <a:pPr marL="571500" indent="-571500">
              <a:buFont typeface="Arial" pitchFamily="34" charset="0"/>
              <a:buChar char="•"/>
            </a:pPr>
            <a:r>
              <a:rPr lang="en-US" sz="3200" dirty="0" smtClean="0">
                <a:solidFill>
                  <a:schemeClr val="tx1">
                    <a:lumMod val="75000"/>
                    <a:lumOff val="25000"/>
                  </a:schemeClr>
                </a:solidFill>
              </a:rPr>
              <a:t>Regional perspective: </a:t>
            </a:r>
            <a:br>
              <a:rPr lang="en-US" sz="3200" dirty="0" smtClean="0">
                <a:solidFill>
                  <a:schemeClr val="tx1">
                    <a:lumMod val="75000"/>
                    <a:lumOff val="25000"/>
                  </a:schemeClr>
                </a:solidFill>
              </a:rPr>
            </a:br>
            <a:r>
              <a:rPr lang="en-US" sz="3200" dirty="0" smtClean="0">
                <a:solidFill>
                  <a:schemeClr val="tx1">
                    <a:lumMod val="75000"/>
                    <a:lumOff val="25000"/>
                  </a:schemeClr>
                </a:solidFill>
              </a:rPr>
              <a:t>	- Identifies </a:t>
            </a:r>
            <a:r>
              <a:rPr lang="en-US" sz="3200" dirty="0">
                <a:solidFill>
                  <a:schemeClr val="tx1">
                    <a:lumMod val="75000"/>
                    <a:lumOff val="25000"/>
                  </a:schemeClr>
                </a:solidFill>
              </a:rPr>
              <a:t>similar challenges &amp; needs of </a:t>
            </a:r>
            <a:r>
              <a:rPr lang="en-US" sz="3200" dirty="0" smtClean="0">
                <a:solidFill>
                  <a:schemeClr val="tx1">
                    <a:lumMod val="75000"/>
                    <a:lumOff val="25000"/>
                  </a:schemeClr>
                </a:solidFill>
              </a:rPr>
              <a:t>		Centers </a:t>
            </a:r>
            <a:r>
              <a:rPr lang="en-US" sz="3200" dirty="0">
                <a:solidFill>
                  <a:schemeClr val="tx1">
                    <a:lumMod val="75000"/>
                    <a:lumOff val="25000"/>
                  </a:schemeClr>
                </a:solidFill>
              </a:rPr>
              <a:t>throughout the </a:t>
            </a:r>
            <a:r>
              <a:rPr lang="en-US" sz="3200" dirty="0" smtClean="0">
                <a:solidFill>
                  <a:schemeClr val="tx1">
                    <a:lumMod val="75000"/>
                    <a:lumOff val="25000"/>
                  </a:schemeClr>
                </a:solidFill>
              </a:rPr>
              <a:t>region</a:t>
            </a:r>
            <a:br>
              <a:rPr lang="en-US" sz="3200" dirty="0" smtClean="0">
                <a:solidFill>
                  <a:schemeClr val="tx1">
                    <a:lumMod val="75000"/>
                    <a:lumOff val="25000"/>
                  </a:schemeClr>
                </a:solidFill>
              </a:rPr>
            </a:br>
            <a:r>
              <a:rPr lang="en-US" sz="3200" dirty="0" smtClean="0">
                <a:solidFill>
                  <a:schemeClr val="tx1">
                    <a:lumMod val="75000"/>
                    <a:lumOff val="25000"/>
                  </a:schemeClr>
                </a:solidFill>
              </a:rPr>
              <a:t>	- Provides </a:t>
            </a:r>
            <a:r>
              <a:rPr lang="en-US" sz="3200" dirty="0">
                <a:solidFill>
                  <a:schemeClr val="tx1">
                    <a:lumMod val="75000"/>
                    <a:lumOff val="25000"/>
                  </a:schemeClr>
                </a:solidFill>
              </a:rPr>
              <a:t>tailored tools and strategies to </a:t>
            </a:r>
            <a:r>
              <a:rPr lang="en-US" sz="3200" dirty="0" smtClean="0">
                <a:solidFill>
                  <a:schemeClr val="tx1">
                    <a:lumMod val="75000"/>
                    <a:lumOff val="25000"/>
                  </a:schemeClr>
                </a:solidFill>
              </a:rPr>
              <a:t>	help </a:t>
            </a:r>
            <a:r>
              <a:rPr lang="en-US" sz="3200" dirty="0">
                <a:solidFill>
                  <a:schemeClr val="tx1">
                    <a:lumMod val="75000"/>
                    <a:lumOff val="25000"/>
                  </a:schemeClr>
                </a:solidFill>
              </a:rPr>
              <a:t>communities meet their </a:t>
            </a:r>
            <a:r>
              <a:rPr lang="en-US" sz="3200" dirty="0" smtClean="0">
                <a:solidFill>
                  <a:schemeClr val="tx1">
                    <a:lumMod val="75000"/>
                    <a:lumOff val="25000"/>
                  </a:schemeClr>
                </a:solidFill>
              </a:rPr>
              <a:t>aspirations</a:t>
            </a:r>
          </a:p>
          <a:p>
            <a:endParaRPr lang="en-US" sz="3200" dirty="0" smtClean="0">
              <a:solidFill>
                <a:schemeClr val="tx1">
                  <a:lumMod val="75000"/>
                  <a:lumOff val="25000"/>
                </a:schemeClr>
              </a:solidFill>
            </a:endParaRPr>
          </a:p>
          <a:p>
            <a:pPr marL="571500" indent="-571500">
              <a:buFont typeface="Arial" pitchFamily="34" charset="0"/>
              <a:buChar char="•"/>
            </a:pPr>
            <a:r>
              <a:rPr lang="en-US" sz="3200" dirty="0" smtClean="0">
                <a:solidFill>
                  <a:schemeClr val="tx1">
                    <a:lumMod val="75000"/>
                    <a:lumOff val="25000"/>
                  </a:schemeClr>
                </a:solidFill>
              </a:rPr>
              <a:t>Facilitates regional knowledge-sharing—local governments can learn from each other</a:t>
            </a:r>
            <a:endParaRPr lang="en-US" sz="3200" dirty="0">
              <a:solidFill>
                <a:schemeClr val="tx1">
                  <a:lumMod val="75000"/>
                  <a:lumOff val="25000"/>
                </a:schemeClr>
              </a:solidFill>
            </a:endParaRPr>
          </a:p>
        </p:txBody>
      </p:sp>
      <p:sp>
        <p:nvSpPr>
          <p:cNvPr id="3" name="Slide Number Placeholder 2"/>
          <p:cNvSpPr>
            <a:spLocks noGrp="1"/>
          </p:cNvSpPr>
          <p:nvPr>
            <p:ph type="sldNum" sz="quarter" idx="12"/>
          </p:nvPr>
        </p:nvSpPr>
        <p:spPr/>
        <p:txBody>
          <a:bodyPr/>
          <a:lstStyle/>
          <a:p>
            <a:fld id="{3C97CD7A-3D32-4E3F-AD52-28EA7ED858CC}" type="slidenum">
              <a:rPr lang="en-US" smtClean="0"/>
              <a:t>14</a:t>
            </a:fld>
            <a:endParaRPr lang="en-US"/>
          </a:p>
        </p:txBody>
      </p:sp>
    </p:spTree>
    <p:extLst>
      <p:ext uri="{BB962C8B-B14F-4D97-AF65-F5344CB8AC3E}">
        <p14:creationId xmlns:p14="http://schemas.microsoft.com/office/powerpoint/2010/main" val="25007799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extBox 61"/>
          <p:cNvSpPr txBox="1"/>
          <p:nvPr/>
        </p:nvSpPr>
        <p:spPr>
          <a:xfrm>
            <a:off x="0" y="304800"/>
            <a:ext cx="9144000" cy="923330"/>
          </a:xfrm>
          <a:prstGeom prst="rect">
            <a:avLst/>
          </a:prstGeom>
          <a:solidFill>
            <a:schemeClr val="bg1"/>
          </a:solidFill>
        </p:spPr>
        <p:txBody>
          <a:bodyPr wrap="square" rtlCol="0">
            <a:spAutoFit/>
          </a:bodyPr>
          <a:lstStyle/>
          <a:p>
            <a:pPr algn="r"/>
            <a:r>
              <a:rPr lang="en-US" sz="5400" dirty="0" smtClean="0">
                <a:solidFill>
                  <a:srgbClr val="098698"/>
                </a:solidFill>
              </a:rPr>
              <a:t>Report Overview</a:t>
            </a:r>
            <a:endParaRPr lang="en-US" sz="5400" dirty="0">
              <a:solidFill>
                <a:srgbClr val="098698"/>
              </a:solidFill>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9" y="0"/>
            <a:ext cx="4721601" cy="6858001"/>
          </a:xfrm>
          <a:prstGeom prst="rect">
            <a:avLst/>
          </a:prstGeom>
        </p:spPr>
      </p:pic>
      <p:sp>
        <p:nvSpPr>
          <p:cNvPr id="5" name="TextBox 4"/>
          <p:cNvSpPr txBox="1"/>
          <p:nvPr/>
        </p:nvSpPr>
        <p:spPr>
          <a:xfrm>
            <a:off x="4917881" y="1701225"/>
            <a:ext cx="4149919" cy="584775"/>
          </a:xfrm>
          <a:prstGeom prst="rect">
            <a:avLst/>
          </a:prstGeom>
          <a:noFill/>
        </p:spPr>
        <p:txBody>
          <a:bodyPr wrap="none" rtlCol="0">
            <a:spAutoFit/>
          </a:bodyPr>
          <a:lstStyle/>
          <a:p>
            <a:r>
              <a:rPr lang="en-US" sz="3200" dirty="0" smtClean="0">
                <a:solidFill>
                  <a:schemeClr val="tx1">
                    <a:lumMod val="75000"/>
                    <a:lumOff val="25000"/>
                  </a:schemeClr>
                </a:solidFill>
              </a:rPr>
              <a:t>2/3 of Centers Analyzed</a:t>
            </a:r>
            <a:endParaRPr lang="en-US" sz="3200" dirty="0">
              <a:solidFill>
                <a:schemeClr val="tx1">
                  <a:lumMod val="75000"/>
                  <a:lumOff val="25000"/>
                </a:schemeClr>
              </a:solidFill>
            </a:endParaRPr>
          </a:p>
        </p:txBody>
      </p:sp>
      <p:pic>
        <p:nvPicPr>
          <p:cNvPr id="28" name="Picture 2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4721601" cy="6858000"/>
          </a:xfrm>
          <a:prstGeom prst="rect">
            <a:avLst/>
          </a:prstGeom>
        </p:spPr>
      </p:pic>
      <p:grpSp>
        <p:nvGrpSpPr>
          <p:cNvPr id="58" name="Group 57"/>
          <p:cNvGrpSpPr/>
          <p:nvPr/>
        </p:nvGrpSpPr>
        <p:grpSpPr>
          <a:xfrm>
            <a:off x="5181600" y="2195861"/>
            <a:ext cx="4038600" cy="1766539"/>
            <a:chOff x="5181600" y="2195861"/>
            <a:chExt cx="4038600" cy="1766539"/>
          </a:xfrm>
        </p:grpSpPr>
        <p:grpSp>
          <p:nvGrpSpPr>
            <p:cNvPr id="51" name="Group 50"/>
            <p:cNvGrpSpPr/>
            <p:nvPr/>
          </p:nvGrpSpPr>
          <p:grpSpPr>
            <a:xfrm>
              <a:off x="5181600" y="2885182"/>
              <a:ext cx="4038600" cy="1077218"/>
              <a:chOff x="5181600" y="2885182"/>
              <a:chExt cx="4038600" cy="1077218"/>
            </a:xfrm>
          </p:grpSpPr>
          <p:sp>
            <p:nvSpPr>
              <p:cNvPr id="9" name="TextBox 8"/>
              <p:cNvSpPr txBox="1"/>
              <p:nvPr/>
            </p:nvSpPr>
            <p:spPr>
              <a:xfrm>
                <a:off x="5181600" y="2885182"/>
                <a:ext cx="1132618" cy="1077218"/>
              </a:xfrm>
              <a:prstGeom prst="rect">
                <a:avLst/>
              </a:prstGeom>
              <a:noFill/>
            </p:spPr>
            <p:txBody>
              <a:bodyPr wrap="none" rtlCol="0">
                <a:spAutoFit/>
              </a:bodyPr>
              <a:lstStyle/>
              <a:p>
                <a:r>
                  <a:rPr lang="en-US" sz="3200" dirty="0" smtClean="0">
                    <a:solidFill>
                      <a:schemeClr val="tx1">
                        <a:lumMod val="75000"/>
                        <a:lumOff val="25000"/>
                      </a:schemeClr>
                    </a:solidFill>
                  </a:rPr>
                  <a:t>Place</a:t>
                </a:r>
                <a:br>
                  <a:rPr lang="en-US" sz="3200" dirty="0" smtClean="0">
                    <a:solidFill>
                      <a:schemeClr val="tx1">
                        <a:lumMod val="75000"/>
                        <a:lumOff val="25000"/>
                      </a:schemeClr>
                    </a:solidFill>
                  </a:rPr>
                </a:br>
                <a:r>
                  <a:rPr lang="en-US" sz="3200" dirty="0" smtClean="0">
                    <a:solidFill>
                      <a:schemeClr val="tx1">
                        <a:lumMod val="75000"/>
                        <a:lumOff val="25000"/>
                      </a:schemeClr>
                    </a:solidFill>
                  </a:rPr>
                  <a:t>Types</a:t>
                </a:r>
                <a:endParaRPr lang="en-US" sz="3200" dirty="0">
                  <a:solidFill>
                    <a:schemeClr val="tx1">
                      <a:lumMod val="75000"/>
                      <a:lumOff val="25000"/>
                    </a:schemeClr>
                  </a:solidFill>
                </a:endParaRPr>
              </a:p>
            </p:txBody>
          </p:sp>
          <p:sp>
            <p:nvSpPr>
              <p:cNvPr id="10" name="TextBox 9"/>
              <p:cNvSpPr txBox="1"/>
              <p:nvPr/>
            </p:nvSpPr>
            <p:spPr>
              <a:xfrm>
                <a:off x="6982087" y="2885182"/>
                <a:ext cx="2238113" cy="1077218"/>
              </a:xfrm>
              <a:prstGeom prst="rect">
                <a:avLst/>
              </a:prstGeom>
              <a:noFill/>
            </p:spPr>
            <p:txBody>
              <a:bodyPr wrap="none" rtlCol="0">
                <a:spAutoFit/>
              </a:bodyPr>
              <a:lstStyle/>
              <a:p>
                <a:pPr algn="ctr"/>
                <a:r>
                  <a:rPr lang="en-US" sz="3200" dirty="0" smtClean="0">
                    <a:solidFill>
                      <a:schemeClr val="tx1">
                        <a:lumMod val="75000"/>
                        <a:lumOff val="25000"/>
                      </a:schemeClr>
                    </a:solidFill>
                  </a:rPr>
                  <a:t>Opportunity</a:t>
                </a:r>
                <a:br>
                  <a:rPr lang="en-US" sz="3200" dirty="0" smtClean="0">
                    <a:solidFill>
                      <a:schemeClr val="tx1">
                        <a:lumMod val="75000"/>
                        <a:lumOff val="25000"/>
                      </a:schemeClr>
                    </a:solidFill>
                  </a:rPr>
                </a:br>
                <a:r>
                  <a:rPr lang="en-US" sz="3200" dirty="0" smtClean="0">
                    <a:solidFill>
                      <a:schemeClr val="tx1">
                        <a:lumMod val="75000"/>
                        <a:lumOff val="25000"/>
                      </a:schemeClr>
                    </a:solidFill>
                  </a:rPr>
                  <a:t>Types</a:t>
                </a:r>
                <a:endParaRPr lang="en-US" sz="3200" dirty="0">
                  <a:solidFill>
                    <a:schemeClr val="tx1">
                      <a:lumMod val="75000"/>
                      <a:lumOff val="25000"/>
                    </a:schemeClr>
                  </a:solidFill>
                </a:endParaRPr>
              </a:p>
            </p:txBody>
          </p:sp>
        </p:grpSp>
        <p:grpSp>
          <p:nvGrpSpPr>
            <p:cNvPr id="50" name="Group 49"/>
            <p:cNvGrpSpPr/>
            <p:nvPr/>
          </p:nvGrpSpPr>
          <p:grpSpPr>
            <a:xfrm>
              <a:off x="5776796" y="2195861"/>
              <a:ext cx="2452804" cy="775939"/>
              <a:chOff x="5776796" y="2195861"/>
              <a:chExt cx="2452804" cy="775939"/>
            </a:xfrm>
          </p:grpSpPr>
          <p:cxnSp>
            <p:nvCxnSpPr>
              <p:cNvPr id="30" name="Straight Arrow Connector 29"/>
              <p:cNvCxnSpPr/>
              <p:nvPr/>
            </p:nvCxnSpPr>
            <p:spPr>
              <a:xfrm flipH="1">
                <a:off x="5776796" y="2209800"/>
                <a:ext cx="500251" cy="76200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7696200" y="2195861"/>
                <a:ext cx="533400" cy="775939"/>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59" name="Group 58"/>
          <p:cNvGrpSpPr/>
          <p:nvPr/>
        </p:nvGrpSpPr>
        <p:grpSpPr>
          <a:xfrm>
            <a:off x="5178631" y="3886200"/>
            <a:ext cx="3475035" cy="965775"/>
            <a:chOff x="5178631" y="3886200"/>
            <a:chExt cx="3475035" cy="965775"/>
          </a:xfrm>
        </p:grpSpPr>
        <p:grpSp>
          <p:nvGrpSpPr>
            <p:cNvPr id="53" name="Group 52"/>
            <p:cNvGrpSpPr/>
            <p:nvPr/>
          </p:nvGrpSpPr>
          <p:grpSpPr>
            <a:xfrm>
              <a:off x="5178631" y="4254173"/>
              <a:ext cx="3475035" cy="597802"/>
              <a:chOff x="5178631" y="4254173"/>
              <a:chExt cx="3475035" cy="597802"/>
            </a:xfrm>
          </p:grpSpPr>
          <p:sp>
            <p:nvSpPr>
              <p:cNvPr id="11" name="TextBox 10"/>
              <p:cNvSpPr txBox="1"/>
              <p:nvPr/>
            </p:nvSpPr>
            <p:spPr>
              <a:xfrm>
                <a:off x="5178631" y="4254173"/>
                <a:ext cx="1112805" cy="584775"/>
              </a:xfrm>
              <a:prstGeom prst="rect">
                <a:avLst/>
              </a:prstGeom>
              <a:noFill/>
            </p:spPr>
            <p:txBody>
              <a:bodyPr wrap="none" rtlCol="0">
                <a:spAutoFit/>
              </a:bodyPr>
              <a:lstStyle/>
              <a:p>
                <a:r>
                  <a:rPr lang="en-US" sz="3200" dirty="0" smtClean="0">
                    <a:solidFill>
                      <a:schemeClr val="tx1">
                        <a:lumMod val="75000"/>
                        <a:lumOff val="25000"/>
                      </a:schemeClr>
                    </a:solidFill>
                  </a:rPr>
                  <a:t>Goals</a:t>
                </a:r>
                <a:endParaRPr lang="en-US" sz="3200" dirty="0">
                  <a:solidFill>
                    <a:schemeClr val="tx1">
                      <a:lumMod val="75000"/>
                      <a:lumOff val="25000"/>
                    </a:schemeClr>
                  </a:solidFill>
                </a:endParaRPr>
              </a:p>
            </p:txBody>
          </p:sp>
          <p:sp>
            <p:nvSpPr>
              <p:cNvPr id="21" name="TextBox 20"/>
              <p:cNvSpPr txBox="1"/>
              <p:nvPr/>
            </p:nvSpPr>
            <p:spPr>
              <a:xfrm>
                <a:off x="7540861" y="4267200"/>
                <a:ext cx="1112805" cy="584775"/>
              </a:xfrm>
              <a:prstGeom prst="rect">
                <a:avLst/>
              </a:prstGeom>
              <a:noFill/>
            </p:spPr>
            <p:txBody>
              <a:bodyPr wrap="none" rtlCol="0">
                <a:spAutoFit/>
              </a:bodyPr>
              <a:lstStyle/>
              <a:p>
                <a:r>
                  <a:rPr lang="en-US" sz="3200" dirty="0" smtClean="0">
                    <a:solidFill>
                      <a:schemeClr val="tx1">
                        <a:lumMod val="75000"/>
                        <a:lumOff val="25000"/>
                      </a:schemeClr>
                    </a:solidFill>
                  </a:rPr>
                  <a:t>Goals</a:t>
                </a:r>
                <a:endParaRPr lang="en-US" sz="3200" dirty="0">
                  <a:solidFill>
                    <a:schemeClr val="tx1">
                      <a:lumMod val="75000"/>
                      <a:lumOff val="25000"/>
                    </a:schemeClr>
                  </a:solidFill>
                </a:endParaRPr>
              </a:p>
            </p:txBody>
          </p:sp>
        </p:grpSp>
        <p:grpSp>
          <p:nvGrpSpPr>
            <p:cNvPr id="52" name="Group 51"/>
            <p:cNvGrpSpPr/>
            <p:nvPr/>
          </p:nvGrpSpPr>
          <p:grpSpPr>
            <a:xfrm>
              <a:off x="5747909" y="3886200"/>
              <a:ext cx="2342167" cy="533400"/>
              <a:chOff x="5747909" y="3886200"/>
              <a:chExt cx="2342167" cy="533400"/>
            </a:xfrm>
          </p:grpSpPr>
          <p:cxnSp>
            <p:nvCxnSpPr>
              <p:cNvPr id="43" name="Straight Arrow Connector 42"/>
              <p:cNvCxnSpPr/>
              <p:nvPr/>
            </p:nvCxnSpPr>
            <p:spPr>
              <a:xfrm>
                <a:off x="5747909" y="388620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8090076" y="391164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60" name="Group 59"/>
          <p:cNvGrpSpPr/>
          <p:nvPr/>
        </p:nvGrpSpPr>
        <p:grpSpPr>
          <a:xfrm>
            <a:off x="4876800" y="4724400"/>
            <a:ext cx="4191000" cy="927427"/>
            <a:chOff x="4876800" y="4724400"/>
            <a:chExt cx="4191000" cy="927427"/>
          </a:xfrm>
        </p:grpSpPr>
        <p:grpSp>
          <p:nvGrpSpPr>
            <p:cNvPr id="57" name="Group 56"/>
            <p:cNvGrpSpPr/>
            <p:nvPr/>
          </p:nvGrpSpPr>
          <p:grpSpPr>
            <a:xfrm>
              <a:off x="4876800" y="5054025"/>
              <a:ext cx="4191000" cy="597802"/>
              <a:chOff x="4876800" y="5054025"/>
              <a:chExt cx="4191000" cy="597802"/>
            </a:xfrm>
          </p:grpSpPr>
          <p:sp>
            <p:nvSpPr>
              <p:cNvPr id="12" name="TextBox 11"/>
              <p:cNvSpPr txBox="1"/>
              <p:nvPr/>
            </p:nvSpPr>
            <p:spPr>
              <a:xfrm>
                <a:off x="4876800" y="5054025"/>
                <a:ext cx="1828770" cy="584775"/>
              </a:xfrm>
              <a:prstGeom prst="rect">
                <a:avLst/>
              </a:prstGeom>
              <a:noFill/>
            </p:spPr>
            <p:txBody>
              <a:bodyPr wrap="none" rtlCol="0">
                <a:spAutoFit/>
              </a:bodyPr>
              <a:lstStyle/>
              <a:p>
                <a:r>
                  <a:rPr lang="en-US" sz="3200" dirty="0" smtClean="0">
                    <a:solidFill>
                      <a:schemeClr val="tx1">
                        <a:lumMod val="75000"/>
                        <a:lumOff val="25000"/>
                      </a:schemeClr>
                    </a:solidFill>
                  </a:rPr>
                  <a:t>Strategies</a:t>
                </a:r>
                <a:endParaRPr lang="en-US" sz="3200" dirty="0">
                  <a:solidFill>
                    <a:schemeClr val="tx1">
                      <a:lumMod val="75000"/>
                      <a:lumOff val="25000"/>
                    </a:schemeClr>
                  </a:solidFill>
                </a:endParaRPr>
              </a:p>
            </p:txBody>
          </p:sp>
          <p:sp>
            <p:nvSpPr>
              <p:cNvPr id="22" name="TextBox 21"/>
              <p:cNvSpPr txBox="1"/>
              <p:nvPr/>
            </p:nvSpPr>
            <p:spPr>
              <a:xfrm>
                <a:off x="7239030" y="5067052"/>
                <a:ext cx="1828770" cy="584775"/>
              </a:xfrm>
              <a:prstGeom prst="rect">
                <a:avLst/>
              </a:prstGeom>
              <a:noFill/>
            </p:spPr>
            <p:txBody>
              <a:bodyPr wrap="none" rtlCol="0">
                <a:spAutoFit/>
              </a:bodyPr>
              <a:lstStyle/>
              <a:p>
                <a:r>
                  <a:rPr lang="en-US" sz="3200" dirty="0" smtClean="0">
                    <a:solidFill>
                      <a:schemeClr val="tx1">
                        <a:lumMod val="75000"/>
                        <a:lumOff val="25000"/>
                      </a:schemeClr>
                    </a:solidFill>
                  </a:rPr>
                  <a:t>Strategies</a:t>
                </a:r>
                <a:endParaRPr lang="en-US" sz="3200" dirty="0">
                  <a:solidFill>
                    <a:schemeClr val="tx1">
                      <a:lumMod val="75000"/>
                      <a:lumOff val="25000"/>
                    </a:schemeClr>
                  </a:solidFill>
                </a:endParaRPr>
              </a:p>
            </p:txBody>
          </p:sp>
        </p:grpSp>
        <p:grpSp>
          <p:nvGrpSpPr>
            <p:cNvPr id="54" name="Group 53"/>
            <p:cNvGrpSpPr/>
            <p:nvPr/>
          </p:nvGrpSpPr>
          <p:grpSpPr>
            <a:xfrm>
              <a:off x="5735033" y="4724400"/>
              <a:ext cx="2342167" cy="533400"/>
              <a:chOff x="5735033" y="4724400"/>
              <a:chExt cx="2342167" cy="533400"/>
            </a:xfrm>
          </p:grpSpPr>
          <p:cxnSp>
            <p:nvCxnSpPr>
              <p:cNvPr id="45" name="Straight Arrow Connector 44"/>
              <p:cNvCxnSpPr/>
              <p:nvPr/>
            </p:nvCxnSpPr>
            <p:spPr>
              <a:xfrm>
                <a:off x="5735033" y="472440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8077200" y="474984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61" name="Group 60"/>
          <p:cNvGrpSpPr/>
          <p:nvPr/>
        </p:nvGrpSpPr>
        <p:grpSpPr>
          <a:xfrm>
            <a:off x="5273062" y="5562600"/>
            <a:ext cx="3398476" cy="927427"/>
            <a:chOff x="5273062" y="5562600"/>
            <a:chExt cx="3398476" cy="927427"/>
          </a:xfrm>
        </p:grpSpPr>
        <p:grpSp>
          <p:nvGrpSpPr>
            <p:cNvPr id="55" name="Group 54"/>
            <p:cNvGrpSpPr/>
            <p:nvPr/>
          </p:nvGrpSpPr>
          <p:grpSpPr>
            <a:xfrm>
              <a:off x="5273062" y="5892225"/>
              <a:ext cx="3398476" cy="597802"/>
              <a:chOff x="5273062" y="5892225"/>
              <a:chExt cx="3398476" cy="597802"/>
            </a:xfrm>
          </p:grpSpPr>
          <p:sp>
            <p:nvSpPr>
              <p:cNvPr id="13" name="TextBox 12"/>
              <p:cNvSpPr txBox="1"/>
              <p:nvPr/>
            </p:nvSpPr>
            <p:spPr>
              <a:xfrm>
                <a:off x="5273062" y="5892225"/>
                <a:ext cx="1036246" cy="584775"/>
              </a:xfrm>
              <a:prstGeom prst="rect">
                <a:avLst/>
              </a:prstGeom>
              <a:noFill/>
            </p:spPr>
            <p:txBody>
              <a:bodyPr wrap="none" rtlCol="0">
                <a:spAutoFit/>
              </a:bodyPr>
              <a:lstStyle/>
              <a:p>
                <a:r>
                  <a:rPr lang="en-US" sz="3200" dirty="0" smtClean="0">
                    <a:solidFill>
                      <a:schemeClr val="tx1">
                        <a:lumMod val="75000"/>
                        <a:lumOff val="25000"/>
                      </a:schemeClr>
                    </a:solidFill>
                  </a:rPr>
                  <a:t>Tools</a:t>
                </a:r>
                <a:endParaRPr lang="en-US" sz="3200" dirty="0">
                  <a:solidFill>
                    <a:schemeClr val="tx1">
                      <a:lumMod val="75000"/>
                      <a:lumOff val="25000"/>
                    </a:schemeClr>
                  </a:solidFill>
                </a:endParaRPr>
              </a:p>
            </p:txBody>
          </p:sp>
          <p:sp>
            <p:nvSpPr>
              <p:cNvPr id="23" name="TextBox 22"/>
              <p:cNvSpPr txBox="1"/>
              <p:nvPr/>
            </p:nvSpPr>
            <p:spPr>
              <a:xfrm>
                <a:off x="7635292" y="5905252"/>
                <a:ext cx="1036246" cy="584775"/>
              </a:xfrm>
              <a:prstGeom prst="rect">
                <a:avLst/>
              </a:prstGeom>
              <a:noFill/>
            </p:spPr>
            <p:txBody>
              <a:bodyPr wrap="none" rtlCol="0">
                <a:spAutoFit/>
              </a:bodyPr>
              <a:lstStyle/>
              <a:p>
                <a:r>
                  <a:rPr lang="en-US" sz="3200" dirty="0" smtClean="0">
                    <a:solidFill>
                      <a:schemeClr val="tx1">
                        <a:lumMod val="75000"/>
                        <a:lumOff val="25000"/>
                      </a:schemeClr>
                    </a:solidFill>
                  </a:rPr>
                  <a:t>Tools</a:t>
                </a:r>
                <a:endParaRPr lang="en-US" sz="3200" dirty="0">
                  <a:solidFill>
                    <a:schemeClr val="tx1">
                      <a:lumMod val="75000"/>
                      <a:lumOff val="25000"/>
                    </a:schemeClr>
                  </a:solidFill>
                </a:endParaRPr>
              </a:p>
            </p:txBody>
          </p:sp>
        </p:grpSp>
        <p:grpSp>
          <p:nvGrpSpPr>
            <p:cNvPr id="56" name="Group 55"/>
            <p:cNvGrpSpPr/>
            <p:nvPr/>
          </p:nvGrpSpPr>
          <p:grpSpPr>
            <a:xfrm>
              <a:off x="5747909" y="5562600"/>
              <a:ext cx="2342167" cy="533400"/>
              <a:chOff x="5747909" y="5562600"/>
              <a:chExt cx="2342167" cy="533400"/>
            </a:xfrm>
          </p:grpSpPr>
          <p:cxnSp>
            <p:nvCxnSpPr>
              <p:cNvPr id="46" name="Straight Arrow Connector 45"/>
              <p:cNvCxnSpPr/>
              <p:nvPr/>
            </p:nvCxnSpPr>
            <p:spPr>
              <a:xfrm>
                <a:off x="5747909" y="556260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8090076" y="5588040"/>
                <a:ext cx="0" cy="507960"/>
              </a:xfrm>
              <a:prstGeom prst="straightConnector1">
                <a:avLst/>
              </a:prstGeom>
              <a:ln w="38100">
                <a:solidFill>
                  <a:schemeClr val="accent6"/>
                </a:solidFill>
                <a:tailEnd type="arrow"/>
              </a:ln>
            </p:spPr>
            <p:style>
              <a:lnRef idx="1">
                <a:schemeClr val="accent1"/>
              </a:lnRef>
              <a:fillRef idx="0">
                <a:schemeClr val="accent1"/>
              </a:fillRef>
              <a:effectRef idx="0">
                <a:schemeClr val="accent1"/>
              </a:effectRef>
              <a:fontRef idx="minor">
                <a:schemeClr val="tx1"/>
              </a:fontRef>
            </p:style>
          </p:cxnSp>
        </p:grpSp>
      </p:grpSp>
      <p:sp>
        <p:nvSpPr>
          <p:cNvPr id="63" name="Slide Number Placeholder 62"/>
          <p:cNvSpPr>
            <a:spLocks noGrp="1"/>
          </p:cNvSpPr>
          <p:nvPr>
            <p:ph type="sldNum" sz="quarter" idx="12"/>
          </p:nvPr>
        </p:nvSpPr>
        <p:spPr/>
        <p:txBody>
          <a:bodyPr/>
          <a:lstStyle/>
          <a:p>
            <a:fld id="{3C97CD7A-3D32-4E3F-AD52-28EA7ED858CC}" type="slidenum">
              <a:rPr lang="en-US" smtClean="0"/>
              <a:t>15</a:t>
            </a:fld>
            <a:endParaRPr lang="en-US"/>
          </a:p>
        </p:txBody>
      </p:sp>
    </p:spTree>
    <p:extLst>
      <p:ext uri="{BB962C8B-B14F-4D97-AF65-F5344CB8AC3E}">
        <p14:creationId xmlns:p14="http://schemas.microsoft.com/office/powerpoint/2010/main" val="24808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90500" y="1371600"/>
            <a:ext cx="8763000" cy="5257800"/>
          </a:xfrm>
          <a:prstGeom prst="roundRect">
            <a:avLst>
              <a:gd name="adj" fmla="val 8500"/>
            </a:avLst>
          </a:prstGeom>
          <a:solidFill>
            <a:srgbClr val="098698"/>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 name="Rounded Rectangle 4"/>
          <p:cNvSpPr/>
          <p:nvPr/>
        </p:nvSpPr>
        <p:spPr>
          <a:xfrm>
            <a:off x="321396" y="1480992"/>
            <a:ext cx="8501208" cy="4996008"/>
          </a:xfrm>
          <a:prstGeom prst="rect">
            <a:avLst/>
          </a:prstGeom>
          <a:solidFill>
            <a:srgbClr val="098698"/>
          </a:solid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3245961" numCol="1" spcCol="1270" anchor="t" anchorCtr="0">
            <a:noAutofit/>
          </a:bodyPr>
          <a:lstStyle/>
          <a:p>
            <a:pPr lvl="0" algn="l" defTabSz="2889250" rtl="0">
              <a:lnSpc>
                <a:spcPct val="90000"/>
              </a:lnSpc>
              <a:spcBef>
                <a:spcPct val="0"/>
              </a:spcBef>
              <a:spcAft>
                <a:spcPct val="35000"/>
              </a:spcAft>
            </a:pPr>
            <a:r>
              <a:rPr lang="en-US" sz="6500" kern="1200" dirty="0" smtClean="0"/>
              <a:t>Places Typology</a:t>
            </a:r>
            <a:endParaRPr lang="en-US" sz="6500" kern="1200" dirty="0"/>
          </a:p>
        </p:txBody>
      </p:sp>
      <p:sp>
        <p:nvSpPr>
          <p:cNvPr id="9" name="Rounded Rectangle 8"/>
          <p:cNvSpPr/>
          <p:nvPr/>
        </p:nvSpPr>
        <p:spPr>
          <a:xfrm>
            <a:off x="413586" y="2950296"/>
            <a:ext cx="4125841" cy="3298104"/>
          </a:xfrm>
          <a:prstGeom prst="roundRect">
            <a:avLst>
              <a:gd name="adj" fmla="val 10500"/>
            </a:avLst>
          </a:prstGeom>
          <a:solidFill>
            <a:schemeClr val="bg1"/>
          </a:solidFill>
          <a:ln>
            <a:solidFill>
              <a:schemeClr val="accent6">
                <a:lumMod val="7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Rounded Rectangle 4"/>
          <p:cNvSpPr/>
          <p:nvPr/>
        </p:nvSpPr>
        <p:spPr>
          <a:xfrm>
            <a:off x="562549" y="3051724"/>
            <a:ext cx="3857051" cy="3095248"/>
          </a:xfrm>
          <a:prstGeom prst="rect">
            <a:avLst/>
          </a:prstGeom>
          <a:solidFill>
            <a:schemeClr val="bg1"/>
          </a:solid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274320" rIns="102870" bIns="102870" numCol="1" spcCol="1270" anchor="t" anchorCtr="0">
            <a:noAutofit/>
          </a:bodyPr>
          <a:lstStyle/>
          <a:p>
            <a:pPr lvl="0" algn="ctr" defTabSz="1200150" rtl="0">
              <a:lnSpc>
                <a:spcPct val="90000"/>
              </a:lnSpc>
              <a:spcBef>
                <a:spcPct val="0"/>
              </a:spcBef>
              <a:spcAft>
                <a:spcPct val="35000"/>
              </a:spcAft>
            </a:pPr>
            <a:r>
              <a:rPr lang="en-US" sz="2700" b="1" kern="1200" dirty="0" smtClean="0"/>
              <a:t>Urban Form</a:t>
            </a:r>
          </a:p>
          <a:p>
            <a:pPr lvl="0" algn="ctr" defTabSz="1200150" rtl="0">
              <a:lnSpc>
                <a:spcPct val="90000"/>
              </a:lnSpc>
              <a:spcBef>
                <a:spcPct val="0"/>
              </a:spcBef>
              <a:spcAft>
                <a:spcPct val="35000"/>
              </a:spcAft>
            </a:pPr>
            <a:r>
              <a:rPr lang="en-US" sz="2000" dirty="0" smtClean="0"/>
              <a:t>Built environment characteristics,</a:t>
            </a:r>
          </a:p>
          <a:p>
            <a:pPr lvl="0" algn="ctr" defTabSz="1200150" rtl="0">
              <a:lnSpc>
                <a:spcPct val="90000"/>
              </a:lnSpc>
              <a:spcBef>
                <a:spcPct val="0"/>
              </a:spcBef>
              <a:spcAft>
                <a:spcPct val="35000"/>
              </a:spcAft>
            </a:pPr>
            <a:r>
              <a:rPr lang="en-US" sz="2000" dirty="0" smtClean="0"/>
              <a:t>W</a:t>
            </a:r>
            <a:r>
              <a:rPr lang="en-US" sz="2000" kern="1200" dirty="0" smtClean="0"/>
              <a:t>alkability (State of Place™)</a:t>
            </a:r>
          </a:p>
          <a:p>
            <a:pPr lvl="0" algn="ctr" defTabSz="1200150" rtl="0">
              <a:lnSpc>
                <a:spcPct val="90000"/>
              </a:lnSpc>
              <a:spcBef>
                <a:spcPct val="0"/>
              </a:spcBef>
              <a:spcAft>
                <a:spcPct val="35000"/>
              </a:spcAft>
            </a:pPr>
            <a:endParaRPr lang="en-US" sz="2000" dirty="0" smtClean="0"/>
          </a:p>
          <a:p>
            <a:pPr lvl="0" algn="ctr" defTabSz="1200150" rtl="0">
              <a:lnSpc>
                <a:spcPct val="90000"/>
              </a:lnSpc>
              <a:spcBef>
                <a:spcPct val="0"/>
              </a:spcBef>
              <a:spcAft>
                <a:spcPct val="35000"/>
              </a:spcAft>
            </a:pPr>
            <a:endParaRPr lang="en-US" sz="2000" dirty="0">
              <a:solidFill>
                <a:schemeClr val="accent6">
                  <a:lumMod val="75000"/>
                </a:schemeClr>
              </a:solidFill>
            </a:endParaRPr>
          </a:p>
          <a:p>
            <a:pPr lvl="0" algn="ctr" defTabSz="1200150" rtl="0">
              <a:lnSpc>
                <a:spcPct val="90000"/>
              </a:lnSpc>
              <a:spcBef>
                <a:spcPct val="0"/>
              </a:spcBef>
              <a:spcAft>
                <a:spcPct val="35000"/>
              </a:spcAft>
            </a:pPr>
            <a:r>
              <a:rPr lang="en-US" sz="2000" dirty="0">
                <a:solidFill>
                  <a:schemeClr val="accent6">
                    <a:lumMod val="75000"/>
                  </a:schemeClr>
                </a:solidFill>
              </a:rPr>
              <a:t/>
            </a:r>
            <a:br>
              <a:rPr lang="en-US" sz="2000" dirty="0">
                <a:solidFill>
                  <a:schemeClr val="accent6">
                    <a:lumMod val="75000"/>
                  </a:schemeClr>
                </a:solidFill>
              </a:rPr>
            </a:br>
            <a:r>
              <a:rPr lang="en-US" sz="2000" kern="1200" dirty="0" smtClean="0">
                <a:solidFill>
                  <a:schemeClr val="accent6">
                    <a:lumMod val="75000"/>
                  </a:schemeClr>
                </a:solidFill>
              </a:rPr>
              <a:t>Partner: Urban Imprint</a:t>
            </a:r>
            <a:endParaRPr lang="en-US" sz="2000" kern="1200" dirty="0">
              <a:solidFill>
                <a:schemeClr val="accent6">
                  <a:lumMod val="75000"/>
                </a:schemeClr>
              </a:solidFill>
            </a:endParaRPr>
          </a:p>
        </p:txBody>
      </p:sp>
      <p:sp>
        <p:nvSpPr>
          <p:cNvPr id="7" name="Rounded Rectangle 6"/>
          <p:cNvSpPr/>
          <p:nvPr/>
        </p:nvSpPr>
        <p:spPr>
          <a:xfrm>
            <a:off x="4677335" y="2950296"/>
            <a:ext cx="4053078" cy="3298104"/>
          </a:xfrm>
          <a:prstGeom prst="roundRect">
            <a:avLst>
              <a:gd name="adj" fmla="val 10500"/>
            </a:avLst>
          </a:prstGeom>
          <a:solidFill>
            <a:schemeClr val="bg1"/>
          </a:solidFill>
          <a:ln>
            <a:solidFill>
              <a:schemeClr val="accent6">
                <a:lumMod val="7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6"/>
          <p:cNvSpPr/>
          <p:nvPr/>
        </p:nvSpPr>
        <p:spPr>
          <a:xfrm>
            <a:off x="4825015" y="3051724"/>
            <a:ext cx="3785585" cy="3095248"/>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274320" rIns="102870" bIns="102870" numCol="1" spcCol="1270" anchor="t" anchorCtr="0">
            <a:noAutofit/>
          </a:bodyPr>
          <a:lstStyle/>
          <a:p>
            <a:pPr lvl="0" algn="ctr" defTabSz="1200150" rtl="0">
              <a:lnSpc>
                <a:spcPct val="90000"/>
              </a:lnSpc>
              <a:spcBef>
                <a:spcPct val="0"/>
              </a:spcBef>
              <a:spcAft>
                <a:spcPct val="35000"/>
              </a:spcAft>
            </a:pPr>
            <a:r>
              <a:rPr lang="en-US" sz="2700" b="1" kern="1200" dirty="0" smtClean="0"/>
              <a:t>Market Characteristics</a:t>
            </a:r>
          </a:p>
          <a:p>
            <a:pPr lvl="0" algn="ctr" defTabSz="1200150" rtl="0">
              <a:lnSpc>
                <a:spcPct val="90000"/>
              </a:lnSpc>
              <a:spcBef>
                <a:spcPct val="0"/>
              </a:spcBef>
              <a:spcAft>
                <a:spcPct val="35000"/>
              </a:spcAft>
            </a:pPr>
            <a:r>
              <a:rPr lang="en-US" sz="2000" kern="1200" dirty="0" smtClean="0"/>
              <a:t>Office </a:t>
            </a:r>
            <a:r>
              <a:rPr lang="en-US" sz="2000" dirty="0" smtClean="0"/>
              <a:t>r</a:t>
            </a:r>
            <a:r>
              <a:rPr lang="en-US" sz="2000" kern="1200" dirty="0" smtClean="0"/>
              <a:t>ents (Costar)</a:t>
            </a:r>
          </a:p>
          <a:p>
            <a:pPr lvl="0" algn="ctr" defTabSz="1200150" rtl="0">
              <a:lnSpc>
                <a:spcPct val="90000"/>
              </a:lnSpc>
              <a:spcBef>
                <a:spcPct val="0"/>
              </a:spcBef>
              <a:spcAft>
                <a:spcPct val="35000"/>
              </a:spcAft>
            </a:pPr>
            <a:r>
              <a:rPr lang="en-US" sz="2000" kern="1200" dirty="0" smtClean="0"/>
              <a:t>Residential rents (REIS)</a:t>
            </a:r>
          </a:p>
          <a:p>
            <a:pPr lvl="0" algn="ctr" defTabSz="1200150" rtl="0">
              <a:lnSpc>
                <a:spcPct val="90000"/>
              </a:lnSpc>
              <a:spcBef>
                <a:spcPct val="0"/>
              </a:spcBef>
              <a:spcAft>
                <a:spcPct val="35000"/>
              </a:spcAft>
            </a:pPr>
            <a:r>
              <a:rPr lang="en-US" sz="2000" kern="1200" dirty="0" smtClean="0"/>
              <a:t>Market potential (Metrologic™ model)</a:t>
            </a:r>
            <a:endParaRPr lang="en-US" sz="2000" dirty="0" smtClean="0"/>
          </a:p>
          <a:p>
            <a:pPr lvl="0" algn="ctr" defTabSz="1200150" rtl="0">
              <a:lnSpc>
                <a:spcPct val="90000"/>
              </a:lnSpc>
              <a:spcBef>
                <a:spcPct val="0"/>
              </a:spcBef>
              <a:spcAft>
                <a:spcPct val="35000"/>
              </a:spcAft>
            </a:pPr>
            <a:endParaRPr lang="en-US" sz="2000" kern="1200" dirty="0" smtClean="0">
              <a:solidFill>
                <a:schemeClr val="accent6">
                  <a:lumMod val="75000"/>
                </a:schemeClr>
              </a:solidFill>
            </a:endParaRPr>
          </a:p>
          <a:p>
            <a:pPr lvl="0" algn="ctr" defTabSz="1200150" rtl="0">
              <a:lnSpc>
                <a:spcPct val="90000"/>
              </a:lnSpc>
              <a:spcBef>
                <a:spcPct val="0"/>
              </a:spcBef>
              <a:spcAft>
                <a:spcPct val="35000"/>
              </a:spcAft>
            </a:pPr>
            <a:r>
              <a:rPr lang="en-US" sz="2000" kern="1200" dirty="0" smtClean="0">
                <a:solidFill>
                  <a:schemeClr val="accent6">
                    <a:lumMod val="75000"/>
                  </a:schemeClr>
                </a:solidFill>
              </a:rPr>
              <a:t>Partner: RCLCO</a:t>
            </a:r>
          </a:p>
        </p:txBody>
      </p:sp>
      <p:sp>
        <p:nvSpPr>
          <p:cNvPr id="11" name="TextBox 10"/>
          <p:cNvSpPr txBox="1"/>
          <p:nvPr/>
        </p:nvSpPr>
        <p:spPr>
          <a:xfrm>
            <a:off x="0" y="-12026"/>
            <a:ext cx="8991600" cy="1015663"/>
          </a:xfrm>
          <a:prstGeom prst="rect">
            <a:avLst/>
          </a:prstGeom>
          <a:solidFill>
            <a:schemeClr val="bg1"/>
          </a:solidFill>
        </p:spPr>
        <p:txBody>
          <a:bodyPr wrap="square" rtlCol="0">
            <a:spAutoFit/>
          </a:bodyPr>
          <a:lstStyle/>
          <a:p>
            <a:r>
              <a:rPr lang="en-US" sz="6000" dirty="0">
                <a:solidFill>
                  <a:srgbClr val="098698"/>
                </a:solidFill>
              </a:rPr>
              <a:t> </a:t>
            </a:r>
            <a:r>
              <a:rPr lang="en-US" sz="5400" dirty="0" smtClean="0">
                <a:solidFill>
                  <a:srgbClr val="098698"/>
                </a:solidFill>
              </a:rPr>
              <a:t>Methodology</a:t>
            </a:r>
            <a:endParaRPr lang="en-US" sz="6000" dirty="0">
              <a:solidFill>
                <a:srgbClr val="098698"/>
              </a:solidFill>
            </a:endParaRPr>
          </a:p>
        </p:txBody>
      </p:sp>
    </p:spTree>
    <p:extLst>
      <p:ext uri="{BB962C8B-B14F-4D97-AF65-F5344CB8AC3E}">
        <p14:creationId xmlns:p14="http://schemas.microsoft.com/office/powerpoint/2010/main" val="940111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379750"/>
            <a:ext cx="8991600" cy="1461939"/>
          </a:xfrm>
          <a:prstGeom prst="rect">
            <a:avLst/>
          </a:prstGeom>
          <a:solidFill>
            <a:schemeClr val="bg1"/>
          </a:solidFill>
        </p:spPr>
        <p:txBody>
          <a:bodyPr wrap="square" rtlCol="0">
            <a:spAutoFit/>
          </a:bodyPr>
          <a:lstStyle/>
          <a:p>
            <a:r>
              <a:rPr lang="en-US" sz="6000" dirty="0">
                <a:solidFill>
                  <a:srgbClr val="098698"/>
                </a:solidFill>
              </a:rPr>
              <a:t> </a:t>
            </a:r>
            <a:r>
              <a:rPr lang="en-US" sz="2900" dirty="0" smtClean="0">
                <a:solidFill>
                  <a:srgbClr val="098698"/>
                </a:solidFill>
              </a:rPr>
              <a:t>State of Place™ – measures attributes along 10 urban design dimensions</a:t>
            </a:r>
            <a:endParaRPr lang="en-US" sz="2900" dirty="0">
              <a:solidFill>
                <a:srgbClr val="098698"/>
              </a:solidFill>
            </a:endParaRPr>
          </a:p>
        </p:txBody>
      </p:sp>
      <p:sp>
        <p:nvSpPr>
          <p:cNvPr id="2" name="TextBox 1"/>
          <p:cNvSpPr txBox="1"/>
          <p:nvPr/>
        </p:nvSpPr>
        <p:spPr>
          <a:xfrm>
            <a:off x="990600" y="1295400"/>
            <a:ext cx="5867400" cy="369332"/>
          </a:xfrm>
          <a:prstGeom prst="rect">
            <a:avLst/>
          </a:prstGeom>
          <a:noFill/>
        </p:spPr>
        <p:txBody>
          <a:bodyPr wrap="square" rtlCol="0">
            <a:spAutoFit/>
          </a:bodyPr>
          <a:lstStyle/>
          <a:p>
            <a:r>
              <a:rPr lang="en-US" dirty="0" smtClean="0"/>
              <a:t>IMI/</a:t>
            </a:r>
            <a:r>
              <a:rPr lang="en-US" dirty="0" err="1" smtClean="0"/>
              <a:t>SoP</a:t>
            </a:r>
            <a:r>
              <a:rPr lang="en-US" dirty="0" smtClean="0"/>
              <a:t> placeholder slide</a:t>
            </a:r>
            <a:endParaRPr lang="en-US" dirty="0"/>
          </a:p>
        </p:txBody>
      </p:sp>
      <p:graphicFrame>
        <p:nvGraphicFramePr>
          <p:cNvPr id="3" name="Content Placeholder 4"/>
          <p:cNvGraphicFramePr>
            <a:graphicFrameLocks/>
          </p:cNvGraphicFramePr>
          <p:nvPr>
            <p:extLst>
              <p:ext uri="{D42A27DB-BD31-4B8C-83A1-F6EECF244321}">
                <p14:modId xmlns:p14="http://schemas.microsoft.com/office/powerpoint/2010/main" val="1920734506"/>
              </p:ext>
            </p:extLst>
          </p:nvPr>
        </p:nvGraphicFramePr>
        <p:xfrm>
          <a:off x="152400" y="1057630"/>
          <a:ext cx="8915400" cy="5857437"/>
        </p:xfrm>
        <a:graphic>
          <a:graphicData uri="http://schemas.openxmlformats.org/drawingml/2006/table">
            <a:tbl>
              <a:tblPr firstRow="1" bandRow="1">
                <a:tableStyleId>{10A1B5D5-9B99-4C35-A422-299274C87663}</a:tableStyleId>
              </a:tblPr>
              <a:tblGrid>
                <a:gridCol w="2971800"/>
                <a:gridCol w="5943600"/>
              </a:tblGrid>
              <a:tr h="468078">
                <a:tc>
                  <a:txBody>
                    <a:bodyPr/>
                    <a:lstStyle/>
                    <a:p>
                      <a:r>
                        <a:rPr lang="en-US" sz="2000" dirty="0" smtClean="0">
                          <a:latin typeface="+mj-lt"/>
                        </a:rPr>
                        <a:t>Urban Design</a:t>
                      </a:r>
                      <a:r>
                        <a:rPr lang="en-US" sz="2000" baseline="0" dirty="0" smtClean="0">
                          <a:latin typeface="+mj-lt"/>
                        </a:rPr>
                        <a:t> Dimensions</a:t>
                      </a:r>
                      <a:endParaRPr lang="en-US" sz="2000" dirty="0">
                        <a:latin typeface="+mj-lt"/>
                      </a:endParaRPr>
                    </a:p>
                  </a:txBody>
                  <a:tcPr marL="89499" marR="89499" marT="51076" marB="51076"/>
                </a:tc>
                <a:tc>
                  <a:txBody>
                    <a:bodyPr/>
                    <a:lstStyle/>
                    <a:p>
                      <a:r>
                        <a:rPr lang="en-US" sz="2000" dirty="0" smtClean="0">
                          <a:latin typeface="+mj-lt"/>
                        </a:rPr>
                        <a:t>Description/Example Items</a:t>
                      </a:r>
                      <a:endParaRPr lang="en-US" sz="2000" dirty="0">
                        <a:latin typeface="+mj-lt"/>
                      </a:endParaRPr>
                    </a:p>
                  </a:txBody>
                  <a:tcPr marL="89499" marR="89499" marT="51076" marB="51076"/>
                </a:tc>
              </a:tr>
              <a:tr h="547968">
                <a:tc>
                  <a:txBody>
                    <a:bodyPr/>
                    <a:lstStyle/>
                    <a:p>
                      <a:r>
                        <a:rPr lang="en-US" sz="1700" dirty="0" smtClean="0">
                          <a:latin typeface="+mj-lt"/>
                        </a:rPr>
                        <a:t>Density</a:t>
                      </a:r>
                      <a:endParaRPr lang="en-US" sz="1700" b="1" dirty="0">
                        <a:latin typeface="+mj-lt"/>
                      </a:endParaRPr>
                    </a:p>
                  </a:txBody>
                  <a:tcPr marL="89499" marR="89499" marT="51076" marB="51076"/>
                </a:tc>
                <a:tc>
                  <a:txBody>
                    <a:bodyPr/>
                    <a:lstStyle/>
                    <a:p>
                      <a:r>
                        <a:rPr lang="en-US" sz="1700" dirty="0" smtClean="0">
                          <a:latin typeface="+mj-lt"/>
                        </a:rPr>
                        <a:t>Measure of enclosure</a:t>
                      </a:r>
                      <a:r>
                        <a:rPr lang="en-US" sz="1700" baseline="0" dirty="0" smtClean="0">
                          <a:latin typeface="+mj-lt"/>
                        </a:rPr>
                        <a:t> based on building concentrations and height</a:t>
                      </a:r>
                      <a:endParaRPr lang="en-US" sz="1700" b="1" dirty="0">
                        <a:latin typeface="+mj-lt"/>
                      </a:endParaRPr>
                    </a:p>
                  </a:txBody>
                  <a:tcPr marL="89499" marR="89499" marT="51076" marB="51076"/>
                </a:tc>
              </a:tr>
              <a:tr h="495494">
                <a:tc>
                  <a:txBody>
                    <a:bodyPr/>
                    <a:lstStyle/>
                    <a:p>
                      <a:r>
                        <a:rPr lang="en-US" sz="1700" dirty="0" smtClean="0">
                          <a:latin typeface="+mj-lt"/>
                        </a:rPr>
                        <a:t>Proximity</a:t>
                      </a:r>
                      <a:endParaRPr lang="en-US" sz="1700" dirty="0">
                        <a:latin typeface="+mj-lt"/>
                      </a:endParaRPr>
                    </a:p>
                  </a:txBody>
                  <a:tcPr marL="89499" marR="89499" marT="51076" marB="51076"/>
                </a:tc>
                <a:tc>
                  <a:txBody>
                    <a:bodyPr/>
                    <a:lstStyle/>
                    <a:p>
                      <a:r>
                        <a:rPr lang="en-US" sz="1700" dirty="0" smtClean="0">
                          <a:latin typeface="+mj-lt"/>
                        </a:rPr>
                        <a:t>Presence</a:t>
                      </a:r>
                      <a:r>
                        <a:rPr lang="en-US" sz="1700" baseline="0" dirty="0" smtClean="0">
                          <a:latin typeface="+mj-lt"/>
                        </a:rPr>
                        <a:t> of </a:t>
                      </a:r>
                      <a:r>
                        <a:rPr lang="en-US" sz="1700" dirty="0" smtClean="0">
                          <a:latin typeface="+mj-lt"/>
                        </a:rPr>
                        <a:t>non-residential land</a:t>
                      </a:r>
                      <a:r>
                        <a:rPr lang="en-US" sz="1700" baseline="0" dirty="0" smtClean="0">
                          <a:latin typeface="+mj-lt"/>
                        </a:rPr>
                        <a:t> uses</a:t>
                      </a:r>
                      <a:endParaRPr lang="en-US" sz="1700" dirty="0">
                        <a:latin typeface="+mj-lt"/>
                      </a:endParaRPr>
                    </a:p>
                  </a:txBody>
                  <a:tcPr marL="89499" marR="89499" marT="51076" marB="51076"/>
                </a:tc>
              </a:tr>
              <a:tr h="555459">
                <a:tc>
                  <a:txBody>
                    <a:bodyPr/>
                    <a:lstStyle/>
                    <a:p>
                      <a:r>
                        <a:rPr lang="en-US" sz="1700" dirty="0" smtClean="0">
                          <a:latin typeface="+mj-lt"/>
                        </a:rPr>
                        <a:t>Connectivity</a:t>
                      </a:r>
                      <a:endParaRPr lang="en-US" sz="1700" b="1" dirty="0">
                        <a:latin typeface="+mj-lt"/>
                      </a:endParaRPr>
                    </a:p>
                  </a:txBody>
                  <a:tcPr marL="89499" marR="89499" marT="51076" marB="51076"/>
                </a:tc>
                <a:tc>
                  <a:txBody>
                    <a:bodyPr/>
                    <a:lstStyle/>
                    <a:p>
                      <a:r>
                        <a:rPr lang="en-US" sz="1700" dirty="0" smtClean="0">
                          <a:latin typeface="+mj-lt"/>
                        </a:rPr>
                        <a:t>Measure</a:t>
                      </a:r>
                      <a:r>
                        <a:rPr lang="en-US" sz="1700" baseline="0" dirty="0" smtClean="0">
                          <a:latin typeface="+mj-lt"/>
                        </a:rPr>
                        <a:t> of </a:t>
                      </a:r>
                      <a:r>
                        <a:rPr lang="en-US" sz="1700" baseline="0" dirty="0" err="1" smtClean="0">
                          <a:latin typeface="+mj-lt"/>
                        </a:rPr>
                        <a:t>disconnectivty</a:t>
                      </a:r>
                      <a:r>
                        <a:rPr lang="en-US" sz="1700" baseline="0" dirty="0" smtClean="0">
                          <a:latin typeface="+mj-lt"/>
                        </a:rPr>
                        <a:t>; </a:t>
                      </a:r>
                      <a:r>
                        <a:rPr lang="en-US" sz="1700" dirty="0" smtClean="0">
                          <a:latin typeface="+mj-lt"/>
                        </a:rPr>
                        <a:t>Potential</a:t>
                      </a:r>
                      <a:r>
                        <a:rPr lang="en-US" sz="1700" baseline="0" dirty="0" smtClean="0">
                          <a:latin typeface="+mj-lt"/>
                        </a:rPr>
                        <a:t> Barriers (e.g., six-lane roads)</a:t>
                      </a:r>
                      <a:endParaRPr lang="en-US" sz="1700" b="1" dirty="0">
                        <a:latin typeface="+mj-lt"/>
                      </a:endParaRPr>
                    </a:p>
                  </a:txBody>
                  <a:tcPr marL="89499" marR="89499" marT="51076" marB="51076"/>
                </a:tc>
              </a:tr>
              <a:tr h="495494">
                <a:tc>
                  <a:txBody>
                    <a:bodyPr/>
                    <a:lstStyle/>
                    <a:p>
                      <a:r>
                        <a:rPr lang="en-US" sz="1700" dirty="0" smtClean="0">
                          <a:latin typeface="+mj-lt"/>
                        </a:rPr>
                        <a:t>Form</a:t>
                      </a:r>
                      <a:endParaRPr lang="en-US" sz="1700" b="0" dirty="0">
                        <a:latin typeface="+mj-lt"/>
                      </a:endParaRPr>
                    </a:p>
                  </a:txBody>
                  <a:tcPr marL="89499" marR="89499" marT="51076" marB="51076"/>
                </a:tc>
                <a:tc>
                  <a:txBody>
                    <a:bodyPr/>
                    <a:lstStyle/>
                    <a:p>
                      <a:r>
                        <a:rPr lang="en-US" sz="1700" dirty="0" smtClean="0">
                          <a:latin typeface="+mj-lt"/>
                        </a:rPr>
                        <a:t>Measure of streetscape discontinuity (e.g. drive-</a:t>
                      </a:r>
                      <a:r>
                        <a:rPr lang="en-US" sz="1700" dirty="0" err="1" smtClean="0">
                          <a:latin typeface="+mj-lt"/>
                        </a:rPr>
                        <a:t>thrus</a:t>
                      </a:r>
                      <a:r>
                        <a:rPr lang="en-US" sz="1700" dirty="0" smtClean="0">
                          <a:latin typeface="+mj-lt"/>
                        </a:rPr>
                        <a:t>)</a:t>
                      </a:r>
                      <a:endParaRPr lang="en-US" sz="1700" b="0" dirty="0">
                        <a:latin typeface="+mj-lt"/>
                      </a:endParaRPr>
                    </a:p>
                  </a:txBody>
                  <a:tcPr marL="89499" marR="89499" marT="51076" marB="51076"/>
                </a:tc>
              </a:tr>
              <a:tr h="495494">
                <a:tc>
                  <a:txBody>
                    <a:bodyPr/>
                    <a:lstStyle/>
                    <a:p>
                      <a:r>
                        <a:rPr lang="en-US" sz="1700" dirty="0" smtClean="0">
                          <a:latin typeface="+mj-lt"/>
                        </a:rPr>
                        <a:t>Parks and Public Space</a:t>
                      </a:r>
                      <a:endParaRPr lang="en-US" sz="1700" b="1" dirty="0">
                        <a:latin typeface="+mj-lt"/>
                      </a:endParaRPr>
                    </a:p>
                  </a:txBody>
                  <a:tcPr marL="89499" marR="89499" marT="51076" marB="51076"/>
                </a:tc>
                <a:tc>
                  <a:txBody>
                    <a:bodyPr/>
                    <a:lstStyle/>
                    <a:p>
                      <a:r>
                        <a:rPr lang="en-US" sz="1700" dirty="0" smtClean="0">
                          <a:latin typeface="+mj-lt"/>
                        </a:rPr>
                        <a:t>Parks,</a:t>
                      </a:r>
                      <a:r>
                        <a:rPr lang="en-US" sz="1700" baseline="0" dirty="0" smtClean="0">
                          <a:latin typeface="+mj-lt"/>
                        </a:rPr>
                        <a:t> Playgrounds, Plazas, Playing Fields</a:t>
                      </a:r>
                      <a:endParaRPr lang="en-US" sz="1700" b="1" dirty="0">
                        <a:latin typeface="+mj-lt"/>
                      </a:endParaRPr>
                    </a:p>
                  </a:txBody>
                  <a:tcPr marL="89499" marR="89499" marT="51076" marB="51076"/>
                </a:tc>
              </a:tr>
              <a:tr h="495494">
                <a:tc>
                  <a:txBody>
                    <a:bodyPr/>
                    <a:lstStyle/>
                    <a:p>
                      <a:r>
                        <a:rPr lang="en-US" sz="1700" dirty="0" smtClean="0">
                          <a:latin typeface="+mj-lt"/>
                        </a:rPr>
                        <a:t>Pedestrian</a:t>
                      </a:r>
                      <a:r>
                        <a:rPr lang="en-US" sz="1700" baseline="0" dirty="0" smtClean="0">
                          <a:latin typeface="+mj-lt"/>
                        </a:rPr>
                        <a:t> Infrastructure/Amenities</a:t>
                      </a:r>
                      <a:endParaRPr lang="en-US" sz="1700" b="1" dirty="0">
                        <a:latin typeface="+mj-lt"/>
                      </a:endParaRPr>
                    </a:p>
                  </a:txBody>
                  <a:tcPr marL="89499" marR="89499" marT="51076" marB="51076"/>
                </a:tc>
                <a:tc>
                  <a:txBody>
                    <a:bodyPr/>
                    <a:lstStyle/>
                    <a:p>
                      <a:r>
                        <a:rPr lang="en-US" sz="1700" baseline="0" dirty="0" err="1" smtClean="0">
                          <a:latin typeface="+mj-lt"/>
                        </a:rPr>
                        <a:t>Curbcuts</a:t>
                      </a:r>
                      <a:r>
                        <a:rPr lang="en-US" sz="1700" baseline="0" dirty="0" smtClean="0">
                          <a:latin typeface="+mj-lt"/>
                        </a:rPr>
                        <a:t>, Sidewalks, Street Furniture, Bike Racks</a:t>
                      </a:r>
                      <a:endParaRPr lang="en-US" sz="1700" b="1" dirty="0">
                        <a:latin typeface="+mj-lt"/>
                      </a:endParaRPr>
                    </a:p>
                  </a:txBody>
                  <a:tcPr marL="89499" marR="89499" marT="51076" marB="51076"/>
                </a:tc>
              </a:tr>
              <a:tr h="495494">
                <a:tc>
                  <a:txBody>
                    <a:bodyPr/>
                    <a:lstStyle/>
                    <a:p>
                      <a:r>
                        <a:rPr lang="en-US" sz="1700" dirty="0" smtClean="0">
                          <a:latin typeface="+mj-lt"/>
                        </a:rPr>
                        <a:t>Personal</a:t>
                      </a:r>
                      <a:r>
                        <a:rPr lang="en-US" sz="1700" baseline="0" dirty="0" smtClean="0">
                          <a:latin typeface="+mj-lt"/>
                        </a:rPr>
                        <a:t> Safety</a:t>
                      </a:r>
                      <a:endParaRPr lang="en-US" sz="1700" b="1" dirty="0">
                        <a:latin typeface="+mj-lt"/>
                      </a:endParaRPr>
                    </a:p>
                  </a:txBody>
                  <a:tcPr marL="89499" marR="89499" marT="51076" marB="51076"/>
                </a:tc>
                <a:tc>
                  <a:txBody>
                    <a:bodyPr/>
                    <a:lstStyle/>
                    <a:p>
                      <a:r>
                        <a:rPr lang="en-US" sz="1700" dirty="0" smtClean="0">
                          <a:latin typeface="+mj-lt"/>
                        </a:rPr>
                        <a:t>Graffiti, Litter, Windows with Bars</a:t>
                      </a:r>
                      <a:endParaRPr lang="en-US" sz="1700" b="1" dirty="0">
                        <a:latin typeface="+mj-lt"/>
                      </a:endParaRPr>
                    </a:p>
                  </a:txBody>
                  <a:tcPr marL="89499" marR="89499" marT="51076" marB="51076"/>
                </a:tc>
              </a:tr>
              <a:tr h="495494">
                <a:tc>
                  <a:txBody>
                    <a:bodyPr/>
                    <a:lstStyle/>
                    <a:p>
                      <a:r>
                        <a:rPr lang="en-US" sz="1700" dirty="0" smtClean="0">
                          <a:latin typeface="+mj-lt"/>
                        </a:rPr>
                        <a:t>Traffic</a:t>
                      </a:r>
                      <a:r>
                        <a:rPr lang="en-US" sz="1700" baseline="0" dirty="0" smtClean="0">
                          <a:latin typeface="+mj-lt"/>
                        </a:rPr>
                        <a:t> Measures</a:t>
                      </a:r>
                      <a:endParaRPr lang="en-US" sz="1700" b="1" dirty="0">
                        <a:latin typeface="+mj-lt"/>
                      </a:endParaRPr>
                    </a:p>
                  </a:txBody>
                  <a:tcPr marL="89499" marR="89499" marT="51076" marB="51076"/>
                </a:tc>
                <a:tc>
                  <a:txBody>
                    <a:bodyPr/>
                    <a:lstStyle/>
                    <a:p>
                      <a:r>
                        <a:rPr lang="en-US" sz="1700" dirty="0" smtClean="0">
                          <a:latin typeface="+mj-lt"/>
                        </a:rPr>
                        <a:t>Traffic</a:t>
                      </a:r>
                      <a:r>
                        <a:rPr lang="en-US" sz="1700" baseline="0" dirty="0" smtClean="0">
                          <a:latin typeface="+mj-lt"/>
                        </a:rPr>
                        <a:t> Signals, Speed Limit, Traffic Calming</a:t>
                      </a:r>
                      <a:endParaRPr lang="en-US" sz="1700" b="1" dirty="0">
                        <a:latin typeface="+mj-lt"/>
                      </a:endParaRPr>
                    </a:p>
                  </a:txBody>
                  <a:tcPr marL="89499" marR="89499" marT="51076" marB="51076"/>
                </a:tc>
              </a:tr>
              <a:tr h="566535">
                <a:tc>
                  <a:txBody>
                    <a:bodyPr/>
                    <a:lstStyle/>
                    <a:p>
                      <a:r>
                        <a:rPr lang="en-US" sz="1700" dirty="0" smtClean="0">
                          <a:latin typeface="+mj-lt"/>
                        </a:rPr>
                        <a:t>Aesthetics (Pleasurability</a:t>
                      </a:r>
                      <a:r>
                        <a:rPr lang="en-US" sz="1700" baseline="0" dirty="0" smtClean="0">
                          <a:latin typeface="+mj-lt"/>
                        </a:rPr>
                        <a:t> </a:t>
                      </a:r>
                      <a:r>
                        <a:rPr lang="en-US" sz="1700" dirty="0" smtClean="0">
                          <a:latin typeface="+mj-lt"/>
                        </a:rPr>
                        <a:t>&amp; Maintenance) </a:t>
                      </a:r>
                      <a:endParaRPr lang="en-US" sz="1700" b="1" dirty="0">
                        <a:latin typeface="+mj-lt"/>
                      </a:endParaRPr>
                    </a:p>
                  </a:txBody>
                  <a:tcPr marL="89499" marR="89499" marT="51076" marB="51076"/>
                </a:tc>
                <a:tc>
                  <a:txBody>
                    <a:bodyPr/>
                    <a:lstStyle/>
                    <a:p>
                      <a:r>
                        <a:rPr lang="en-US" sz="1700" dirty="0" smtClean="0">
                          <a:latin typeface="+mj-lt"/>
                        </a:rPr>
                        <a:t>Attractiveness,</a:t>
                      </a:r>
                      <a:r>
                        <a:rPr lang="en-US" sz="1700" baseline="0" dirty="0" smtClean="0">
                          <a:latin typeface="+mj-lt"/>
                        </a:rPr>
                        <a:t> Open Views, Outdoor Dining, Maintenance</a:t>
                      </a:r>
                      <a:endParaRPr lang="en-US" sz="1700" b="1" dirty="0">
                        <a:latin typeface="+mj-lt"/>
                      </a:endParaRPr>
                    </a:p>
                  </a:txBody>
                  <a:tcPr marL="89499" marR="89499" marT="51076" marB="51076"/>
                </a:tc>
              </a:tr>
              <a:tr h="495494">
                <a:tc>
                  <a:txBody>
                    <a:bodyPr/>
                    <a:lstStyle/>
                    <a:p>
                      <a:r>
                        <a:rPr lang="en-US" sz="1700" dirty="0" smtClean="0">
                          <a:latin typeface="+mj-lt"/>
                        </a:rPr>
                        <a:t>Recreational Facilities</a:t>
                      </a:r>
                      <a:endParaRPr lang="en-US" sz="1700" b="1" dirty="0" smtClean="0">
                        <a:latin typeface="+mj-lt"/>
                      </a:endParaRPr>
                    </a:p>
                  </a:txBody>
                  <a:tcPr marL="89499" marR="89499" marT="51076" marB="51076"/>
                </a:tc>
                <a:tc>
                  <a:txBody>
                    <a:bodyPr/>
                    <a:lstStyle/>
                    <a:p>
                      <a:r>
                        <a:rPr lang="en-US" sz="1700" dirty="0" smtClean="0">
                          <a:latin typeface="+mj-lt"/>
                        </a:rPr>
                        <a:t>Gym/Fitness Facilities,</a:t>
                      </a:r>
                      <a:r>
                        <a:rPr lang="en-US" sz="1700" baseline="0" dirty="0" smtClean="0">
                          <a:latin typeface="+mj-lt"/>
                        </a:rPr>
                        <a:t> Other Recreational Uses</a:t>
                      </a:r>
                      <a:endParaRPr lang="en-US" sz="1700" b="1" dirty="0">
                        <a:latin typeface="+mj-lt"/>
                      </a:endParaRPr>
                    </a:p>
                  </a:txBody>
                  <a:tcPr marL="89499" marR="89499" marT="51076" marB="51076"/>
                </a:tc>
              </a:tr>
            </a:tbl>
          </a:graphicData>
        </a:graphic>
      </p:graphicFrame>
    </p:spTree>
    <p:extLst>
      <p:ext uri="{BB962C8B-B14F-4D97-AF65-F5344CB8AC3E}">
        <p14:creationId xmlns:p14="http://schemas.microsoft.com/office/powerpoint/2010/main" val="3282372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66814" y="1148850"/>
            <a:ext cx="2567284" cy="1925463"/>
          </a:xfrm>
          <a:prstGeom prst="rect">
            <a:avLst/>
          </a:prstGeom>
        </p:spPr>
      </p:pic>
      <p:sp>
        <p:nvSpPr>
          <p:cNvPr id="7" name="TextBox 6"/>
          <p:cNvSpPr txBox="1"/>
          <p:nvPr/>
        </p:nvSpPr>
        <p:spPr>
          <a:xfrm>
            <a:off x="0" y="-12026"/>
            <a:ext cx="8153400" cy="1015663"/>
          </a:xfrm>
          <a:prstGeom prst="rect">
            <a:avLst/>
          </a:prstGeom>
          <a:solidFill>
            <a:schemeClr val="bg1"/>
          </a:solidFill>
        </p:spPr>
        <p:txBody>
          <a:bodyPr wrap="square" rtlCol="0">
            <a:spAutoFit/>
          </a:bodyPr>
          <a:lstStyle/>
          <a:p>
            <a:r>
              <a:rPr lang="en-US" sz="6000" dirty="0" smtClean="0">
                <a:solidFill>
                  <a:srgbClr val="098698"/>
                </a:solidFill>
              </a:rPr>
              <a:t>6 Place Types </a:t>
            </a:r>
            <a:endParaRPr lang="en-US" sz="6000" dirty="0">
              <a:solidFill>
                <a:srgbClr val="098698"/>
              </a:solidFill>
            </a:endParaRPr>
          </a:p>
        </p:txBody>
      </p:sp>
      <p:grpSp>
        <p:nvGrpSpPr>
          <p:cNvPr id="32" name="Group 31"/>
          <p:cNvGrpSpPr/>
          <p:nvPr/>
        </p:nvGrpSpPr>
        <p:grpSpPr>
          <a:xfrm>
            <a:off x="305539" y="1092217"/>
            <a:ext cx="8457461" cy="2412983"/>
            <a:chOff x="305539" y="1267859"/>
            <a:chExt cx="8457461" cy="2412983"/>
          </a:xfrm>
        </p:grpSpPr>
        <p:grpSp>
          <p:nvGrpSpPr>
            <p:cNvPr id="2" name="Group 1"/>
            <p:cNvGrpSpPr/>
            <p:nvPr/>
          </p:nvGrpSpPr>
          <p:grpSpPr>
            <a:xfrm>
              <a:off x="305539" y="1267859"/>
              <a:ext cx="2422585" cy="2384741"/>
              <a:chOff x="305539" y="1267859"/>
              <a:chExt cx="2422585" cy="2384741"/>
            </a:xfrm>
          </p:grpSpPr>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5275" y="1466938"/>
                <a:ext cx="2382849" cy="1783017"/>
              </a:xfrm>
              <a:prstGeom prst="rect">
                <a:avLst/>
              </a:prstGeom>
            </p:spPr>
          </p:pic>
          <p:sp>
            <p:nvSpPr>
              <p:cNvPr id="10" name="Freeform 9"/>
              <p:cNvSpPr/>
              <p:nvPr/>
            </p:nvSpPr>
            <p:spPr>
              <a:xfrm>
                <a:off x="305539" y="1267859"/>
                <a:ext cx="2422585"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t>Urban Center</a:t>
                </a:r>
                <a:endParaRPr lang="en-US" sz="2100" kern="1200" dirty="0"/>
              </a:p>
            </p:txBody>
          </p:sp>
          <p:sp>
            <p:nvSpPr>
              <p:cNvPr id="15" name="TextBox 14"/>
              <p:cNvSpPr txBox="1"/>
              <p:nvPr/>
            </p:nvSpPr>
            <p:spPr>
              <a:xfrm>
                <a:off x="345274" y="3221713"/>
                <a:ext cx="2382849" cy="430887"/>
              </a:xfrm>
              <a:prstGeom prst="rect">
                <a:avLst/>
              </a:prstGeom>
              <a:noFill/>
            </p:spPr>
            <p:txBody>
              <a:bodyPr wrap="square" rtlCol="0">
                <a:spAutoFit/>
              </a:bodyPr>
              <a:lstStyle/>
              <a:p>
                <a:r>
                  <a:rPr lang="en-US" sz="2200" dirty="0" smtClean="0">
                    <a:solidFill>
                      <a:schemeClr val="tx1">
                        <a:lumMod val="75000"/>
                        <a:lumOff val="25000"/>
                      </a:schemeClr>
                    </a:solidFill>
                  </a:rPr>
                  <a:t>Downtown DC</a:t>
                </a:r>
                <a:endParaRPr lang="en-US" sz="2200" dirty="0">
                  <a:solidFill>
                    <a:schemeClr val="tx1">
                      <a:lumMod val="75000"/>
                      <a:lumOff val="25000"/>
                    </a:schemeClr>
                  </a:solidFill>
                </a:endParaRPr>
              </a:p>
            </p:txBody>
          </p:sp>
        </p:grpSp>
        <p:grpSp>
          <p:nvGrpSpPr>
            <p:cNvPr id="3" name="Group 2"/>
            <p:cNvGrpSpPr/>
            <p:nvPr/>
          </p:nvGrpSpPr>
          <p:grpSpPr>
            <a:xfrm>
              <a:off x="3233510" y="1267859"/>
              <a:ext cx="2633891" cy="2384741"/>
              <a:chOff x="3233510" y="1267859"/>
              <a:chExt cx="2633891" cy="2384741"/>
            </a:xfrm>
          </p:grpSpPr>
          <p:sp>
            <p:nvSpPr>
              <p:cNvPr id="11" name="Freeform 10"/>
              <p:cNvSpPr/>
              <p:nvPr/>
            </p:nvSpPr>
            <p:spPr>
              <a:xfrm>
                <a:off x="3233511" y="1267859"/>
                <a:ext cx="2633890"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t>Dense Mixed-Use</a:t>
                </a:r>
                <a:endParaRPr lang="en-US" sz="2100" kern="1200" dirty="0"/>
              </a:p>
            </p:txBody>
          </p:sp>
          <p:sp>
            <p:nvSpPr>
              <p:cNvPr id="16" name="TextBox 15"/>
              <p:cNvSpPr txBox="1"/>
              <p:nvPr/>
            </p:nvSpPr>
            <p:spPr>
              <a:xfrm>
                <a:off x="3233510" y="3221713"/>
                <a:ext cx="2578895" cy="430887"/>
              </a:xfrm>
              <a:prstGeom prst="rect">
                <a:avLst/>
              </a:prstGeom>
              <a:noFill/>
            </p:spPr>
            <p:txBody>
              <a:bodyPr wrap="square" rtlCol="0">
                <a:spAutoFit/>
              </a:bodyPr>
              <a:lstStyle/>
              <a:p>
                <a:r>
                  <a:rPr lang="en-US" sz="2200" dirty="0" smtClean="0">
                    <a:solidFill>
                      <a:schemeClr val="tx1">
                        <a:lumMod val="75000"/>
                        <a:lumOff val="25000"/>
                      </a:schemeClr>
                    </a:solidFill>
                  </a:rPr>
                  <a:t>Reston Town Center</a:t>
                </a:r>
                <a:endParaRPr lang="en-US" sz="2200" dirty="0">
                  <a:solidFill>
                    <a:schemeClr val="tx1">
                      <a:lumMod val="75000"/>
                      <a:lumOff val="25000"/>
                    </a:schemeClr>
                  </a:solidFill>
                </a:endParaRPr>
              </a:p>
            </p:txBody>
          </p:sp>
        </p:grpSp>
        <p:grpSp>
          <p:nvGrpSpPr>
            <p:cNvPr id="31" name="Group 30"/>
            <p:cNvGrpSpPr/>
            <p:nvPr/>
          </p:nvGrpSpPr>
          <p:grpSpPr>
            <a:xfrm>
              <a:off x="6327171" y="1267859"/>
              <a:ext cx="2435829" cy="2412983"/>
              <a:chOff x="6327171" y="1267859"/>
              <a:chExt cx="2435829" cy="2412983"/>
            </a:xfrm>
          </p:grpSpPr>
          <p:pic>
            <p:nvPicPr>
              <p:cNvPr id="14" name="Picture 1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337323" y="1645985"/>
                <a:ext cx="2357313" cy="1603970"/>
              </a:xfrm>
              <a:prstGeom prst="rect">
                <a:avLst/>
              </a:prstGeom>
            </p:spPr>
          </p:pic>
          <p:sp>
            <p:nvSpPr>
              <p:cNvPr id="12" name="Freeform 11"/>
              <p:cNvSpPr/>
              <p:nvPr/>
            </p:nvSpPr>
            <p:spPr>
              <a:xfrm>
                <a:off x="6327171" y="1267859"/>
                <a:ext cx="2435829"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t>Suburban Multi-Use</a:t>
                </a:r>
                <a:endParaRPr lang="en-US" sz="2100" kern="1200" dirty="0"/>
              </a:p>
            </p:txBody>
          </p:sp>
          <p:sp>
            <p:nvSpPr>
              <p:cNvPr id="17" name="TextBox 16"/>
              <p:cNvSpPr txBox="1"/>
              <p:nvPr/>
            </p:nvSpPr>
            <p:spPr>
              <a:xfrm>
                <a:off x="6337323" y="3249955"/>
                <a:ext cx="2357313" cy="430887"/>
              </a:xfrm>
              <a:prstGeom prst="rect">
                <a:avLst/>
              </a:prstGeom>
              <a:noFill/>
            </p:spPr>
            <p:txBody>
              <a:bodyPr wrap="square" rtlCol="0">
                <a:spAutoFit/>
              </a:bodyPr>
              <a:lstStyle/>
              <a:p>
                <a:r>
                  <a:rPr lang="en-US" sz="2200" dirty="0" smtClean="0">
                    <a:solidFill>
                      <a:schemeClr val="tx1">
                        <a:lumMod val="75000"/>
                        <a:lumOff val="25000"/>
                      </a:schemeClr>
                    </a:solidFill>
                  </a:rPr>
                  <a:t>Falls Church</a:t>
                </a:r>
                <a:endParaRPr lang="en-US" sz="2200" dirty="0">
                  <a:solidFill>
                    <a:schemeClr val="tx1">
                      <a:lumMod val="75000"/>
                      <a:lumOff val="25000"/>
                    </a:schemeClr>
                  </a:solidFill>
                </a:endParaRPr>
              </a:p>
            </p:txBody>
          </p:sp>
        </p:grpSp>
      </p:grpSp>
      <p:grpSp>
        <p:nvGrpSpPr>
          <p:cNvPr id="40" name="Group 39"/>
          <p:cNvGrpSpPr/>
          <p:nvPr/>
        </p:nvGrpSpPr>
        <p:grpSpPr>
          <a:xfrm>
            <a:off x="305539" y="3987644"/>
            <a:ext cx="8609861" cy="2413156"/>
            <a:chOff x="305539" y="4062775"/>
            <a:chExt cx="8609861" cy="2413156"/>
          </a:xfrm>
        </p:grpSpPr>
        <p:sp>
          <p:nvSpPr>
            <p:cNvPr id="27" name="TextBox 26"/>
            <p:cNvSpPr txBox="1"/>
            <p:nvPr/>
          </p:nvSpPr>
          <p:spPr>
            <a:xfrm>
              <a:off x="305539" y="6045044"/>
              <a:ext cx="2592091" cy="430887"/>
            </a:xfrm>
            <a:prstGeom prst="rect">
              <a:avLst/>
            </a:prstGeom>
            <a:noFill/>
          </p:spPr>
          <p:txBody>
            <a:bodyPr wrap="square" rtlCol="0">
              <a:spAutoFit/>
            </a:bodyPr>
            <a:lstStyle/>
            <a:p>
              <a:r>
                <a:rPr lang="en-US" sz="2200" dirty="0" smtClean="0">
                  <a:solidFill>
                    <a:schemeClr val="tx1">
                      <a:lumMod val="75000"/>
                      <a:lumOff val="25000"/>
                    </a:schemeClr>
                  </a:solidFill>
                </a:rPr>
                <a:t>West Hyattsville</a:t>
              </a:r>
              <a:endParaRPr lang="en-US" sz="2200" dirty="0">
                <a:solidFill>
                  <a:schemeClr val="tx1">
                    <a:lumMod val="75000"/>
                    <a:lumOff val="25000"/>
                  </a:schemeClr>
                </a:solidFill>
              </a:endParaRPr>
            </a:p>
          </p:txBody>
        </p:sp>
        <p:grpSp>
          <p:nvGrpSpPr>
            <p:cNvPr id="39" name="Group 38"/>
            <p:cNvGrpSpPr/>
            <p:nvPr/>
          </p:nvGrpSpPr>
          <p:grpSpPr>
            <a:xfrm>
              <a:off x="305539" y="4062775"/>
              <a:ext cx="8609861" cy="2413156"/>
              <a:chOff x="305539" y="4062775"/>
              <a:chExt cx="8609861" cy="2413156"/>
            </a:xfrm>
          </p:grpSpPr>
          <p:sp>
            <p:nvSpPr>
              <p:cNvPr id="28" name="TextBox 27"/>
              <p:cNvSpPr txBox="1"/>
              <p:nvPr/>
            </p:nvSpPr>
            <p:spPr>
              <a:xfrm>
                <a:off x="3322744" y="6045044"/>
                <a:ext cx="2570057" cy="430887"/>
              </a:xfrm>
              <a:prstGeom prst="rect">
                <a:avLst/>
              </a:prstGeom>
              <a:noFill/>
            </p:spPr>
            <p:txBody>
              <a:bodyPr wrap="square" rtlCol="0">
                <a:spAutoFit/>
              </a:bodyPr>
              <a:lstStyle/>
              <a:p>
                <a:r>
                  <a:rPr lang="en-US" sz="2200" dirty="0" smtClean="0">
                    <a:solidFill>
                      <a:schemeClr val="tx1">
                        <a:lumMod val="75000"/>
                        <a:lumOff val="25000"/>
                      </a:schemeClr>
                    </a:solidFill>
                  </a:rPr>
                  <a:t>Minnesota Avenue</a:t>
                </a:r>
                <a:endParaRPr lang="en-US" sz="2200" dirty="0">
                  <a:solidFill>
                    <a:schemeClr val="tx1">
                      <a:lumMod val="75000"/>
                      <a:lumOff val="25000"/>
                    </a:schemeClr>
                  </a:solidFill>
                </a:endParaRPr>
              </a:p>
            </p:txBody>
          </p:sp>
          <p:grpSp>
            <p:nvGrpSpPr>
              <p:cNvPr id="38" name="Group 37"/>
              <p:cNvGrpSpPr/>
              <p:nvPr/>
            </p:nvGrpSpPr>
            <p:grpSpPr>
              <a:xfrm>
                <a:off x="305539" y="4062775"/>
                <a:ext cx="8609861" cy="2413156"/>
                <a:chOff x="305539" y="4062775"/>
                <a:chExt cx="8609861" cy="2413156"/>
              </a:xfrm>
            </p:grpSpPr>
            <p:grpSp>
              <p:nvGrpSpPr>
                <p:cNvPr id="37" name="Group 36"/>
                <p:cNvGrpSpPr/>
                <p:nvPr/>
              </p:nvGrpSpPr>
              <p:grpSpPr>
                <a:xfrm>
                  <a:off x="305539" y="4062775"/>
                  <a:ext cx="8478075" cy="2000880"/>
                  <a:chOff x="305539" y="4062775"/>
                  <a:chExt cx="8478075" cy="2000880"/>
                </a:xfrm>
              </p:grpSpPr>
              <p:grpSp>
                <p:nvGrpSpPr>
                  <p:cNvPr id="34" name="Group 33"/>
                  <p:cNvGrpSpPr/>
                  <p:nvPr/>
                </p:nvGrpSpPr>
                <p:grpSpPr>
                  <a:xfrm>
                    <a:off x="305539" y="4081386"/>
                    <a:ext cx="2592091" cy="1982269"/>
                    <a:chOff x="391763" y="4062775"/>
                    <a:chExt cx="2592091" cy="1982269"/>
                  </a:xfrm>
                </p:grpSpPr>
                <p:pic>
                  <p:nvPicPr>
                    <p:cNvPr id="24" name="Picture 23" descr="Mix of uses 3.jpg"/>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91763" y="4381344"/>
                      <a:ext cx="2592091" cy="1663700"/>
                    </a:xfrm>
                    <a:prstGeom prst="rect">
                      <a:avLst/>
                    </a:prstGeom>
                    <a:solidFill>
                      <a:srgbClr val="009999"/>
                    </a:solidFill>
                  </p:spPr>
                </p:pic>
                <p:sp>
                  <p:nvSpPr>
                    <p:cNvPr id="21" name="Freeform 20"/>
                    <p:cNvSpPr/>
                    <p:nvPr/>
                  </p:nvSpPr>
                  <p:spPr>
                    <a:xfrm>
                      <a:off x="391763" y="4062775"/>
                      <a:ext cx="2592091"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t>Close-in &amp; Urbanizing</a:t>
                      </a:r>
                      <a:endParaRPr lang="en-US" sz="2100" kern="1200" dirty="0"/>
                    </a:p>
                  </p:txBody>
                </p:sp>
              </p:grpSp>
              <p:grpSp>
                <p:nvGrpSpPr>
                  <p:cNvPr id="35" name="Group 34"/>
                  <p:cNvGrpSpPr/>
                  <p:nvPr/>
                </p:nvGrpSpPr>
                <p:grpSpPr>
                  <a:xfrm>
                    <a:off x="3322744" y="4062776"/>
                    <a:ext cx="2570057" cy="2000879"/>
                    <a:chOff x="2909038" y="4036253"/>
                    <a:chExt cx="2570057" cy="2000879"/>
                  </a:xfrm>
                </p:grpSpPr>
                <p:pic>
                  <p:nvPicPr>
                    <p:cNvPr id="25" name="Picture 24"/>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2909038" y="4371714"/>
                      <a:ext cx="2570057" cy="1665418"/>
                    </a:xfrm>
                    <a:prstGeom prst="rect">
                      <a:avLst/>
                    </a:prstGeom>
                    <a:solidFill>
                      <a:srgbClr val="009999"/>
                    </a:solidFill>
                  </p:spPr>
                </p:pic>
                <p:sp>
                  <p:nvSpPr>
                    <p:cNvPr id="22" name="Freeform 21"/>
                    <p:cNvSpPr/>
                    <p:nvPr/>
                  </p:nvSpPr>
                  <p:spPr>
                    <a:xfrm>
                      <a:off x="2909038" y="4036253"/>
                      <a:ext cx="2570057"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solidFill>
                            <a:schemeClr val="bg1"/>
                          </a:solidFill>
                        </a:rPr>
                        <a:t>Revitalizing Urban</a:t>
                      </a:r>
                      <a:endParaRPr lang="en-US" sz="2100" kern="1200" dirty="0">
                        <a:solidFill>
                          <a:schemeClr val="bg1"/>
                        </a:solidFill>
                      </a:endParaRPr>
                    </a:p>
                  </p:txBody>
                </p:sp>
              </p:grpSp>
              <p:grpSp>
                <p:nvGrpSpPr>
                  <p:cNvPr id="36" name="Group 35"/>
                  <p:cNvGrpSpPr/>
                  <p:nvPr/>
                </p:nvGrpSpPr>
                <p:grpSpPr>
                  <a:xfrm>
                    <a:off x="6306556" y="4062775"/>
                    <a:ext cx="2477058" cy="2000880"/>
                    <a:chOff x="5479095" y="4036252"/>
                    <a:chExt cx="2477058" cy="2000880"/>
                  </a:xfrm>
                </p:grpSpPr>
                <p:pic>
                  <p:nvPicPr>
                    <p:cNvPr id="26" name="Picture 25"/>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5491795" y="4371713"/>
                      <a:ext cx="2464358" cy="1665419"/>
                    </a:xfrm>
                    <a:prstGeom prst="rect">
                      <a:avLst/>
                    </a:prstGeom>
                    <a:solidFill>
                      <a:srgbClr val="009999"/>
                    </a:solidFill>
                  </p:spPr>
                </p:pic>
                <p:sp>
                  <p:nvSpPr>
                    <p:cNvPr id="23" name="Freeform 22"/>
                    <p:cNvSpPr/>
                    <p:nvPr/>
                  </p:nvSpPr>
                  <p:spPr>
                    <a:xfrm>
                      <a:off x="5479095" y="4036252"/>
                      <a:ext cx="2477058" cy="503685"/>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kern="1200" dirty="0" smtClean="0">
                          <a:solidFill>
                            <a:schemeClr val="bg1"/>
                          </a:solidFill>
                        </a:rPr>
                        <a:t>Satellite City</a:t>
                      </a:r>
                      <a:endParaRPr lang="en-US" sz="2100" kern="1200" dirty="0">
                        <a:solidFill>
                          <a:schemeClr val="bg1"/>
                        </a:solidFill>
                      </a:endParaRPr>
                    </a:p>
                  </p:txBody>
                </p:sp>
              </p:grpSp>
            </p:grpSp>
            <p:sp>
              <p:nvSpPr>
                <p:cNvPr id="29" name="TextBox 28"/>
                <p:cNvSpPr txBox="1"/>
                <p:nvPr/>
              </p:nvSpPr>
              <p:spPr>
                <a:xfrm>
                  <a:off x="6306556" y="6045044"/>
                  <a:ext cx="2608844" cy="430887"/>
                </a:xfrm>
                <a:prstGeom prst="rect">
                  <a:avLst/>
                </a:prstGeom>
                <a:noFill/>
              </p:spPr>
              <p:txBody>
                <a:bodyPr wrap="square" rtlCol="0">
                  <a:spAutoFit/>
                </a:bodyPr>
                <a:lstStyle/>
                <a:p>
                  <a:pPr algn="ctr"/>
                  <a:r>
                    <a:rPr lang="en-US" sz="2200" dirty="0" smtClean="0">
                      <a:solidFill>
                        <a:schemeClr val="tx1">
                          <a:lumMod val="75000"/>
                          <a:lumOff val="25000"/>
                        </a:schemeClr>
                      </a:solidFill>
                    </a:rPr>
                    <a:t>Downtown Frederick</a:t>
                  </a:r>
                  <a:endParaRPr lang="en-US" sz="2200" dirty="0">
                    <a:solidFill>
                      <a:schemeClr val="tx1">
                        <a:lumMod val="75000"/>
                        <a:lumOff val="25000"/>
                      </a:schemeClr>
                    </a:solidFill>
                  </a:endParaRPr>
                </a:p>
              </p:txBody>
            </p:sp>
          </p:grpSp>
        </p:grpSp>
      </p:grpSp>
      <p:sp>
        <p:nvSpPr>
          <p:cNvPr id="33" name="Slide Number Placeholder 32"/>
          <p:cNvSpPr>
            <a:spLocks noGrp="1"/>
          </p:cNvSpPr>
          <p:nvPr>
            <p:ph type="sldNum" sz="quarter" idx="12"/>
          </p:nvPr>
        </p:nvSpPr>
        <p:spPr/>
        <p:txBody>
          <a:bodyPr/>
          <a:lstStyle/>
          <a:p>
            <a:fld id="{3C97CD7A-3D32-4E3F-AD52-28EA7ED858CC}" type="slidenum">
              <a:rPr lang="en-US" smtClean="0"/>
              <a:t>18</a:t>
            </a:fld>
            <a:endParaRPr lang="en-US"/>
          </a:p>
        </p:txBody>
      </p:sp>
    </p:spTree>
    <p:extLst>
      <p:ext uri="{BB962C8B-B14F-4D97-AF65-F5344CB8AC3E}">
        <p14:creationId xmlns:p14="http://schemas.microsoft.com/office/powerpoint/2010/main" val="9238677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0"/>
            <a:ext cx="8875059" cy="6858000"/>
          </a:xfrm>
          <a:prstGeom prst="rect">
            <a:avLst/>
          </a:prstGeom>
        </p:spPr>
      </p:pic>
    </p:spTree>
    <p:extLst>
      <p:ext uri="{BB962C8B-B14F-4D97-AF65-F5344CB8AC3E}">
        <p14:creationId xmlns:p14="http://schemas.microsoft.com/office/powerpoint/2010/main" val="2335509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90500" y="914400"/>
            <a:ext cx="8763000" cy="5257800"/>
          </a:xfrm>
          <a:prstGeom prst="roundRect">
            <a:avLst>
              <a:gd name="adj" fmla="val 8500"/>
            </a:avLst>
          </a:prstGeom>
          <a:solidFill>
            <a:srgbClr val="098698"/>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 name="Rounded Rectangle 4"/>
          <p:cNvSpPr/>
          <p:nvPr/>
        </p:nvSpPr>
        <p:spPr>
          <a:xfrm>
            <a:off x="321396" y="1045296"/>
            <a:ext cx="8501208" cy="4996008"/>
          </a:xfrm>
          <a:prstGeom prst="rect">
            <a:avLst/>
          </a:prstGeom>
          <a:solidFill>
            <a:srgbClr val="098698"/>
          </a:solidFill>
        </p:spPr>
        <p:style>
          <a:lnRef idx="0">
            <a:scrgbClr r="0" g="0" b="0"/>
          </a:lnRef>
          <a:fillRef idx="0">
            <a:scrgbClr r="0" g="0" b="0"/>
          </a:fillRef>
          <a:effectRef idx="0">
            <a:scrgbClr r="0" g="0" b="0"/>
          </a:effectRef>
          <a:fontRef idx="minor">
            <a:schemeClr val="lt1"/>
          </a:fontRef>
        </p:style>
        <p:txBody>
          <a:bodyPr spcFirstLastPara="0" vert="horz" wrap="square" lIns="247650" tIns="247650" rIns="247650" bIns="3245961" numCol="1" spcCol="1270" anchor="t" anchorCtr="0">
            <a:noAutofit/>
          </a:bodyPr>
          <a:lstStyle/>
          <a:p>
            <a:pPr lvl="0" algn="l" defTabSz="2889250" rtl="0">
              <a:lnSpc>
                <a:spcPct val="90000"/>
              </a:lnSpc>
              <a:spcBef>
                <a:spcPct val="0"/>
              </a:spcBef>
              <a:spcAft>
                <a:spcPct val="35000"/>
              </a:spcAft>
            </a:pPr>
            <a:r>
              <a:rPr lang="en-US" sz="6500" dirty="0" smtClean="0"/>
              <a:t>Opportunity</a:t>
            </a:r>
            <a:r>
              <a:rPr lang="en-US" sz="6500" kern="1200" dirty="0" smtClean="0"/>
              <a:t> Typology</a:t>
            </a:r>
            <a:endParaRPr lang="en-US" sz="6500" kern="1200" dirty="0"/>
          </a:p>
        </p:txBody>
      </p:sp>
      <p:sp>
        <p:nvSpPr>
          <p:cNvPr id="9" name="Rounded Rectangle 8"/>
          <p:cNvSpPr/>
          <p:nvPr/>
        </p:nvSpPr>
        <p:spPr>
          <a:xfrm>
            <a:off x="369959" y="2514600"/>
            <a:ext cx="4125841" cy="3298104"/>
          </a:xfrm>
          <a:prstGeom prst="roundRect">
            <a:avLst>
              <a:gd name="adj" fmla="val 10500"/>
            </a:avLst>
          </a:prstGeom>
          <a:solidFill>
            <a:schemeClr val="bg1"/>
          </a:solidFill>
          <a:ln>
            <a:solidFill>
              <a:schemeClr val="accent6">
                <a:lumMod val="7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Rounded Rectangle 4"/>
          <p:cNvSpPr/>
          <p:nvPr/>
        </p:nvSpPr>
        <p:spPr>
          <a:xfrm>
            <a:off x="486349" y="2616028"/>
            <a:ext cx="3857051" cy="3095248"/>
          </a:xfrm>
          <a:prstGeom prst="rect">
            <a:avLst/>
          </a:prstGeom>
          <a:solidFill>
            <a:schemeClr val="bg1"/>
          </a:solid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274320" rIns="102870" bIns="102870" numCol="1" spcCol="1270" anchor="t" anchorCtr="0">
            <a:noAutofit/>
          </a:bodyPr>
          <a:lstStyle/>
          <a:p>
            <a:pPr lvl="0" algn="ctr" defTabSz="1200150" rtl="0">
              <a:lnSpc>
                <a:spcPct val="90000"/>
              </a:lnSpc>
              <a:spcBef>
                <a:spcPct val="0"/>
              </a:spcBef>
              <a:spcAft>
                <a:spcPct val="35000"/>
              </a:spcAft>
            </a:pPr>
            <a:r>
              <a:rPr lang="en-US" sz="2700" b="1" dirty="0" smtClean="0"/>
              <a:t>Vulnerability</a:t>
            </a:r>
            <a:endParaRPr lang="en-US" sz="2700" b="1" kern="1200" dirty="0" smtClean="0"/>
          </a:p>
          <a:p>
            <a:pPr lvl="0" algn="ctr" defTabSz="1200150" rtl="0">
              <a:lnSpc>
                <a:spcPct val="90000"/>
              </a:lnSpc>
              <a:spcBef>
                <a:spcPct val="0"/>
              </a:spcBef>
              <a:spcAft>
                <a:spcPct val="35000"/>
              </a:spcAft>
            </a:pPr>
            <a:r>
              <a:rPr lang="en-US" sz="2000" dirty="0" smtClean="0"/>
              <a:t>Concentration of households below 40% of area median income (American Community Survey)</a:t>
            </a:r>
          </a:p>
          <a:p>
            <a:pPr lvl="0" algn="ctr" defTabSz="1200150" rtl="0">
              <a:lnSpc>
                <a:spcPct val="90000"/>
              </a:lnSpc>
              <a:spcBef>
                <a:spcPct val="0"/>
              </a:spcBef>
              <a:spcAft>
                <a:spcPct val="35000"/>
              </a:spcAft>
            </a:pPr>
            <a:endParaRPr lang="en-US" sz="2000" dirty="0">
              <a:solidFill>
                <a:schemeClr val="accent6">
                  <a:lumMod val="75000"/>
                </a:schemeClr>
              </a:solidFill>
            </a:endParaRPr>
          </a:p>
          <a:p>
            <a:pPr lvl="0" algn="ctr" defTabSz="1200150" rtl="0">
              <a:lnSpc>
                <a:spcPct val="90000"/>
              </a:lnSpc>
              <a:spcBef>
                <a:spcPct val="0"/>
              </a:spcBef>
              <a:spcAft>
                <a:spcPct val="35000"/>
              </a:spcAft>
            </a:pPr>
            <a:r>
              <a:rPr lang="en-US" sz="2000" dirty="0">
                <a:solidFill>
                  <a:schemeClr val="accent6">
                    <a:lumMod val="75000"/>
                  </a:schemeClr>
                </a:solidFill>
              </a:rPr>
              <a:t/>
            </a:r>
            <a:br>
              <a:rPr lang="en-US" sz="2000" dirty="0">
                <a:solidFill>
                  <a:schemeClr val="accent6">
                    <a:lumMod val="75000"/>
                  </a:schemeClr>
                </a:solidFill>
              </a:rPr>
            </a:br>
            <a:r>
              <a:rPr lang="en-US" sz="2000" kern="1200" dirty="0" smtClean="0">
                <a:solidFill>
                  <a:schemeClr val="accent6">
                    <a:lumMod val="75000"/>
                  </a:schemeClr>
                </a:solidFill>
              </a:rPr>
              <a:t>Partner: Reconnecting America</a:t>
            </a:r>
            <a:endParaRPr lang="en-US" sz="2000" kern="1200" dirty="0">
              <a:solidFill>
                <a:schemeClr val="accent6">
                  <a:lumMod val="75000"/>
                </a:schemeClr>
              </a:solidFill>
            </a:endParaRPr>
          </a:p>
        </p:txBody>
      </p:sp>
      <p:sp>
        <p:nvSpPr>
          <p:cNvPr id="7" name="Rounded Rectangle 6"/>
          <p:cNvSpPr/>
          <p:nvPr/>
        </p:nvSpPr>
        <p:spPr>
          <a:xfrm>
            <a:off x="4572000" y="2514600"/>
            <a:ext cx="4234613" cy="3298104"/>
          </a:xfrm>
          <a:prstGeom prst="roundRect">
            <a:avLst>
              <a:gd name="adj" fmla="val 10500"/>
            </a:avLst>
          </a:prstGeom>
          <a:solidFill>
            <a:schemeClr val="bg1"/>
          </a:solidFill>
          <a:ln>
            <a:solidFill>
              <a:schemeClr val="accent6">
                <a:lumMod val="7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6"/>
          <p:cNvSpPr/>
          <p:nvPr/>
        </p:nvSpPr>
        <p:spPr>
          <a:xfrm>
            <a:off x="4724400" y="2616028"/>
            <a:ext cx="3962400" cy="3095248"/>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274320" rIns="102870" bIns="102870" numCol="1" spcCol="1270" anchor="t" anchorCtr="0">
            <a:noAutofit/>
          </a:bodyPr>
          <a:lstStyle/>
          <a:p>
            <a:pPr lvl="0" algn="ctr" defTabSz="1200150" rtl="0">
              <a:lnSpc>
                <a:spcPct val="90000"/>
              </a:lnSpc>
              <a:spcBef>
                <a:spcPct val="0"/>
              </a:spcBef>
              <a:spcAft>
                <a:spcPct val="35000"/>
              </a:spcAft>
            </a:pPr>
            <a:r>
              <a:rPr lang="en-US" sz="2700" b="1" kern="1200" dirty="0" smtClean="0"/>
              <a:t>Assets</a:t>
            </a:r>
          </a:p>
          <a:p>
            <a:pPr lvl="0" algn="ctr" defTabSz="1200150" rtl="0">
              <a:lnSpc>
                <a:spcPct val="90000"/>
              </a:lnSpc>
              <a:spcBef>
                <a:spcPct val="0"/>
              </a:spcBef>
              <a:spcAft>
                <a:spcPct val="35000"/>
              </a:spcAft>
            </a:pPr>
            <a:r>
              <a:rPr lang="en-US" sz="2000" kern="1200" dirty="0" smtClean="0"/>
              <a:t>Housing affordability (CNT Housing + Transportation Index)</a:t>
            </a:r>
          </a:p>
          <a:p>
            <a:pPr lvl="0" algn="ctr" defTabSz="1200150" rtl="0">
              <a:lnSpc>
                <a:spcPct val="90000"/>
              </a:lnSpc>
              <a:spcBef>
                <a:spcPct val="0"/>
              </a:spcBef>
              <a:spcAft>
                <a:spcPct val="35000"/>
              </a:spcAft>
            </a:pPr>
            <a:r>
              <a:rPr lang="en-US" sz="2000" kern="1200" dirty="0" smtClean="0"/>
              <a:t>Job </a:t>
            </a:r>
            <a:r>
              <a:rPr lang="en-US" sz="2000" dirty="0" smtClean="0"/>
              <a:t>access by transit (COG TPB Accessibility Model)</a:t>
            </a:r>
            <a:endParaRPr lang="en-US" sz="2000" kern="1200" dirty="0" smtClean="0"/>
          </a:p>
          <a:p>
            <a:pPr lvl="0" algn="ctr" defTabSz="1200150" rtl="0">
              <a:lnSpc>
                <a:spcPct val="90000"/>
              </a:lnSpc>
              <a:spcBef>
                <a:spcPct val="0"/>
              </a:spcBef>
              <a:spcAft>
                <a:spcPct val="35000"/>
              </a:spcAft>
            </a:pPr>
            <a:r>
              <a:rPr lang="en-US" sz="2000" dirty="0" smtClean="0"/>
              <a:t>Income diversity (</a:t>
            </a:r>
            <a:r>
              <a:rPr lang="en-US" sz="2000" dirty="0" err="1" smtClean="0"/>
              <a:t>Esri</a:t>
            </a:r>
            <a:r>
              <a:rPr lang="en-US" sz="2000" dirty="0" smtClean="0"/>
              <a:t> Business Analyst from ACS data</a:t>
            </a:r>
            <a:r>
              <a:rPr lang="en-US" sz="2000" kern="1200" dirty="0" smtClean="0"/>
              <a:t>)</a:t>
            </a:r>
            <a:endParaRPr lang="en-US" sz="2000" dirty="0" smtClean="0"/>
          </a:p>
          <a:p>
            <a:pPr lvl="0" algn="ctr" defTabSz="1200150">
              <a:lnSpc>
                <a:spcPct val="90000"/>
              </a:lnSpc>
              <a:spcBef>
                <a:spcPct val="0"/>
              </a:spcBef>
              <a:spcAft>
                <a:spcPct val="35000"/>
              </a:spcAft>
            </a:pPr>
            <a:r>
              <a:rPr lang="en-US" sz="2000" kern="1200" dirty="0" smtClean="0">
                <a:solidFill>
                  <a:schemeClr val="accent6">
                    <a:lumMod val="75000"/>
                  </a:schemeClr>
                </a:solidFill>
              </a:rPr>
              <a:t>Partner: </a:t>
            </a:r>
            <a:r>
              <a:rPr lang="en-US" sz="2000" dirty="0">
                <a:solidFill>
                  <a:schemeClr val="accent6">
                    <a:lumMod val="75000"/>
                  </a:schemeClr>
                </a:solidFill>
              </a:rPr>
              <a:t>Reconnecting America</a:t>
            </a:r>
            <a:endParaRPr lang="en-US" sz="2000" kern="1200" dirty="0" smtClean="0">
              <a:solidFill>
                <a:schemeClr val="accent6">
                  <a:lumMod val="75000"/>
                </a:schemeClr>
              </a:solidFill>
            </a:endParaRPr>
          </a:p>
        </p:txBody>
      </p:sp>
    </p:spTree>
    <p:extLst>
      <p:ext uri="{BB962C8B-B14F-4D97-AF65-F5344CB8AC3E}">
        <p14:creationId xmlns:p14="http://schemas.microsoft.com/office/powerpoint/2010/main" val="2434469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t="-1599"/>
          <a:stretch/>
        </p:blipFill>
        <p:spPr>
          <a:xfrm>
            <a:off x="4953000" y="4273460"/>
            <a:ext cx="2361788" cy="1746340"/>
          </a:xfrm>
          <a:prstGeom prst="rect">
            <a:avLst/>
          </a:prstGeom>
        </p:spPr>
      </p:pic>
      <p:sp>
        <p:nvSpPr>
          <p:cNvPr id="7" name="TextBox 6"/>
          <p:cNvSpPr txBox="1"/>
          <p:nvPr/>
        </p:nvSpPr>
        <p:spPr>
          <a:xfrm>
            <a:off x="0" y="-25063"/>
            <a:ext cx="8686800" cy="1015663"/>
          </a:xfrm>
          <a:prstGeom prst="rect">
            <a:avLst/>
          </a:prstGeom>
          <a:solidFill>
            <a:schemeClr val="bg1"/>
          </a:solidFill>
        </p:spPr>
        <p:txBody>
          <a:bodyPr wrap="square" rtlCol="0">
            <a:spAutoFit/>
          </a:bodyPr>
          <a:lstStyle/>
          <a:p>
            <a:r>
              <a:rPr lang="en-US" sz="6000" dirty="0">
                <a:solidFill>
                  <a:srgbClr val="098698"/>
                </a:solidFill>
              </a:rPr>
              <a:t>4</a:t>
            </a:r>
            <a:r>
              <a:rPr lang="en-US" sz="6000" dirty="0" smtClean="0">
                <a:solidFill>
                  <a:srgbClr val="098698"/>
                </a:solidFill>
              </a:rPr>
              <a:t> Opportunity Types </a:t>
            </a:r>
            <a:endParaRPr lang="en-US" sz="6000" dirty="0">
              <a:solidFill>
                <a:srgbClr val="098698"/>
              </a:solidFill>
            </a:endParaRPr>
          </a:p>
        </p:txBody>
      </p:sp>
      <p:grpSp>
        <p:nvGrpSpPr>
          <p:cNvPr id="2" name="Group 1"/>
          <p:cNvGrpSpPr/>
          <p:nvPr/>
        </p:nvGrpSpPr>
        <p:grpSpPr>
          <a:xfrm>
            <a:off x="1551301" y="1245513"/>
            <a:ext cx="5763899" cy="5155287"/>
            <a:chOff x="1703701" y="948559"/>
            <a:chExt cx="5763899" cy="5155287"/>
          </a:xfrm>
        </p:grpSpPr>
        <p:grpSp>
          <p:nvGrpSpPr>
            <p:cNvPr id="8" name="Group 7"/>
            <p:cNvGrpSpPr/>
            <p:nvPr/>
          </p:nvGrpSpPr>
          <p:grpSpPr>
            <a:xfrm>
              <a:off x="4953000" y="948559"/>
              <a:ext cx="2514150" cy="2590800"/>
              <a:chOff x="2819400" y="403372"/>
              <a:chExt cx="2514150" cy="2590800"/>
            </a:xfrm>
          </p:grpSpPr>
          <p:grpSp>
            <p:nvGrpSpPr>
              <p:cNvPr id="9" name="Group 8"/>
              <p:cNvGrpSpPr/>
              <p:nvPr/>
            </p:nvGrpSpPr>
            <p:grpSpPr>
              <a:xfrm>
                <a:off x="2895600" y="403372"/>
                <a:ext cx="2437950" cy="2197100"/>
                <a:chOff x="3562676" y="152400"/>
                <a:chExt cx="2437950" cy="2197100"/>
              </a:xfrm>
            </p:grpSpPr>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81400" y="578144"/>
                  <a:ext cx="2419226" cy="1771356"/>
                </a:xfrm>
                <a:prstGeom prst="rect">
                  <a:avLst/>
                </a:prstGeom>
              </p:spPr>
            </p:pic>
            <p:sp>
              <p:nvSpPr>
                <p:cNvPr id="12" name="Freeform 11"/>
                <p:cNvSpPr/>
                <p:nvPr/>
              </p:nvSpPr>
              <p:spPr>
                <a:xfrm>
                  <a:off x="3562676" y="152400"/>
                  <a:ext cx="2437950" cy="608832"/>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dirty="0" smtClean="0"/>
                    <a:t>Transitioning</a:t>
                  </a:r>
                  <a:endParaRPr lang="en-US" sz="2100" kern="1200" dirty="0"/>
                </a:p>
              </p:txBody>
            </p:sp>
          </p:grpSp>
          <p:sp>
            <p:nvSpPr>
              <p:cNvPr id="10" name="TextBox 9"/>
              <p:cNvSpPr txBox="1"/>
              <p:nvPr/>
            </p:nvSpPr>
            <p:spPr>
              <a:xfrm>
                <a:off x="2819400" y="2563285"/>
                <a:ext cx="2419227" cy="430887"/>
              </a:xfrm>
              <a:prstGeom prst="rect">
                <a:avLst/>
              </a:prstGeom>
              <a:noFill/>
            </p:spPr>
            <p:txBody>
              <a:bodyPr wrap="square" rtlCol="0">
                <a:spAutoFit/>
              </a:bodyPr>
              <a:lstStyle/>
              <a:p>
                <a:r>
                  <a:rPr lang="en-US" sz="2200" dirty="0" smtClean="0">
                    <a:solidFill>
                      <a:schemeClr val="tx1">
                        <a:lumMod val="75000"/>
                        <a:lumOff val="25000"/>
                      </a:schemeClr>
                    </a:solidFill>
                  </a:rPr>
                  <a:t>Wheaton</a:t>
                </a:r>
                <a:endParaRPr lang="en-US" sz="2200" dirty="0">
                  <a:solidFill>
                    <a:schemeClr val="tx1">
                      <a:lumMod val="75000"/>
                      <a:lumOff val="25000"/>
                    </a:schemeClr>
                  </a:solidFill>
                </a:endParaRPr>
              </a:p>
            </p:txBody>
          </p:sp>
        </p:grpSp>
        <p:grpSp>
          <p:nvGrpSpPr>
            <p:cNvPr id="13" name="Group 12"/>
            <p:cNvGrpSpPr/>
            <p:nvPr/>
          </p:nvGrpSpPr>
          <p:grpSpPr>
            <a:xfrm>
              <a:off x="1703701" y="3505200"/>
              <a:ext cx="2688598" cy="2590800"/>
              <a:chOff x="649600" y="3733800"/>
              <a:chExt cx="2688598" cy="2590800"/>
            </a:xfrm>
          </p:grpSpPr>
          <p:grpSp>
            <p:nvGrpSpPr>
              <p:cNvPr id="14" name="Group 13"/>
              <p:cNvGrpSpPr/>
              <p:nvPr/>
            </p:nvGrpSpPr>
            <p:grpSpPr>
              <a:xfrm>
                <a:off x="774700" y="3733800"/>
                <a:ext cx="2563498" cy="2194072"/>
                <a:chOff x="5486400" y="403372"/>
                <a:chExt cx="2563498" cy="2194072"/>
              </a:xfrm>
            </p:grpSpPr>
            <p:pic>
              <p:nvPicPr>
                <p:cNvPr id="16" name="Pictur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486400" y="826088"/>
                  <a:ext cx="2563498" cy="1771356"/>
                </a:xfrm>
                <a:prstGeom prst="rect">
                  <a:avLst/>
                </a:prstGeom>
              </p:spPr>
            </p:pic>
            <p:sp>
              <p:nvSpPr>
                <p:cNvPr id="17" name="Freeform 16"/>
                <p:cNvSpPr/>
                <p:nvPr/>
              </p:nvSpPr>
              <p:spPr>
                <a:xfrm>
                  <a:off x="5486400" y="403372"/>
                  <a:ext cx="2563498" cy="608832"/>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dirty="0" smtClean="0"/>
                    <a:t>Connected Core</a:t>
                  </a:r>
                  <a:endParaRPr lang="en-US" sz="2100" kern="1200" dirty="0"/>
                </a:p>
              </p:txBody>
            </p:sp>
          </p:grpSp>
          <p:sp>
            <p:nvSpPr>
              <p:cNvPr id="15" name="TextBox 14"/>
              <p:cNvSpPr txBox="1"/>
              <p:nvPr/>
            </p:nvSpPr>
            <p:spPr>
              <a:xfrm>
                <a:off x="649600" y="5893713"/>
                <a:ext cx="2563499" cy="430887"/>
              </a:xfrm>
              <a:prstGeom prst="rect">
                <a:avLst/>
              </a:prstGeom>
              <a:noFill/>
            </p:spPr>
            <p:txBody>
              <a:bodyPr wrap="square" rtlCol="0">
                <a:spAutoFit/>
              </a:bodyPr>
              <a:lstStyle/>
              <a:p>
                <a:r>
                  <a:rPr lang="en-US" sz="2200" dirty="0" smtClean="0">
                    <a:solidFill>
                      <a:schemeClr val="tx1">
                        <a:lumMod val="75000"/>
                        <a:lumOff val="25000"/>
                      </a:schemeClr>
                    </a:solidFill>
                  </a:rPr>
                  <a:t>Clarendon</a:t>
                </a:r>
                <a:endParaRPr lang="en-US" sz="2200" dirty="0">
                  <a:solidFill>
                    <a:schemeClr val="tx1">
                      <a:lumMod val="75000"/>
                      <a:lumOff val="25000"/>
                    </a:schemeClr>
                  </a:solidFill>
                </a:endParaRPr>
              </a:p>
            </p:txBody>
          </p:sp>
        </p:grpSp>
        <p:grpSp>
          <p:nvGrpSpPr>
            <p:cNvPr id="18" name="Group 17"/>
            <p:cNvGrpSpPr/>
            <p:nvPr/>
          </p:nvGrpSpPr>
          <p:grpSpPr>
            <a:xfrm>
              <a:off x="5029200" y="3505200"/>
              <a:ext cx="2438400" cy="2598646"/>
              <a:chOff x="5900365" y="3733800"/>
              <a:chExt cx="2438400" cy="2598646"/>
            </a:xfrm>
          </p:grpSpPr>
          <p:sp>
            <p:nvSpPr>
              <p:cNvPr id="20" name="TextBox 19"/>
              <p:cNvSpPr txBox="1"/>
              <p:nvPr/>
            </p:nvSpPr>
            <p:spPr>
              <a:xfrm>
                <a:off x="5900365" y="5901559"/>
                <a:ext cx="2345715" cy="430887"/>
              </a:xfrm>
              <a:prstGeom prst="rect">
                <a:avLst/>
              </a:prstGeom>
              <a:noFill/>
            </p:spPr>
            <p:txBody>
              <a:bodyPr wrap="square" rtlCol="0">
                <a:spAutoFit/>
              </a:bodyPr>
              <a:lstStyle/>
              <a:p>
                <a:r>
                  <a:rPr lang="en-US" sz="2200" dirty="0" smtClean="0">
                    <a:solidFill>
                      <a:schemeClr val="tx1">
                        <a:lumMod val="75000"/>
                        <a:lumOff val="25000"/>
                      </a:schemeClr>
                    </a:solidFill>
                  </a:rPr>
                  <a:t>King Farm</a:t>
                </a:r>
                <a:endParaRPr lang="en-US" sz="2200" dirty="0">
                  <a:solidFill>
                    <a:schemeClr val="tx1">
                      <a:lumMod val="75000"/>
                      <a:lumOff val="25000"/>
                    </a:schemeClr>
                  </a:solidFill>
                </a:endParaRPr>
              </a:p>
            </p:txBody>
          </p:sp>
          <p:sp>
            <p:nvSpPr>
              <p:cNvPr id="22" name="Freeform 21"/>
              <p:cNvSpPr/>
              <p:nvPr/>
            </p:nvSpPr>
            <p:spPr>
              <a:xfrm>
                <a:off x="5960535" y="3733800"/>
                <a:ext cx="2378230" cy="608832"/>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dirty="0" smtClean="0">
                    <a:solidFill>
                      <a:schemeClr val="bg1"/>
                    </a:solidFill>
                  </a:rPr>
                  <a:t>Stable</a:t>
                </a:r>
                <a:endParaRPr lang="en-US" sz="2100" kern="1200" dirty="0">
                  <a:solidFill>
                    <a:schemeClr val="bg1"/>
                  </a:solidFill>
                </a:endParaRPr>
              </a:p>
            </p:txBody>
          </p:sp>
        </p:grpSp>
        <p:grpSp>
          <p:nvGrpSpPr>
            <p:cNvPr id="23" name="Group 22"/>
            <p:cNvGrpSpPr/>
            <p:nvPr/>
          </p:nvGrpSpPr>
          <p:grpSpPr>
            <a:xfrm>
              <a:off x="1752600" y="948559"/>
              <a:ext cx="2686447" cy="2584156"/>
              <a:chOff x="44848" y="387644"/>
              <a:chExt cx="2686447" cy="2584156"/>
            </a:xfrm>
          </p:grpSpPr>
          <p:sp>
            <p:nvSpPr>
              <p:cNvPr id="24" name="TextBox 23"/>
              <p:cNvSpPr txBox="1"/>
              <p:nvPr/>
            </p:nvSpPr>
            <p:spPr>
              <a:xfrm>
                <a:off x="44848" y="2540913"/>
                <a:ext cx="2578894" cy="430887"/>
              </a:xfrm>
              <a:prstGeom prst="rect">
                <a:avLst/>
              </a:prstGeom>
              <a:noFill/>
            </p:spPr>
            <p:txBody>
              <a:bodyPr wrap="square" rtlCol="0">
                <a:spAutoFit/>
              </a:bodyPr>
              <a:lstStyle/>
              <a:p>
                <a:r>
                  <a:rPr lang="en-US" sz="2200" dirty="0" smtClean="0">
                    <a:solidFill>
                      <a:schemeClr val="tx1">
                        <a:lumMod val="75000"/>
                        <a:lumOff val="25000"/>
                      </a:schemeClr>
                    </a:solidFill>
                  </a:rPr>
                  <a:t>Poplar Point</a:t>
                </a:r>
                <a:endParaRPr lang="en-US" sz="2200" dirty="0">
                  <a:solidFill>
                    <a:schemeClr val="tx1">
                      <a:lumMod val="75000"/>
                      <a:lumOff val="25000"/>
                    </a:schemeClr>
                  </a:solidFill>
                </a:endParaRPr>
              </a:p>
            </p:txBody>
          </p:sp>
          <p:grpSp>
            <p:nvGrpSpPr>
              <p:cNvPr id="25" name="Group 24"/>
              <p:cNvGrpSpPr/>
              <p:nvPr/>
            </p:nvGrpSpPr>
            <p:grpSpPr>
              <a:xfrm>
                <a:off x="152400" y="387644"/>
                <a:ext cx="2578895" cy="2209800"/>
                <a:chOff x="882790" y="152400"/>
                <a:chExt cx="2578895" cy="2209800"/>
              </a:xfrm>
            </p:grpSpPr>
            <p:pic>
              <p:nvPicPr>
                <p:cNvPr id="26" name="Picture 2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82790" y="698500"/>
                  <a:ext cx="2578894" cy="1663700"/>
                </a:xfrm>
                <a:prstGeom prst="rect">
                  <a:avLst/>
                </a:prstGeom>
              </p:spPr>
            </p:pic>
            <p:sp>
              <p:nvSpPr>
                <p:cNvPr id="27" name="Freeform 26"/>
                <p:cNvSpPr/>
                <p:nvPr/>
              </p:nvSpPr>
              <p:spPr>
                <a:xfrm>
                  <a:off x="882791" y="152400"/>
                  <a:ext cx="2578894" cy="608832"/>
                </a:xfrm>
                <a:custGeom>
                  <a:avLst/>
                  <a:gdLst>
                    <a:gd name="connsiteX0" fmla="*/ 0 w 3352800"/>
                    <a:gd name="connsiteY0" fmla="*/ 83949 h 503685"/>
                    <a:gd name="connsiteX1" fmla="*/ 83949 w 3352800"/>
                    <a:gd name="connsiteY1" fmla="*/ 0 h 503685"/>
                    <a:gd name="connsiteX2" fmla="*/ 3268851 w 3352800"/>
                    <a:gd name="connsiteY2" fmla="*/ 0 h 503685"/>
                    <a:gd name="connsiteX3" fmla="*/ 3352800 w 3352800"/>
                    <a:gd name="connsiteY3" fmla="*/ 83949 h 503685"/>
                    <a:gd name="connsiteX4" fmla="*/ 3352800 w 3352800"/>
                    <a:gd name="connsiteY4" fmla="*/ 419736 h 503685"/>
                    <a:gd name="connsiteX5" fmla="*/ 3268851 w 3352800"/>
                    <a:gd name="connsiteY5" fmla="*/ 503685 h 503685"/>
                    <a:gd name="connsiteX6" fmla="*/ 83949 w 3352800"/>
                    <a:gd name="connsiteY6" fmla="*/ 503685 h 503685"/>
                    <a:gd name="connsiteX7" fmla="*/ 0 w 3352800"/>
                    <a:gd name="connsiteY7" fmla="*/ 419736 h 503685"/>
                    <a:gd name="connsiteX8" fmla="*/ 0 w 33528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2800" h="503685">
                      <a:moveTo>
                        <a:pt x="0" y="83949"/>
                      </a:moveTo>
                      <a:cubicBezTo>
                        <a:pt x="0" y="37585"/>
                        <a:pt x="37585" y="0"/>
                        <a:pt x="83949" y="0"/>
                      </a:cubicBezTo>
                      <a:lnTo>
                        <a:pt x="3268851" y="0"/>
                      </a:lnTo>
                      <a:cubicBezTo>
                        <a:pt x="3315215" y="0"/>
                        <a:pt x="3352800" y="37585"/>
                        <a:pt x="3352800" y="83949"/>
                      </a:cubicBezTo>
                      <a:lnTo>
                        <a:pt x="3352800" y="419736"/>
                      </a:lnTo>
                      <a:cubicBezTo>
                        <a:pt x="3352800" y="466100"/>
                        <a:pt x="3315215" y="503685"/>
                        <a:pt x="3268851" y="503685"/>
                      </a:cubicBezTo>
                      <a:lnTo>
                        <a:pt x="83949" y="503685"/>
                      </a:lnTo>
                      <a:cubicBezTo>
                        <a:pt x="37585" y="503685"/>
                        <a:pt x="0" y="466100"/>
                        <a:pt x="0" y="419736"/>
                      </a:cubicBezTo>
                      <a:lnTo>
                        <a:pt x="0" y="83949"/>
                      </a:lnTo>
                      <a:close/>
                    </a:path>
                  </a:pathLst>
                </a:custGeom>
                <a:solidFill>
                  <a:srgbClr val="098698"/>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4598" tIns="104598" rIns="104598" bIns="104598" numCol="1" spcCol="1270" anchor="ctr" anchorCtr="0">
                  <a:noAutofit/>
                </a:bodyPr>
                <a:lstStyle/>
                <a:p>
                  <a:pPr lvl="0" algn="l" defTabSz="933450" rtl="0">
                    <a:lnSpc>
                      <a:spcPct val="90000"/>
                    </a:lnSpc>
                    <a:spcBef>
                      <a:spcPct val="0"/>
                    </a:spcBef>
                    <a:spcAft>
                      <a:spcPct val="35000"/>
                    </a:spcAft>
                  </a:pPr>
                  <a:r>
                    <a:rPr lang="en-US" sz="2100" dirty="0" smtClean="0"/>
                    <a:t>Transforming</a:t>
                  </a:r>
                  <a:endParaRPr lang="en-US" sz="2100" kern="1200" dirty="0"/>
                </a:p>
              </p:txBody>
            </p:sp>
          </p:grpSp>
        </p:grpSp>
      </p:grpSp>
      <p:sp>
        <p:nvSpPr>
          <p:cNvPr id="19" name="Slide Number Placeholder 18"/>
          <p:cNvSpPr>
            <a:spLocks noGrp="1"/>
          </p:cNvSpPr>
          <p:nvPr>
            <p:ph type="sldNum" sz="quarter" idx="12"/>
          </p:nvPr>
        </p:nvSpPr>
        <p:spPr/>
        <p:txBody>
          <a:bodyPr/>
          <a:lstStyle/>
          <a:p>
            <a:fld id="{3C97CD7A-3D32-4E3F-AD52-28EA7ED858CC}" type="slidenum">
              <a:rPr lang="en-US" smtClean="0"/>
              <a:t>21</a:t>
            </a:fld>
            <a:endParaRPr lang="en-US"/>
          </a:p>
        </p:txBody>
      </p:sp>
    </p:spTree>
    <p:extLst>
      <p:ext uri="{BB962C8B-B14F-4D97-AF65-F5344CB8AC3E}">
        <p14:creationId xmlns:p14="http://schemas.microsoft.com/office/powerpoint/2010/main" val="31857890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541" y="0"/>
            <a:ext cx="8875059" cy="6858000"/>
          </a:xfrm>
          <a:prstGeom prst="rect">
            <a:avLst/>
          </a:prstGeom>
        </p:spPr>
      </p:pic>
    </p:spTree>
    <p:extLst>
      <p:ext uri="{BB962C8B-B14F-4D97-AF65-F5344CB8AC3E}">
        <p14:creationId xmlns:p14="http://schemas.microsoft.com/office/powerpoint/2010/main" val="32867489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200" y="304800"/>
            <a:ext cx="9296400" cy="769441"/>
          </a:xfrm>
          <a:prstGeom prst="rect">
            <a:avLst/>
          </a:prstGeom>
          <a:solidFill>
            <a:schemeClr val="bg1"/>
          </a:solidFill>
        </p:spPr>
        <p:txBody>
          <a:bodyPr wrap="square" rtlCol="0">
            <a:spAutoFit/>
          </a:bodyPr>
          <a:lstStyle/>
          <a:p>
            <a:pPr algn="ctr"/>
            <a:r>
              <a:rPr lang="en-US" sz="4400" dirty="0" smtClean="0">
                <a:solidFill>
                  <a:srgbClr val="098698"/>
                </a:solidFill>
              </a:rPr>
              <a:t>Project Considerations/Lessons Learned</a:t>
            </a:r>
            <a:endParaRPr lang="en-US" sz="4400" dirty="0">
              <a:solidFill>
                <a:srgbClr val="098698"/>
              </a:solidFill>
            </a:endParaRPr>
          </a:p>
        </p:txBody>
      </p:sp>
      <p:sp>
        <p:nvSpPr>
          <p:cNvPr id="2" name="TextBox 1"/>
          <p:cNvSpPr txBox="1"/>
          <p:nvPr/>
        </p:nvSpPr>
        <p:spPr>
          <a:xfrm>
            <a:off x="533400" y="1219200"/>
            <a:ext cx="8610600" cy="5262979"/>
          </a:xfrm>
          <a:prstGeom prst="rect">
            <a:avLst/>
          </a:prstGeom>
          <a:noFill/>
        </p:spPr>
        <p:txBody>
          <a:bodyPr wrap="square" rtlCol="0">
            <a:spAutoFit/>
          </a:bodyPr>
          <a:lstStyle/>
          <a:p>
            <a:pPr marL="571500" indent="-571500">
              <a:buFont typeface="Arial" pitchFamily="34" charset="0"/>
              <a:buChar char="•"/>
            </a:pPr>
            <a:r>
              <a:rPr lang="en-US" sz="2800" dirty="0" smtClean="0">
                <a:solidFill>
                  <a:schemeClr val="tx1">
                    <a:lumMod val="75000"/>
                    <a:lumOff val="25000"/>
                  </a:schemeClr>
                </a:solidFill>
              </a:rPr>
              <a:t>Simplicity of typology</a:t>
            </a:r>
            <a:br>
              <a:rPr lang="en-US" sz="2800" dirty="0" smtClean="0">
                <a:solidFill>
                  <a:schemeClr val="tx1">
                    <a:lumMod val="75000"/>
                    <a:lumOff val="25000"/>
                  </a:schemeClr>
                </a:solidFill>
              </a:rPr>
            </a:br>
            <a:endParaRPr lang="en-US" sz="2800" dirty="0" smtClean="0">
              <a:solidFill>
                <a:schemeClr val="tx1">
                  <a:lumMod val="75000"/>
                  <a:lumOff val="25000"/>
                </a:schemeClr>
              </a:solidFill>
            </a:endParaRPr>
          </a:p>
          <a:p>
            <a:pPr marL="571500" indent="-571500">
              <a:buFont typeface="Arial" pitchFamily="34" charset="0"/>
              <a:buChar char="•"/>
            </a:pPr>
            <a:r>
              <a:rPr lang="en-US" sz="2800" dirty="0" smtClean="0">
                <a:solidFill>
                  <a:schemeClr val="tx1">
                    <a:lumMod val="75000"/>
                    <a:lumOff val="25000"/>
                  </a:schemeClr>
                </a:solidFill>
              </a:rPr>
              <a:t>Determine main focus/need and build the typology around that (place-making v. equity v. TOD/transit-readiness v. health, etc.) </a:t>
            </a:r>
          </a:p>
          <a:p>
            <a:pPr marL="571500" indent="-571500">
              <a:buFont typeface="Arial" pitchFamily="34" charset="0"/>
              <a:buChar char="•"/>
            </a:pPr>
            <a:endParaRPr lang="en-US" sz="2800" dirty="0" smtClean="0">
              <a:solidFill>
                <a:schemeClr val="tx1">
                  <a:lumMod val="75000"/>
                  <a:lumOff val="25000"/>
                </a:schemeClr>
              </a:solidFill>
            </a:endParaRPr>
          </a:p>
          <a:p>
            <a:pPr marL="571500" indent="-571500">
              <a:buFont typeface="Arial" pitchFamily="34" charset="0"/>
              <a:buChar char="•"/>
            </a:pPr>
            <a:r>
              <a:rPr lang="en-US" sz="2800" dirty="0" smtClean="0">
                <a:solidFill>
                  <a:schemeClr val="tx1">
                    <a:lumMod val="75000"/>
                    <a:lumOff val="25000"/>
                  </a:schemeClr>
                </a:solidFill>
              </a:rPr>
              <a:t>Who </a:t>
            </a:r>
            <a:r>
              <a:rPr lang="en-US" sz="2800" dirty="0">
                <a:solidFill>
                  <a:schemeClr val="tx1">
                    <a:lumMod val="75000"/>
                    <a:lumOff val="25000"/>
                  </a:schemeClr>
                </a:solidFill>
              </a:rPr>
              <a:t>are the intended </a:t>
            </a:r>
            <a:r>
              <a:rPr lang="en-US" sz="2800" dirty="0" smtClean="0">
                <a:solidFill>
                  <a:schemeClr val="tx1">
                    <a:lumMod val="75000"/>
                    <a:lumOff val="25000"/>
                  </a:schemeClr>
                </a:solidFill>
              </a:rPr>
              <a:t>audiences? Does the project need to be approved/adopted by a Board? </a:t>
            </a:r>
          </a:p>
          <a:p>
            <a:pPr marL="1028700" lvl="1" indent="-571500">
              <a:buFont typeface="Arial" pitchFamily="34" charset="0"/>
              <a:buChar char="•"/>
            </a:pPr>
            <a:r>
              <a:rPr lang="en-US" sz="2800" dirty="0" smtClean="0">
                <a:solidFill>
                  <a:schemeClr val="tx1">
                    <a:lumMod val="75000"/>
                    <a:lumOff val="25000"/>
                  </a:schemeClr>
                </a:solidFill>
              </a:rPr>
              <a:t>Will inform whether methodology &amp; report are more technical/quantitative v. qualitative</a:t>
            </a:r>
          </a:p>
          <a:p>
            <a:pPr marL="1028700" lvl="1" indent="-571500">
              <a:buFont typeface="Arial" pitchFamily="34" charset="0"/>
              <a:buChar char="•"/>
            </a:pPr>
            <a:r>
              <a:rPr lang="en-US" sz="2800" dirty="0" smtClean="0">
                <a:solidFill>
                  <a:schemeClr val="tx1">
                    <a:lumMod val="75000"/>
                    <a:lumOff val="25000"/>
                  </a:schemeClr>
                </a:solidFill>
              </a:rPr>
              <a:t>Consider focus groups with intended audiences/stakeholders</a:t>
            </a:r>
            <a:endParaRPr lang="en-US" sz="2800" dirty="0">
              <a:solidFill>
                <a:schemeClr val="tx1">
                  <a:lumMod val="75000"/>
                  <a:lumOff val="25000"/>
                </a:schemeClr>
              </a:solidFill>
            </a:endParaRPr>
          </a:p>
        </p:txBody>
      </p:sp>
      <p:sp>
        <p:nvSpPr>
          <p:cNvPr id="3" name="Slide Number Placeholder 2"/>
          <p:cNvSpPr>
            <a:spLocks noGrp="1"/>
          </p:cNvSpPr>
          <p:nvPr>
            <p:ph type="sldNum" sz="quarter" idx="12"/>
          </p:nvPr>
        </p:nvSpPr>
        <p:spPr/>
        <p:txBody>
          <a:bodyPr/>
          <a:lstStyle/>
          <a:p>
            <a:fld id="{3C97CD7A-3D32-4E3F-AD52-28EA7ED858CC}" type="slidenum">
              <a:rPr lang="en-US" smtClean="0"/>
              <a:t>23</a:t>
            </a:fld>
            <a:endParaRPr lang="en-US" dirty="0"/>
          </a:p>
        </p:txBody>
      </p:sp>
    </p:spTree>
    <p:extLst>
      <p:ext uri="{BB962C8B-B14F-4D97-AF65-F5344CB8AC3E}">
        <p14:creationId xmlns:p14="http://schemas.microsoft.com/office/powerpoint/2010/main" val="30240628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200" y="304800"/>
            <a:ext cx="9296400" cy="769441"/>
          </a:xfrm>
          <a:prstGeom prst="rect">
            <a:avLst/>
          </a:prstGeom>
          <a:solidFill>
            <a:schemeClr val="bg1"/>
          </a:solidFill>
        </p:spPr>
        <p:txBody>
          <a:bodyPr wrap="square" rtlCol="0">
            <a:spAutoFit/>
          </a:bodyPr>
          <a:lstStyle/>
          <a:p>
            <a:pPr algn="ctr"/>
            <a:r>
              <a:rPr lang="en-US" sz="4400" dirty="0" smtClean="0">
                <a:solidFill>
                  <a:srgbClr val="098698"/>
                </a:solidFill>
              </a:rPr>
              <a:t>Next Steps for Region Forward Coalition</a:t>
            </a:r>
            <a:endParaRPr lang="en-US" sz="4400" dirty="0">
              <a:solidFill>
                <a:srgbClr val="098698"/>
              </a:solidFill>
            </a:endParaRPr>
          </a:p>
        </p:txBody>
      </p:sp>
      <p:sp>
        <p:nvSpPr>
          <p:cNvPr id="2" name="TextBox 1"/>
          <p:cNvSpPr txBox="1"/>
          <p:nvPr/>
        </p:nvSpPr>
        <p:spPr>
          <a:xfrm>
            <a:off x="533400" y="1219200"/>
            <a:ext cx="8610600" cy="3539430"/>
          </a:xfrm>
          <a:prstGeom prst="rect">
            <a:avLst/>
          </a:prstGeom>
          <a:noFill/>
        </p:spPr>
        <p:txBody>
          <a:bodyPr wrap="square" rtlCol="0">
            <a:spAutoFit/>
          </a:bodyPr>
          <a:lstStyle/>
          <a:p>
            <a:pPr marL="571500" indent="-571500">
              <a:buFont typeface="Arial" pitchFamily="34" charset="0"/>
              <a:buChar char="•"/>
            </a:pPr>
            <a:r>
              <a:rPr lang="en-US" sz="2800" b="1" dirty="0" smtClean="0">
                <a:solidFill>
                  <a:schemeClr val="tx1">
                    <a:lumMod val="75000"/>
                    <a:lumOff val="25000"/>
                  </a:schemeClr>
                </a:solidFill>
              </a:rPr>
              <a:t>July 18</a:t>
            </a:r>
            <a:r>
              <a:rPr lang="en-US" sz="2800" b="1" baseline="30000" dirty="0" smtClean="0">
                <a:solidFill>
                  <a:schemeClr val="tx1">
                    <a:lumMod val="75000"/>
                    <a:lumOff val="25000"/>
                  </a:schemeClr>
                </a:solidFill>
              </a:rPr>
              <a:t>th</a:t>
            </a:r>
            <a:r>
              <a:rPr lang="en-US" sz="2800" b="1" dirty="0" smtClean="0">
                <a:solidFill>
                  <a:schemeClr val="tx1">
                    <a:lumMod val="75000"/>
                    <a:lumOff val="25000"/>
                  </a:schemeClr>
                </a:solidFill>
              </a:rPr>
              <a:t>  - “Prosperity / Livability”</a:t>
            </a:r>
          </a:p>
          <a:p>
            <a:pPr marL="1028700" lvl="1" indent="-571500">
              <a:buFont typeface="Arial" pitchFamily="34" charset="0"/>
              <a:buChar char="•"/>
            </a:pPr>
            <a:r>
              <a:rPr lang="en-US" sz="2800" dirty="0" smtClean="0">
                <a:solidFill>
                  <a:schemeClr val="tx1">
                    <a:lumMod val="75000"/>
                    <a:lumOff val="25000"/>
                  </a:schemeClr>
                </a:solidFill>
              </a:rPr>
              <a:t>“Bursting the Bubble” - Commonwealth Institute</a:t>
            </a:r>
          </a:p>
          <a:p>
            <a:pPr marL="1028700" lvl="1" indent="-571500">
              <a:buFont typeface="Arial" pitchFamily="34" charset="0"/>
              <a:buChar char="•"/>
            </a:pPr>
            <a:r>
              <a:rPr lang="en-US" sz="2800" dirty="0" smtClean="0">
                <a:solidFill>
                  <a:schemeClr val="tx1">
                    <a:lumMod val="75000"/>
                    <a:lumOff val="25000"/>
                  </a:schemeClr>
                </a:solidFill>
              </a:rPr>
              <a:t>“Housing Security Study” - Urban Institute / Community Foundation</a:t>
            </a:r>
          </a:p>
          <a:p>
            <a:pPr marL="1028700" lvl="1" indent="-571500">
              <a:buFont typeface="Arial" pitchFamily="34" charset="0"/>
              <a:buChar char="•"/>
            </a:pPr>
            <a:endParaRPr lang="en-US" sz="2800" dirty="0" smtClean="0">
              <a:solidFill>
                <a:schemeClr val="tx1">
                  <a:lumMod val="75000"/>
                  <a:lumOff val="25000"/>
                </a:schemeClr>
              </a:solidFill>
            </a:endParaRPr>
          </a:p>
          <a:p>
            <a:pPr marL="571500" indent="-571500">
              <a:buFont typeface="Arial" pitchFamily="34" charset="0"/>
              <a:buChar char="•"/>
            </a:pPr>
            <a:r>
              <a:rPr lang="en-US" sz="2800" dirty="0" smtClean="0">
                <a:solidFill>
                  <a:schemeClr val="tx1">
                    <a:lumMod val="75000"/>
                    <a:lumOff val="25000"/>
                  </a:schemeClr>
                </a:solidFill>
              </a:rPr>
              <a:t> </a:t>
            </a:r>
            <a:r>
              <a:rPr lang="en-US" sz="2800" b="1" dirty="0" smtClean="0">
                <a:solidFill>
                  <a:schemeClr val="tx1">
                    <a:lumMod val="75000"/>
                    <a:lumOff val="25000"/>
                  </a:schemeClr>
                </a:solidFill>
              </a:rPr>
              <a:t>Fall – “Livability”</a:t>
            </a:r>
          </a:p>
          <a:p>
            <a:pPr marL="1028700" lvl="1" indent="-571500">
              <a:buFont typeface="Arial" pitchFamily="34" charset="0"/>
              <a:buChar char="•"/>
            </a:pPr>
            <a:r>
              <a:rPr lang="en-US" sz="2800" dirty="0" smtClean="0">
                <a:solidFill>
                  <a:schemeClr val="tx1">
                    <a:lumMod val="75000"/>
                    <a:lumOff val="25000"/>
                  </a:schemeClr>
                </a:solidFill>
              </a:rPr>
              <a:t>Mark Fenton  - </a:t>
            </a:r>
            <a:r>
              <a:rPr lang="en-US" sz="2800" dirty="0" smtClean="0">
                <a:solidFill>
                  <a:schemeClr val="tx1">
                    <a:lumMod val="75000"/>
                    <a:lumOff val="25000"/>
                  </a:schemeClr>
                </a:solidFill>
                <a:hlinkClick r:id="rId3"/>
              </a:rPr>
              <a:t>www.MarkFenton.com</a:t>
            </a:r>
            <a:r>
              <a:rPr lang="en-US" sz="2800" dirty="0" smtClean="0">
                <a:solidFill>
                  <a:schemeClr val="tx1">
                    <a:lumMod val="75000"/>
                    <a:lumOff val="25000"/>
                  </a:schemeClr>
                </a:solidFill>
              </a:rPr>
              <a:t> </a:t>
            </a:r>
          </a:p>
          <a:p>
            <a:pPr marL="1028700" lvl="1" indent="-571500">
              <a:buFont typeface="Arial" pitchFamily="34" charset="0"/>
              <a:buChar char="•"/>
            </a:pPr>
            <a:r>
              <a:rPr lang="en-US" sz="2800" i="1" dirty="0" smtClean="0">
                <a:solidFill>
                  <a:schemeClr val="tx1">
                    <a:lumMod val="75000"/>
                    <a:lumOff val="25000"/>
                  </a:schemeClr>
                </a:solidFill>
              </a:rPr>
              <a:t>Health goals, targets and indicators</a:t>
            </a:r>
            <a:endParaRPr lang="en-US" sz="2800" i="1" dirty="0">
              <a:solidFill>
                <a:schemeClr val="tx1">
                  <a:lumMod val="75000"/>
                  <a:lumOff val="25000"/>
                </a:schemeClr>
              </a:solidFill>
            </a:endParaRPr>
          </a:p>
        </p:txBody>
      </p:sp>
      <p:sp>
        <p:nvSpPr>
          <p:cNvPr id="3" name="Slide Number Placeholder 2"/>
          <p:cNvSpPr>
            <a:spLocks noGrp="1"/>
          </p:cNvSpPr>
          <p:nvPr>
            <p:ph type="sldNum" sz="quarter" idx="12"/>
          </p:nvPr>
        </p:nvSpPr>
        <p:spPr/>
        <p:txBody>
          <a:bodyPr/>
          <a:lstStyle/>
          <a:p>
            <a:fld id="{3C97CD7A-3D32-4E3F-AD52-28EA7ED858CC}" type="slidenum">
              <a:rPr lang="en-US" smtClean="0"/>
              <a:t>24</a:t>
            </a:fld>
            <a:endParaRPr lang="en-US" dirty="0"/>
          </a:p>
        </p:txBody>
      </p:sp>
    </p:spTree>
    <p:extLst>
      <p:ext uri="{BB962C8B-B14F-4D97-AF65-F5344CB8AC3E}">
        <p14:creationId xmlns:p14="http://schemas.microsoft.com/office/powerpoint/2010/main" val="19138434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6795</TotalTime>
  <Words>1974</Words>
  <Application>Microsoft Office PowerPoint</Application>
  <PresentationFormat>On-screen Show (4:3)</PresentationFormat>
  <Paragraphs>261</Paragraphs>
  <Slides>24</Slides>
  <Notes>16</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rhand</dc:creator>
  <cp:lastModifiedBy>dmcmillion</cp:lastModifiedBy>
  <cp:revision>150</cp:revision>
  <cp:lastPrinted>2014-01-07T18:12:38Z</cp:lastPrinted>
  <dcterms:created xsi:type="dcterms:W3CDTF">2013-12-23T14:51:51Z</dcterms:created>
  <dcterms:modified xsi:type="dcterms:W3CDTF">2014-06-20T12:41:55Z</dcterms:modified>
</cp:coreProperties>
</file>