
<file path=[Content_Types].xml><?xml version="1.0" encoding="utf-8"?>
<Types xmlns="http://schemas.openxmlformats.org/package/2006/content-types">
  <Default Extension="emf" ContentType="image/x-emf"/>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autoCompressPictures="0">
  <p:sldMasterIdLst>
    <p:sldMasterId id="2147483648" r:id="rId1"/>
  </p:sldMasterIdLst>
  <p:notesMasterIdLst>
    <p:notesMasterId r:id="rId16"/>
  </p:notesMasterIdLst>
  <p:handoutMasterIdLst>
    <p:handoutMasterId r:id="rId17"/>
  </p:handoutMasterIdLst>
  <p:sldIdLst>
    <p:sldId id="280" r:id="rId2"/>
    <p:sldId id="283" r:id="rId3"/>
    <p:sldId id="268" r:id="rId4"/>
    <p:sldId id="293" r:id="rId5"/>
    <p:sldId id="285" r:id="rId6"/>
    <p:sldId id="271" r:id="rId7"/>
    <p:sldId id="294" r:id="rId8"/>
    <p:sldId id="297" r:id="rId9"/>
    <p:sldId id="291" r:id="rId10"/>
    <p:sldId id="302" r:id="rId11"/>
    <p:sldId id="301" r:id="rId12"/>
    <p:sldId id="298" r:id="rId13"/>
    <p:sldId id="299" r:id="rId14"/>
    <p:sldId id="300" r:id="rId15"/>
  </p:sldIdLst>
  <p:sldSz cx="9144000" cy="6858000" type="screen4x3"/>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prnPr scaleToFitPaper="1" frameSlides="1"/>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87CD"/>
    <a:srgbClr val="2F6B97"/>
  </p:clrMru>
  <p:extLst>
    <p:ext uri="{E76CE94A-603C-4142-B9EB-6D1370010A27}">
      <p14:discardImageEditData xmlns:p14="http://schemas.microsoft.com/office/powerpoint/2010/main" val="0"/>
    </p:ext>
    <p:ext uri="{D31A062A-798A-4329-ABDD-BBA856620510}">
      <p14:defaultImageDpi xmlns:p14="http://schemas.microsoft.com/office/powerpoint/2010/main" val="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8999" autoAdjust="0"/>
    <p:restoredTop sz="93750" autoAdjust="0"/>
  </p:normalViewPr>
  <p:slideViewPr>
    <p:cSldViewPr snapToGrid="0" snapToObjects="1">
      <p:cViewPr varScale="1">
        <p:scale>
          <a:sx n="59" d="100"/>
          <a:sy n="59" d="100"/>
        </p:scale>
        <p:origin x="1292" y="52"/>
      </p:cViewPr>
      <p:guideLst>
        <p:guide orient="horz" pos="2160"/>
        <p:guide pos="2880"/>
      </p:guideLst>
    </p:cSldViewPr>
  </p:slid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handoutMaster" Target="handoutMasters/handoutMaster1.xml"/><Relationship Id="rId2" Type="http://schemas.openxmlformats.org/officeDocument/2006/relationships/slide" Target="slides/slide1.xml"/><Relationship Id="rId16" Type="http://schemas.openxmlformats.org/officeDocument/2006/relationships/notesMaster" Target="notesMasters/notesMaster1.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sz="quarter" idx="1"/>
          </p:nvPr>
        </p:nvSpPr>
        <p:spPr>
          <a:xfrm>
            <a:off x="3884613" y="0"/>
            <a:ext cx="2971800" cy="457200"/>
          </a:xfrm>
          <a:prstGeom prst="rect">
            <a:avLst/>
          </a:prstGeom>
        </p:spPr>
        <p:txBody>
          <a:bodyPr vert="horz" lIns="91440" tIns="45720" rIns="91440" bIns="45720" rtlCol="0"/>
          <a:lstStyle>
            <a:lvl1pPr algn="r">
              <a:defRPr sz="1200"/>
            </a:lvl1pPr>
          </a:lstStyle>
          <a:p>
            <a:fld id="{D8623175-169F-3846-BA4D-E652445F38E3}" type="datetimeFigureOut">
              <a:rPr lang="en-US" smtClean="0"/>
              <a:t>2/16/2022</a:t>
            </a:fld>
            <a:endParaRPr lang="en-US"/>
          </a:p>
        </p:txBody>
      </p:sp>
      <p:sp>
        <p:nvSpPr>
          <p:cNvPr id="4" name="Footer Placeholder 3"/>
          <p:cNvSpPr>
            <a:spLocks noGrp="1"/>
          </p:cNvSpPr>
          <p:nvPr>
            <p:ph type="ftr" sz="quarter" idx="2"/>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5" name="Slide Number Placeholder 4"/>
          <p:cNvSpPr>
            <a:spLocks noGrp="1"/>
          </p:cNvSpPr>
          <p:nvPr>
            <p:ph type="sldNum" sz="quarter" idx="3"/>
          </p:nvPr>
        </p:nvSpPr>
        <p:spPr>
          <a:xfrm>
            <a:off x="3884613" y="8685213"/>
            <a:ext cx="2971800" cy="457200"/>
          </a:xfrm>
          <a:prstGeom prst="rect">
            <a:avLst/>
          </a:prstGeom>
        </p:spPr>
        <p:txBody>
          <a:bodyPr vert="horz" lIns="91440" tIns="45720" rIns="91440" bIns="45720" rtlCol="0" anchor="b"/>
          <a:lstStyle>
            <a:lvl1pPr algn="r">
              <a:defRPr sz="1200"/>
            </a:lvl1pPr>
          </a:lstStyle>
          <a:p>
            <a:fld id="{9F66097F-446C-1B4D-939C-DE6109EA7CAE}" type="slidenum">
              <a:rPr lang="en-US" smtClean="0"/>
              <a:t>‹#›</a:t>
            </a:fld>
            <a:endParaRPr lang="en-US"/>
          </a:p>
        </p:txBody>
      </p:sp>
    </p:spTree>
    <p:extLst>
      <p:ext uri="{BB962C8B-B14F-4D97-AF65-F5344CB8AC3E}">
        <p14:creationId xmlns:p14="http://schemas.microsoft.com/office/powerpoint/2010/main" val="2728928190"/>
      </p:ext>
    </p:extLst>
  </p:cSld>
  <p:clrMap bg1="lt1" tx1="dk1" bg2="lt2" tx2="dk2" accent1="accent1" accent2="accent2" accent3="accent3" accent4="accent4" accent5="accent5" accent6="accent6" hlink="hlink" folHlink="folHlink"/>
  <p:hf hdr="0" ftr="0" dt="0"/>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6E8B3D8F-114B-A443-AC93-AB6267D4A736}" type="datetimeFigureOut">
              <a:rPr lang="en-US" smtClean="0"/>
              <a:t>2/16/2022</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1436F691-95C7-1B40-B9ED-37CC98F20D13}" type="slidenum">
              <a:rPr lang="en-US" smtClean="0"/>
              <a:t>‹#›</a:t>
            </a:fld>
            <a:endParaRPr lang="en-US"/>
          </a:p>
        </p:txBody>
      </p:sp>
    </p:spTree>
    <p:extLst>
      <p:ext uri="{BB962C8B-B14F-4D97-AF65-F5344CB8AC3E}">
        <p14:creationId xmlns:p14="http://schemas.microsoft.com/office/powerpoint/2010/main" val="1695280751"/>
      </p:ext>
    </p:extLst>
  </p:cSld>
  <p:clrMap bg1="lt1" tx1="dk1" bg2="lt2" tx2="dk2" accent1="accent1" accent2="accent2" accent3="accent3" accent4="accent4" accent5="accent5" accent6="accent6" hlink="hlink" folHlink="folHlink"/>
  <p:hf hdr="0" ftr="0" dt="0"/>
  <p:notesStyle>
    <a:lvl1pPr marL="0" algn="l" defTabSz="457200" rtl="0" eaLnBrk="1" latinLnBrk="0" hangingPunct="1">
      <a:defRPr sz="1200" kern="1200">
        <a:solidFill>
          <a:schemeClr val="tx1"/>
        </a:solidFill>
        <a:latin typeface="+mn-lt"/>
        <a:ea typeface="+mn-ea"/>
        <a:cs typeface="+mn-cs"/>
      </a:defRPr>
    </a:lvl1pPr>
    <a:lvl2pPr marL="457200" algn="l" defTabSz="457200" rtl="0" eaLnBrk="1" latinLnBrk="0" hangingPunct="1">
      <a:defRPr sz="1200" kern="1200">
        <a:solidFill>
          <a:schemeClr val="tx1"/>
        </a:solidFill>
        <a:latin typeface="+mn-lt"/>
        <a:ea typeface="+mn-ea"/>
        <a:cs typeface="+mn-cs"/>
      </a:defRPr>
    </a:lvl2pPr>
    <a:lvl3pPr marL="914400" algn="l" defTabSz="457200" rtl="0" eaLnBrk="1" latinLnBrk="0" hangingPunct="1">
      <a:defRPr sz="1200" kern="1200">
        <a:solidFill>
          <a:schemeClr val="tx1"/>
        </a:solidFill>
        <a:latin typeface="+mn-lt"/>
        <a:ea typeface="+mn-ea"/>
        <a:cs typeface="+mn-cs"/>
      </a:defRPr>
    </a:lvl3pPr>
    <a:lvl4pPr marL="1371600" algn="l" defTabSz="457200" rtl="0" eaLnBrk="1" latinLnBrk="0" hangingPunct="1">
      <a:defRPr sz="1200" kern="1200">
        <a:solidFill>
          <a:schemeClr val="tx1"/>
        </a:solidFill>
        <a:latin typeface="+mn-lt"/>
        <a:ea typeface="+mn-ea"/>
        <a:cs typeface="+mn-cs"/>
      </a:defRPr>
    </a:lvl4pPr>
    <a:lvl5pPr marL="1828800" algn="l" defTabSz="457200" rtl="0" eaLnBrk="1" latinLnBrk="0" hangingPunct="1">
      <a:defRPr sz="1200" kern="1200">
        <a:solidFill>
          <a:schemeClr val="tx1"/>
        </a:solidFill>
        <a:latin typeface="+mn-lt"/>
        <a:ea typeface="+mn-ea"/>
        <a:cs typeface="+mn-cs"/>
      </a:defRPr>
    </a:lvl5pPr>
    <a:lvl6pPr marL="2286000" algn="l" defTabSz="457200" rtl="0" eaLnBrk="1" latinLnBrk="0" hangingPunct="1">
      <a:defRPr sz="1200" kern="1200">
        <a:solidFill>
          <a:schemeClr val="tx1"/>
        </a:solidFill>
        <a:latin typeface="+mn-lt"/>
        <a:ea typeface="+mn-ea"/>
        <a:cs typeface="+mn-cs"/>
      </a:defRPr>
    </a:lvl6pPr>
    <a:lvl7pPr marL="2743200" algn="l" defTabSz="457200" rtl="0" eaLnBrk="1" latinLnBrk="0" hangingPunct="1">
      <a:defRPr sz="1200" kern="1200">
        <a:solidFill>
          <a:schemeClr val="tx1"/>
        </a:solidFill>
        <a:latin typeface="+mn-lt"/>
        <a:ea typeface="+mn-ea"/>
        <a:cs typeface="+mn-cs"/>
      </a:defRPr>
    </a:lvl7pPr>
    <a:lvl8pPr marL="3200400" algn="l" defTabSz="457200" rtl="0" eaLnBrk="1" latinLnBrk="0" hangingPunct="1">
      <a:defRPr sz="1200" kern="1200">
        <a:solidFill>
          <a:schemeClr val="tx1"/>
        </a:solidFill>
        <a:latin typeface="+mn-lt"/>
        <a:ea typeface="+mn-ea"/>
        <a:cs typeface="+mn-cs"/>
      </a:defRPr>
    </a:lvl8pPr>
    <a:lvl9pPr marL="3657600" algn="l" defTabSz="4572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As Chair Mathias mentioned this is our 7</a:t>
            </a:r>
            <a:r>
              <a:rPr lang="en-US" baseline="30000" dirty="0"/>
              <a:t>th</a:t>
            </a:r>
            <a:r>
              <a:rPr lang="en-US" dirty="0"/>
              <a:t> annual BEEAC priorities survey. The soft deadline for the survey was January 21. Soft because we’ll continue to accept surveys and today you’ll have an opportunity to pro</a:t>
            </a:r>
          </a:p>
          <a:p>
            <a:endParaRPr lang="en-US" dirty="0"/>
          </a:p>
          <a:p>
            <a:r>
              <a:rPr lang="en-US" dirty="0"/>
              <a:t>November 2021 was a full year since we adopted 2030 Climate and Energy Plan and working to implement the actions in the plan. The priority areas  were revised to reflect the 10 mitigation and resiliency measures (7 mitigation and 3 resiliency) in the plan. This will help drive implementation.</a:t>
            </a:r>
          </a:p>
          <a:p>
            <a:endParaRPr lang="en-US" dirty="0"/>
          </a:p>
          <a:p>
            <a:r>
              <a:rPr lang="en-US" dirty="0"/>
              <a:t>Here are the priorities. The ranking was weighted, so Very High ranked as a 4,</a:t>
            </a:r>
          </a:p>
          <a:p>
            <a:r>
              <a:rPr lang="en-US" dirty="0"/>
              <a:t>High =	3</a:t>
            </a:r>
          </a:p>
          <a:p>
            <a:r>
              <a:rPr lang="en-US" dirty="0"/>
              <a:t>Medium = 2</a:t>
            </a:r>
          </a:p>
          <a:p>
            <a:r>
              <a:rPr lang="en-US" dirty="0"/>
              <a:t>Low = 1</a:t>
            </a:r>
          </a:p>
          <a:p>
            <a:endParaRPr lang="en-US" dirty="0"/>
          </a:p>
          <a:p>
            <a:r>
              <a:rPr lang="en-US" dirty="0"/>
              <a:t>Each rank got totaled across each topic area than multiplied by the rank. The top 4 are in bold – clean electricity, equity, resilient infrastructure and ZEBs. Equity and Planning for mitigation and resiliency, in were collapsed into one rank.</a:t>
            </a:r>
          </a:p>
          <a:p>
            <a:endParaRPr lang="en-US" dirty="0"/>
          </a:p>
          <a:p>
            <a:r>
              <a:rPr lang="en-US" dirty="0"/>
              <a:t>So this year, we’ll be focusing on those areas in the committee.</a:t>
            </a:r>
          </a:p>
          <a:p>
            <a:endParaRPr lang="en-US" dirty="0"/>
          </a:p>
          <a:p>
            <a:endParaRPr lang="en-US" dirty="0"/>
          </a:p>
          <a:p>
            <a:r>
              <a:rPr lang="en-US" dirty="0"/>
              <a:t>To </a:t>
            </a:r>
            <a:r>
              <a:rPr lang="en-US" dirty="0" err="1"/>
              <a:t>ation</a:t>
            </a:r>
            <a:r>
              <a:rPr lang="en-US" dirty="0"/>
              <a:t> mode. We’ll be using the as a guidepost for our programmatic activities to find the best ways to support achieving the goals put forth in the plan. Not only will it be a guide for our climate and energy programs but COG wide. </a:t>
            </a:r>
          </a:p>
          <a:p>
            <a:endParaRPr lang="en-US" dirty="0"/>
          </a:p>
          <a:p>
            <a:r>
              <a:rPr lang="en-US" dirty="0"/>
              <a:t>I think it’s important to note some of these priorities can be grouped and addressed together, such as EE, high performance buildings and building and energy system decarbonization. In fact one jurisdiction asked if EE and grid infrastructure (which didn’t rank here) was different than building and energy system decarb. They can be subsets of it. </a:t>
            </a:r>
          </a:p>
          <a:p>
            <a:endParaRPr lang="en-US" dirty="0"/>
          </a:p>
          <a:p>
            <a:endParaRPr lang="en-US" dirty="0"/>
          </a:p>
        </p:txBody>
      </p:sp>
      <p:sp>
        <p:nvSpPr>
          <p:cNvPr id="4" name="Slide Number Placeholder 3"/>
          <p:cNvSpPr>
            <a:spLocks noGrp="1"/>
          </p:cNvSpPr>
          <p:nvPr>
            <p:ph type="sldNum" sz="quarter" idx="5"/>
          </p:nvPr>
        </p:nvSpPr>
        <p:spPr/>
        <p:txBody>
          <a:bodyPr/>
          <a:lstStyle/>
          <a:p>
            <a:fld id="{1436F691-95C7-1B40-B9ED-37CC98F20D13}" type="slidenum">
              <a:rPr lang="en-US" smtClean="0"/>
              <a:t>2</a:t>
            </a:fld>
            <a:endParaRPr lang="en-US"/>
          </a:p>
        </p:txBody>
      </p:sp>
    </p:spTree>
    <p:extLst>
      <p:ext uri="{BB962C8B-B14F-4D97-AF65-F5344CB8AC3E}">
        <p14:creationId xmlns:p14="http://schemas.microsoft.com/office/powerpoint/2010/main" val="105968115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Font typeface="Arial" panose="020B0604020202020204" pitchFamily="34" charset="0"/>
              <a:buNone/>
            </a:pPr>
            <a:r>
              <a:rPr lang="en-US" dirty="0"/>
              <a:t>There wasn’t a lot more provided on these items; in fact this is exactly what </a:t>
            </a:r>
          </a:p>
          <a:p>
            <a:pPr marL="171450" indent="-171450">
              <a:buFont typeface="Arial" panose="020B0604020202020204" pitchFamily="34" charset="0"/>
              <a:buChar char="•"/>
            </a:pPr>
            <a:r>
              <a:rPr lang="en-US" dirty="0"/>
              <a:t>Use BEAAC as a basis for collective purchasing; again, no context on this in terms of energy services </a:t>
            </a:r>
          </a:p>
          <a:p>
            <a:pPr marL="628650" marR="0" lvl="1" indent="-171450" algn="l" defTabSz="4572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dirty="0"/>
              <a:t>We do have a cooperative purchasing committee that we can work through.</a:t>
            </a:r>
          </a:p>
          <a:p>
            <a:pPr marL="628650" lvl="1" indent="-171450">
              <a:buFont typeface="Arial" panose="020B0604020202020204" pitchFamily="34" charset="0"/>
              <a:buChar char="•"/>
            </a:pPr>
            <a:r>
              <a:rPr lang="en-US" dirty="0"/>
              <a:t>On the ZEV side, although they were not identified as a priority this year, there are a couple things that can percolate up to something:</a:t>
            </a:r>
          </a:p>
          <a:p>
            <a:pPr marL="1085850" lvl="2" indent="-171450">
              <a:buFont typeface="Arial" panose="020B0604020202020204" pitchFamily="34" charset="0"/>
              <a:buChar char="•"/>
            </a:pPr>
            <a:r>
              <a:rPr lang="en-US" dirty="0"/>
              <a:t>Our Transportation Department is working on tracking bus electrification initiatives. We’re also planning to take the Climate program to the March COG Board meeting, where we’ll be asking them to think about what can be done at the regional to accelerate and expand the good work being done locally.</a:t>
            </a:r>
          </a:p>
          <a:p>
            <a:pPr marL="914400" lvl="2" indent="0">
              <a:buFont typeface="Arial" panose="020B0604020202020204" pitchFamily="34" charset="0"/>
              <a:buNone/>
            </a:pPr>
            <a:endParaRPr lang="en-US" dirty="0"/>
          </a:p>
          <a:p>
            <a:pPr marL="1085850" lvl="2" indent="-171450">
              <a:buFont typeface="Arial" panose="020B0604020202020204" pitchFamily="34" charset="0"/>
              <a:buChar char="•"/>
            </a:pPr>
            <a:r>
              <a:rPr lang="en-US" dirty="0"/>
              <a:t>Also there is Montgomery County’s EV purchasing cooperative, which heard about. We’re looking the success of the program and the possibility of expanding it to a regional program.</a:t>
            </a:r>
          </a:p>
          <a:p>
            <a:pPr marL="628650" lvl="1" indent="-171450">
              <a:buFont typeface="Arial" panose="020B0604020202020204" pitchFamily="34" charset="0"/>
              <a:buChar char="•"/>
            </a:pPr>
            <a:endParaRPr lang="en-US" dirty="0"/>
          </a:p>
          <a:p>
            <a:pPr marL="171450" indent="-171450">
              <a:buFont typeface="Arial" panose="020B0604020202020204" pitchFamily="34" charset="0"/>
              <a:buChar char="•"/>
            </a:pPr>
            <a:r>
              <a:rPr lang="en-US" dirty="0"/>
              <a:t>Assistance with funding/grants – this idea came up twice or at least tracking of funding; which I’ll speak to later</a:t>
            </a:r>
          </a:p>
          <a:p>
            <a:pPr marL="171450" indent="-171450">
              <a:buFont typeface="Arial" panose="020B0604020202020204" pitchFamily="34" charset="0"/>
              <a:buChar char="•"/>
            </a:pPr>
            <a:endParaRPr lang="en-US" dirty="0"/>
          </a:p>
          <a:p>
            <a:pPr marL="171450" indent="-171450">
              <a:buFont typeface="Arial" panose="020B0604020202020204" pitchFamily="34" charset="0"/>
              <a:buChar char="•"/>
            </a:pPr>
            <a:r>
              <a:rPr lang="en-US" dirty="0"/>
              <a:t>Scalable projects; high impact actions</a:t>
            </a:r>
          </a:p>
          <a:p>
            <a:pPr marL="171450" indent="-171450">
              <a:buFont typeface="Arial" panose="020B0604020202020204" pitchFamily="34" charset="0"/>
              <a:buChar char="•"/>
            </a:pPr>
            <a:endParaRPr lang="en-US" dirty="0"/>
          </a:p>
          <a:p>
            <a:pPr marL="171450" indent="-171450">
              <a:buFont typeface="Arial" panose="020B0604020202020204" pitchFamily="34" charset="0"/>
              <a:buChar char="•"/>
            </a:pPr>
            <a:r>
              <a:rPr lang="en-US" dirty="0"/>
              <a:t>Other topics to address - LEED or other sustainable city/community certification</a:t>
            </a:r>
          </a:p>
          <a:p>
            <a:pPr marL="628650" lvl="1" indent="-171450">
              <a:buFont typeface="Arial" panose="020B0604020202020204" pitchFamily="34" charset="0"/>
              <a:buChar char="•"/>
            </a:pPr>
            <a:r>
              <a:rPr lang="en-US" dirty="0"/>
              <a:t>We’ve worked with LEED in the past</a:t>
            </a:r>
          </a:p>
          <a:p>
            <a:pPr marL="628650" lvl="1" indent="-171450">
              <a:buFont typeface="Arial" panose="020B0604020202020204" pitchFamily="34" charset="0"/>
              <a:buChar char="•"/>
            </a:pPr>
            <a:r>
              <a:rPr lang="en-US" dirty="0"/>
              <a:t>The last time was with Hilari Varnadore on LEED for Cities and Communities</a:t>
            </a:r>
          </a:p>
          <a:p>
            <a:pPr marL="628650" lvl="1" indent="-171450">
              <a:buFont typeface="Arial" panose="020B0604020202020204" pitchFamily="34" charset="0"/>
              <a:buChar char="•"/>
            </a:pPr>
            <a:r>
              <a:rPr lang="en-US" dirty="0"/>
              <a:t>Maybe we can put that jurisdiction directly in contact with her and provide some of what we did.</a:t>
            </a:r>
          </a:p>
          <a:p>
            <a:endParaRPr lang="en-US" dirty="0"/>
          </a:p>
        </p:txBody>
      </p:sp>
      <p:sp>
        <p:nvSpPr>
          <p:cNvPr id="4" name="Slide Number Placeholder 3"/>
          <p:cNvSpPr>
            <a:spLocks noGrp="1"/>
          </p:cNvSpPr>
          <p:nvPr>
            <p:ph type="sldNum" sz="quarter" idx="5"/>
          </p:nvPr>
        </p:nvSpPr>
        <p:spPr/>
        <p:txBody>
          <a:bodyPr/>
          <a:lstStyle/>
          <a:p>
            <a:fld id="{1436F691-95C7-1B40-B9ED-37CC98F20D13}" type="slidenum">
              <a:rPr lang="en-US" smtClean="0"/>
              <a:t>3</a:t>
            </a:fld>
            <a:endParaRPr lang="en-US"/>
          </a:p>
        </p:txBody>
      </p:sp>
    </p:spTree>
    <p:extLst>
      <p:ext uri="{BB962C8B-B14F-4D97-AF65-F5344CB8AC3E}">
        <p14:creationId xmlns:p14="http://schemas.microsoft.com/office/powerpoint/2010/main" val="242640501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These are the legislative priorities that were put forth.</a:t>
            </a:r>
          </a:p>
          <a:p>
            <a:endParaRPr lang="en-US" dirty="0"/>
          </a:p>
          <a:p>
            <a:pPr marL="171450" indent="-171450">
              <a:buFont typeface="Arial" panose="020B0604020202020204" pitchFamily="34" charset="0"/>
              <a:buChar char="•"/>
            </a:pPr>
            <a:r>
              <a:rPr lang="en-US" dirty="0"/>
              <a:t>Plastic bans and food waste - these items may be outside BEEAC’s purview; however, the Recycling Committee and Food and Agriculture Regional Member (FARM) Policy Committee, managed by John Snarr and Lindsay Smith of COG Staff.</a:t>
            </a:r>
          </a:p>
          <a:p>
            <a:pPr marL="171450" indent="-171450">
              <a:buFont typeface="Arial" panose="020B0604020202020204" pitchFamily="34" charset="0"/>
              <a:buChar char="•"/>
            </a:pPr>
            <a:endParaRPr lang="en-US" dirty="0"/>
          </a:p>
          <a:p>
            <a:pPr marL="171450" indent="-171450">
              <a:buFont typeface="Arial" panose="020B0604020202020204" pitchFamily="34" charset="0"/>
              <a:buChar char="•"/>
            </a:pPr>
            <a:r>
              <a:rPr lang="en-US" dirty="0"/>
              <a:t>EE building codes was a point brought up by a couple VA jurisdictions</a:t>
            </a:r>
          </a:p>
          <a:p>
            <a:pPr marL="628650" lvl="1" indent="-171450">
              <a:buFont typeface="Arial" panose="020B0604020202020204" pitchFamily="34" charset="0"/>
              <a:buChar char="•"/>
            </a:pPr>
            <a:r>
              <a:rPr lang="en-US" dirty="0"/>
              <a:t>SB 452 was rejected. </a:t>
            </a:r>
          </a:p>
          <a:p>
            <a:pPr marL="628650" lvl="1" indent="-171450">
              <a:buFont typeface="Arial" panose="020B0604020202020204" pitchFamily="34" charset="0"/>
              <a:buChar char="•"/>
            </a:pPr>
            <a:r>
              <a:rPr lang="en-US" dirty="0"/>
              <a:t>The bill that would have allowed local governments to adopt stricter energy efficiency codes than the state and allow localities to require disclosure of energy use intensity (EUI) information to prospective buyers, lessees, and lenders at the point of sale, and to require an energy audit for the building prior to the completion of the sale if there is insufficient available data or upon request.</a:t>
            </a:r>
          </a:p>
          <a:p>
            <a:pPr marL="628650" lvl="1" indent="-171450">
              <a:buFont typeface="Arial" panose="020B0604020202020204" pitchFamily="34" charset="0"/>
              <a:buChar char="•"/>
            </a:pPr>
            <a:r>
              <a:rPr lang="en-US" dirty="0"/>
              <a:t>The legislative submitted an advocacy letter </a:t>
            </a:r>
          </a:p>
          <a:p>
            <a:pPr marL="628650" lvl="1" indent="-171450">
              <a:buFont typeface="Arial" panose="020B0604020202020204" pitchFamily="34" charset="0"/>
              <a:buChar char="•"/>
            </a:pPr>
            <a:endParaRPr lang="en-US" dirty="0"/>
          </a:p>
          <a:p>
            <a:pPr marL="628650" lvl="1" indent="-171450">
              <a:buFont typeface="Arial" panose="020B0604020202020204" pitchFamily="34" charset="0"/>
              <a:buChar char="•"/>
            </a:pPr>
            <a:endParaRPr lang="en-US" dirty="0"/>
          </a:p>
        </p:txBody>
      </p:sp>
      <p:sp>
        <p:nvSpPr>
          <p:cNvPr id="4" name="Slide Number Placeholder 3"/>
          <p:cNvSpPr>
            <a:spLocks noGrp="1"/>
          </p:cNvSpPr>
          <p:nvPr>
            <p:ph type="sldNum" sz="quarter" idx="5"/>
          </p:nvPr>
        </p:nvSpPr>
        <p:spPr/>
        <p:txBody>
          <a:bodyPr/>
          <a:lstStyle/>
          <a:p>
            <a:fld id="{1436F691-95C7-1B40-B9ED-37CC98F20D13}" type="slidenum">
              <a:rPr lang="en-US" smtClean="0"/>
              <a:t>4</a:t>
            </a:fld>
            <a:endParaRPr lang="en-US"/>
          </a:p>
        </p:txBody>
      </p:sp>
    </p:spTree>
    <p:extLst>
      <p:ext uri="{BB962C8B-B14F-4D97-AF65-F5344CB8AC3E}">
        <p14:creationId xmlns:p14="http://schemas.microsoft.com/office/powerpoint/2010/main" val="133535902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lang="en-US" dirty="0"/>
              <a:t>These are just 2 additional comments that I wanted point out. </a:t>
            </a:r>
          </a:p>
          <a:p>
            <a:pPr marL="0" marR="0" lvl="0" indent="0" algn="l" defTabSz="457200" rtl="0" eaLnBrk="1" fontAlgn="auto" latinLnBrk="0" hangingPunct="1">
              <a:lnSpc>
                <a:spcPct val="100000"/>
              </a:lnSpc>
              <a:spcBef>
                <a:spcPts val="0"/>
              </a:spcBef>
              <a:spcAft>
                <a:spcPts val="0"/>
              </a:spcAft>
              <a:buClrTx/>
              <a:buSzTx/>
              <a:buFontTx/>
              <a:buNone/>
              <a:tabLst/>
              <a:defRPr/>
            </a:pPr>
            <a:endParaRPr lang="en-US" sz="1200" dirty="0">
              <a:solidFill>
                <a:srgbClr val="000000"/>
              </a:solidFill>
            </a:endParaRPr>
          </a:p>
          <a:p>
            <a:pPr marL="0" marR="0" lvl="0" indent="0" algn="l" defTabSz="457200" rtl="0" eaLnBrk="1" fontAlgn="auto" latinLnBrk="0" hangingPunct="1">
              <a:lnSpc>
                <a:spcPct val="100000"/>
              </a:lnSpc>
              <a:spcBef>
                <a:spcPts val="0"/>
              </a:spcBef>
              <a:spcAft>
                <a:spcPts val="0"/>
              </a:spcAft>
              <a:buClrTx/>
              <a:buSzTx/>
              <a:buFontTx/>
              <a:buNone/>
              <a:tabLst/>
              <a:defRPr/>
            </a:pPr>
            <a:r>
              <a:rPr lang="en-US" sz="1200" dirty="0">
                <a:solidFill>
                  <a:srgbClr val="000000"/>
                </a:solidFill>
              </a:rPr>
              <a:t>COG Staff is already tracking funding opportunities on the DMV Climate Partners website. We plan to have a progress check of the website in the Spring, but you can check out the funding ops now.</a:t>
            </a:r>
          </a:p>
          <a:p>
            <a:pPr marL="0" marR="0" lvl="0" indent="0" algn="l" defTabSz="457200" rtl="0" eaLnBrk="1" fontAlgn="auto" latinLnBrk="0" hangingPunct="1">
              <a:lnSpc>
                <a:spcPct val="100000"/>
              </a:lnSpc>
              <a:spcBef>
                <a:spcPts val="0"/>
              </a:spcBef>
              <a:spcAft>
                <a:spcPts val="0"/>
              </a:spcAft>
              <a:buClrTx/>
              <a:buSzTx/>
              <a:buFontTx/>
              <a:buNone/>
              <a:tabLst/>
              <a:defRPr/>
            </a:pPr>
            <a:endParaRPr lang="en-US" sz="1200" dirty="0">
              <a:solidFill>
                <a:srgbClr val="000000"/>
              </a:solidFill>
            </a:endParaRPr>
          </a:p>
          <a:p>
            <a:pPr marL="0" marR="0" lvl="0" indent="0" algn="l" defTabSz="457200" rtl="0" eaLnBrk="1" fontAlgn="auto" latinLnBrk="0" hangingPunct="1">
              <a:lnSpc>
                <a:spcPct val="100000"/>
              </a:lnSpc>
              <a:spcBef>
                <a:spcPts val="0"/>
              </a:spcBef>
              <a:spcAft>
                <a:spcPts val="0"/>
              </a:spcAft>
              <a:buClrTx/>
              <a:buSzTx/>
              <a:buFontTx/>
              <a:buNone/>
              <a:tabLst/>
              <a:defRPr/>
            </a:pPr>
            <a:r>
              <a:rPr lang="en-US" sz="1200" dirty="0">
                <a:solidFill>
                  <a:srgbClr val="000000"/>
                </a:solidFill>
              </a:rPr>
              <a:t>I thought this next one was pretty interesting. We do have a number of jurisdictions that have already completed a plan and a few in progress. This may be helpful to the jurisdictions that haven’t.</a:t>
            </a:r>
          </a:p>
          <a:p>
            <a:pPr marL="0" marR="0" lvl="0" indent="0" algn="l" defTabSz="457200" rtl="0" eaLnBrk="1" fontAlgn="auto" latinLnBrk="0" hangingPunct="1">
              <a:lnSpc>
                <a:spcPct val="100000"/>
              </a:lnSpc>
              <a:spcBef>
                <a:spcPts val="0"/>
              </a:spcBef>
              <a:spcAft>
                <a:spcPts val="0"/>
              </a:spcAft>
              <a:buClrTx/>
              <a:buSzTx/>
              <a:buFontTx/>
              <a:buNone/>
              <a:tabLst/>
              <a:defRPr/>
            </a:pPr>
            <a:endParaRPr lang="en-US" sz="1200" dirty="0">
              <a:solidFill>
                <a:srgbClr val="000000"/>
              </a:solidFill>
            </a:endParaRPr>
          </a:p>
          <a:p>
            <a:pPr marL="0" marR="0" lvl="0" indent="0" algn="l" defTabSz="457200" rtl="0" eaLnBrk="1" fontAlgn="auto" latinLnBrk="0" hangingPunct="1">
              <a:lnSpc>
                <a:spcPct val="100000"/>
              </a:lnSpc>
              <a:spcBef>
                <a:spcPts val="0"/>
              </a:spcBef>
              <a:spcAft>
                <a:spcPts val="0"/>
              </a:spcAft>
              <a:buClrTx/>
              <a:buSzTx/>
              <a:buFontTx/>
              <a:buNone/>
              <a:tabLst/>
              <a:defRPr/>
            </a:pPr>
            <a:endParaRPr lang="en-US" sz="1200" dirty="0">
              <a:solidFill>
                <a:srgbClr val="000000"/>
              </a:solidFill>
            </a:endParaRPr>
          </a:p>
          <a:p>
            <a:endParaRPr lang="en-US" dirty="0"/>
          </a:p>
        </p:txBody>
      </p:sp>
      <p:sp>
        <p:nvSpPr>
          <p:cNvPr id="4" name="Slide Number Placeholder 3"/>
          <p:cNvSpPr>
            <a:spLocks noGrp="1"/>
          </p:cNvSpPr>
          <p:nvPr>
            <p:ph type="sldNum" sz="quarter" idx="5"/>
          </p:nvPr>
        </p:nvSpPr>
        <p:spPr/>
        <p:txBody>
          <a:bodyPr/>
          <a:lstStyle/>
          <a:p>
            <a:fld id="{1436F691-95C7-1B40-B9ED-37CC98F20D13}" type="slidenum">
              <a:rPr lang="en-US" smtClean="0"/>
              <a:t>5</a:t>
            </a:fld>
            <a:endParaRPr lang="en-US"/>
          </a:p>
        </p:txBody>
      </p:sp>
    </p:spTree>
    <p:extLst>
      <p:ext uri="{BB962C8B-B14F-4D97-AF65-F5344CB8AC3E}">
        <p14:creationId xmlns:p14="http://schemas.microsoft.com/office/powerpoint/2010/main" val="224894265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Next, I’ll pass it over to the Chair to discuss some strategies for the year and get some input from the committee.</a:t>
            </a:r>
          </a:p>
        </p:txBody>
      </p:sp>
      <p:sp>
        <p:nvSpPr>
          <p:cNvPr id="4" name="Slide Number Placeholder 3"/>
          <p:cNvSpPr>
            <a:spLocks noGrp="1"/>
          </p:cNvSpPr>
          <p:nvPr>
            <p:ph type="sldNum" sz="quarter" idx="5"/>
          </p:nvPr>
        </p:nvSpPr>
        <p:spPr/>
        <p:txBody>
          <a:bodyPr/>
          <a:lstStyle/>
          <a:p>
            <a:fld id="{1436F691-95C7-1B40-B9ED-37CC98F20D13}" type="slidenum">
              <a:rPr lang="en-US" smtClean="0"/>
              <a:t>6</a:t>
            </a:fld>
            <a:endParaRPr lang="en-US"/>
          </a:p>
        </p:txBody>
      </p:sp>
    </p:spTree>
    <p:extLst>
      <p:ext uri="{BB962C8B-B14F-4D97-AF65-F5344CB8AC3E}">
        <p14:creationId xmlns:p14="http://schemas.microsoft.com/office/powerpoint/2010/main" val="2270265473"/>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1436F691-95C7-1B40-B9ED-37CC98F20D13}" type="slidenum">
              <a:rPr lang="en-US" smtClean="0"/>
              <a:t>8</a:t>
            </a:fld>
            <a:endParaRPr lang="en-US"/>
          </a:p>
        </p:txBody>
      </p:sp>
    </p:spTree>
    <p:extLst>
      <p:ext uri="{BB962C8B-B14F-4D97-AF65-F5344CB8AC3E}">
        <p14:creationId xmlns:p14="http://schemas.microsoft.com/office/powerpoint/2010/main" val="1635937440"/>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1436F691-95C7-1B40-B9ED-37CC98F20D13}" type="slidenum">
              <a:rPr lang="en-US" smtClean="0"/>
              <a:t>9</a:t>
            </a:fld>
            <a:endParaRPr lang="en-US"/>
          </a:p>
        </p:txBody>
      </p:sp>
    </p:spTree>
    <p:extLst>
      <p:ext uri="{BB962C8B-B14F-4D97-AF65-F5344CB8AC3E}">
        <p14:creationId xmlns:p14="http://schemas.microsoft.com/office/powerpoint/2010/main" val="4029451438"/>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1436F691-95C7-1B40-B9ED-37CC98F20D13}" type="slidenum">
              <a:rPr lang="en-US" smtClean="0"/>
              <a:t>10</a:t>
            </a:fld>
            <a:endParaRPr lang="en-US"/>
          </a:p>
        </p:txBody>
      </p:sp>
    </p:spTree>
    <p:extLst>
      <p:ext uri="{BB962C8B-B14F-4D97-AF65-F5344CB8AC3E}">
        <p14:creationId xmlns:p14="http://schemas.microsoft.com/office/powerpoint/2010/main" val="3901734343"/>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Next, I’ll pass it over to the Chair to discuss some strategies for the year and get some input from the committee.</a:t>
            </a:r>
          </a:p>
        </p:txBody>
      </p:sp>
      <p:sp>
        <p:nvSpPr>
          <p:cNvPr id="4" name="Slide Number Placeholder 3"/>
          <p:cNvSpPr>
            <a:spLocks noGrp="1"/>
          </p:cNvSpPr>
          <p:nvPr>
            <p:ph type="sldNum" sz="quarter" idx="5"/>
          </p:nvPr>
        </p:nvSpPr>
        <p:spPr/>
        <p:txBody>
          <a:bodyPr/>
          <a:lstStyle/>
          <a:p>
            <a:fld id="{1436F691-95C7-1B40-B9ED-37CC98F20D13}" type="slidenum">
              <a:rPr lang="en-US" smtClean="0"/>
              <a:t>11</a:t>
            </a:fld>
            <a:endParaRPr lang="en-US"/>
          </a:p>
        </p:txBody>
      </p:sp>
    </p:spTree>
    <p:extLst>
      <p:ext uri="{BB962C8B-B14F-4D97-AF65-F5344CB8AC3E}">
        <p14:creationId xmlns:p14="http://schemas.microsoft.com/office/powerpoint/2010/main" val="3543185699"/>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1436F691-95C7-1B40-B9ED-37CC98F20D13}" type="slidenum">
              <a:rPr lang="en-US" smtClean="0"/>
              <a:t>12</a:t>
            </a:fld>
            <a:endParaRPr lang="en-US"/>
          </a:p>
        </p:txBody>
      </p:sp>
    </p:spTree>
    <p:extLst>
      <p:ext uri="{BB962C8B-B14F-4D97-AF65-F5344CB8AC3E}">
        <p14:creationId xmlns:p14="http://schemas.microsoft.com/office/powerpoint/2010/main" val="779390554"/>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1436F691-95C7-1B40-B9ED-37CC98F20D13}" type="slidenum">
              <a:rPr lang="en-US" smtClean="0"/>
              <a:t>13</a:t>
            </a:fld>
            <a:endParaRPr lang="en-US"/>
          </a:p>
        </p:txBody>
      </p:sp>
    </p:spTree>
    <p:extLst>
      <p:ext uri="{BB962C8B-B14F-4D97-AF65-F5344CB8AC3E}">
        <p14:creationId xmlns:p14="http://schemas.microsoft.com/office/powerpoint/2010/main" val="3745155191"/>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1436F691-95C7-1B40-B9ED-37CC98F20D13}" type="slidenum">
              <a:rPr lang="en-US" smtClean="0"/>
              <a:t>14</a:t>
            </a:fld>
            <a:endParaRPr lang="en-US"/>
          </a:p>
        </p:txBody>
      </p:sp>
    </p:spTree>
    <p:extLst>
      <p:ext uri="{BB962C8B-B14F-4D97-AF65-F5344CB8AC3E}">
        <p14:creationId xmlns:p14="http://schemas.microsoft.com/office/powerpoint/2010/main" val="3548951597"/>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COG Title Slide">
    <p:spTree>
      <p:nvGrpSpPr>
        <p:cNvPr id="1" name=""/>
        <p:cNvGrpSpPr/>
        <p:nvPr/>
      </p:nvGrpSpPr>
      <p:grpSpPr>
        <a:xfrm>
          <a:off x="0" y="0"/>
          <a:ext cx="0" cy="0"/>
          <a:chOff x="0" y="0"/>
          <a:chExt cx="0" cy="0"/>
        </a:xfrm>
      </p:grpSpPr>
      <p:sp>
        <p:nvSpPr>
          <p:cNvPr id="7" name="Rectangle 6"/>
          <p:cNvSpPr/>
          <p:nvPr userDrawn="1"/>
        </p:nvSpPr>
        <p:spPr>
          <a:xfrm>
            <a:off x="0" y="1"/>
            <a:ext cx="2072639" cy="6857999"/>
          </a:xfrm>
          <a:prstGeom prst="rect">
            <a:avLst/>
          </a:prstGeom>
          <a:solidFill>
            <a:schemeClr val="tx2"/>
          </a:solidFill>
          <a:ln>
            <a:noFill/>
          </a:ln>
          <a:effectLst/>
        </p:spPr>
        <p:style>
          <a:lnRef idx="1">
            <a:schemeClr val="accent1"/>
          </a:lnRef>
          <a:fillRef idx="3">
            <a:schemeClr val="accent1"/>
          </a:fillRef>
          <a:effectRef idx="2">
            <a:schemeClr val="accent1"/>
          </a:effectRef>
          <a:fontRef idx="minor">
            <a:schemeClr val="lt1"/>
          </a:fontRef>
        </p:style>
        <p:txBody>
          <a:bodyPr lIns="0" tIns="0" rIns="0" bIns="0" rtlCol="0" anchor="ctr"/>
          <a:lstStyle/>
          <a:p>
            <a:pPr algn="ctr"/>
            <a:endParaRPr lang="en-US" dirty="0"/>
          </a:p>
        </p:txBody>
      </p:sp>
      <p:pic>
        <p:nvPicPr>
          <p:cNvPr id="8" name="Picture 7"/>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2477514" y="6280480"/>
            <a:ext cx="2282870" cy="423518"/>
          </a:xfrm>
          <a:prstGeom prst="rect">
            <a:avLst/>
          </a:prstGeom>
        </p:spPr>
      </p:pic>
    </p:spTree>
    <p:extLst>
      <p:ext uri="{BB962C8B-B14F-4D97-AF65-F5344CB8AC3E}">
        <p14:creationId xmlns:p14="http://schemas.microsoft.com/office/powerpoint/2010/main" val="50637070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COG - Header and Content">
    <p:spTree>
      <p:nvGrpSpPr>
        <p:cNvPr id="1" name=""/>
        <p:cNvGrpSpPr/>
        <p:nvPr/>
      </p:nvGrpSpPr>
      <p:grpSpPr>
        <a:xfrm>
          <a:off x="0" y="0"/>
          <a:ext cx="0" cy="0"/>
          <a:chOff x="0" y="0"/>
          <a:chExt cx="0" cy="0"/>
        </a:xfrm>
      </p:grpSpPr>
      <p:sp>
        <p:nvSpPr>
          <p:cNvPr id="7" name="Rectangle 6"/>
          <p:cNvSpPr/>
          <p:nvPr userDrawn="1"/>
        </p:nvSpPr>
        <p:spPr>
          <a:xfrm>
            <a:off x="0" y="0"/>
            <a:ext cx="457200" cy="6866818"/>
          </a:xfrm>
          <a:prstGeom prst="rect">
            <a:avLst/>
          </a:prstGeom>
          <a:solidFill>
            <a:srgbClr val="0084CD"/>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p>
        </p:txBody>
      </p:sp>
      <p:pic>
        <p:nvPicPr>
          <p:cNvPr id="8" name="Picture 7"/>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777240" y="6280480"/>
            <a:ext cx="2282870" cy="423518"/>
          </a:xfrm>
          <a:prstGeom prst="rect">
            <a:avLst/>
          </a:prstGeom>
        </p:spPr>
      </p:pic>
      <p:cxnSp>
        <p:nvCxnSpPr>
          <p:cNvPr id="10" name="Straight Connector 9"/>
          <p:cNvCxnSpPr/>
          <p:nvPr userDrawn="1"/>
        </p:nvCxnSpPr>
        <p:spPr>
          <a:xfrm>
            <a:off x="8461552" y="6353741"/>
            <a:ext cx="0" cy="276999"/>
          </a:xfrm>
          <a:prstGeom prst="line">
            <a:avLst/>
          </a:prstGeom>
          <a:ln w="12700">
            <a:solidFill>
              <a:schemeClr val="tx1">
                <a:lumMod val="50000"/>
                <a:lumOff val="50000"/>
              </a:schemeClr>
            </a:solidFill>
          </a:ln>
          <a:effectLst/>
        </p:spPr>
        <p:style>
          <a:lnRef idx="2">
            <a:schemeClr val="accent1"/>
          </a:lnRef>
          <a:fillRef idx="0">
            <a:schemeClr val="accent1"/>
          </a:fillRef>
          <a:effectRef idx="1">
            <a:schemeClr val="accent1"/>
          </a:effectRef>
          <a:fontRef idx="minor">
            <a:schemeClr val="tx1"/>
          </a:fontRef>
        </p:style>
      </p:cxnSp>
      <p:sp>
        <p:nvSpPr>
          <p:cNvPr id="9" name="Slide Number Placeholder 5"/>
          <p:cNvSpPr>
            <a:spLocks noGrp="1"/>
          </p:cNvSpPr>
          <p:nvPr>
            <p:ph type="sldNum" sz="quarter" idx="12"/>
          </p:nvPr>
        </p:nvSpPr>
        <p:spPr>
          <a:xfrm>
            <a:off x="8659367" y="6419088"/>
            <a:ext cx="258017" cy="155448"/>
          </a:xfrm>
          <a:prstGeom prst="rect">
            <a:avLst/>
          </a:prstGeom>
        </p:spPr>
        <p:txBody>
          <a:bodyPr lIns="0" tIns="0" rIns="0" bIns="0" anchor="ctr" anchorCtr="0">
            <a:normAutofit/>
          </a:bodyPr>
          <a:lstStyle>
            <a:lvl1pPr>
              <a:defRPr sz="1000">
                <a:solidFill>
                  <a:schemeClr val="tx1">
                    <a:lumMod val="50000"/>
                    <a:lumOff val="50000"/>
                  </a:schemeClr>
                </a:solidFill>
                <a:latin typeface="+mj-lt"/>
              </a:defRPr>
            </a:lvl1pPr>
          </a:lstStyle>
          <a:p>
            <a:fld id="{7CB1CFCA-EE77-9F4A-8FAE-3286F1D37F0D}" type="slidenum">
              <a:rPr lang="en-US" smtClean="0"/>
              <a:pPr/>
              <a:t>‹#›</a:t>
            </a:fld>
            <a:endParaRPr lang="en-US" dirty="0"/>
          </a:p>
        </p:txBody>
      </p:sp>
    </p:spTree>
    <p:extLst>
      <p:ext uri="{BB962C8B-B14F-4D97-AF65-F5344CB8AC3E}">
        <p14:creationId xmlns:p14="http://schemas.microsoft.com/office/powerpoint/2010/main" val="266680184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blank" preserve="1">
  <p:cSld name="COG Photo - Full Page 1">
    <p:spTree>
      <p:nvGrpSpPr>
        <p:cNvPr id="1" name=""/>
        <p:cNvGrpSpPr/>
        <p:nvPr/>
      </p:nvGrpSpPr>
      <p:grpSpPr>
        <a:xfrm>
          <a:off x="0" y="0"/>
          <a:ext cx="0" cy="0"/>
          <a:chOff x="0" y="0"/>
          <a:chExt cx="0" cy="0"/>
        </a:xfrm>
      </p:grpSpPr>
      <p:cxnSp>
        <p:nvCxnSpPr>
          <p:cNvPr id="7" name="Straight Connector 6"/>
          <p:cNvCxnSpPr/>
          <p:nvPr userDrawn="1"/>
        </p:nvCxnSpPr>
        <p:spPr>
          <a:xfrm>
            <a:off x="8461552" y="6353741"/>
            <a:ext cx="0" cy="276999"/>
          </a:xfrm>
          <a:prstGeom prst="line">
            <a:avLst/>
          </a:prstGeom>
          <a:ln w="12700">
            <a:solidFill>
              <a:schemeClr val="tx1">
                <a:lumMod val="50000"/>
                <a:lumOff val="50000"/>
              </a:schemeClr>
            </a:solidFill>
          </a:ln>
          <a:effectLst/>
        </p:spPr>
        <p:style>
          <a:lnRef idx="2">
            <a:schemeClr val="accent1"/>
          </a:lnRef>
          <a:fillRef idx="0">
            <a:schemeClr val="accent1"/>
          </a:fillRef>
          <a:effectRef idx="1">
            <a:schemeClr val="accent1"/>
          </a:effectRef>
          <a:fontRef idx="minor">
            <a:schemeClr val="tx1"/>
          </a:fontRef>
        </p:style>
      </p:cxnSp>
      <p:pic>
        <p:nvPicPr>
          <p:cNvPr id="5" name="Picture 4"/>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777240" y="6280480"/>
            <a:ext cx="2282870" cy="423518"/>
          </a:xfrm>
          <a:prstGeom prst="rect">
            <a:avLst/>
          </a:prstGeom>
        </p:spPr>
      </p:pic>
      <p:sp>
        <p:nvSpPr>
          <p:cNvPr id="8" name="Slide Number Placeholder 5"/>
          <p:cNvSpPr>
            <a:spLocks noGrp="1"/>
          </p:cNvSpPr>
          <p:nvPr>
            <p:ph type="sldNum" sz="quarter" idx="12"/>
          </p:nvPr>
        </p:nvSpPr>
        <p:spPr>
          <a:xfrm>
            <a:off x="8659367" y="6419088"/>
            <a:ext cx="258017" cy="155448"/>
          </a:xfrm>
          <a:prstGeom prst="rect">
            <a:avLst/>
          </a:prstGeom>
        </p:spPr>
        <p:txBody>
          <a:bodyPr lIns="0" tIns="0" rIns="0" bIns="0" anchor="ctr" anchorCtr="0">
            <a:normAutofit/>
          </a:bodyPr>
          <a:lstStyle>
            <a:lvl1pPr>
              <a:defRPr sz="1000">
                <a:solidFill>
                  <a:schemeClr val="tx1">
                    <a:lumMod val="50000"/>
                    <a:lumOff val="50000"/>
                  </a:schemeClr>
                </a:solidFill>
                <a:latin typeface="+mj-lt"/>
              </a:defRPr>
            </a:lvl1pPr>
          </a:lstStyle>
          <a:p>
            <a:fld id="{7CB1CFCA-EE77-9F4A-8FAE-3286F1D37F0D}" type="slidenum">
              <a:rPr lang="en-US" smtClean="0"/>
              <a:pPr/>
              <a:t>‹#›</a:t>
            </a:fld>
            <a:endParaRPr lang="en-US" dirty="0"/>
          </a:p>
        </p:txBody>
      </p:sp>
    </p:spTree>
    <p:extLst>
      <p:ext uri="{BB962C8B-B14F-4D97-AF65-F5344CB8AC3E}">
        <p14:creationId xmlns:p14="http://schemas.microsoft.com/office/powerpoint/2010/main" val="179470783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COG Photo - Full Page 2">
    <p:spTree>
      <p:nvGrpSpPr>
        <p:cNvPr id="1" name=""/>
        <p:cNvGrpSpPr/>
        <p:nvPr/>
      </p:nvGrpSpPr>
      <p:grpSpPr>
        <a:xfrm>
          <a:off x="0" y="0"/>
          <a:ext cx="0" cy="0"/>
          <a:chOff x="0" y="0"/>
          <a:chExt cx="0" cy="0"/>
        </a:xfrm>
      </p:grpSpPr>
      <p:sp>
        <p:nvSpPr>
          <p:cNvPr id="3" name="Picture Placeholder 2"/>
          <p:cNvSpPr>
            <a:spLocks noGrp="1" noChangeAspect="1"/>
          </p:cNvSpPr>
          <p:nvPr>
            <p:ph type="pic" idx="1"/>
          </p:nvPr>
        </p:nvSpPr>
        <p:spPr>
          <a:xfrm>
            <a:off x="0" y="-2"/>
            <a:ext cx="9144000" cy="6126480"/>
          </a:xfrm>
          <a:prstGeom prst="rect">
            <a:avLst/>
          </a:prstGeom>
          <a:effectLst/>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pic>
        <p:nvPicPr>
          <p:cNvPr id="8" name="Picture 7"/>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777240" y="6280480"/>
            <a:ext cx="2282870" cy="423518"/>
          </a:xfrm>
          <a:prstGeom prst="rect">
            <a:avLst/>
          </a:prstGeom>
        </p:spPr>
      </p:pic>
      <p:cxnSp>
        <p:nvCxnSpPr>
          <p:cNvPr id="10" name="Straight Connector 9"/>
          <p:cNvCxnSpPr/>
          <p:nvPr userDrawn="1"/>
        </p:nvCxnSpPr>
        <p:spPr>
          <a:xfrm>
            <a:off x="8461552" y="6353741"/>
            <a:ext cx="0" cy="276999"/>
          </a:xfrm>
          <a:prstGeom prst="line">
            <a:avLst/>
          </a:prstGeom>
          <a:ln w="12700">
            <a:solidFill>
              <a:schemeClr val="tx1">
                <a:lumMod val="50000"/>
                <a:lumOff val="50000"/>
              </a:schemeClr>
            </a:solidFill>
          </a:ln>
          <a:effectLst/>
        </p:spPr>
        <p:style>
          <a:lnRef idx="2">
            <a:schemeClr val="accent1"/>
          </a:lnRef>
          <a:fillRef idx="0">
            <a:schemeClr val="accent1"/>
          </a:fillRef>
          <a:effectRef idx="1">
            <a:schemeClr val="accent1"/>
          </a:effectRef>
          <a:fontRef idx="minor">
            <a:schemeClr val="tx1"/>
          </a:fontRef>
        </p:style>
      </p:cxnSp>
      <p:sp>
        <p:nvSpPr>
          <p:cNvPr id="6" name="Slide Number Placeholder 5"/>
          <p:cNvSpPr>
            <a:spLocks noGrp="1"/>
          </p:cNvSpPr>
          <p:nvPr>
            <p:ph type="sldNum" sz="quarter" idx="12"/>
          </p:nvPr>
        </p:nvSpPr>
        <p:spPr>
          <a:xfrm>
            <a:off x="8659367" y="6419088"/>
            <a:ext cx="258017" cy="155448"/>
          </a:xfrm>
          <a:prstGeom prst="rect">
            <a:avLst/>
          </a:prstGeom>
        </p:spPr>
        <p:txBody>
          <a:bodyPr lIns="0" tIns="0" rIns="0" bIns="0" anchor="ctr" anchorCtr="0">
            <a:normAutofit/>
          </a:bodyPr>
          <a:lstStyle>
            <a:lvl1pPr>
              <a:defRPr sz="1000">
                <a:solidFill>
                  <a:schemeClr val="tx1">
                    <a:lumMod val="50000"/>
                    <a:lumOff val="50000"/>
                  </a:schemeClr>
                </a:solidFill>
                <a:latin typeface="+mj-lt"/>
              </a:defRPr>
            </a:lvl1pPr>
          </a:lstStyle>
          <a:p>
            <a:fld id="{7CB1CFCA-EE77-9F4A-8FAE-3286F1D37F0D}" type="slidenum">
              <a:rPr lang="en-US" smtClean="0"/>
              <a:pPr/>
              <a:t>‹#›</a:t>
            </a:fld>
            <a:endParaRPr lang="en-US" dirty="0"/>
          </a:p>
        </p:txBody>
      </p:sp>
    </p:spTree>
    <p:extLst>
      <p:ext uri="{BB962C8B-B14F-4D97-AF65-F5344CB8AC3E}">
        <p14:creationId xmlns:p14="http://schemas.microsoft.com/office/powerpoint/2010/main" val="174730303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COG - Last Page">
    <p:spTree>
      <p:nvGrpSpPr>
        <p:cNvPr id="1" name=""/>
        <p:cNvGrpSpPr/>
        <p:nvPr/>
      </p:nvGrpSpPr>
      <p:grpSpPr>
        <a:xfrm>
          <a:off x="0" y="0"/>
          <a:ext cx="0" cy="0"/>
          <a:chOff x="0" y="0"/>
          <a:chExt cx="0" cy="0"/>
        </a:xfrm>
      </p:grpSpPr>
      <p:pic>
        <p:nvPicPr>
          <p:cNvPr id="7" name="Picture 6"/>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777240" y="6280480"/>
            <a:ext cx="2282870" cy="423518"/>
          </a:xfrm>
          <a:prstGeom prst="rect">
            <a:avLst/>
          </a:prstGeom>
        </p:spPr>
      </p:pic>
      <p:sp>
        <p:nvSpPr>
          <p:cNvPr id="8" name="Rectangle 7"/>
          <p:cNvSpPr/>
          <p:nvPr userDrawn="1"/>
        </p:nvSpPr>
        <p:spPr>
          <a:xfrm>
            <a:off x="0" y="0"/>
            <a:ext cx="457200" cy="6866818"/>
          </a:xfrm>
          <a:prstGeom prst="rect">
            <a:avLst/>
          </a:prstGeom>
          <a:solidFill>
            <a:srgbClr val="0084CD"/>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147386688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userDrawn="1">
  <p:cSld name="TPB - Header and Content">
    <p:spTree>
      <p:nvGrpSpPr>
        <p:cNvPr id="1" name=""/>
        <p:cNvGrpSpPr/>
        <p:nvPr/>
      </p:nvGrpSpPr>
      <p:grpSpPr>
        <a:xfrm>
          <a:off x="0" y="0"/>
          <a:ext cx="0" cy="0"/>
          <a:chOff x="0" y="0"/>
          <a:chExt cx="0" cy="0"/>
        </a:xfrm>
      </p:grpSpPr>
      <p:sp>
        <p:nvSpPr>
          <p:cNvPr id="7" name="Rectangle 6"/>
          <p:cNvSpPr/>
          <p:nvPr userDrawn="1"/>
        </p:nvSpPr>
        <p:spPr>
          <a:xfrm>
            <a:off x="0" y="0"/>
            <a:ext cx="457200" cy="6866818"/>
          </a:xfrm>
          <a:prstGeom prst="rect">
            <a:avLst/>
          </a:prstGeom>
          <a:solidFill>
            <a:schemeClr val="tx2"/>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p>
        </p:txBody>
      </p:sp>
      <p:cxnSp>
        <p:nvCxnSpPr>
          <p:cNvPr id="10" name="Straight Connector 9"/>
          <p:cNvCxnSpPr/>
          <p:nvPr userDrawn="1"/>
        </p:nvCxnSpPr>
        <p:spPr>
          <a:xfrm>
            <a:off x="8461552" y="6353741"/>
            <a:ext cx="0" cy="276999"/>
          </a:xfrm>
          <a:prstGeom prst="line">
            <a:avLst/>
          </a:prstGeom>
          <a:ln w="12700">
            <a:solidFill>
              <a:srgbClr val="82B1C9"/>
            </a:solidFill>
          </a:ln>
          <a:effectLst/>
        </p:spPr>
        <p:style>
          <a:lnRef idx="2">
            <a:schemeClr val="accent1"/>
          </a:lnRef>
          <a:fillRef idx="0">
            <a:schemeClr val="accent1"/>
          </a:fillRef>
          <a:effectRef idx="1">
            <a:schemeClr val="accent1"/>
          </a:effectRef>
          <a:fontRef idx="minor">
            <a:schemeClr val="tx1"/>
          </a:fontRef>
        </p:style>
      </p:cxnSp>
      <p:pic>
        <p:nvPicPr>
          <p:cNvPr id="11" name="Picture 10"/>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777240" y="6252462"/>
            <a:ext cx="2282870" cy="479555"/>
          </a:xfrm>
          <a:prstGeom prst="rect">
            <a:avLst/>
          </a:prstGeom>
        </p:spPr>
      </p:pic>
      <p:sp>
        <p:nvSpPr>
          <p:cNvPr id="8" name="Slide Number Placeholder 5"/>
          <p:cNvSpPr>
            <a:spLocks noGrp="1"/>
          </p:cNvSpPr>
          <p:nvPr>
            <p:ph type="sldNum" sz="quarter" idx="12"/>
          </p:nvPr>
        </p:nvSpPr>
        <p:spPr>
          <a:xfrm>
            <a:off x="8659367" y="6419088"/>
            <a:ext cx="258017" cy="155448"/>
          </a:xfrm>
          <a:prstGeom prst="rect">
            <a:avLst/>
          </a:prstGeom>
        </p:spPr>
        <p:txBody>
          <a:bodyPr lIns="0" tIns="0" rIns="0" bIns="0" anchor="ctr" anchorCtr="0">
            <a:normAutofit/>
          </a:bodyPr>
          <a:lstStyle>
            <a:lvl1pPr>
              <a:defRPr sz="1000">
                <a:solidFill>
                  <a:srgbClr val="82B1C9"/>
                </a:solidFill>
                <a:latin typeface="+mj-lt"/>
              </a:defRPr>
            </a:lvl1pPr>
          </a:lstStyle>
          <a:p>
            <a:fld id="{7CB1CFCA-EE77-9F4A-8FAE-3286F1D37F0D}" type="slidenum">
              <a:rPr lang="en-US" smtClean="0"/>
              <a:pPr/>
              <a:t>‹#›</a:t>
            </a:fld>
            <a:endParaRPr lang="en-US" dirty="0"/>
          </a:p>
        </p:txBody>
      </p:sp>
    </p:spTree>
    <p:extLst>
      <p:ext uri="{BB962C8B-B14F-4D97-AF65-F5344CB8AC3E}">
        <p14:creationId xmlns:p14="http://schemas.microsoft.com/office/powerpoint/2010/main" val="316231989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userDrawn="1">
  <p:cSld name="TPB - Last Page">
    <p:spTree>
      <p:nvGrpSpPr>
        <p:cNvPr id="1" name=""/>
        <p:cNvGrpSpPr/>
        <p:nvPr/>
      </p:nvGrpSpPr>
      <p:grpSpPr>
        <a:xfrm>
          <a:off x="0" y="0"/>
          <a:ext cx="0" cy="0"/>
          <a:chOff x="0" y="0"/>
          <a:chExt cx="0" cy="0"/>
        </a:xfrm>
      </p:grpSpPr>
      <p:sp>
        <p:nvSpPr>
          <p:cNvPr id="8" name="Rectangle 7"/>
          <p:cNvSpPr/>
          <p:nvPr userDrawn="1"/>
        </p:nvSpPr>
        <p:spPr>
          <a:xfrm>
            <a:off x="0" y="0"/>
            <a:ext cx="457200" cy="6866818"/>
          </a:xfrm>
          <a:prstGeom prst="rect">
            <a:avLst/>
          </a:prstGeom>
          <a:solidFill>
            <a:srgbClr val="003554"/>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p>
        </p:txBody>
      </p:sp>
      <p:pic>
        <p:nvPicPr>
          <p:cNvPr id="4" name="Picture 3"/>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777240" y="6252462"/>
            <a:ext cx="2282870" cy="479555"/>
          </a:xfrm>
          <a:prstGeom prst="rect">
            <a:avLst/>
          </a:prstGeom>
        </p:spPr>
      </p:pic>
    </p:spTree>
    <p:extLst>
      <p:ext uri="{BB962C8B-B14F-4D97-AF65-F5344CB8AC3E}">
        <p14:creationId xmlns:p14="http://schemas.microsoft.com/office/powerpoint/2010/main" val="256166111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4127749575"/>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5" r:id="rId3"/>
    <p:sldLayoutId id="2147483657" r:id="rId4"/>
    <p:sldLayoutId id="2147483651" r:id="rId5"/>
    <p:sldLayoutId id="2147483658" r:id="rId6"/>
    <p:sldLayoutId id="2147483659" r:id="rId7"/>
  </p:sldLayoutIdLst>
  <p:hf hdr="0" ftr="0" dt="0"/>
  <p:txStyles>
    <p:titleStyle>
      <a:lvl1pPr algn="ctr" defTabSz="4572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457200" rtl="0" eaLnBrk="1" latinLnBrk="0" hangingPunct="1">
        <a:spcBef>
          <a:spcPct val="20000"/>
        </a:spcBef>
        <a:buFont typeface="Arial"/>
        <a:buChar char="•"/>
        <a:defRPr sz="32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3.emf"/><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hyperlink" Target="https://climatepartners.org/category/news/funding-alerts/" TargetMode="External"/><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hyperlink" Target="mailto:email@mwcog.org" TargetMode="External"/><Relationship Id="rId2" Type="http://schemas.openxmlformats.org/officeDocument/2006/relationships/notesSlide" Target="../notesSlides/notesSlide5.xml"/><Relationship Id="rId1" Type="http://schemas.openxmlformats.org/officeDocument/2006/relationships/slideLayout" Target="../slideLayouts/slideLayout5.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4.emf"/><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hyperlink" Target="mailto:DAshbacher@FrederickCountyMD.gov" TargetMode="External"/><Relationship Id="rId2" Type="http://schemas.openxmlformats.org/officeDocument/2006/relationships/notesSlide" Target="../notesSlides/notesSlide9.xml"/><Relationship Id="rId1" Type="http://schemas.openxmlformats.org/officeDocument/2006/relationships/slideLayout" Target="../slideLayouts/slideLayout5.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5.emf"/><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Table 1"/>
          <p:cNvGraphicFramePr>
            <a:graphicFrameLocks noGrp="1"/>
          </p:cNvGraphicFramePr>
          <p:nvPr>
            <p:extLst>
              <p:ext uri="{D42A27DB-BD31-4B8C-83A1-F6EECF244321}">
                <p14:modId xmlns:p14="http://schemas.microsoft.com/office/powerpoint/2010/main" val="2970734180"/>
              </p:ext>
            </p:extLst>
          </p:nvPr>
        </p:nvGraphicFramePr>
        <p:xfrm>
          <a:off x="2491153" y="1481172"/>
          <a:ext cx="6652847" cy="2499360"/>
        </p:xfrm>
        <a:graphic>
          <a:graphicData uri="http://schemas.openxmlformats.org/drawingml/2006/table">
            <a:tbl>
              <a:tblPr firstRow="1">
                <a:tableStyleId>{5C22544A-7EE6-4342-B048-85BDC9FD1C3A}</a:tableStyleId>
              </a:tblPr>
              <a:tblGrid>
                <a:gridCol w="6652847">
                  <a:extLst>
                    <a:ext uri="{9D8B030D-6E8A-4147-A177-3AD203B41FA5}">
                      <a16:colId xmlns:a16="http://schemas.microsoft.com/office/drawing/2014/main" val="20000"/>
                    </a:ext>
                  </a:extLst>
                </a:gridCol>
              </a:tblGrid>
              <a:tr h="326136">
                <a:tc>
                  <a:txBody>
                    <a:bodyPr/>
                    <a:lstStyle/>
                    <a:p>
                      <a:pPr algn="l">
                        <a:lnSpc>
                          <a:spcPct val="70000"/>
                        </a:lnSpc>
                      </a:pPr>
                      <a:r>
                        <a:rPr lang="en-US" sz="4000" b="0" cap="all" dirty="0">
                          <a:solidFill>
                            <a:srgbClr val="2F6B97"/>
                          </a:solidFill>
                          <a:latin typeface="+mn-lt"/>
                          <a:cs typeface="Franklin Gothic Book"/>
                        </a:rPr>
                        <a:t>BEEAC Survey results</a:t>
                      </a:r>
                      <a:endParaRPr lang="en-US" sz="4000" b="0" i="1" cap="all" spc="-90" dirty="0">
                        <a:solidFill>
                          <a:srgbClr val="2F6B97"/>
                        </a:solidFill>
                        <a:latin typeface="+mn-lt"/>
                        <a:ea typeface="Ebrima" panose="02000000000000000000" pitchFamily="2" charset="0"/>
                        <a:cs typeface="Franklin Gothic Book"/>
                      </a:endParaRPr>
                    </a:p>
                  </a:txBody>
                  <a:tcPr marL="0" marR="457200" marT="0" marB="137160">
                    <a:lnL w="12700" cmpd="sng">
                      <a:noFill/>
                    </a:lnL>
                    <a:lnR w="12700" cmpd="sng">
                      <a:noFill/>
                    </a:lnR>
                    <a:lnT w="12700" cmpd="sng">
                      <a:noFill/>
                    </a:lnT>
                    <a:lnB w="38100" cap="flat" cmpd="sng" algn="ctr">
                      <a:solidFill>
                        <a:schemeClr val="tx2"/>
                      </a:solidFill>
                      <a:prstDash val="solid"/>
                      <a:round/>
                      <a:headEnd type="none" w="med" len="med"/>
                      <a:tailEnd type="none" w="med" len="med"/>
                    </a:lnB>
                    <a:noFill/>
                  </a:tcPr>
                </a:tc>
                <a:extLst>
                  <a:ext uri="{0D108BD9-81ED-4DB2-BD59-A6C34878D82A}">
                    <a16:rowId xmlns:a16="http://schemas.microsoft.com/office/drawing/2014/main" val="10000"/>
                  </a:ext>
                </a:extLst>
              </a:tr>
              <a:tr h="505668">
                <a:tc>
                  <a:txBody>
                    <a:bodyPr/>
                    <a:lstStyle/>
                    <a:p>
                      <a:pPr algn="l">
                        <a:lnSpc>
                          <a:spcPts val="2760"/>
                        </a:lnSpc>
                      </a:pPr>
                      <a:r>
                        <a:rPr lang="en-US" sz="2800" dirty="0">
                          <a:solidFill>
                            <a:srgbClr val="2F6B97"/>
                          </a:solidFill>
                          <a:latin typeface="Franklin Gothic Medium"/>
                          <a:ea typeface="Ebrima" panose="02000000000000000000" pitchFamily="2" charset="0"/>
                          <a:cs typeface="Franklin Gothic Medium"/>
                        </a:rPr>
                        <a:t>2022 Priorities</a:t>
                      </a:r>
                    </a:p>
                  </a:txBody>
                  <a:tcPr marL="0" marR="457200" marT="137160" marB="137160">
                    <a:lnL w="12700" cmpd="sng">
                      <a:noFill/>
                    </a:lnL>
                    <a:lnR w="12700" cmpd="sng">
                      <a:noFill/>
                    </a:lnR>
                    <a:lnT w="38100" cap="flat" cmpd="sng" algn="ctr">
                      <a:solidFill>
                        <a:schemeClr val="tx2"/>
                      </a:solidFill>
                      <a:prstDash val="solid"/>
                      <a:round/>
                      <a:headEnd type="none" w="med" len="med"/>
                      <a:tailEnd type="none" w="med" len="med"/>
                    </a:lnT>
                    <a:lnB w="381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r h="639461">
                <a:tc>
                  <a:txBody>
                    <a:bodyPr/>
                    <a:lstStyle/>
                    <a:p>
                      <a:pPr algn="l">
                        <a:spcBef>
                          <a:spcPts val="0"/>
                        </a:spcBef>
                      </a:pPr>
                      <a:r>
                        <a:rPr lang="en-US" sz="1400" dirty="0">
                          <a:solidFill>
                            <a:schemeClr val="tx1">
                              <a:lumMod val="50000"/>
                              <a:lumOff val="50000"/>
                            </a:schemeClr>
                          </a:solidFill>
                          <a:latin typeface="Franklin Gothic Medium"/>
                          <a:ea typeface="Ebrima" panose="02000000000000000000" pitchFamily="2" charset="0"/>
                          <a:cs typeface="Franklin Gothic Medium"/>
                        </a:rPr>
                        <a:t>Leah Boggs</a:t>
                      </a:r>
                    </a:p>
                    <a:p>
                      <a:pPr algn="l">
                        <a:spcBef>
                          <a:spcPts val="0"/>
                        </a:spcBef>
                      </a:pPr>
                      <a:r>
                        <a:rPr lang="en-US" sz="1400" dirty="0">
                          <a:solidFill>
                            <a:schemeClr val="tx1">
                              <a:lumMod val="50000"/>
                              <a:lumOff val="50000"/>
                            </a:schemeClr>
                          </a:solidFill>
                          <a:latin typeface="Franklin Gothic Medium"/>
                          <a:ea typeface="Ebrima" panose="02000000000000000000" pitchFamily="2" charset="0"/>
                          <a:cs typeface="Franklin Gothic Medium"/>
                        </a:rPr>
                        <a:t>Senior Environmental Planner </a:t>
                      </a:r>
                    </a:p>
                    <a:p>
                      <a:pPr algn="l">
                        <a:spcBef>
                          <a:spcPts val="0"/>
                        </a:spcBef>
                      </a:pPr>
                      <a:endParaRPr lang="en-US" sz="1400" dirty="0">
                        <a:solidFill>
                          <a:schemeClr val="tx1">
                            <a:lumMod val="50000"/>
                            <a:lumOff val="50000"/>
                          </a:schemeClr>
                        </a:solidFill>
                        <a:latin typeface="Franklin Gothic Medium"/>
                        <a:ea typeface="Ebrima" panose="02000000000000000000" pitchFamily="2" charset="0"/>
                        <a:cs typeface="Franklin Gothic Medium"/>
                      </a:endParaRPr>
                    </a:p>
                    <a:p>
                      <a:pPr algn="l">
                        <a:spcBef>
                          <a:spcPts val="0"/>
                        </a:spcBef>
                      </a:pPr>
                      <a:r>
                        <a:rPr lang="en-US" sz="1400" dirty="0">
                          <a:solidFill>
                            <a:schemeClr val="tx1">
                              <a:lumMod val="50000"/>
                              <a:lumOff val="50000"/>
                            </a:schemeClr>
                          </a:solidFill>
                          <a:latin typeface="Franklin Gothic Medium"/>
                          <a:ea typeface="Ebrima" panose="02000000000000000000" pitchFamily="2" charset="0"/>
                          <a:cs typeface="Franklin Gothic Medium"/>
                        </a:rPr>
                        <a:t>BEEAC</a:t>
                      </a:r>
                    </a:p>
                    <a:p>
                      <a:pPr algn="l">
                        <a:spcBef>
                          <a:spcPts val="0"/>
                        </a:spcBef>
                      </a:pPr>
                      <a:r>
                        <a:rPr lang="en-US" sz="1400" dirty="0">
                          <a:solidFill>
                            <a:schemeClr val="tx1">
                              <a:lumMod val="50000"/>
                              <a:lumOff val="50000"/>
                            </a:schemeClr>
                          </a:solidFill>
                          <a:latin typeface="Franklin Gothic Medium"/>
                          <a:ea typeface="Ebrima" panose="02000000000000000000" pitchFamily="2" charset="0"/>
                          <a:cs typeface="Franklin Gothic Medium"/>
                        </a:rPr>
                        <a:t>February 17, 2022</a:t>
                      </a:r>
                    </a:p>
                  </a:txBody>
                  <a:tcPr marL="0" marR="457200" marT="228600" marB="0">
                    <a:lnL w="12700" cmpd="sng">
                      <a:noFill/>
                    </a:lnL>
                    <a:lnR w="12700" cmpd="sng">
                      <a:noFill/>
                    </a:lnR>
                    <a:lnT w="38100" cap="flat" cmpd="sng" algn="ctr">
                      <a:noFill/>
                      <a:prstDash val="solid"/>
                      <a:round/>
                      <a:headEnd type="none" w="med" len="med"/>
                      <a:tailEnd type="none" w="med" len="med"/>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2"/>
                  </a:ext>
                </a:extLst>
              </a:tr>
            </a:tbl>
          </a:graphicData>
        </a:graphic>
      </p:graphicFrame>
    </p:spTree>
    <p:extLst>
      <p:ext uri="{BB962C8B-B14F-4D97-AF65-F5344CB8AC3E}">
        <p14:creationId xmlns:p14="http://schemas.microsoft.com/office/powerpoint/2010/main" val="79433747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p:cNvSpPr>
            <a:spLocks noGrp="1"/>
          </p:cNvSpPr>
          <p:nvPr>
            <p:ph type="sldNum" sz="quarter" idx="12"/>
          </p:nvPr>
        </p:nvSpPr>
        <p:spPr>
          <a:prstGeom prst="rect">
            <a:avLst/>
          </a:prstGeom>
        </p:spPr>
        <p:txBody>
          <a:bodyPr>
            <a:normAutofit/>
          </a:bodyPr>
          <a:lstStyle/>
          <a:p>
            <a:fld id="{7CB1CFCA-EE77-9F4A-8FAE-3286F1D37F0D}" type="slidenum">
              <a:rPr lang="en-US" smtClean="0"/>
              <a:pPr/>
              <a:t>2</a:t>
            </a:fld>
            <a:endParaRPr lang="en-US" dirty="0"/>
          </a:p>
        </p:txBody>
      </p:sp>
      <p:graphicFrame>
        <p:nvGraphicFramePr>
          <p:cNvPr id="9" name="Table 8"/>
          <p:cNvGraphicFramePr>
            <a:graphicFrameLocks noGrp="1"/>
          </p:cNvGraphicFramePr>
          <p:nvPr>
            <p:extLst>
              <p:ext uri="{D42A27DB-BD31-4B8C-83A1-F6EECF244321}">
                <p14:modId xmlns:p14="http://schemas.microsoft.com/office/powerpoint/2010/main" val="2962618218"/>
              </p:ext>
            </p:extLst>
          </p:nvPr>
        </p:nvGraphicFramePr>
        <p:xfrm>
          <a:off x="775405" y="465181"/>
          <a:ext cx="8368596" cy="648018"/>
        </p:xfrm>
        <a:graphic>
          <a:graphicData uri="http://schemas.openxmlformats.org/drawingml/2006/table">
            <a:tbl>
              <a:tblPr firstRow="1">
                <a:tableStyleId>{5C22544A-7EE6-4342-B048-85BDC9FD1C3A}</a:tableStyleId>
              </a:tblPr>
              <a:tblGrid>
                <a:gridCol w="8368596">
                  <a:extLst>
                    <a:ext uri="{9D8B030D-6E8A-4147-A177-3AD203B41FA5}">
                      <a16:colId xmlns:a16="http://schemas.microsoft.com/office/drawing/2014/main" val="20000"/>
                    </a:ext>
                  </a:extLst>
                </a:gridCol>
              </a:tblGrid>
              <a:tr h="639461">
                <a:tc>
                  <a:txBody>
                    <a:bodyPr/>
                    <a:lstStyle/>
                    <a:p>
                      <a:pPr algn="l">
                        <a:lnSpc>
                          <a:spcPts val="3260"/>
                        </a:lnSpc>
                      </a:pPr>
                      <a:r>
                        <a:rPr lang="en-US" sz="3600" b="0" dirty="0">
                          <a:solidFill>
                            <a:srgbClr val="2F6B97"/>
                          </a:solidFill>
                          <a:latin typeface="Franklin Gothic Medium"/>
                          <a:cs typeface="Franklin Gothic Medium"/>
                        </a:rPr>
                        <a:t>BEEAC 2022 Priorities</a:t>
                      </a:r>
                    </a:p>
                  </a:txBody>
                  <a:tcPr marL="0" marR="457200" marT="0" marB="228600">
                    <a:lnL w="12700" cmpd="sng">
                      <a:noFill/>
                    </a:lnL>
                    <a:lnR w="12700" cmpd="sng">
                      <a:noFill/>
                    </a:lnR>
                    <a:lnT w="12700" cmpd="sng">
                      <a:noFill/>
                    </a:lnT>
                    <a:lnB w="38100" cap="flat" cmpd="sng" algn="ctr">
                      <a:solidFill>
                        <a:schemeClr val="tx2"/>
                      </a:solidFill>
                      <a:prstDash val="solid"/>
                      <a:round/>
                      <a:headEnd type="none" w="med" len="med"/>
                      <a:tailEnd type="none" w="med" len="med"/>
                    </a:lnB>
                    <a:noFill/>
                  </a:tcPr>
                </a:tc>
                <a:extLst>
                  <a:ext uri="{0D108BD9-81ED-4DB2-BD59-A6C34878D82A}">
                    <a16:rowId xmlns:a16="http://schemas.microsoft.com/office/drawing/2014/main" val="10000"/>
                  </a:ext>
                </a:extLst>
              </a:tr>
            </a:tbl>
          </a:graphicData>
        </a:graphic>
      </p:graphicFrame>
      <p:sp>
        <p:nvSpPr>
          <p:cNvPr id="7" name="Rectangle 6"/>
          <p:cNvSpPr/>
          <p:nvPr/>
        </p:nvSpPr>
        <p:spPr>
          <a:xfrm>
            <a:off x="4578789" y="6353741"/>
            <a:ext cx="3798707" cy="276999"/>
          </a:xfrm>
          <a:prstGeom prst="rect">
            <a:avLst/>
          </a:prstGeom>
        </p:spPr>
        <p:txBody>
          <a:bodyPr wrap="square" lIns="0" tIns="0" rIns="0" bIns="0">
            <a:noAutofit/>
          </a:bodyPr>
          <a:lstStyle/>
          <a:p>
            <a:pPr algn="r"/>
            <a:r>
              <a:rPr lang="en-US" sz="900" dirty="0">
                <a:solidFill>
                  <a:srgbClr val="7F7F7F"/>
                </a:solidFill>
                <a:latin typeface="Franklin Gothic Medium"/>
                <a:cs typeface="Franklin Gothic Medium"/>
              </a:rPr>
              <a:t>BEEAC Survey</a:t>
            </a:r>
          </a:p>
          <a:p>
            <a:pPr algn="r"/>
            <a:r>
              <a:rPr lang="en-US" sz="900" dirty="0">
                <a:solidFill>
                  <a:srgbClr val="7F7F7F"/>
                </a:solidFill>
                <a:latin typeface="Franklin Gothic Medium"/>
                <a:cs typeface="Franklin Gothic Medium"/>
              </a:rPr>
              <a:t>February 17, 2022</a:t>
            </a:r>
          </a:p>
        </p:txBody>
      </p:sp>
      <p:pic>
        <p:nvPicPr>
          <p:cNvPr id="3" name="Picture 2">
            <a:extLst>
              <a:ext uri="{FF2B5EF4-FFF2-40B4-BE49-F238E27FC236}">
                <a16:creationId xmlns:a16="http://schemas.microsoft.com/office/drawing/2014/main" id="{08B437D9-A1E1-4EAC-BF68-CB384BCC10A7}"/>
              </a:ext>
            </a:extLst>
          </p:cNvPr>
          <p:cNvPicPr>
            <a:picLocks noChangeAspect="1"/>
          </p:cNvPicPr>
          <p:nvPr/>
        </p:nvPicPr>
        <p:blipFill>
          <a:blip r:embed="rId3"/>
          <a:stretch>
            <a:fillRect/>
          </a:stretch>
        </p:blipFill>
        <p:spPr>
          <a:xfrm>
            <a:off x="1457446" y="1589338"/>
            <a:ext cx="6729105" cy="3679323"/>
          </a:xfrm>
          <a:prstGeom prst="rect">
            <a:avLst/>
          </a:prstGeom>
        </p:spPr>
      </p:pic>
    </p:spTree>
    <p:extLst>
      <p:ext uri="{BB962C8B-B14F-4D97-AF65-F5344CB8AC3E}">
        <p14:creationId xmlns:p14="http://schemas.microsoft.com/office/powerpoint/2010/main" val="263608581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p:cNvSpPr>
            <a:spLocks noGrp="1"/>
          </p:cNvSpPr>
          <p:nvPr>
            <p:ph type="sldNum" sz="quarter" idx="12"/>
          </p:nvPr>
        </p:nvSpPr>
        <p:spPr>
          <a:prstGeom prst="rect">
            <a:avLst/>
          </a:prstGeom>
        </p:spPr>
        <p:txBody>
          <a:bodyPr>
            <a:normAutofit/>
          </a:bodyPr>
          <a:lstStyle/>
          <a:p>
            <a:fld id="{7CB1CFCA-EE77-9F4A-8FAE-3286F1D37F0D}" type="slidenum">
              <a:rPr lang="en-US" smtClean="0"/>
              <a:pPr/>
              <a:t>3</a:t>
            </a:fld>
            <a:endParaRPr lang="en-US" dirty="0"/>
          </a:p>
        </p:txBody>
      </p:sp>
      <p:sp>
        <p:nvSpPr>
          <p:cNvPr id="6" name="TextBox 5"/>
          <p:cNvSpPr txBox="1"/>
          <p:nvPr/>
        </p:nvSpPr>
        <p:spPr>
          <a:xfrm>
            <a:off x="906248" y="2035352"/>
            <a:ext cx="7882127" cy="2352952"/>
          </a:xfrm>
          <a:prstGeom prst="rect">
            <a:avLst/>
          </a:prstGeom>
          <a:noFill/>
        </p:spPr>
        <p:txBody>
          <a:bodyPr wrap="square" rtlCol="0">
            <a:spAutoFit/>
          </a:bodyPr>
          <a:lstStyle/>
          <a:p>
            <a:pPr marL="342900" marR="0" lvl="0" indent="-342900">
              <a:lnSpc>
                <a:spcPct val="150000"/>
              </a:lnSpc>
              <a:spcBef>
                <a:spcPts val="0"/>
              </a:spcBef>
              <a:spcAft>
                <a:spcPts val="0"/>
              </a:spcAft>
              <a:buFont typeface="Arial" panose="020B0604020202020204" pitchFamily="34" charset="0"/>
              <a:buChar char="•"/>
            </a:pPr>
            <a:r>
              <a:rPr lang="en-US" sz="2000" dirty="0">
                <a:effectLst/>
                <a:ea typeface="Times New Roman" panose="02020603050405020304" pitchFamily="18" charset="0"/>
                <a:cs typeface="Calibri" panose="020F0502020204030204" pitchFamily="34" charset="0"/>
              </a:rPr>
              <a:t>Use BEAAC as a basis for collective purchasing </a:t>
            </a:r>
            <a:endParaRPr lang="en-US" sz="2000" dirty="0">
              <a:ea typeface="Times New Roman" panose="02020603050405020304" pitchFamily="18" charset="0"/>
              <a:cs typeface="Times New Roman" panose="02020603050405020304" pitchFamily="18" charset="0"/>
            </a:endParaRPr>
          </a:p>
          <a:p>
            <a:pPr marL="342900" marR="0" lvl="0" indent="-342900">
              <a:lnSpc>
                <a:spcPct val="150000"/>
              </a:lnSpc>
              <a:spcBef>
                <a:spcPts val="0"/>
              </a:spcBef>
              <a:spcAft>
                <a:spcPts val="0"/>
              </a:spcAft>
              <a:buFont typeface="Arial" panose="020B0604020202020204" pitchFamily="34" charset="0"/>
              <a:buChar char="•"/>
            </a:pPr>
            <a:r>
              <a:rPr lang="en-US" sz="2000" dirty="0">
                <a:effectLst/>
                <a:ea typeface="Times New Roman" panose="02020603050405020304" pitchFamily="18" charset="0"/>
                <a:cs typeface="Calibri" panose="020F0502020204030204" pitchFamily="34" charset="0"/>
              </a:rPr>
              <a:t>Assistance with funding/grants</a:t>
            </a:r>
            <a:endParaRPr lang="en-US" sz="2000" dirty="0">
              <a:ea typeface="Times New Roman" panose="02020603050405020304" pitchFamily="18" charset="0"/>
              <a:cs typeface="Times New Roman" panose="02020603050405020304" pitchFamily="18" charset="0"/>
            </a:endParaRPr>
          </a:p>
          <a:p>
            <a:pPr marL="342900" marR="0" lvl="0" indent="-342900">
              <a:lnSpc>
                <a:spcPct val="150000"/>
              </a:lnSpc>
              <a:spcBef>
                <a:spcPts val="0"/>
              </a:spcBef>
              <a:spcAft>
                <a:spcPts val="0"/>
              </a:spcAft>
              <a:buFont typeface="Arial" panose="020B0604020202020204" pitchFamily="34" charset="0"/>
              <a:buChar char="•"/>
            </a:pPr>
            <a:r>
              <a:rPr lang="en-US" sz="2000" dirty="0">
                <a:effectLst/>
                <a:ea typeface="Times New Roman" panose="02020603050405020304" pitchFamily="18" charset="0"/>
                <a:cs typeface="Calibri" panose="020F0502020204030204" pitchFamily="34" charset="0"/>
              </a:rPr>
              <a:t>Scalable projects - high impact actions</a:t>
            </a:r>
            <a:endParaRPr lang="en-US" sz="2000" dirty="0">
              <a:ea typeface="Times New Roman" panose="02020603050405020304" pitchFamily="18" charset="0"/>
              <a:cs typeface="Times New Roman" panose="02020603050405020304" pitchFamily="18" charset="0"/>
            </a:endParaRPr>
          </a:p>
          <a:p>
            <a:pPr marL="342900" marR="0" lvl="0" indent="-342900">
              <a:lnSpc>
                <a:spcPct val="150000"/>
              </a:lnSpc>
              <a:spcBef>
                <a:spcPts val="0"/>
              </a:spcBef>
              <a:spcAft>
                <a:spcPts val="0"/>
              </a:spcAft>
              <a:buFont typeface="Arial" panose="020B0604020202020204" pitchFamily="34" charset="0"/>
              <a:buChar char="•"/>
            </a:pPr>
            <a:r>
              <a:rPr lang="en-US" sz="2000" dirty="0">
                <a:effectLst/>
                <a:ea typeface="Times New Roman" panose="02020603050405020304" pitchFamily="18" charset="0"/>
                <a:cs typeface="Calibri" panose="020F0502020204030204" pitchFamily="34" charset="0"/>
              </a:rPr>
              <a:t>Other topics to address - LEED or other sustainable city/community certification</a:t>
            </a:r>
            <a:endParaRPr lang="en-US" sz="2000" dirty="0">
              <a:effectLst/>
              <a:ea typeface="Calibri" panose="020F0502020204030204" pitchFamily="34" charset="0"/>
              <a:cs typeface="Times New Roman" panose="02020603050405020304" pitchFamily="18" charset="0"/>
            </a:endParaRPr>
          </a:p>
        </p:txBody>
      </p:sp>
      <p:graphicFrame>
        <p:nvGraphicFramePr>
          <p:cNvPr id="9" name="Table 8"/>
          <p:cNvGraphicFramePr>
            <a:graphicFrameLocks noGrp="1"/>
          </p:cNvGraphicFramePr>
          <p:nvPr>
            <p:extLst>
              <p:ext uri="{D42A27DB-BD31-4B8C-83A1-F6EECF244321}">
                <p14:modId xmlns:p14="http://schemas.microsoft.com/office/powerpoint/2010/main" val="772604331"/>
              </p:ext>
            </p:extLst>
          </p:nvPr>
        </p:nvGraphicFramePr>
        <p:xfrm>
          <a:off x="775405" y="465181"/>
          <a:ext cx="8368596" cy="1067118"/>
        </p:xfrm>
        <a:graphic>
          <a:graphicData uri="http://schemas.openxmlformats.org/drawingml/2006/table">
            <a:tbl>
              <a:tblPr firstRow="1">
                <a:tableStyleId>{5C22544A-7EE6-4342-B048-85BDC9FD1C3A}</a:tableStyleId>
              </a:tblPr>
              <a:tblGrid>
                <a:gridCol w="8368596">
                  <a:extLst>
                    <a:ext uri="{9D8B030D-6E8A-4147-A177-3AD203B41FA5}">
                      <a16:colId xmlns:a16="http://schemas.microsoft.com/office/drawing/2014/main" val="20000"/>
                    </a:ext>
                  </a:extLst>
                </a:gridCol>
              </a:tblGrid>
              <a:tr h="639461">
                <a:tc>
                  <a:txBody>
                    <a:bodyPr/>
                    <a:lstStyle/>
                    <a:p>
                      <a:pPr algn="l">
                        <a:lnSpc>
                          <a:spcPts val="3260"/>
                        </a:lnSpc>
                      </a:pPr>
                      <a:r>
                        <a:rPr lang="en-US" sz="3600" b="0" dirty="0">
                          <a:solidFill>
                            <a:srgbClr val="2F6B97"/>
                          </a:solidFill>
                          <a:latin typeface="Franklin Gothic Medium"/>
                          <a:cs typeface="Franklin Gothic Medium"/>
                        </a:rPr>
                        <a:t>Recommended changes to increase the value?</a:t>
                      </a:r>
                    </a:p>
                  </a:txBody>
                  <a:tcPr marL="0" marR="457200" marT="0" marB="228600">
                    <a:lnL w="12700" cmpd="sng">
                      <a:noFill/>
                    </a:lnL>
                    <a:lnR w="12700" cmpd="sng">
                      <a:noFill/>
                    </a:lnR>
                    <a:lnT w="12700" cmpd="sng">
                      <a:noFill/>
                    </a:lnT>
                    <a:lnB w="38100" cap="flat" cmpd="sng" algn="ctr">
                      <a:solidFill>
                        <a:schemeClr val="tx2"/>
                      </a:solidFill>
                      <a:prstDash val="solid"/>
                      <a:round/>
                      <a:headEnd type="none" w="med" len="med"/>
                      <a:tailEnd type="none" w="med" len="med"/>
                    </a:lnB>
                    <a:noFill/>
                  </a:tcPr>
                </a:tc>
                <a:extLst>
                  <a:ext uri="{0D108BD9-81ED-4DB2-BD59-A6C34878D82A}">
                    <a16:rowId xmlns:a16="http://schemas.microsoft.com/office/drawing/2014/main" val="10000"/>
                  </a:ext>
                </a:extLst>
              </a:tr>
            </a:tbl>
          </a:graphicData>
        </a:graphic>
      </p:graphicFrame>
      <p:sp>
        <p:nvSpPr>
          <p:cNvPr id="7" name="Rectangle 6"/>
          <p:cNvSpPr/>
          <p:nvPr/>
        </p:nvSpPr>
        <p:spPr>
          <a:xfrm>
            <a:off x="4578789" y="6353741"/>
            <a:ext cx="3798707" cy="276999"/>
          </a:xfrm>
          <a:prstGeom prst="rect">
            <a:avLst/>
          </a:prstGeom>
        </p:spPr>
        <p:txBody>
          <a:bodyPr wrap="square" lIns="0" tIns="0" rIns="0" bIns="0">
            <a:noAutofit/>
          </a:bodyPr>
          <a:lstStyle/>
          <a:p>
            <a:pPr algn="r"/>
            <a:r>
              <a:rPr lang="en-US" sz="900" dirty="0">
                <a:solidFill>
                  <a:srgbClr val="7F7F7F"/>
                </a:solidFill>
                <a:latin typeface="Franklin Gothic Medium"/>
                <a:cs typeface="Franklin Gothic Medium"/>
              </a:rPr>
              <a:t>BEEAC Survey</a:t>
            </a:r>
          </a:p>
          <a:p>
            <a:pPr algn="r"/>
            <a:r>
              <a:rPr lang="en-US" sz="900" dirty="0">
                <a:solidFill>
                  <a:srgbClr val="7F7F7F"/>
                </a:solidFill>
                <a:latin typeface="Franklin Gothic Medium"/>
                <a:cs typeface="Franklin Gothic Medium"/>
              </a:rPr>
              <a:t>February 17, 2022</a:t>
            </a:r>
          </a:p>
        </p:txBody>
      </p:sp>
    </p:spTree>
    <p:extLst>
      <p:ext uri="{BB962C8B-B14F-4D97-AF65-F5344CB8AC3E}">
        <p14:creationId xmlns:p14="http://schemas.microsoft.com/office/powerpoint/2010/main" val="381480553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p:cNvSpPr>
            <a:spLocks noGrp="1"/>
          </p:cNvSpPr>
          <p:nvPr>
            <p:ph type="sldNum" sz="quarter" idx="12"/>
          </p:nvPr>
        </p:nvSpPr>
        <p:spPr>
          <a:prstGeom prst="rect">
            <a:avLst/>
          </a:prstGeom>
        </p:spPr>
        <p:txBody>
          <a:bodyPr>
            <a:normAutofit/>
          </a:bodyPr>
          <a:lstStyle/>
          <a:p>
            <a:fld id="{7CB1CFCA-EE77-9F4A-8FAE-3286F1D37F0D}" type="slidenum">
              <a:rPr lang="en-US" smtClean="0"/>
              <a:pPr/>
              <a:t>4</a:t>
            </a:fld>
            <a:endParaRPr lang="en-US" dirty="0"/>
          </a:p>
        </p:txBody>
      </p:sp>
      <p:sp>
        <p:nvSpPr>
          <p:cNvPr id="6" name="TextBox 5"/>
          <p:cNvSpPr txBox="1"/>
          <p:nvPr/>
        </p:nvSpPr>
        <p:spPr>
          <a:xfrm>
            <a:off x="775405" y="1571244"/>
            <a:ext cx="7882127" cy="2708434"/>
          </a:xfrm>
          <a:prstGeom prst="rect">
            <a:avLst/>
          </a:prstGeom>
          <a:noFill/>
        </p:spPr>
        <p:txBody>
          <a:bodyPr wrap="square" rtlCol="0">
            <a:spAutoFit/>
          </a:bodyPr>
          <a:lstStyle/>
          <a:p>
            <a:pPr marL="342900" indent="-342900">
              <a:spcBef>
                <a:spcPts val="1200"/>
              </a:spcBef>
              <a:buFont typeface="Arial" panose="020B0604020202020204" pitchFamily="34" charset="0"/>
              <a:buChar char="•"/>
            </a:pPr>
            <a:r>
              <a:rPr lang="en-US" sz="2000" dirty="0"/>
              <a:t>Plastic bans and expanded food waste policies</a:t>
            </a:r>
          </a:p>
          <a:p>
            <a:pPr marL="342900" indent="-342900">
              <a:spcBef>
                <a:spcPts val="1200"/>
              </a:spcBef>
              <a:buFont typeface="Arial" panose="020B0604020202020204" pitchFamily="34" charset="0"/>
              <a:buChar char="•"/>
            </a:pPr>
            <a:r>
              <a:rPr lang="en-US" sz="2000" dirty="0"/>
              <a:t>Community Choice Aggregation</a:t>
            </a:r>
          </a:p>
          <a:p>
            <a:pPr marL="342900" indent="-342900">
              <a:spcBef>
                <a:spcPts val="1200"/>
              </a:spcBef>
              <a:buFont typeface="Arial" panose="020B0604020202020204" pitchFamily="34" charset="0"/>
              <a:buChar char="•"/>
            </a:pPr>
            <a:r>
              <a:rPr lang="en-US" sz="2000" dirty="0"/>
              <a:t>Energy efficient building codes </a:t>
            </a:r>
          </a:p>
          <a:p>
            <a:pPr marL="342900" indent="-342900">
              <a:spcBef>
                <a:spcPts val="1200"/>
              </a:spcBef>
              <a:buFont typeface="Arial" panose="020B0604020202020204" pitchFamily="34" charset="0"/>
              <a:buChar char="•"/>
            </a:pPr>
            <a:r>
              <a:rPr lang="en-US" sz="2000" dirty="0"/>
              <a:t>Support for implementation of VA Clean Economy Act</a:t>
            </a:r>
          </a:p>
          <a:p>
            <a:pPr marL="342900" indent="-342900">
              <a:spcBef>
                <a:spcPts val="1200"/>
              </a:spcBef>
              <a:buFont typeface="Arial" panose="020B0604020202020204" pitchFamily="34" charset="0"/>
              <a:buChar char="•"/>
            </a:pPr>
            <a:r>
              <a:rPr lang="en-US" sz="2000" dirty="0"/>
              <a:t>Clean electricity</a:t>
            </a:r>
          </a:p>
          <a:p>
            <a:pPr marL="342900" indent="-342900">
              <a:spcBef>
                <a:spcPts val="1200"/>
              </a:spcBef>
              <a:buFont typeface="Arial" panose="020B0604020202020204" pitchFamily="34" charset="0"/>
              <a:buChar char="•"/>
            </a:pPr>
            <a:r>
              <a:rPr lang="en-US" sz="2000" dirty="0"/>
              <a:t>Support state climate action legislation</a:t>
            </a:r>
          </a:p>
        </p:txBody>
      </p:sp>
      <p:graphicFrame>
        <p:nvGraphicFramePr>
          <p:cNvPr id="9" name="Table 8"/>
          <p:cNvGraphicFramePr>
            <a:graphicFrameLocks noGrp="1"/>
          </p:cNvGraphicFramePr>
          <p:nvPr>
            <p:extLst>
              <p:ext uri="{D42A27DB-BD31-4B8C-83A1-F6EECF244321}">
                <p14:modId xmlns:p14="http://schemas.microsoft.com/office/powerpoint/2010/main" val="3906336128"/>
              </p:ext>
            </p:extLst>
          </p:nvPr>
        </p:nvGraphicFramePr>
        <p:xfrm>
          <a:off x="775405" y="465181"/>
          <a:ext cx="8368596" cy="648018"/>
        </p:xfrm>
        <a:graphic>
          <a:graphicData uri="http://schemas.openxmlformats.org/drawingml/2006/table">
            <a:tbl>
              <a:tblPr firstRow="1">
                <a:tableStyleId>{5C22544A-7EE6-4342-B048-85BDC9FD1C3A}</a:tableStyleId>
              </a:tblPr>
              <a:tblGrid>
                <a:gridCol w="8368596">
                  <a:extLst>
                    <a:ext uri="{9D8B030D-6E8A-4147-A177-3AD203B41FA5}">
                      <a16:colId xmlns:a16="http://schemas.microsoft.com/office/drawing/2014/main" val="20000"/>
                    </a:ext>
                  </a:extLst>
                </a:gridCol>
              </a:tblGrid>
              <a:tr h="639461">
                <a:tc>
                  <a:txBody>
                    <a:bodyPr/>
                    <a:lstStyle/>
                    <a:p>
                      <a:pPr algn="l">
                        <a:lnSpc>
                          <a:spcPts val="3260"/>
                        </a:lnSpc>
                      </a:pPr>
                      <a:r>
                        <a:rPr lang="en-US" sz="3600" b="0" dirty="0">
                          <a:solidFill>
                            <a:srgbClr val="2F6B97"/>
                          </a:solidFill>
                          <a:latin typeface="Franklin Gothic Medium"/>
                          <a:cs typeface="Franklin Gothic Medium"/>
                        </a:rPr>
                        <a:t>2022 Legislative Priorities</a:t>
                      </a:r>
                    </a:p>
                  </a:txBody>
                  <a:tcPr marL="0" marR="457200" marT="0" marB="228600">
                    <a:lnL w="12700" cmpd="sng">
                      <a:noFill/>
                    </a:lnL>
                    <a:lnR w="12700" cmpd="sng">
                      <a:noFill/>
                    </a:lnR>
                    <a:lnT w="12700" cmpd="sng">
                      <a:noFill/>
                    </a:lnT>
                    <a:lnB w="38100" cap="flat" cmpd="sng" algn="ctr">
                      <a:solidFill>
                        <a:schemeClr val="tx2"/>
                      </a:solidFill>
                      <a:prstDash val="solid"/>
                      <a:round/>
                      <a:headEnd type="none" w="med" len="med"/>
                      <a:tailEnd type="none" w="med" len="med"/>
                    </a:lnB>
                    <a:noFill/>
                  </a:tcPr>
                </a:tc>
                <a:extLst>
                  <a:ext uri="{0D108BD9-81ED-4DB2-BD59-A6C34878D82A}">
                    <a16:rowId xmlns:a16="http://schemas.microsoft.com/office/drawing/2014/main" val="10000"/>
                  </a:ext>
                </a:extLst>
              </a:tr>
            </a:tbl>
          </a:graphicData>
        </a:graphic>
      </p:graphicFrame>
      <p:sp>
        <p:nvSpPr>
          <p:cNvPr id="7" name="Rectangle 6"/>
          <p:cNvSpPr/>
          <p:nvPr/>
        </p:nvSpPr>
        <p:spPr>
          <a:xfrm>
            <a:off x="4578789" y="6353741"/>
            <a:ext cx="3798707" cy="276999"/>
          </a:xfrm>
          <a:prstGeom prst="rect">
            <a:avLst/>
          </a:prstGeom>
        </p:spPr>
        <p:txBody>
          <a:bodyPr wrap="square" lIns="0" tIns="0" rIns="0" bIns="0">
            <a:noAutofit/>
          </a:bodyPr>
          <a:lstStyle/>
          <a:p>
            <a:pPr algn="r"/>
            <a:r>
              <a:rPr lang="en-US" sz="900" dirty="0">
                <a:solidFill>
                  <a:srgbClr val="7F7F7F"/>
                </a:solidFill>
                <a:latin typeface="Franklin Gothic Medium"/>
                <a:cs typeface="Franklin Gothic Medium"/>
              </a:rPr>
              <a:t>BEEAC Survey</a:t>
            </a:r>
          </a:p>
          <a:p>
            <a:pPr algn="r"/>
            <a:r>
              <a:rPr lang="en-US" sz="900" dirty="0">
                <a:solidFill>
                  <a:srgbClr val="7F7F7F"/>
                </a:solidFill>
                <a:latin typeface="Franklin Gothic Medium"/>
                <a:cs typeface="Franklin Gothic Medium"/>
              </a:rPr>
              <a:t>February 17, 2022</a:t>
            </a:r>
          </a:p>
        </p:txBody>
      </p:sp>
    </p:spTree>
    <p:extLst>
      <p:ext uri="{BB962C8B-B14F-4D97-AF65-F5344CB8AC3E}">
        <p14:creationId xmlns:p14="http://schemas.microsoft.com/office/powerpoint/2010/main" val="77118619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p:cNvSpPr>
            <a:spLocks noGrp="1"/>
          </p:cNvSpPr>
          <p:nvPr>
            <p:ph type="sldNum" sz="quarter" idx="12"/>
          </p:nvPr>
        </p:nvSpPr>
        <p:spPr>
          <a:prstGeom prst="rect">
            <a:avLst/>
          </a:prstGeom>
        </p:spPr>
        <p:txBody>
          <a:bodyPr>
            <a:normAutofit/>
          </a:bodyPr>
          <a:lstStyle/>
          <a:p>
            <a:fld id="{7CB1CFCA-EE77-9F4A-8FAE-3286F1D37F0D}" type="slidenum">
              <a:rPr lang="en-US" smtClean="0"/>
              <a:pPr/>
              <a:t>5</a:t>
            </a:fld>
            <a:endParaRPr lang="en-US" dirty="0"/>
          </a:p>
        </p:txBody>
      </p:sp>
      <p:sp>
        <p:nvSpPr>
          <p:cNvPr id="6" name="TextBox 5"/>
          <p:cNvSpPr txBox="1"/>
          <p:nvPr/>
        </p:nvSpPr>
        <p:spPr>
          <a:xfrm>
            <a:off x="777240" y="1884715"/>
            <a:ext cx="7882127" cy="2862322"/>
          </a:xfrm>
          <a:prstGeom prst="rect">
            <a:avLst/>
          </a:prstGeom>
          <a:noFill/>
        </p:spPr>
        <p:txBody>
          <a:bodyPr wrap="square" rtlCol="0">
            <a:spAutoFit/>
          </a:bodyPr>
          <a:lstStyle/>
          <a:p>
            <a:pPr marL="256032" indent="-256032">
              <a:spcBef>
                <a:spcPts val="1200"/>
              </a:spcBef>
              <a:buFont typeface="Arial"/>
              <a:buChar char="•"/>
            </a:pPr>
            <a:r>
              <a:rPr lang="en-US" sz="2000" dirty="0">
                <a:solidFill>
                  <a:srgbClr val="000000"/>
                </a:solidFill>
              </a:rPr>
              <a:t>Share all existing funding opportunities at all government levels</a:t>
            </a:r>
          </a:p>
          <a:p>
            <a:pPr marL="713232" lvl="1" indent="-256032">
              <a:spcBef>
                <a:spcPts val="1200"/>
              </a:spcBef>
              <a:buFont typeface="Arial"/>
              <a:buChar char="•"/>
            </a:pPr>
            <a:r>
              <a:rPr lang="en-US" sz="2000" dirty="0">
                <a:solidFill>
                  <a:srgbClr val="000000"/>
                </a:solidFill>
                <a:hlinkClick r:id="rId3"/>
              </a:rPr>
              <a:t>https://climatepartners.org/category/news/funding-alerts/</a:t>
            </a:r>
            <a:endParaRPr lang="en-US" sz="2000" dirty="0">
              <a:solidFill>
                <a:srgbClr val="000000"/>
              </a:solidFill>
            </a:endParaRPr>
          </a:p>
          <a:p>
            <a:pPr lvl="1">
              <a:spcBef>
                <a:spcPts val="1200"/>
              </a:spcBef>
            </a:pPr>
            <a:r>
              <a:rPr lang="en-US" sz="2000" dirty="0">
                <a:solidFill>
                  <a:srgbClr val="000000"/>
                </a:solidFill>
              </a:rPr>
              <a:t> </a:t>
            </a:r>
          </a:p>
          <a:p>
            <a:pPr marL="256032" lvl="0" indent="-256032">
              <a:spcBef>
                <a:spcPts val="1200"/>
              </a:spcBef>
              <a:buFont typeface="Arial"/>
              <a:buChar char="•"/>
            </a:pPr>
            <a:r>
              <a:rPr lang="en-US" sz="2000" dirty="0">
                <a:solidFill>
                  <a:srgbClr val="000000"/>
                </a:solidFill>
              </a:rPr>
              <a:t>Coordinate small workgroups of jurisdiction staff to discuss implementation of climate action plans best practices, success stories, lessons learned and partnership opportunities</a:t>
            </a:r>
          </a:p>
          <a:p>
            <a:pPr marL="800100" lvl="1" indent="-342900">
              <a:spcBef>
                <a:spcPts val="1200"/>
              </a:spcBef>
              <a:buFont typeface="Courier New" panose="02070309020205020404" pitchFamily="49" charset="0"/>
              <a:buChar char="o"/>
            </a:pPr>
            <a:endParaRPr lang="en-US" sz="2000" dirty="0">
              <a:solidFill>
                <a:srgbClr val="000000"/>
              </a:solidFill>
              <a:latin typeface="Franklin Gothic Medium" panose="020B0603020102020204"/>
            </a:endParaRPr>
          </a:p>
        </p:txBody>
      </p:sp>
      <p:graphicFrame>
        <p:nvGraphicFramePr>
          <p:cNvPr id="9" name="Table 8"/>
          <p:cNvGraphicFramePr>
            <a:graphicFrameLocks noGrp="1"/>
          </p:cNvGraphicFramePr>
          <p:nvPr>
            <p:extLst>
              <p:ext uri="{D42A27DB-BD31-4B8C-83A1-F6EECF244321}">
                <p14:modId xmlns:p14="http://schemas.microsoft.com/office/powerpoint/2010/main" val="1697660350"/>
              </p:ext>
            </p:extLst>
          </p:nvPr>
        </p:nvGraphicFramePr>
        <p:xfrm>
          <a:off x="775405" y="465181"/>
          <a:ext cx="8368596" cy="648018"/>
        </p:xfrm>
        <a:graphic>
          <a:graphicData uri="http://schemas.openxmlformats.org/drawingml/2006/table">
            <a:tbl>
              <a:tblPr firstRow="1">
                <a:tableStyleId>{5C22544A-7EE6-4342-B048-85BDC9FD1C3A}</a:tableStyleId>
              </a:tblPr>
              <a:tblGrid>
                <a:gridCol w="8368596">
                  <a:extLst>
                    <a:ext uri="{9D8B030D-6E8A-4147-A177-3AD203B41FA5}">
                      <a16:colId xmlns:a16="http://schemas.microsoft.com/office/drawing/2014/main" val="20000"/>
                    </a:ext>
                  </a:extLst>
                </a:gridCol>
              </a:tblGrid>
              <a:tr h="639461">
                <a:tc>
                  <a:txBody>
                    <a:bodyPr/>
                    <a:lstStyle/>
                    <a:p>
                      <a:pPr algn="l">
                        <a:lnSpc>
                          <a:spcPts val="3260"/>
                        </a:lnSpc>
                      </a:pPr>
                      <a:r>
                        <a:rPr lang="en-US" sz="3600" b="0" dirty="0">
                          <a:solidFill>
                            <a:srgbClr val="2F6B97"/>
                          </a:solidFill>
                          <a:latin typeface="Franklin Gothic Medium"/>
                          <a:cs typeface="Franklin Gothic Medium"/>
                        </a:rPr>
                        <a:t>Additional Comments</a:t>
                      </a:r>
                    </a:p>
                  </a:txBody>
                  <a:tcPr marL="0" marR="457200" marT="0" marB="228600">
                    <a:lnL w="12700" cmpd="sng">
                      <a:noFill/>
                    </a:lnL>
                    <a:lnR w="12700" cmpd="sng">
                      <a:noFill/>
                    </a:lnR>
                    <a:lnT w="12700" cmpd="sng">
                      <a:noFill/>
                    </a:lnT>
                    <a:lnB w="38100" cap="flat" cmpd="sng" algn="ctr">
                      <a:solidFill>
                        <a:schemeClr val="tx2"/>
                      </a:solidFill>
                      <a:prstDash val="solid"/>
                      <a:round/>
                      <a:headEnd type="none" w="med" len="med"/>
                      <a:tailEnd type="none" w="med" len="med"/>
                    </a:lnB>
                    <a:noFill/>
                  </a:tcPr>
                </a:tc>
                <a:extLst>
                  <a:ext uri="{0D108BD9-81ED-4DB2-BD59-A6C34878D82A}">
                    <a16:rowId xmlns:a16="http://schemas.microsoft.com/office/drawing/2014/main" val="10000"/>
                  </a:ext>
                </a:extLst>
              </a:tr>
            </a:tbl>
          </a:graphicData>
        </a:graphic>
      </p:graphicFrame>
      <p:sp>
        <p:nvSpPr>
          <p:cNvPr id="7" name="Rectangle 6"/>
          <p:cNvSpPr/>
          <p:nvPr/>
        </p:nvSpPr>
        <p:spPr>
          <a:xfrm>
            <a:off x="4578789" y="6353741"/>
            <a:ext cx="3798707" cy="276999"/>
          </a:xfrm>
          <a:prstGeom prst="rect">
            <a:avLst/>
          </a:prstGeom>
        </p:spPr>
        <p:txBody>
          <a:bodyPr wrap="square" lIns="0" tIns="0" rIns="0" bIns="0">
            <a:noAutofit/>
          </a:bodyPr>
          <a:lstStyle/>
          <a:p>
            <a:pPr algn="r"/>
            <a:r>
              <a:rPr lang="en-US" sz="900" dirty="0">
                <a:solidFill>
                  <a:srgbClr val="7F7F7F"/>
                </a:solidFill>
                <a:latin typeface="Franklin Gothic Medium"/>
                <a:cs typeface="Franklin Gothic Medium"/>
              </a:rPr>
              <a:t>BEEAC Survey</a:t>
            </a:r>
          </a:p>
          <a:p>
            <a:pPr algn="r"/>
            <a:r>
              <a:rPr lang="en-US" sz="900" dirty="0">
                <a:solidFill>
                  <a:srgbClr val="7F7F7F"/>
                </a:solidFill>
                <a:latin typeface="Franklin Gothic Medium"/>
                <a:cs typeface="Franklin Gothic Medium"/>
              </a:rPr>
              <a:t>February 17,  2022</a:t>
            </a:r>
          </a:p>
        </p:txBody>
      </p:sp>
    </p:spTree>
    <p:extLst>
      <p:ext uri="{BB962C8B-B14F-4D97-AF65-F5344CB8AC3E}">
        <p14:creationId xmlns:p14="http://schemas.microsoft.com/office/powerpoint/2010/main" val="65828580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Table 1"/>
          <p:cNvGraphicFramePr>
            <a:graphicFrameLocks noGrp="1"/>
          </p:cNvGraphicFramePr>
          <p:nvPr>
            <p:extLst>
              <p:ext uri="{D42A27DB-BD31-4B8C-83A1-F6EECF244321}">
                <p14:modId xmlns:p14="http://schemas.microsoft.com/office/powerpoint/2010/main" val="2874986830"/>
              </p:ext>
            </p:extLst>
          </p:nvPr>
        </p:nvGraphicFramePr>
        <p:xfrm>
          <a:off x="775405" y="1686336"/>
          <a:ext cx="8368596" cy="4197087"/>
        </p:xfrm>
        <a:graphic>
          <a:graphicData uri="http://schemas.openxmlformats.org/drawingml/2006/table">
            <a:tbl>
              <a:tblPr firstRow="1">
                <a:tableStyleId>{5C22544A-7EE6-4342-B048-85BDC9FD1C3A}</a:tableStyleId>
              </a:tblPr>
              <a:tblGrid>
                <a:gridCol w="4598404">
                  <a:extLst>
                    <a:ext uri="{9D8B030D-6E8A-4147-A177-3AD203B41FA5}">
                      <a16:colId xmlns:a16="http://schemas.microsoft.com/office/drawing/2014/main" val="20000"/>
                    </a:ext>
                  </a:extLst>
                </a:gridCol>
                <a:gridCol w="3770192">
                  <a:extLst>
                    <a:ext uri="{9D8B030D-6E8A-4147-A177-3AD203B41FA5}">
                      <a16:colId xmlns:a16="http://schemas.microsoft.com/office/drawing/2014/main" val="20001"/>
                    </a:ext>
                  </a:extLst>
                </a:gridCol>
              </a:tblGrid>
              <a:tr h="1018653">
                <a:tc>
                  <a:txBody>
                    <a:bodyPr/>
                    <a:lstStyle/>
                    <a:p>
                      <a:pPr marL="0" marR="0" indent="0" algn="l" defTabSz="914400" rtl="0" eaLnBrk="1" fontAlgn="auto" latinLnBrk="0" hangingPunct="1">
                        <a:lnSpc>
                          <a:spcPts val="3260"/>
                        </a:lnSpc>
                        <a:spcBef>
                          <a:spcPts val="190"/>
                        </a:spcBef>
                        <a:spcAft>
                          <a:spcPts val="0"/>
                        </a:spcAft>
                        <a:buClrTx/>
                        <a:buSzTx/>
                        <a:buFontTx/>
                        <a:buNone/>
                        <a:tabLst/>
                        <a:defRPr/>
                      </a:pPr>
                      <a:r>
                        <a:rPr lang="en-US" sz="2000" b="0" cap="none" dirty="0">
                          <a:solidFill>
                            <a:srgbClr val="000000"/>
                          </a:solidFill>
                          <a:latin typeface="Franklin Gothic Medium"/>
                          <a:cs typeface="Franklin Gothic Medium"/>
                        </a:rPr>
                        <a:t>Leah Boggs</a:t>
                      </a:r>
                    </a:p>
                    <a:p>
                      <a:pPr marL="0" indent="0">
                        <a:spcBef>
                          <a:spcPts val="190"/>
                        </a:spcBef>
                        <a:spcAft>
                          <a:spcPts val="0"/>
                        </a:spcAft>
                        <a:buNone/>
                      </a:pPr>
                      <a:r>
                        <a:rPr lang="en-US" sz="1400" b="0" dirty="0">
                          <a:solidFill>
                            <a:srgbClr val="000000"/>
                          </a:solidFill>
                          <a:latin typeface="+mn-lt"/>
                          <a:cs typeface="Franklin Gothic Book"/>
                        </a:rPr>
                        <a:t>Senior Environmental Planner</a:t>
                      </a:r>
                    </a:p>
                    <a:p>
                      <a:pPr marL="0" marR="0" indent="0" algn="l" defTabSz="457200" rtl="0" eaLnBrk="1" fontAlgn="auto" latinLnBrk="0" hangingPunct="1">
                        <a:lnSpc>
                          <a:spcPct val="100000"/>
                        </a:lnSpc>
                        <a:spcBef>
                          <a:spcPts val="190"/>
                        </a:spcBef>
                        <a:spcAft>
                          <a:spcPts val="0"/>
                        </a:spcAft>
                        <a:buClrTx/>
                        <a:buSzTx/>
                        <a:buFontTx/>
                        <a:buNone/>
                        <a:tabLst/>
                        <a:defRPr/>
                      </a:pPr>
                      <a:r>
                        <a:rPr lang="en-US" sz="1400" b="0" dirty="0">
                          <a:solidFill>
                            <a:srgbClr val="000000"/>
                          </a:solidFill>
                          <a:latin typeface="+mn-lt"/>
                          <a:cs typeface="Franklin Gothic Book"/>
                          <a:hlinkClick r:id="rId3"/>
                        </a:rPr>
                        <a:t>lboggs@mwcog.org</a:t>
                      </a:r>
                      <a:endParaRPr lang="en-US" sz="1400" b="0" dirty="0">
                        <a:solidFill>
                          <a:srgbClr val="000000"/>
                        </a:solidFill>
                        <a:latin typeface="+mn-lt"/>
                        <a:cs typeface="Franklin Gothic Book"/>
                      </a:endParaRPr>
                    </a:p>
                  </a:txBody>
                  <a:tcPr marL="0" marR="457200" marT="0" marB="228600">
                    <a:lnL w="12700" cmpd="sng">
                      <a:noFill/>
                    </a:lnL>
                    <a:lnR w="12700" cmpd="sng">
                      <a:noFill/>
                    </a:lnR>
                    <a:lnT w="12700" cmpd="sng">
                      <a:noFill/>
                    </a:lnT>
                    <a:lnB w="38100" cap="flat" cmpd="sng" algn="ctr">
                      <a:solidFill>
                        <a:schemeClr val="tx2"/>
                      </a:solidFill>
                      <a:prstDash val="solid"/>
                      <a:round/>
                      <a:headEnd type="none" w="med" len="med"/>
                      <a:tailEnd type="none" w="med" len="med"/>
                    </a:lnB>
                    <a:noFill/>
                  </a:tcPr>
                </a:tc>
                <a:tc>
                  <a:txBody>
                    <a:bodyPr/>
                    <a:lstStyle/>
                    <a:p>
                      <a:pPr marL="0" marR="0" indent="0" algn="l" defTabSz="914400" rtl="0" eaLnBrk="1" fontAlgn="auto" latinLnBrk="0" hangingPunct="1">
                        <a:lnSpc>
                          <a:spcPct val="100000"/>
                        </a:lnSpc>
                        <a:spcBef>
                          <a:spcPts val="190"/>
                        </a:spcBef>
                        <a:spcAft>
                          <a:spcPts val="0"/>
                        </a:spcAft>
                        <a:buClrTx/>
                        <a:buSzTx/>
                        <a:buFontTx/>
                        <a:buNone/>
                        <a:tabLst/>
                        <a:defRPr/>
                      </a:pPr>
                      <a:r>
                        <a:rPr lang="en-US" sz="2800" b="0" baseline="0" dirty="0">
                          <a:solidFill>
                            <a:schemeClr val="tx2"/>
                          </a:solidFill>
                          <a:latin typeface="+mj-lt"/>
                          <a:cs typeface="Franklin Gothic Medium"/>
                        </a:rPr>
                        <a:t>                           </a:t>
                      </a:r>
                    </a:p>
                    <a:p>
                      <a:pPr marL="0" marR="0" indent="0" algn="l" defTabSz="914400" rtl="0" eaLnBrk="1" fontAlgn="auto" latinLnBrk="0" hangingPunct="1">
                        <a:lnSpc>
                          <a:spcPct val="100000"/>
                        </a:lnSpc>
                        <a:spcBef>
                          <a:spcPts val="190"/>
                        </a:spcBef>
                        <a:spcAft>
                          <a:spcPts val="0"/>
                        </a:spcAft>
                        <a:buClrTx/>
                        <a:buSzTx/>
                        <a:buFontTx/>
                        <a:buNone/>
                        <a:tabLst/>
                        <a:defRPr/>
                      </a:pPr>
                      <a:r>
                        <a:rPr lang="en-US" sz="2800" b="0" baseline="0" dirty="0">
                          <a:solidFill>
                            <a:srgbClr val="2F6B97"/>
                          </a:solidFill>
                          <a:latin typeface="+mj-lt"/>
                          <a:cs typeface="Franklin Gothic Medium"/>
                        </a:rPr>
                        <a:t>                  </a:t>
                      </a:r>
                      <a:r>
                        <a:rPr lang="en-US" sz="2800" b="0" dirty="0">
                          <a:solidFill>
                            <a:srgbClr val="2F6B97"/>
                          </a:solidFill>
                          <a:latin typeface="+mj-lt"/>
                          <a:cs typeface="Franklin Gothic Medium"/>
                        </a:rPr>
                        <a:t>mwcog.org</a:t>
                      </a:r>
                    </a:p>
                  </a:txBody>
                  <a:tcPr marL="0" marR="457200" marT="0" marB="228600" anchor="b">
                    <a:lnL w="12700" cmpd="sng">
                      <a:noFill/>
                    </a:lnL>
                    <a:lnR w="12700" cmpd="sng">
                      <a:noFill/>
                    </a:lnR>
                    <a:lnT w="12700" cmpd="sng">
                      <a:noFill/>
                    </a:lnT>
                    <a:lnB w="38100" cap="flat" cmpd="sng" algn="ctr">
                      <a:solidFill>
                        <a:srgbClr val="0087CD"/>
                      </a:solidFill>
                      <a:prstDash val="solid"/>
                      <a:round/>
                      <a:headEnd type="none" w="med" len="med"/>
                      <a:tailEnd type="none" w="med" len="med"/>
                    </a:lnB>
                    <a:noFill/>
                  </a:tcPr>
                </a:tc>
                <a:extLst>
                  <a:ext uri="{0D108BD9-81ED-4DB2-BD59-A6C34878D82A}">
                    <a16:rowId xmlns:a16="http://schemas.microsoft.com/office/drawing/2014/main" val="10000"/>
                  </a:ext>
                </a:extLst>
              </a:tr>
              <a:tr h="3071867">
                <a:tc>
                  <a:txBody>
                    <a:bodyPr/>
                    <a:lstStyle/>
                    <a:p>
                      <a:pPr marL="0" indent="0">
                        <a:spcBef>
                          <a:spcPts val="300"/>
                        </a:spcBef>
                        <a:buNone/>
                      </a:pPr>
                      <a:r>
                        <a:rPr lang="en-US" sz="1400" dirty="0">
                          <a:latin typeface="Franklin Gothic Book"/>
                          <a:cs typeface="Franklin Gothic Book"/>
                        </a:rPr>
                        <a:t>777 North Capitol Street NE, </a:t>
                      </a:r>
                      <a:r>
                        <a:rPr lang="fr-FR" sz="1400" dirty="0">
                          <a:latin typeface="Franklin Gothic Book"/>
                          <a:cs typeface="Franklin Gothic Book"/>
                        </a:rPr>
                        <a:t>Suite 300</a:t>
                      </a:r>
                      <a:endParaRPr lang="en-US" sz="1400" dirty="0">
                        <a:latin typeface="Franklin Gothic Book"/>
                        <a:cs typeface="Franklin Gothic Book"/>
                      </a:endParaRPr>
                    </a:p>
                    <a:p>
                      <a:pPr marL="0" indent="0">
                        <a:spcBef>
                          <a:spcPts val="300"/>
                        </a:spcBef>
                        <a:buFont typeface="Arial" pitchFamily="34" charset="0"/>
                        <a:buNone/>
                      </a:pPr>
                      <a:r>
                        <a:rPr lang="en-US" sz="1400" dirty="0">
                          <a:latin typeface="Franklin Gothic Book"/>
                          <a:cs typeface="Franklin Gothic Book"/>
                        </a:rPr>
                        <a:t>Washington, DC 20002</a:t>
                      </a:r>
                    </a:p>
                  </a:txBody>
                  <a:tcPr marL="0" marR="0" marT="210312" marB="0">
                    <a:lnL w="12700" cmpd="sng">
                      <a:noFill/>
                    </a:lnL>
                    <a:lnR w="12700" cmpd="sng">
                      <a:noFill/>
                    </a:lnR>
                    <a:lnT w="38100" cap="flat" cmpd="sng" algn="ctr">
                      <a:solidFill>
                        <a:schemeClr val="tx2"/>
                      </a:solidFill>
                      <a:prstDash val="solid"/>
                      <a:round/>
                      <a:headEnd type="none" w="med" len="med"/>
                      <a:tailEnd type="none" w="med" len="med"/>
                    </a:lnT>
                    <a:lnB w="12700" cmpd="sng">
                      <a:noFill/>
                    </a:lnB>
                    <a:lnTlToBr w="12700" cmpd="sng">
                      <a:noFill/>
                      <a:prstDash val="solid"/>
                    </a:lnTlToBr>
                    <a:lnBlToTr w="12700" cmpd="sng">
                      <a:noFill/>
                      <a:prstDash val="solid"/>
                    </a:lnBlToTr>
                    <a:noFill/>
                  </a:tcPr>
                </a:tc>
                <a:tc>
                  <a:txBody>
                    <a:bodyPr/>
                    <a:lstStyle/>
                    <a:p>
                      <a:pPr marL="0" indent="0">
                        <a:spcBef>
                          <a:spcPts val="300"/>
                        </a:spcBef>
                        <a:buFont typeface="Arial" pitchFamily="34" charset="0"/>
                        <a:buNone/>
                      </a:pPr>
                      <a:endParaRPr lang="en-US" sz="1200" dirty="0">
                        <a:latin typeface="Franklin Gothic Book"/>
                        <a:cs typeface="Franklin Gothic Book"/>
                      </a:endParaRPr>
                    </a:p>
                  </a:txBody>
                  <a:tcPr marL="0" marR="0" marT="210312" marB="0">
                    <a:lnL w="12700" cmpd="sng">
                      <a:noFill/>
                    </a:lnL>
                    <a:lnR w="12700" cmpd="sng">
                      <a:noFill/>
                    </a:lnR>
                    <a:lnT w="38100" cap="flat" cmpd="sng" algn="ctr">
                      <a:solidFill>
                        <a:srgbClr val="0087CD"/>
                      </a:solidFill>
                      <a:prstDash val="solid"/>
                      <a:round/>
                      <a:headEnd type="none" w="med" len="med"/>
                      <a:tailEnd type="none" w="med" len="med"/>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spTree>
    <p:extLst>
      <p:ext uri="{BB962C8B-B14F-4D97-AF65-F5344CB8AC3E}">
        <p14:creationId xmlns:p14="http://schemas.microsoft.com/office/powerpoint/2010/main" val="304837027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31351455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p:cNvSpPr>
            <a:spLocks noGrp="1"/>
          </p:cNvSpPr>
          <p:nvPr>
            <p:ph type="sldNum" sz="quarter" idx="12"/>
          </p:nvPr>
        </p:nvSpPr>
        <p:spPr>
          <a:prstGeom prst="rect">
            <a:avLst/>
          </a:prstGeom>
        </p:spPr>
        <p:txBody>
          <a:bodyPr>
            <a:normAutofit/>
          </a:bodyPr>
          <a:lstStyle/>
          <a:p>
            <a:fld id="{7CB1CFCA-EE77-9F4A-8FAE-3286F1D37F0D}" type="slidenum">
              <a:rPr lang="en-US" smtClean="0"/>
              <a:pPr/>
              <a:t>8</a:t>
            </a:fld>
            <a:endParaRPr lang="en-US" dirty="0"/>
          </a:p>
        </p:txBody>
      </p:sp>
      <p:sp>
        <p:nvSpPr>
          <p:cNvPr id="6" name="TextBox 5"/>
          <p:cNvSpPr txBox="1"/>
          <p:nvPr/>
        </p:nvSpPr>
        <p:spPr>
          <a:xfrm>
            <a:off x="777240" y="1884715"/>
            <a:ext cx="7882127" cy="2831544"/>
          </a:xfrm>
          <a:prstGeom prst="rect">
            <a:avLst/>
          </a:prstGeom>
          <a:noFill/>
        </p:spPr>
        <p:txBody>
          <a:bodyPr wrap="square" rtlCol="0">
            <a:spAutoFit/>
          </a:bodyPr>
          <a:lstStyle/>
          <a:p>
            <a:pPr marL="256032" indent="-256032">
              <a:spcBef>
                <a:spcPts val="1200"/>
              </a:spcBef>
              <a:buFont typeface="Arial"/>
              <a:buChar char="•"/>
            </a:pPr>
            <a:r>
              <a:rPr lang="en-US" dirty="0"/>
              <a:t>What members like about BEEAC</a:t>
            </a:r>
          </a:p>
          <a:p>
            <a:pPr marL="256032" indent="-256032">
              <a:spcBef>
                <a:spcPts val="1200"/>
              </a:spcBef>
              <a:buFont typeface="Arial"/>
              <a:buChar char="•"/>
            </a:pPr>
            <a:r>
              <a:rPr lang="en-US" dirty="0"/>
              <a:t>Continue with presentations of climate action plans</a:t>
            </a:r>
          </a:p>
          <a:p>
            <a:pPr marL="256032" indent="-256032">
              <a:spcBef>
                <a:spcPts val="1200"/>
              </a:spcBef>
              <a:buFont typeface="Arial"/>
              <a:buChar char="•"/>
            </a:pPr>
            <a:r>
              <a:rPr lang="en-US" dirty="0"/>
              <a:t>Workshop/Retreat</a:t>
            </a:r>
          </a:p>
          <a:p>
            <a:pPr marL="256032" indent="-256032">
              <a:spcBef>
                <a:spcPts val="1200"/>
              </a:spcBef>
              <a:buFont typeface="Arial"/>
              <a:buChar char="•"/>
            </a:pPr>
            <a:r>
              <a:rPr lang="en-US" dirty="0"/>
              <a:t>Incorporating equity issues in our work</a:t>
            </a:r>
          </a:p>
          <a:p>
            <a:pPr marL="256032" indent="-256032">
              <a:spcBef>
                <a:spcPts val="1200"/>
              </a:spcBef>
              <a:buFont typeface="Arial"/>
              <a:buChar char="•"/>
            </a:pPr>
            <a:r>
              <a:rPr lang="en-US" dirty="0"/>
              <a:t>Given the 2030 Climate and Action Plan, how can BEEAC have the biggest impact?</a:t>
            </a:r>
          </a:p>
          <a:p>
            <a:pPr>
              <a:spcBef>
                <a:spcPts val="1200"/>
              </a:spcBef>
            </a:pPr>
            <a:endParaRPr lang="en-US" sz="2000" dirty="0">
              <a:solidFill>
                <a:srgbClr val="000000"/>
              </a:solidFill>
              <a:latin typeface="Franklin Gothic Medium" panose="020B0603020102020204"/>
            </a:endParaRPr>
          </a:p>
        </p:txBody>
      </p:sp>
      <p:graphicFrame>
        <p:nvGraphicFramePr>
          <p:cNvPr id="9" name="Table 8"/>
          <p:cNvGraphicFramePr>
            <a:graphicFrameLocks noGrp="1"/>
          </p:cNvGraphicFramePr>
          <p:nvPr>
            <p:extLst>
              <p:ext uri="{D42A27DB-BD31-4B8C-83A1-F6EECF244321}">
                <p14:modId xmlns:p14="http://schemas.microsoft.com/office/powerpoint/2010/main" val="2983819059"/>
              </p:ext>
            </p:extLst>
          </p:nvPr>
        </p:nvGraphicFramePr>
        <p:xfrm>
          <a:off x="775405" y="465181"/>
          <a:ext cx="8368596" cy="648018"/>
        </p:xfrm>
        <a:graphic>
          <a:graphicData uri="http://schemas.openxmlformats.org/drawingml/2006/table">
            <a:tbl>
              <a:tblPr firstRow="1">
                <a:tableStyleId>{5C22544A-7EE6-4342-B048-85BDC9FD1C3A}</a:tableStyleId>
              </a:tblPr>
              <a:tblGrid>
                <a:gridCol w="8368596">
                  <a:extLst>
                    <a:ext uri="{9D8B030D-6E8A-4147-A177-3AD203B41FA5}">
                      <a16:colId xmlns:a16="http://schemas.microsoft.com/office/drawing/2014/main" val="20000"/>
                    </a:ext>
                  </a:extLst>
                </a:gridCol>
              </a:tblGrid>
              <a:tr h="639461">
                <a:tc>
                  <a:txBody>
                    <a:bodyPr/>
                    <a:lstStyle/>
                    <a:p>
                      <a:pPr algn="l">
                        <a:lnSpc>
                          <a:spcPts val="3260"/>
                        </a:lnSpc>
                      </a:pPr>
                      <a:r>
                        <a:rPr lang="en-US" sz="3600" b="0" dirty="0">
                          <a:solidFill>
                            <a:srgbClr val="2F6B97"/>
                          </a:solidFill>
                          <a:latin typeface="Franklin Gothic Medium"/>
                          <a:cs typeface="Franklin Gothic Medium"/>
                        </a:rPr>
                        <a:t>CHAIR’S OUTLOOK</a:t>
                      </a:r>
                    </a:p>
                  </a:txBody>
                  <a:tcPr marL="0" marR="457200" marT="0" marB="228600">
                    <a:lnL w="12700" cmpd="sng">
                      <a:noFill/>
                    </a:lnL>
                    <a:lnR w="12700" cmpd="sng">
                      <a:noFill/>
                    </a:lnR>
                    <a:lnT w="12700" cmpd="sng">
                      <a:noFill/>
                    </a:lnT>
                    <a:lnB w="38100" cap="flat" cmpd="sng" algn="ctr">
                      <a:solidFill>
                        <a:schemeClr val="tx2"/>
                      </a:solidFill>
                      <a:prstDash val="solid"/>
                      <a:round/>
                      <a:headEnd type="none" w="med" len="med"/>
                      <a:tailEnd type="none" w="med" len="med"/>
                    </a:lnB>
                    <a:noFill/>
                  </a:tcPr>
                </a:tc>
                <a:extLst>
                  <a:ext uri="{0D108BD9-81ED-4DB2-BD59-A6C34878D82A}">
                    <a16:rowId xmlns:a16="http://schemas.microsoft.com/office/drawing/2014/main" val="10000"/>
                  </a:ext>
                </a:extLst>
              </a:tr>
            </a:tbl>
          </a:graphicData>
        </a:graphic>
      </p:graphicFrame>
      <p:sp>
        <p:nvSpPr>
          <p:cNvPr id="7" name="Rectangle 6"/>
          <p:cNvSpPr/>
          <p:nvPr/>
        </p:nvSpPr>
        <p:spPr>
          <a:xfrm>
            <a:off x="4578789" y="6353741"/>
            <a:ext cx="3798707" cy="276999"/>
          </a:xfrm>
          <a:prstGeom prst="rect">
            <a:avLst/>
          </a:prstGeom>
        </p:spPr>
        <p:txBody>
          <a:bodyPr wrap="square" lIns="0" tIns="0" rIns="0" bIns="0">
            <a:noAutofit/>
          </a:bodyPr>
          <a:lstStyle/>
          <a:p>
            <a:pPr algn="r"/>
            <a:r>
              <a:rPr lang="en-US" sz="900" dirty="0">
                <a:solidFill>
                  <a:srgbClr val="7F7F7F"/>
                </a:solidFill>
                <a:latin typeface="Franklin Gothic Medium"/>
                <a:cs typeface="Franklin Gothic Medium"/>
              </a:rPr>
              <a:t>Chair’s Outlook</a:t>
            </a:r>
          </a:p>
          <a:p>
            <a:pPr algn="r"/>
            <a:r>
              <a:rPr lang="en-US" sz="900" dirty="0">
                <a:solidFill>
                  <a:srgbClr val="7F7F7F"/>
                </a:solidFill>
                <a:latin typeface="Franklin Gothic Medium"/>
                <a:cs typeface="Franklin Gothic Medium"/>
              </a:rPr>
              <a:t>February 17,  2022</a:t>
            </a:r>
          </a:p>
        </p:txBody>
      </p:sp>
    </p:spTree>
    <p:extLst>
      <p:ext uri="{BB962C8B-B14F-4D97-AF65-F5344CB8AC3E}">
        <p14:creationId xmlns:p14="http://schemas.microsoft.com/office/powerpoint/2010/main" val="391202508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p:cNvSpPr>
            <a:spLocks noGrp="1"/>
          </p:cNvSpPr>
          <p:nvPr>
            <p:ph type="sldNum" sz="quarter" idx="12"/>
          </p:nvPr>
        </p:nvSpPr>
        <p:spPr>
          <a:prstGeom prst="rect">
            <a:avLst/>
          </a:prstGeom>
        </p:spPr>
        <p:txBody>
          <a:bodyPr>
            <a:normAutofit/>
          </a:bodyPr>
          <a:lstStyle/>
          <a:p>
            <a:fld id="{7CB1CFCA-EE77-9F4A-8FAE-3286F1D37F0D}" type="slidenum">
              <a:rPr lang="en-US" smtClean="0"/>
              <a:pPr/>
              <a:t>9</a:t>
            </a:fld>
            <a:endParaRPr lang="en-US" dirty="0"/>
          </a:p>
        </p:txBody>
      </p:sp>
      <p:graphicFrame>
        <p:nvGraphicFramePr>
          <p:cNvPr id="9" name="Table 8"/>
          <p:cNvGraphicFramePr>
            <a:graphicFrameLocks noGrp="1"/>
          </p:cNvGraphicFramePr>
          <p:nvPr>
            <p:extLst>
              <p:ext uri="{D42A27DB-BD31-4B8C-83A1-F6EECF244321}">
                <p14:modId xmlns:p14="http://schemas.microsoft.com/office/powerpoint/2010/main" val="395999254"/>
              </p:ext>
            </p:extLst>
          </p:nvPr>
        </p:nvGraphicFramePr>
        <p:xfrm>
          <a:off x="775405" y="465181"/>
          <a:ext cx="8368596" cy="648018"/>
        </p:xfrm>
        <a:graphic>
          <a:graphicData uri="http://schemas.openxmlformats.org/drawingml/2006/table">
            <a:tbl>
              <a:tblPr firstRow="1">
                <a:tableStyleId>{5C22544A-7EE6-4342-B048-85BDC9FD1C3A}</a:tableStyleId>
              </a:tblPr>
              <a:tblGrid>
                <a:gridCol w="8368596">
                  <a:extLst>
                    <a:ext uri="{9D8B030D-6E8A-4147-A177-3AD203B41FA5}">
                      <a16:colId xmlns:a16="http://schemas.microsoft.com/office/drawing/2014/main" val="20000"/>
                    </a:ext>
                  </a:extLst>
                </a:gridCol>
              </a:tblGrid>
              <a:tr h="639461">
                <a:tc>
                  <a:txBody>
                    <a:bodyPr/>
                    <a:lstStyle/>
                    <a:p>
                      <a:pPr algn="l">
                        <a:lnSpc>
                          <a:spcPts val="3260"/>
                        </a:lnSpc>
                      </a:pPr>
                      <a:r>
                        <a:rPr lang="en-US" sz="3600" b="0" dirty="0">
                          <a:solidFill>
                            <a:srgbClr val="2F6B97"/>
                          </a:solidFill>
                          <a:latin typeface="Franklin Gothic Medium"/>
                          <a:cs typeface="Franklin Gothic Medium"/>
                        </a:rPr>
                        <a:t>CHAIR’S OUTLOOK</a:t>
                      </a:r>
                    </a:p>
                  </a:txBody>
                  <a:tcPr marL="0" marR="457200" marT="0" marB="228600">
                    <a:lnL w="12700" cmpd="sng">
                      <a:noFill/>
                    </a:lnL>
                    <a:lnR w="12700" cmpd="sng">
                      <a:noFill/>
                    </a:lnR>
                    <a:lnT w="12700" cmpd="sng">
                      <a:noFill/>
                    </a:lnT>
                    <a:lnB w="38100" cap="flat" cmpd="sng" algn="ctr">
                      <a:solidFill>
                        <a:schemeClr val="tx2"/>
                      </a:solidFill>
                      <a:prstDash val="solid"/>
                      <a:round/>
                      <a:headEnd type="none" w="med" len="med"/>
                      <a:tailEnd type="none" w="med" len="med"/>
                    </a:lnB>
                    <a:noFill/>
                  </a:tcPr>
                </a:tc>
                <a:extLst>
                  <a:ext uri="{0D108BD9-81ED-4DB2-BD59-A6C34878D82A}">
                    <a16:rowId xmlns:a16="http://schemas.microsoft.com/office/drawing/2014/main" val="10000"/>
                  </a:ext>
                </a:extLst>
              </a:tr>
            </a:tbl>
          </a:graphicData>
        </a:graphic>
      </p:graphicFrame>
      <p:sp>
        <p:nvSpPr>
          <p:cNvPr id="7" name="Rectangle 6"/>
          <p:cNvSpPr/>
          <p:nvPr/>
        </p:nvSpPr>
        <p:spPr>
          <a:xfrm>
            <a:off x="4578789" y="6353741"/>
            <a:ext cx="3798707" cy="276999"/>
          </a:xfrm>
          <a:prstGeom prst="rect">
            <a:avLst/>
          </a:prstGeom>
        </p:spPr>
        <p:txBody>
          <a:bodyPr wrap="square" lIns="0" tIns="0" rIns="0" bIns="0">
            <a:noAutofit/>
          </a:bodyPr>
          <a:lstStyle/>
          <a:p>
            <a:pPr algn="r"/>
            <a:r>
              <a:rPr lang="en-US" sz="900" dirty="0">
                <a:solidFill>
                  <a:srgbClr val="7F7F7F"/>
                </a:solidFill>
                <a:latin typeface="Franklin Gothic Medium"/>
                <a:cs typeface="Franklin Gothic Medium"/>
              </a:rPr>
              <a:t>Chair’s Outlook</a:t>
            </a:r>
          </a:p>
          <a:p>
            <a:pPr algn="r"/>
            <a:r>
              <a:rPr lang="en-US" sz="900" dirty="0">
                <a:solidFill>
                  <a:srgbClr val="7F7F7F"/>
                </a:solidFill>
                <a:latin typeface="Franklin Gothic Medium"/>
                <a:cs typeface="Franklin Gothic Medium"/>
              </a:rPr>
              <a:t>February 17, 2022</a:t>
            </a:r>
          </a:p>
        </p:txBody>
      </p:sp>
      <p:pic>
        <p:nvPicPr>
          <p:cNvPr id="4" name="Picture 3">
            <a:extLst>
              <a:ext uri="{FF2B5EF4-FFF2-40B4-BE49-F238E27FC236}">
                <a16:creationId xmlns:a16="http://schemas.microsoft.com/office/drawing/2014/main" id="{458BC795-BBA2-4DDB-B1E3-AF1FD052D050}"/>
              </a:ext>
            </a:extLst>
          </p:cNvPr>
          <p:cNvPicPr>
            <a:picLocks noChangeAspect="1"/>
          </p:cNvPicPr>
          <p:nvPr/>
        </p:nvPicPr>
        <p:blipFill>
          <a:blip r:embed="rId3"/>
          <a:stretch>
            <a:fillRect/>
          </a:stretch>
        </p:blipFill>
        <p:spPr>
          <a:xfrm>
            <a:off x="1591434" y="1796033"/>
            <a:ext cx="7196941" cy="3833241"/>
          </a:xfrm>
          <a:prstGeom prst="rect">
            <a:avLst/>
          </a:prstGeom>
        </p:spPr>
      </p:pic>
    </p:spTree>
    <p:extLst>
      <p:ext uri="{BB962C8B-B14F-4D97-AF65-F5344CB8AC3E}">
        <p14:creationId xmlns:p14="http://schemas.microsoft.com/office/powerpoint/2010/main" val="154292712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p:cNvSpPr>
            <a:spLocks noGrp="1"/>
          </p:cNvSpPr>
          <p:nvPr>
            <p:ph type="sldNum" sz="quarter" idx="12"/>
          </p:nvPr>
        </p:nvSpPr>
        <p:spPr>
          <a:prstGeom prst="rect">
            <a:avLst/>
          </a:prstGeom>
        </p:spPr>
        <p:txBody>
          <a:bodyPr>
            <a:normAutofit/>
          </a:bodyPr>
          <a:lstStyle/>
          <a:p>
            <a:fld id="{7CB1CFCA-EE77-9F4A-8FAE-3286F1D37F0D}" type="slidenum">
              <a:rPr lang="en-US" smtClean="0"/>
              <a:pPr/>
              <a:t>10</a:t>
            </a:fld>
            <a:endParaRPr lang="en-US" dirty="0"/>
          </a:p>
        </p:txBody>
      </p:sp>
      <p:sp>
        <p:nvSpPr>
          <p:cNvPr id="6" name="TextBox 5"/>
          <p:cNvSpPr txBox="1"/>
          <p:nvPr/>
        </p:nvSpPr>
        <p:spPr>
          <a:xfrm>
            <a:off x="775405" y="1884715"/>
            <a:ext cx="7882127" cy="3847207"/>
          </a:xfrm>
          <a:prstGeom prst="rect">
            <a:avLst/>
          </a:prstGeom>
          <a:noFill/>
        </p:spPr>
        <p:txBody>
          <a:bodyPr wrap="square" rtlCol="0">
            <a:spAutoFit/>
          </a:bodyPr>
          <a:lstStyle/>
          <a:p>
            <a:pPr marL="256032" indent="-256032">
              <a:spcBef>
                <a:spcPts val="1200"/>
              </a:spcBef>
              <a:buFont typeface="Arial"/>
              <a:buChar char="•"/>
            </a:pPr>
            <a:r>
              <a:rPr lang="en-US" dirty="0"/>
              <a:t>Clean Electricity</a:t>
            </a:r>
          </a:p>
          <a:p>
            <a:pPr marL="713232" lvl="1" indent="-256032">
              <a:spcBef>
                <a:spcPts val="1200"/>
              </a:spcBef>
              <a:buFont typeface="Arial"/>
              <a:buChar char="•"/>
            </a:pPr>
            <a:r>
              <a:rPr lang="en-US" dirty="0"/>
              <a:t>Large Scale Solar</a:t>
            </a:r>
          </a:p>
          <a:p>
            <a:pPr marL="713232" lvl="1" indent="-256032">
              <a:spcBef>
                <a:spcPts val="1200"/>
              </a:spcBef>
              <a:buFont typeface="Arial"/>
              <a:buChar char="•"/>
            </a:pPr>
            <a:r>
              <a:rPr lang="en-US" dirty="0" err="1"/>
              <a:t>Microgrids</a:t>
            </a:r>
            <a:r>
              <a:rPr lang="en-US" dirty="0"/>
              <a:t> for critical infrastructure</a:t>
            </a:r>
          </a:p>
          <a:p>
            <a:pPr marL="713232" lvl="1" indent="-256032">
              <a:spcBef>
                <a:spcPts val="1200"/>
              </a:spcBef>
              <a:buFont typeface="Arial"/>
              <a:buChar char="•"/>
            </a:pPr>
            <a:r>
              <a:rPr lang="en-US" dirty="0"/>
              <a:t>Community Choice Aggregation</a:t>
            </a:r>
          </a:p>
          <a:p>
            <a:pPr marL="713232" lvl="1" indent="-256032">
              <a:spcBef>
                <a:spcPts val="1200"/>
              </a:spcBef>
              <a:buFont typeface="Arial"/>
              <a:buChar char="•"/>
            </a:pPr>
            <a:r>
              <a:rPr lang="en-US" dirty="0"/>
              <a:t>Energy Equity</a:t>
            </a:r>
          </a:p>
          <a:p>
            <a:pPr marL="713232" lvl="1" indent="-256032">
              <a:spcBef>
                <a:spcPts val="1200"/>
              </a:spcBef>
              <a:buFont typeface="Arial"/>
              <a:buChar char="•"/>
            </a:pPr>
            <a:r>
              <a:rPr lang="en-US" dirty="0"/>
              <a:t>Data centers?</a:t>
            </a:r>
          </a:p>
          <a:p>
            <a:pPr marL="256032" indent="-256032">
              <a:spcBef>
                <a:spcPts val="1200"/>
              </a:spcBef>
              <a:buFont typeface="Arial"/>
              <a:buChar char="•"/>
            </a:pPr>
            <a:r>
              <a:rPr lang="en-US" dirty="0"/>
              <a:t>Transportation</a:t>
            </a:r>
          </a:p>
          <a:p>
            <a:pPr marL="713232" lvl="1" indent="-256032">
              <a:spcBef>
                <a:spcPts val="1200"/>
              </a:spcBef>
              <a:buFont typeface="Arial"/>
              <a:buChar char="•"/>
            </a:pPr>
            <a:r>
              <a:rPr lang="en-US" dirty="0"/>
              <a:t>TPB Climate Mitigation Study of 2021</a:t>
            </a:r>
          </a:p>
          <a:p>
            <a:pPr>
              <a:spcBef>
                <a:spcPts val="1200"/>
              </a:spcBef>
            </a:pPr>
            <a:endParaRPr lang="en-US" sz="2000" dirty="0">
              <a:solidFill>
                <a:srgbClr val="000000"/>
              </a:solidFill>
              <a:latin typeface="Franklin Gothic Medium" panose="020B0603020102020204"/>
            </a:endParaRPr>
          </a:p>
        </p:txBody>
      </p:sp>
      <p:graphicFrame>
        <p:nvGraphicFramePr>
          <p:cNvPr id="9" name="Table 8"/>
          <p:cNvGraphicFramePr>
            <a:graphicFrameLocks noGrp="1"/>
          </p:cNvGraphicFramePr>
          <p:nvPr/>
        </p:nvGraphicFramePr>
        <p:xfrm>
          <a:off x="775405" y="465181"/>
          <a:ext cx="8368596" cy="648018"/>
        </p:xfrm>
        <a:graphic>
          <a:graphicData uri="http://schemas.openxmlformats.org/drawingml/2006/table">
            <a:tbl>
              <a:tblPr firstRow="1">
                <a:tableStyleId>{5C22544A-7EE6-4342-B048-85BDC9FD1C3A}</a:tableStyleId>
              </a:tblPr>
              <a:tblGrid>
                <a:gridCol w="8368596">
                  <a:extLst>
                    <a:ext uri="{9D8B030D-6E8A-4147-A177-3AD203B41FA5}">
                      <a16:colId xmlns:a16="http://schemas.microsoft.com/office/drawing/2014/main" val="20000"/>
                    </a:ext>
                  </a:extLst>
                </a:gridCol>
              </a:tblGrid>
              <a:tr h="639461">
                <a:tc>
                  <a:txBody>
                    <a:bodyPr/>
                    <a:lstStyle/>
                    <a:p>
                      <a:pPr algn="l">
                        <a:lnSpc>
                          <a:spcPts val="3260"/>
                        </a:lnSpc>
                      </a:pPr>
                      <a:r>
                        <a:rPr lang="en-US" sz="3600" b="0" dirty="0">
                          <a:solidFill>
                            <a:srgbClr val="2F6B97"/>
                          </a:solidFill>
                          <a:latin typeface="Franklin Gothic Medium"/>
                          <a:cs typeface="Franklin Gothic Medium"/>
                        </a:rPr>
                        <a:t>CHAIR’S OUTLOOK</a:t>
                      </a:r>
                    </a:p>
                  </a:txBody>
                  <a:tcPr marL="0" marR="457200" marT="0" marB="228600">
                    <a:lnL w="12700" cmpd="sng">
                      <a:noFill/>
                    </a:lnL>
                    <a:lnR w="12700" cmpd="sng">
                      <a:noFill/>
                    </a:lnR>
                    <a:lnT w="12700" cmpd="sng">
                      <a:noFill/>
                    </a:lnT>
                    <a:lnB w="38100" cap="flat" cmpd="sng" algn="ctr">
                      <a:solidFill>
                        <a:schemeClr val="tx2"/>
                      </a:solidFill>
                      <a:prstDash val="solid"/>
                      <a:round/>
                      <a:headEnd type="none" w="med" len="med"/>
                      <a:tailEnd type="none" w="med" len="med"/>
                    </a:lnB>
                    <a:noFill/>
                  </a:tcPr>
                </a:tc>
                <a:extLst>
                  <a:ext uri="{0D108BD9-81ED-4DB2-BD59-A6C34878D82A}">
                    <a16:rowId xmlns:a16="http://schemas.microsoft.com/office/drawing/2014/main" val="10000"/>
                  </a:ext>
                </a:extLst>
              </a:tr>
            </a:tbl>
          </a:graphicData>
        </a:graphic>
      </p:graphicFrame>
      <p:sp>
        <p:nvSpPr>
          <p:cNvPr id="7" name="Rectangle 6"/>
          <p:cNvSpPr/>
          <p:nvPr/>
        </p:nvSpPr>
        <p:spPr>
          <a:xfrm>
            <a:off x="4578789" y="6353741"/>
            <a:ext cx="3798707" cy="276999"/>
          </a:xfrm>
          <a:prstGeom prst="rect">
            <a:avLst/>
          </a:prstGeom>
        </p:spPr>
        <p:txBody>
          <a:bodyPr wrap="square" lIns="0" tIns="0" rIns="0" bIns="0">
            <a:noAutofit/>
          </a:bodyPr>
          <a:lstStyle/>
          <a:p>
            <a:pPr algn="r"/>
            <a:r>
              <a:rPr lang="en-US" sz="900" dirty="0">
                <a:solidFill>
                  <a:srgbClr val="7F7F7F"/>
                </a:solidFill>
                <a:latin typeface="Franklin Gothic Medium"/>
                <a:cs typeface="Franklin Gothic Medium"/>
              </a:rPr>
              <a:t>Chair’s Outlook</a:t>
            </a:r>
          </a:p>
          <a:p>
            <a:pPr algn="r"/>
            <a:r>
              <a:rPr lang="en-US" sz="900" dirty="0">
                <a:solidFill>
                  <a:srgbClr val="7F7F7F"/>
                </a:solidFill>
                <a:latin typeface="Franklin Gothic Medium"/>
                <a:cs typeface="Franklin Gothic Medium"/>
              </a:rPr>
              <a:t>February 17,  2022</a:t>
            </a:r>
          </a:p>
        </p:txBody>
      </p:sp>
    </p:spTree>
    <p:extLst>
      <p:ext uri="{BB962C8B-B14F-4D97-AF65-F5344CB8AC3E}">
        <p14:creationId xmlns:p14="http://schemas.microsoft.com/office/powerpoint/2010/main" val="37303527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Table 1"/>
          <p:cNvGraphicFramePr>
            <a:graphicFrameLocks noGrp="1"/>
          </p:cNvGraphicFramePr>
          <p:nvPr>
            <p:extLst>
              <p:ext uri="{D42A27DB-BD31-4B8C-83A1-F6EECF244321}">
                <p14:modId xmlns:p14="http://schemas.microsoft.com/office/powerpoint/2010/main" val="1954526661"/>
              </p:ext>
            </p:extLst>
          </p:nvPr>
        </p:nvGraphicFramePr>
        <p:xfrm>
          <a:off x="775405" y="1686336"/>
          <a:ext cx="8368596" cy="4197087"/>
        </p:xfrm>
        <a:graphic>
          <a:graphicData uri="http://schemas.openxmlformats.org/drawingml/2006/table">
            <a:tbl>
              <a:tblPr firstRow="1">
                <a:tableStyleId>{5C22544A-7EE6-4342-B048-85BDC9FD1C3A}</a:tableStyleId>
              </a:tblPr>
              <a:tblGrid>
                <a:gridCol w="4598404">
                  <a:extLst>
                    <a:ext uri="{9D8B030D-6E8A-4147-A177-3AD203B41FA5}">
                      <a16:colId xmlns:a16="http://schemas.microsoft.com/office/drawing/2014/main" val="20000"/>
                    </a:ext>
                  </a:extLst>
                </a:gridCol>
                <a:gridCol w="3770192">
                  <a:extLst>
                    <a:ext uri="{9D8B030D-6E8A-4147-A177-3AD203B41FA5}">
                      <a16:colId xmlns:a16="http://schemas.microsoft.com/office/drawing/2014/main" val="20001"/>
                    </a:ext>
                  </a:extLst>
                </a:gridCol>
              </a:tblGrid>
              <a:tr h="1018653">
                <a:tc>
                  <a:txBody>
                    <a:bodyPr/>
                    <a:lstStyle/>
                    <a:p>
                      <a:pPr marL="0" marR="0" indent="0" algn="l" defTabSz="914400" rtl="0" eaLnBrk="1" fontAlgn="auto" latinLnBrk="0" hangingPunct="1">
                        <a:lnSpc>
                          <a:spcPts val="3260"/>
                        </a:lnSpc>
                        <a:spcBef>
                          <a:spcPts val="190"/>
                        </a:spcBef>
                        <a:spcAft>
                          <a:spcPts val="0"/>
                        </a:spcAft>
                        <a:buClrTx/>
                        <a:buSzTx/>
                        <a:buFontTx/>
                        <a:buNone/>
                        <a:tabLst/>
                        <a:defRPr/>
                      </a:pPr>
                      <a:r>
                        <a:rPr lang="en-US" sz="2000" b="0" cap="none" dirty="0">
                          <a:solidFill>
                            <a:srgbClr val="000000"/>
                          </a:solidFill>
                          <a:latin typeface="Franklin Gothic Medium"/>
                          <a:cs typeface="Franklin Gothic Medium"/>
                        </a:rPr>
                        <a:t>Dawn Ashbacher, BEEAC Chair</a:t>
                      </a:r>
                    </a:p>
                    <a:p>
                      <a:pPr marL="0" indent="0">
                        <a:spcBef>
                          <a:spcPts val="190"/>
                        </a:spcBef>
                        <a:spcAft>
                          <a:spcPts val="0"/>
                        </a:spcAft>
                        <a:buNone/>
                      </a:pPr>
                      <a:r>
                        <a:rPr lang="en-US" sz="1400" b="0" dirty="0">
                          <a:solidFill>
                            <a:srgbClr val="000000"/>
                          </a:solidFill>
                          <a:latin typeface="+mn-lt"/>
                          <a:cs typeface="Franklin Gothic Book"/>
                        </a:rPr>
                        <a:t>Sustainability Coordinator, Frederick County</a:t>
                      </a:r>
                    </a:p>
                    <a:p>
                      <a:pPr marL="0" marR="0" indent="0" algn="l" defTabSz="457200" rtl="0" eaLnBrk="1" fontAlgn="auto" latinLnBrk="0" hangingPunct="1">
                        <a:lnSpc>
                          <a:spcPct val="100000"/>
                        </a:lnSpc>
                        <a:spcBef>
                          <a:spcPts val="190"/>
                        </a:spcBef>
                        <a:spcAft>
                          <a:spcPts val="0"/>
                        </a:spcAft>
                        <a:buClrTx/>
                        <a:buSzTx/>
                        <a:buFontTx/>
                        <a:buNone/>
                        <a:tabLst/>
                        <a:defRPr/>
                      </a:pPr>
                      <a:r>
                        <a:rPr lang="de-DE" sz="1400" b="0" dirty="0">
                          <a:solidFill>
                            <a:srgbClr val="000000"/>
                          </a:solidFill>
                          <a:latin typeface="+mn-lt"/>
                          <a:cs typeface="Franklin Gothic Book"/>
                          <a:hlinkClick r:id="rId3"/>
                        </a:rPr>
                        <a:t>DAshbacher@FrederickCountyMD.gov</a:t>
                      </a:r>
                      <a:r>
                        <a:rPr lang="de-DE" sz="1400" b="0" dirty="0">
                          <a:solidFill>
                            <a:srgbClr val="000000"/>
                          </a:solidFill>
                          <a:latin typeface="+mn-lt"/>
                          <a:cs typeface="Franklin Gothic Book"/>
                        </a:rPr>
                        <a:t> </a:t>
                      </a:r>
                      <a:endParaRPr lang="en-US" sz="1400" b="0" dirty="0">
                        <a:solidFill>
                          <a:srgbClr val="000000"/>
                        </a:solidFill>
                        <a:latin typeface="+mn-lt"/>
                        <a:cs typeface="Franklin Gothic Book"/>
                      </a:endParaRPr>
                    </a:p>
                  </a:txBody>
                  <a:tcPr marL="0" marR="457200" marT="0" marB="228600">
                    <a:lnL w="12700" cmpd="sng">
                      <a:noFill/>
                    </a:lnL>
                    <a:lnR w="12700" cmpd="sng">
                      <a:noFill/>
                    </a:lnR>
                    <a:lnT w="12700" cmpd="sng">
                      <a:noFill/>
                    </a:lnT>
                    <a:lnB w="38100" cap="flat" cmpd="sng" algn="ctr">
                      <a:solidFill>
                        <a:schemeClr val="tx2"/>
                      </a:solidFill>
                      <a:prstDash val="solid"/>
                      <a:round/>
                      <a:headEnd type="none" w="med" len="med"/>
                      <a:tailEnd type="none" w="med" len="med"/>
                    </a:lnB>
                    <a:noFill/>
                  </a:tcPr>
                </a:tc>
                <a:tc>
                  <a:txBody>
                    <a:bodyPr/>
                    <a:lstStyle/>
                    <a:p>
                      <a:pPr marL="0" marR="0" indent="0" algn="l" defTabSz="914400" rtl="0" eaLnBrk="1" fontAlgn="auto" latinLnBrk="0" hangingPunct="1">
                        <a:lnSpc>
                          <a:spcPct val="100000"/>
                        </a:lnSpc>
                        <a:spcBef>
                          <a:spcPts val="190"/>
                        </a:spcBef>
                        <a:spcAft>
                          <a:spcPts val="0"/>
                        </a:spcAft>
                        <a:buClrTx/>
                        <a:buSzTx/>
                        <a:buFontTx/>
                        <a:buNone/>
                        <a:tabLst/>
                        <a:defRPr/>
                      </a:pPr>
                      <a:r>
                        <a:rPr lang="en-US" sz="2800" b="0" baseline="0" dirty="0">
                          <a:solidFill>
                            <a:schemeClr val="tx2"/>
                          </a:solidFill>
                          <a:latin typeface="+mj-lt"/>
                          <a:cs typeface="Franklin Gothic Medium"/>
                        </a:rPr>
                        <a:t>                           </a:t>
                      </a:r>
                    </a:p>
                    <a:p>
                      <a:pPr marL="0" marR="0" indent="0" algn="l" defTabSz="914400" rtl="0" eaLnBrk="1" fontAlgn="auto" latinLnBrk="0" hangingPunct="1">
                        <a:lnSpc>
                          <a:spcPct val="100000"/>
                        </a:lnSpc>
                        <a:spcBef>
                          <a:spcPts val="190"/>
                        </a:spcBef>
                        <a:spcAft>
                          <a:spcPts val="0"/>
                        </a:spcAft>
                        <a:buClrTx/>
                        <a:buSzTx/>
                        <a:buFontTx/>
                        <a:buNone/>
                        <a:tabLst/>
                        <a:defRPr/>
                      </a:pPr>
                      <a:r>
                        <a:rPr lang="en-US" sz="2800" b="0" baseline="0" dirty="0">
                          <a:solidFill>
                            <a:srgbClr val="2F6B97"/>
                          </a:solidFill>
                          <a:latin typeface="+mj-lt"/>
                          <a:cs typeface="Franklin Gothic Medium"/>
                        </a:rPr>
                        <a:t>                  </a:t>
                      </a:r>
                      <a:r>
                        <a:rPr lang="en-US" sz="2800" b="0" dirty="0">
                          <a:solidFill>
                            <a:srgbClr val="2F6B97"/>
                          </a:solidFill>
                          <a:latin typeface="+mj-lt"/>
                          <a:cs typeface="Franklin Gothic Medium"/>
                        </a:rPr>
                        <a:t>mwcog.org</a:t>
                      </a:r>
                    </a:p>
                  </a:txBody>
                  <a:tcPr marL="0" marR="457200" marT="0" marB="228600" anchor="b">
                    <a:lnL w="12700" cmpd="sng">
                      <a:noFill/>
                    </a:lnL>
                    <a:lnR w="12700" cmpd="sng">
                      <a:noFill/>
                    </a:lnR>
                    <a:lnT w="12700" cmpd="sng">
                      <a:noFill/>
                    </a:lnT>
                    <a:lnB w="38100" cap="flat" cmpd="sng" algn="ctr">
                      <a:solidFill>
                        <a:srgbClr val="0087CD"/>
                      </a:solidFill>
                      <a:prstDash val="solid"/>
                      <a:round/>
                      <a:headEnd type="none" w="med" len="med"/>
                      <a:tailEnd type="none" w="med" len="med"/>
                    </a:lnB>
                    <a:noFill/>
                  </a:tcPr>
                </a:tc>
                <a:extLst>
                  <a:ext uri="{0D108BD9-81ED-4DB2-BD59-A6C34878D82A}">
                    <a16:rowId xmlns:a16="http://schemas.microsoft.com/office/drawing/2014/main" val="10000"/>
                  </a:ext>
                </a:extLst>
              </a:tr>
              <a:tr h="3071867">
                <a:tc>
                  <a:txBody>
                    <a:bodyPr/>
                    <a:lstStyle/>
                    <a:p>
                      <a:pPr marL="0" indent="0">
                        <a:spcBef>
                          <a:spcPts val="300"/>
                        </a:spcBef>
                        <a:buNone/>
                      </a:pPr>
                      <a:endParaRPr lang="en-US" sz="1400" dirty="0">
                        <a:latin typeface="Franklin Gothic Book"/>
                        <a:cs typeface="Franklin Gothic Book"/>
                      </a:endParaRPr>
                    </a:p>
                  </a:txBody>
                  <a:tcPr marL="0" marR="0" marT="210312" marB="0">
                    <a:lnL w="12700" cmpd="sng">
                      <a:noFill/>
                    </a:lnL>
                    <a:lnR w="12700" cmpd="sng">
                      <a:noFill/>
                    </a:lnR>
                    <a:lnT w="38100" cap="flat" cmpd="sng" algn="ctr">
                      <a:solidFill>
                        <a:schemeClr val="tx2"/>
                      </a:solidFill>
                      <a:prstDash val="solid"/>
                      <a:round/>
                      <a:headEnd type="none" w="med" len="med"/>
                      <a:tailEnd type="none" w="med" len="med"/>
                    </a:lnT>
                    <a:lnB w="12700" cmpd="sng">
                      <a:noFill/>
                    </a:lnB>
                    <a:lnTlToBr w="12700" cmpd="sng">
                      <a:noFill/>
                      <a:prstDash val="solid"/>
                    </a:lnTlToBr>
                    <a:lnBlToTr w="12700" cmpd="sng">
                      <a:noFill/>
                      <a:prstDash val="solid"/>
                    </a:lnBlToTr>
                    <a:noFill/>
                  </a:tcPr>
                </a:tc>
                <a:tc>
                  <a:txBody>
                    <a:bodyPr/>
                    <a:lstStyle/>
                    <a:p>
                      <a:pPr marL="0" indent="0">
                        <a:spcBef>
                          <a:spcPts val="300"/>
                        </a:spcBef>
                        <a:buFont typeface="Arial" pitchFamily="34" charset="0"/>
                        <a:buNone/>
                      </a:pPr>
                      <a:endParaRPr lang="en-US" sz="1200" dirty="0">
                        <a:latin typeface="Franklin Gothic Book"/>
                        <a:cs typeface="Franklin Gothic Book"/>
                      </a:endParaRPr>
                    </a:p>
                  </a:txBody>
                  <a:tcPr marL="0" marR="0" marT="210312" marB="0">
                    <a:lnL w="12700" cmpd="sng">
                      <a:noFill/>
                    </a:lnL>
                    <a:lnR w="12700" cmpd="sng">
                      <a:noFill/>
                    </a:lnR>
                    <a:lnT w="38100" cap="flat" cmpd="sng" algn="ctr">
                      <a:solidFill>
                        <a:srgbClr val="0087CD"/>
                      </a:solidFill>
                      <a:prstDash val="solid"/>
                      <a:round/>
                      <a:headEnd type="none" w="med" len="med"/>
                      <a:tailEnd type="none" w="med" len="med"/>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spTree>
    <p:extLst>
      <p:ext uri="{BB962C8B-B14F-4D97-AF65-F5344CB8AC3E}">
        <p14:creationId xmlns:p14="http://schemas.microsoft.com/office/powerpoint/2010/main" val="25295949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p:cNvSpPr>
            <a:spLocks noGrp="1"/>
          </p:cNvSpPr>
          <p:nvPr>
            <p:ph type="sldNum" sz="quarter" idx="12"/>
          </p:nvPr>
        </p:nvSpPr>
        <p:spPr>
          <a:prstGeom prst="rect">
            <a:avLst/>
          </a:prstGeom>
        </p:spPr>
        <p:txBody>
          <a:bodyPr>
            <a:normAutofit/>
          </a:bodyPr>
          <a:lstStyle/>
          <a:p>
            <a:fld id="{7CB1CFCA-EE77-9F4A-8FAE-3286F1D37F0D}" type="slidenum">
              <a:rPr lang="en-US" smtClean="0"/>
              <a:pPr/>
              <a:t>12</a:t>
            </a:fld>
            <a:endParaRPr lang="en-US" dirty="0"/>
          </a:p>
        </p:txBody>
      </p:sp>
      <p:sp>
        <p:nvSpPr>
          <p:cNvPr id="6" name="TextBox 5"/>
          <p:cNvSpPr txBox="1"/>
          <p:nvPr/>
        </p:nvSpPr>
        <p:spPr>
          <a:xfrm>
            <a:off x="777240" y="1884715"/>
            <a:ext cx="7882127" cy="584775"/>
          </a:xfrm>
          <a:prstGeom prst="rect">
            <a:avLst/>
          </a:prstGeom>
          <a:noFill/>
        </p:spPr>
        <p:txBody>
          <a:bodyPr wrap="square" rtlCol="0">
            <a:spAutoFit/>
          </a:bodyPr>
          <a:lstStyle/>
          <a:p>
            <a:pPr algn="ctr">
              <a:spcBef>
                <a:spcPts val="1200"/>
              </a:spcBef>
            </a:pPr>
            <a:r>
              <a:rPr lang="en-US" sz="3200" b="1" dirty="0">
                <a:solidFill>
                  <a:srgbClr val="000000"/>
                </a:solidFill>
              </a:rPr>
              <a:t>ADDITIONAL SLIDES</a:t>
            </a:r>
          </a:p>
        </p:txBody>
      </p:sp>
      <p:sp>
        <p:nvSpPr>
          <p:cNvPr id="7" name="Rectangle 6"/>
          <p:cNvSpPr/>
          <p:nvPr/>
        </p:nvSpPr>
        <p:spPr>
          <a:xfrm>
            <a:off x="4578789" y="6353741"/>
            <a:ext cx="3798707" cy="276999"/>
          </a:xfrm>
          <a:prstGeom prst="rect">
            <a:avLst/>
          </a:prstGeom>
        </p:spPr>
        <p:txBody>
          <a:bodyPr wrap="square" lIns="0" tIns="0" rIns="0" bIns="0">
            <a:noAutofit/>
          </a:bodyPr>
          <a:lstStyle/>
          <a:p>
            <a:pPr algn="r"/>
            <a:endParaRPr lang="en-US" sz="900" dirty="0">
              <a:solidFill>
                <a:srgbClr val="7F7F7F"/>
              </a:solidFill>
              <a:latin typeface="Franklin Gothic Medium"/>
              <a:cs typeface="Franklin Gothic Medium"/>
            </a:endParaRPr>
          </a:p>
        </p:txBody>
      </p:sp>
    </p:spTree>
    <p:extLst>
      <p:ext uri="{BB962C8B-B14F-4D97-AF65-F5344CB8AC3E}">
        <p14:creationId xmlns:p14="http://schemas.microsoft.com/office/powerpoint/2010/main" val="102565445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p:cNvSpPr>
            <a:spLocks noGrp="1"/>
          </p:cNvSpPr>
          <p:nvPr>
            <p:ph type="sldNum" sz="quarter" idx="12"/>
          </p:nvPr>
        </p:nvSpPr>
        <p:spPr>
          <a:prstGeom prst="rect">
            <a:avLst/>
          </a:prstGeom>
        </p:spPr>
        <p:txBody>
          <a:bodyPr>
            <a:normAutofit/>
          </a:bodyPr>
          <a:lstStyle/>
          <a:p>
            <a:fld id="{7CB1CFCA-EE77-9F4A-8FAE-3286F1D37F0D}" type="slidenum">
              <a:rPr lang="en-US" smtClean="0"/>
              <a:pPr/>
              <a:t>13</a:t>
            </a:fld>
            <a:endParaRPr lang="en-US" dirty="0"/>
          </a:p>
        </p:txBody>
      </p:sp>
      <p:sp>
        <p:nvSpPr>
          <p:cNvPr id="7" name="Rectangle 6"/>
          <p:cNvSpPr/>
          <p:nvPr/>
        </p:nvSpPr>
        <p:spPr>
          <a:xfrm>
            <a:off x="4578789" y="6353741"/>
            <a:ext cx="3798707" cy="276999"/>
          </a:xfrm>
          <a:prstGeom prst="rect">
            <a:avLst/>
          </a:prstGeom>
        </p:spPr>
        <p:txBody>
          <a:bodyPr wrap="square" lIns="0" tIns="0" rIns="0" bIns="0">
            <a:noAutofit/>
          </a:bodyPr>
          <a:lstStyle/>
          <a:p>
            <a:pPr algn="r"/>
            <a:r>
              <a:rPr lang="en-US" sz="900" dirty="0">
                <a:solidFill>
                  <a:srgbClr val="7F7F7F"/>
                </a:solidFill>
                <a:latin typeface="Franklin Gothic Medium"/>
                <a:cs typeface="Franklin Gothic Medium"/>
              </a:rPr>
              <a:t>Additional – Mitigation Actions</a:t>
            </a:r>
          </a:p>
          <a:p>
            <a:pPr algn="r"/>
            <a:r>
              <a:rPr lang="en-US" sz="900" dirty="0">
                <a:solidFill>
                  <a:srgbClr val="7F7F7F"/>
                </a:solidFill>
                <a:latin typeface="Franklin Gothic Medium"/>
                <a:cs typeface="Franklin Gothic Medium"/>
              </a:rPr>
              <a:t>February 17, 2022</a:t>
            </a:r>
          </a:p>
        </p:txBody>
      </p:sp>
      <p:pic>
        <p:nvPicPr>
          <p:cNvPr id="4" name="Picture 3">
            <a:extLst>
              <a:ext uri="{FF2B5EF4-FFF2-40B4-BE49-F238E27FC236}">
                <a16:creationId xmlns:a16="http://schemas.microsoft.com/office/drawing/2014/main" id="{EB6FBE85-9855-4DA0-B8E6-1088D0B6F842}"/>
              </a:ext>
            </a:extLst>
          </p:cNvPr>
          <p:cNvPicPr>
            <a:picLocks noChangeAspect="1"/>
          </p:cNvPicPr>
          <p:nvPr/>
        </p:nvPicPr>
        <p:blipFill>
          <a:blip r:embed="rId3"/>
          <a:stretch>
            <a:fillRect/>
          </a:stretch>
        </p:blipFill>
        <p:spPr>
          <a:xfrm>
            <a:off x="1939481" y="111633"/>
            <a:ext cx="6093714" cy="6634734"/>
          </a:xfrm>
          <a:prstGeom prst="rect">
            <a:avLst/>
          </a:prstGeom>
        </p:spPr>
      </p:pic>
    </p:spTree>
    <p:extLst>
      <p:ext uri="{BB962C8B-B14F-4D97-AF65-F5344CB8AC3E}">
        <p14:creationId xmlns:p14="http://schemas.microsoft.com/office/powerpoint/2010/main" val="949735047"/>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p:cNvSpPr>
            <a:spLocks noGrp="1"/>
          </p:cNvSpPr>
          <p:nvPr>
            <p:ph type="sldNum" sz="quarter" idx="12"/>
          </p:nvPr>
        </p:nvSpPr>
        <p:spPr>
          <a:prstGeom prst="rect">
            <a:avLst/>
          </a:prstGeom>
        </p:spPr>
        <p:txBody>
          <a:bodyPr>
            <a:normAutofit/>
          </a:bodyPr>
          <a:lstStyle/>
          <a:p>
            <a:fld id="{7CB1CFCA-EE77-9F4A-8FAE-3286F1D37F0D}" type="slidenum">
              <a:rPr lang="en-US" smtClean="0"/>
              <a:pPr/>
              <a:t>14</a:t>
            </a:fld>
            <a:endParaRPr lang="en-US" dirty="0"/>
          </a:p>
        </p:txBody>
      </p:sp>
      <p:sp>
        <p:nvSpPr>
          <p:cNvPr id="7" name="Rectangle 6"/>
          <p:cNvSpPr/>
          <p:nvPr/>
        </p:nvSpPr>
        <p:spPr>
          <a:xfrm>
            <a:off x="4578789" y="6353741"/>
            <a:ext cx="3798707" cy="276999"/>
          </a:xfrm>
          <a:prstGeom prst="rect">
            <a:avLst/>
          </a:prstGeom>
        </p:spPr>
        <p:txBody>
          <a:bodyPr wrap="square" lIns="0" tIns="0" rIns="0" bIns="0">
            <a:noAutofit/>
          </a:bodyPr>
          <a:lstStyle/>
          <a:p>
            <a:pPr algn="r"/>
            <a:r>
              <a:rPr lang="en-US" sz="900" dirty="0">
                <a:solidFill>
                  <a:srgbClr val="7F7F7F"/>
                </a:solidFill>
                <a:latin typeface="Franklin Gothic Medium"/>
                <a:cs typeface="Franklin Gothic Medium"/>
              </a:rPr>
              <a:t>Additional – Resilience Actions</a:t>
            </a:r>
          </a:p>
          <a:p>
            <a:pPr algn="r"/>
            <a:r>
              <a:rPr lang="en-US" sz="900" dirty="0">
                <a:solidFill>
                  <a:srgbClr val="7F7F7F"/>
                </a:solidFill>
                <a:latin typeface="Franklin Gothic Medium"/>
                <a:cs typeface="Franklin Gothic Medium"/>
              </a:rPr>
              <a:t>February 17, 2022</a:t>
            </a:r>
          </a:p>
        </p:txBody>
      </p:sp>
      <p:pic>
        <p:nvPicPr>
          <p:cNvPr id="3" name="Picture 2">
            <a:extLst>
              <a:ext uri="{FF2B5EF4-FFF2-40B4-BE49-F238E27FC236}">
                <a16:creationId xmlns:a16="http://schemas.microsoft.com/office/drawing/2014/main" id="{2CC28AE3-84E1-4A6F-8E11-DEF5ED7295A3}"/>
              </a:ext>
            </a:extLst>
          </p:cNvPr>
          <p:cNvPicPr>
            <a:picLocks noChangeAspect="1"/>
          </p:cNvPicPr>
          <p:nvPr/>
        </p:nvPicPr>
        <p:blipFill>
          <a:blip r:embed="rId3"/>
          <a:stretch>
            <a:fillRect/>
          </a:stretch>
        </p:blipFill>
        <p:spPr>
          <a:xfrm>
            <a:off x="947474" y="1200149"/>
            <a:ext cx="7711893" cy="3696272"/>
          </a:xfrm>
          <a:prstGeom prst="rect">
            <a:avLst/>
          </a:prstGeom>
        </p:spPr>
      </p:pic>
    </p:spTree>
    <p:extLst>
      <p:ext uri="{BB962C8B-B14F-4D97-AF65-F5344CB8AC3E}">
        <p14:creationId xmlns:p14="http://schemas.microsoft.com/office/powerpoint/2010/main" val="1267086138"/>
      </p:ext>
    </p:extLst>
  </p:cSld>
  <p:clrMapOvr>
    <a:masterClrMapping/>
  </p:clrMapOvr>
</p:sld>
</file>

<file path=ppt/theme/theme1.xml><?xml version="1.0" encoding="utf-8"?>
<a:theme xmlns:a="http://schemas.openxmlformats.org/drawingml/2006/main" name="Office Theme">
  <a:themeElements>
    <a:clrScheme name="Custom 26">
      <a:dk1>
        <a:srgbClr val="000000"/>
      </a:dk1>
      <a:lt1>
        <a:sysClr val="window" lastClr="FFFFFF"/>
      </a:lt1>
      <a:dk2>
        <a:srgbClr val="0087CD"/>
      </a:dk2>
      <a:lt2>
        <a:srgbClr val="B0D235"/>
      </a:lt2>
      <a:accent1>
        <a:srgbClr val="2F6B97"/>
      </a:accent1>
      <a:accent2>
        <a:srgbClr val="F15B5B"/>
      </a:accent2>
      <a:accent3>
        <a:srgbClr val="FAA434"/>
      </a:accent3>
      <a:accent4>
        <a:srgbClr val="546670"/>
      </a:accent4>
      <a:accent5>
        <a:srgbClr val="FFFFFF"/>
      </a:accent5>
      <a:accent6>
        <a:srgbClr val="FFFFFF"/>
      </a:accent6>
      <a:hlink>
        <a:srgbClr val="000000"/>
      </a:hlink>
      <a:folHlink>
        <a:srgbClr val="000000"/>
      </a:folHlink>
    </a:clrScheme>
    <a:fontScheme name="Franklin Gothic">
      <a:majorFont>
        <a:latin typeface="Franklin Gothic Medium" panose="020B0603020102020204"/>
        <a:ea typeface=""/>
        <a:cs typeface=""/>
        <a:font script="Jpan" typeface="HG創英角ｺﾞｼｯｸUB"/>
        <a:font script="Hang" typeface="돋움"/>
        <a:font script="Hans" typeface="隶书"/>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Franklin Gothic Book" panose="020B0503020102020204"/>
        <a:ea typeface=""/>
        <a:cs typeface=""/>
        <a:font script="Jpan" typeface="HGｺﾞｼｯｸE"/>
        <a:font script="Hang" typeface="돋움"/>
        <a:font script="Hans" typeface="华文楷体"/>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COG  A - Blue" id="{349CBC06-E0E8-4BA7-8901-2E54DD466E81}" vid="{9ECF4E32-DF6C-4603-B206-933FF80BCAF4}"/>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docProps/app.xml><?xml version="1.0" encoding="utf-8"?>
<Properties xmlns="http://schemas.openxmlformats.org/officeDocument/2006/extended-properties" xmlns:vt="http://schemas.openxmlformats.org/officeDocument/2006/docPropsVTypes">
  <Template>COG  A - Blue</Template>
  <TotalTime>4468</TotalTime>
  <Words>1148</Words>
  <Application>Microsoft Office PowerPoint</Application>
  <PresentationFormat>On-screen Show (4:3)</PresentationFormat>
  <Paragraphs>143</Paragraphs>
  <Slides>14</Slides>
  <Notes>12</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14</vt:i4>
      </vt:variant>
    </vt:vector>
  </HeadingPairs>
  <TitlesOfParts>
    <vt:vector size="20" baseType="lpstr">
      <vt:lpstr>Arial</vt:lpstr>
      <vt:lpstr>Calibri</vt:lpstr>
      <vt:lpstr>Courier New</vt:lpstr>
      <vt:lpstr>Franklin Gothic Book</vt:lpstr>
      <vt:lpstr>Franklin Gothic Medium</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Lloyd Greenberg Design LLC</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Timothy Masters</dc:creator>
  <cp:lastModifiedBy>Leah Boggs</cp:lastModifiedBy>
  <cp:revision>114</cp:revision>
  <cp:lastPrinted>2015-11-17T20:47:00Z</cp:lastPrinted>
  <dcterms:created xsi:type="dcterms:W3CDTF">2017-12-12T15:10:12Z</dcterms:created>
  <dcterms:modified xsi:type="dcterms:W3CDTF">2022-02-16T19:33:42Z</dcterms:modified>
</cp:coreProperties>
</file>