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314" r:id="rId5"/>
    <p:sldId id="315" r:id="rId6"/>
    <p:sldId id="287" r:id="rId7"/>
    <p:sldId id="609" r:id="rId8"/>
    <p:sldId id="613" r:id="rId9"/>
    <p:sldId id="618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D9D9D9"/>
    <a:srgbClr val="004F7C"/>
    <a:srgbClr val="7F7F7F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F28025-879C-4ABB-9A51-6BC089FD9214}" v="1" dt="2025-11-25T16:17:48.5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272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erre Gaunaurd" userId="f6636ee6-e745-4e2f-a1df-4f050ea65bfa" providerId="ADAL" clId="{29F28025-879C-4ABB-9A51-6BC089FD9214}"/>
    <pc:docChg chg="undo custSel addSld delSld modSld sldOrd modMainMaster">
      <pc:chgData name="Pierre Gaunaurd" userId="f6636ee6-e745-4e2f-a1df-4f050ea65bfa" providerId="ADAL" clId="{29F28025-879C-4ABB-9A51-6BC089FD9214}" dt="2025-11-25T16:17:52.089" v="1018" actId="47"/>
      <pc:docMkLst>
        <pc:docMk/>
      </pc:docMkLst>
      <pc:sldChg chg="modSp mod">
        <pc:chgData name="Pierre Gaunaurd" userId="f6636ee6-e745-4e2f-a1df-4f050ea65bfa" providerId="ADAL" clId="{29F28025-879C-4ABB-9A51-6BC089FD9214}" dt="2025-11-25T04:32:12.332" v="6" actId="20577"/>
        <pc:sldMkLst>
          <pc:docMk/>
          <pc:sldMk cId="3048370275" sldId="271"/>
        </pc:sldMkLst>
        <pc:graphicFrameChg chg="modGraphic">
          <ac:chgData name="Pierre Gaunaurd" userId="f6636ee6-e745-4e2f-a1df-4f050ea65bfa" providerId="ADAL" clId="{29F28025-879C-4ABB-9A51-6BC089FD9214}" dt="2025-11-25T04:32:12.332" v="6" actId="20577"/>
          <ac:graphicFrameMkLst>
            <pc:docMk/>
            <pc:sldMk cId="3048370275" sldId="271"/>
            <ac:graphicFrameMk id="2" creationId="{00000000-0000-0000-0000-000000000000}"/>
          </ac:graphicFrameMkLst>
        </pc:graphicFrameChg>
      </pc:sldChg>
      <pc:sldChg chg="del">
        <pc:chgData name="Pierre Gaunaurd" userId="f6636ee6-e745-4e2f-a1df-4f050ea65bfa" providerId="ADAL" clId="{29F28025-879C-4ABB-9A51-6BC089FD9214}" dt="2025-11-25T04:30:46.190" v="0" actId="47"/>
        <pc:sldMkLst>
          <pc:docMk/>
          <pc:sldMk cId="264698518" sldId="283"/>
        </pc:sldMkLst>
      </pc:sldChg>
      <pc:sldChg chg="modSp mod">
        <pc:chgData name="Pierre Gaunaurd" userId="f6636ee6-e745-4e2f-a1df-4f050ea65bfa" providerId="ADAL" clId="{29F28025-879C-4ABB-9A51-6BC089FD9214}" dt="2025-11-25T06:09:35.779" v="1016" actId="20577"/>
        <pc:sldMkLst>
          <pc:docMk/>
          <pc:sldMk cId="2408661667" sldId="314"/>
        </pc:sldMkLst>
        <pc:spChg chg="mod">
          <ac:chgData name="Pierre Gaunaurd" userId="f6636ee6-e745-4e2f-a1df-4f050ea65bfa" providerId="ADAL" clId="{29F28025-879C-4ABB-9A51-6BC089FD9214}" dt="2025-11-25T04:33:26.562" v="122" actId="20577"/>
          <ac:spMkLst>
            <pc:docMk/>
            <pc:sldMk cId="2408661667" sldId="314"/>
            <ac:spMk id="2" creationId="{6CFCB82F-5EAC-D3DB-2715-D4756AB24AD2}"/>
          </ac:spMkLst>
        </pc:spChg>
        <pc:graphicFrameChg chg="modGraphic">
          <ac:chgData name="Pierre Gaunaurd" userId="f6636ee6-e745-4e2f-a1df-4f050ea65bfa" providerId="ADAL" clId="{29F28025-879C-4ABB-9A51-6BC089FD9214}" dt="2025-11-25T06:09:35.779" v="1016" actId="20577"/>
          <ac:graphicFrameMkLst>
            <pc:docMk/>
            <pc:sldMk cId="2408661667" sldId="314"/>
            <ac:graphicFrameMk id="5" creationId="{9DFCC559-775A-3765-C277-D8710310B605}"/>
          </ac:graphicFrameMkLst>
        </pc:graphicFrameChg>
      </pc:sldChg>
      <pc:sldChg chg="del">
        <pc:chgData name="Pierre Gaunaurd" userId="f6636ee6-e745-4e2f-a1df-4f050ea65bfa" providerId="ADAL" clId="{29F28025-879C-4ABB-9A51-6BC089FD9214}" dt="2025-11-25T04:30:46.190" v="0" actId="47"/>
        <pc:sldMkLst>
          <pc:docMk/>
          <pc:sldMk cId="3066436005" sldId="322"/>
        </pc:sldMkLst>
      </pc:sldChg>
      <pc:sldChg chg="del">
        <pc:chgData name="Pierre Gaunaurd" userId="f6636ee6-e745-4e2f-a1df-4f050ea65bfa" providerId="ADAL" clId="{29F28025-879C-4ABB-9A51-6BC089FD9214}" dt="2025-11-25T04:30:58.495" v="2" actId="47"/>
        <pc:sldMkLst>
          <pc:docMk/>
          <pc:sldMk cId="3488518075" sldId="611"/>
        </pc:sldMkLst>
      </pc:sldChg>
      <pc:sldChg chg="del">
        <pc:chgData name="Pierre Gaunaurd" userId="f6636ee6-e745-4e2f-a1df-4f050ea65bfa" providerId="ADAL" clId="{29F28025-879C-4ABB-9A51-6BC089FD9214}" dt="2025-11-25T04:30:52.354" v="1" actId="47"/>
        <pc:sldMkLst>
          <pc:docMk/>
          <pc:sldMk cId="789839248" sldId="612"/>
        </pc:sldMkLst>
      </pc:sldChg>
      <pc:sldChg chg="modSp mod">
        <pc:chgData name="Pierre Gaunaurd" userId="f6636ee6-e745-4e2f-a1df-4f050ea65bfa" providerId="ADAL" clId="{29F28025-879C-4ABB-9A51-6BC089FD9214}" dt="2025-11-25T04:32:56.508" v="77" actId="20577"/>
        <pc:sldMkLst>
          <pc:docMk/>
          <pc:sldMk cId="1339101502" sldId="613"/>
        </pc:sldMkLst>
        <pc:spChg chg="mod">
          <ac:chgData name="Pierre Gaunaurd" userId="f6636ee6-e745-4e2f-a1df-4f050ea65bfa" providerId="ADAL" clId="{29F28025-879C-4ABB-9A51-6BC089FD9214}" dt="2025-11-25T04:32:56.508" v="77" actId="20577"/>
          <ac:spMkLst>
            <pc:docMk/>
            <pc:sldMk cId="1339101502" sldId="613"/>
            <ac:spMk id="8" creationId="{E358DA67-AE5D-C85E-A907-6C7B004448C0}"/>
          </ac:spMkLst>
        </pc:spChg>
      </pc:sldChg>
      <pc:sldChg chg="del">
        <pc:chgData name="Pierre Gaunaurd" userId="f6636ee6-e745-4e2f-a1df-4f050ea65bfa" providerId="ADAL" clId="{29F28025-879C-4ABB-9A51-6BC089FD9214}" dt="2025-11-25T04:30:46.190" v="0" actId="47"/>
        <pc:sldMkLst>
          <pc:docMk/>
          <pc:sldMk cId="1951248866" sldId="614"/>
        </pc:sldMkLst>
      </pc:sldChg>
      <pc:sldChg chg="modSp del mod ord">
        <pc:chgData name="Pierre Gaunaurd" userId="f6636ee6-e745-4e2f-a1df-4f050ea65bfa" providerId="ADAL" clId="{29F28025-879C-4ABB-9A51-6BC089FD9214}" dt="2025-11-25T16:17:52.089" v="1018" actId="47"/>
        <pc:sldMkLst>
          <pc:docMk/>
          <pc:sldMk cId="2076314622" sldId="615"/>
        </pc:sldMkLst>
        <pc:spChg chg="mod">
          <ac:chgData name="Pierre Gaunaurd" userId="f6636ee6-e745-4e2f-a1df-4f050ea65bfa" providerId="ADAL" clId="{29F28025-879C-4ABB-9A51-6BC089FD9214}" dt="2025-11-25T06:08:15.651" v="980" actId="20577"/>
          <ac:spMkLst>
            <pc:docMk/>
            <pc:sldMk cId="2076314622" sldId="615"/>
            <ac:spMk id="8" creationId="{00EBBEFD-E366-0B2E-FE38-6AB7315525E7}"/>
          </ac:spMkLst>
        </pc:spChg>
        <pc:graphicFrameChg chg="modGraphic">
          <ac:chgData name="Pierre Gaunaurd" userId="f6636ee6-e745-4e2f-a1df-4f050ea65bfa" providerId="ADAL" clId="{29F28025-879C-4ABB-9A51-6BC089FD9214}" dt="2025-11-25T06:08:31.239" v="989" actId="20577"/>
          <ac:graphicFrameMkLst>
            <pc:docMk/>
            <pc:sldMk cId="2076314622" sldId="615"/>
            <ac:graphicFrameMk id="4" creationId="{D234F1D8-A180-7333-5B05-718F5AD25E80}"/>
          </ac:graphicFrameMkLst>
        </pc:graphicFrameChg>
      </pc:sldChg>
      <pc:sldChg chg="add">
        <pc:chgData name="Pierre Gaunaurd" userId="f6636ee6-e745-4e2f-a1df-4f050ea65bfa" providerId="ADAL" clId="{29F28025-879C-4ABB-9A51-6BC089FD9214}" dt="2025-11-25T16:17:48.526" v="1017"/>
        <pc:sldMkLst>
          <pc:docMk/>
          <pc:sldMk cId="410365709" sldId="618"/>
        </pc:sldMkLst>
      </pc:sldChg>
      <pc:sldMasterChg chg="modSldLayout">
        <pc:chgData name="Pierre Gaunaurd" userId="f6636ee6-e745-4e2f-a1df-4f050ea65bfa" providerId="ADAL" clId="{29F28025-879C-4ABB-9A51-6BC089FD9214}" dt="2025-11-25T04:35:52.823" v="263" actId="20577"/>
        <pc:sldMasterMkLst>
          <pc:docMk/>
          <pc:sldMasterMk cId="4127749575" sldId="2147483648"/>
        </pc:sldMasterMkLst>
        <pc:sldLayoutChg chg="modSp mod">
          <pc:chgData name="Pierre Gaunaurd" userId="f6636ee6-e745-4e2f-a1df-4f050ea65bfa" providerId="ADAL" clId="{29F28025-879C-4ABB-9A51-6BC089FD9214}" dt="2025-11-25T04:35:52.823" v="263" actId="20577"/>
          <pc:sldLayoutMkLst>
            <pc:docMk/>
            <pc:sldMasterMk cId="4127749575" sldId="2147483648"/>
            <pc:sldLayoutMk cId="2666801843" sldId="2147483650"/>
          </pc:sldLayoutMkLst>
          <pc:spChg chg="mod">
            <ac:chgData name="Pierre Gaunaurd" userId="f6636ee6-e745-4e2f-a1df-4f050ea65bfa" providerId="ADAL" clId="{29F28025-879C-4ABB-9A51-6BC089FD9214}" dt="2025-11-25T04:35:52.823" v="263" actId="20577"/>
            <ac:spMkLst>
              <pc:docMk/>
              <pc:sldMasterMk cId="4127749575" sldId="2147483648"/>
              <pc:sldLayoutMk cId="2666801843" sldId="2147483650"/>
              <ac:spMk id="5" creationId="{2F737813-6A5D-4BED-86B1-7EE7BD158E6C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Draft Note, 9.22:</a:t>
            </a:r>
          </a:p>
          <a:p>
            <a:endParaRPr lang="en-US" dirty="0"/>
          </a:p>
          <a:p>
            <a:r>
              <a:rPr lang="en-US" dirty="0"/>
              <a:t>Left to do for Monday 9.26: </a:t>
            </a:r>
          </a:p>
          <a:p>
            <a:pPr marL="171450" indent="-171450">
              <a:buFontTx/>
              <a:buChar char="-"/>
            </a:pPr>
            <a:r>
              <a:rPr lang="en-US" dirty="0"/>
              <a:t>calculate rates for charts on slides 7 and 8</a:t>
            </a:r>
          </a:p>
          <a:p>
            <a:pPr marL="171450" indent="-171450">
              <a:buFontTx/>
              <a:buChar char="-"/>
            </a:pPr>
            <a:r>
              <a:rPr lang="en-US" dirty="0"/>
              <a:t>Add note about counting assaults on transit workers now per BIL (is only for next year or this year too?)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368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9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" y="2"/>
            <a:ext cx="2763519" cy="6857999"/>
          </a:xfrm>
          <a:prstGeom prst="rect">
            <a:avLst/>
          </a:prstGeom>
          <a:solidFill>
            <a:srgbClr val="004F7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18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A543E1-A0D1-3262-25B9-896EE2D66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032" y="6029863"/>
            <a:ext cx="3035808" cy="63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737813-6A5D-4BED-86B1-7EE7BD158E6C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PBPP 2025 Regional Transit Safety Targets – Final Update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November 25, 2025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B447BD-52E2-E0BE-5549-760A1F8C13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6019939"/>
            <a:ext cx="3035808" cy="63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6FCC04-C179-B841-2923-7F5D41C7E4AB}"/>
              </a:ext>
            </a:extLst>
          </p:cNvPr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5528029-64CC-B71D-BB4D-60E6D342F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97E7A8-D8BD-1F70-57CA-790CB949CC59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 Using COG PowerPoint Template</a:t>
            </a:r>
          </a:p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January 9, 20XX</a:t>
            </a:r>
          </a:p>
          <a:p>
            <a:pPr algn="r"/>
            <a:endParaRPr lang="en-US" sz="100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6F7B18-FD92-29F6-1434-07A0623861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6019939"/>
            <a:ext cx="3035808" cy="63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6FCC04-C179-B841-2923-7F5D41C7E4AB}"/>
              </a:ext>
            </a:extLst>
          </p:cNvPr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5528029-64CC-B71D-BB4D-60E6D342F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97E7A8-D8BD-1F70-57CA-790CB949CC59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 Using COG PowerPoint Template</a:t>
            </a:r>
          </a:p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January 9, 20XX</a:t>
            </a:r>
          </a:p>
          <a:p>
            <a:pPr algn="r"/>
            <a:endParaRPr lang="en-US" sz="100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6F7B18-FD92-29F6-1434-07A0623861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6019939"/>
            <a:ext cx="3035808" cy="63772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2D674AD-641C-24F7-2736-36FB05C6E670}"/>
              </a:ext>
            </a:extLst>
          </p:cNvPr>
          <p:cNvSpPr/>
          <p:nvPr userDrawn="1"/>
        </p:nvSpPr>
        <p:spPr>
          <a:xfrm rot="5400000">
            <a:off x="6041136" y="-271272"/>
            <a:ext cx="109728" cy="12192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052296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12192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C7C3B6-A781-4147-B6D0-629B106BBB9D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4F7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1FF4B5-DFEC-3CD1-8A83-49FB63519E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6019939"/>
            <a:ext cx="3035808" cy="63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63" r:id="rId4"/>
    <p:sldLayoutId id="2147483657" r:id="rId5"/>
    <p:sldLayoutId id="2147483651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erandall@mwcog.or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DFCC559-775A-3765-C277-D8710310B6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962164"/>
              </p:ext>
            </p:extLst>
          </p:nvPr>
        </p:nvGraphicFramePr>
        <p:xfrm>
          <a:off x="3271706" y="1490595"/>
          <a:ext cx="8920294" cy="3481902"/>
        </p:xfrm>
        <a:graphic>
          <a:graphicData uri="http://schemas.openxmlformats.org/drawingml/2006/table">
            <a:tbl>
              <a:tblPr firstRow="1"/>
              <a:tblGrid>
                <a:gridCol w="8920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indent="0" algn="l">
                        <a:lnSpc>
                          <a:spcPct val="70000"/>
                        </a:lnSpc>
                      </a:pPr>
                      <a:r>
                        <a:rPr lang="en-US" sz="4000" b="0" i="0" kern="1200" cap="all" spc="0" dirty="0">
                          <a:solidFill>
                            <a:schemeClr val="tx2"/>
                          </a:solidFill>
                          <a:latin typeface="Franklin Gothic Book"/>
                          <a:ea typeface="Ebrima"/>
                          <a:cs typeface="Franklin Gothic Book"/>
                        </a:rPr>
                        <a:t>2025 Regional Transit Safety Targets – Final update</a:t>
                      </a:r>
                      <a:endParaRPr lang="en-US" sz="4000" b="0" i="0" cap="all" spc="0" dirty="0">
                        <a:solidFill>
                          <a:srgbClr val="FF0000"/>
                        </a:solidFill>
                        <a:latin typeface="Franklin Gothic Book"/>
                        <a:ea typeface="Ebrima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indent="0"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Performance-Based Planning and Programming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Pierre Gaunaurd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Transportation Planner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TPB Regional Public Transportation Subcommittee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December 5, 2025</a:t>
                      </a:r>
                      <a:endParaRPr lang="en-US" sz="14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marL="0"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CFCB82F-5EAC-D3DB-2715-D4756AB24AD2}"/>
              </a:ext>
            </a:extLst>
          </p:cNvPr>
          <p:cNvSpPr txBox="1"/>
          <p:nvPr/>
        </p:nvSpPr>
        <p:spPr>
          <a:xfrm>
            <a:off x="566043" y="6225536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2</a:t>
            </a:r>
          </a:p>
        </p:txBody>
      </p:sp>
    </p:spTree>
    <p:extLst>
      <p:ext uri="{BB962C8B-B14F-4D97-AF65-F5344CB8AC3E}">
        <p14:creationId xmlns:p14="http://schemas.microsoft.com/office/powerpoint/2010/main" val="2408661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C914E-BB88-B412-5292-4CF328170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085FF25-A356-B7F0-3EC0-2828E6291E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84300"/>
              </p:ext>
            </p:extLst>
          </p:nvPr>
        </p:nvGraphicFramePr>
        <p:xfrm>
          <a:off x="1270339" y="404235"/>
          <a:ext cx="10921661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21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3260"/>
                        </a:lnSpc>
                      </a:pPr>
                      <a:r>
                        <a:rPr lang="en-US" sz="3600" b="0" kern="120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Medium"/>
                        </a:rPr>
                        <a:t>2024 Regional </a:t>
                      </a: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Transit Safety Performance (1)</a:t>
                      </a:r>
                      <a:endParaRPr lang="en-US" sz="3600" b="0" kern="1200" dirty="0">
                        <a:solidFill>
                          <a:schemeClr val="tx2"/>
                        </a:solidFill>
                        <a:latin typeface="Franklin Gothic Medium"/>
                        <a:ea typeface="+mn-ea"/>
                        <a:cs typeface="Franklin Gothic Medium"/>
                      </a:endParaRPr>
                    </a:p>
                  </a:txBody>
                  <a:tcPr marL="0" marR="457200" marT="0" marB="2286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6CAB9-F2C2-F6EC-9B0A-8F70FB98D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879FD9-2CEB-3B0D-0B2F-EBF165C7FAB1}"/>
              </a:ext>
            </a:extLst>
          </p:cNvPr>
          <p:cNvSpPr txBox="1"/>
          <p:nvPr/>
        </p:nvSpPr>
        <p:spPr>
          <a:xfrm>
            <a:off x="1270339" y="1093605"/>
            <a:ext cx="10773223" cy="91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8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2024 targets for the region adopted by the TPB in December 2024</a:t>
            </a:r>
          </a:p>
          <a:p>
            <a:pPr marL="285750" indent="-285750">
              <a:lnSpc>
                <a:spcPct val="8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Actual data is that reported by transit agencies to the FTA’s National Transit Database for FY24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+mj-lt"/>
              </a:rPr>
              <a:t>Red</a:t>
            </a:r>
            <a:r>
              <a:rPr lang="en-US" sz="1800" dirty="0"/>
              <a:t> text = target exceeded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8AAAB1-46BD-502D-8D0A-4139A633ADE9}"/>
              </a:ext>
            </a:extLst>
          </p:cNvPr>
          <p:cNvSpPr txBox="1"/>
          <p:nvPr/>
        </p:nvSpPr>
        <p:spPr>
          <a:xfrm>
            <a:off x="1326172" y="5572107"/>
            <a:ext cx="9645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Rate = Per 100,000 Vehicle Revenue Miles, except HR (per 10M VRM)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Reliability data (MDBF) is not included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0F3C73-EBC7-EEEE-D78E-2849205155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326172" y="2052131"/>
            <a:ext cx="9439594" cy="349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268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9540263-B3DE-DC1D-02CA-9F0DCC6D8D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808570"/>
              </p:ext>
            </p:extLst>
          </p:nvPr>
        </p:nvGraphicFramePr>
        <p:xfrm>
          <a:off x="1273420" y="397249"/>
          <a:ext cx="1091858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8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3260"/>
                        </a:lnSpc>
                      </a:pPr>
                      <a:r>
                        <a:rPr lang="en-US" sz="3600" b="0" kern="120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Medium"/>
                        </a:rPr>
                        <a:t>2024 Regional </a:t>
                      </a: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Transit Safety Performance (2)</a:t>
                      </a:r>
                      <a:endParaRPr lang="en-US" sz="3600" b="0" kern="1200" dirty="0">
                        <a:solidFill>
                          <a:schemeClr val="tx2"/>
                        </a:solidFill>
                        <a:latin typeface="Franklin Gothic Medium"/>
                        <a:ea typeface="+mn-ea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8F301B6-9254-2776-1C46-DBEB067195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1250" y="148843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B22FB5-9793-FBCA-5B6B-AA8EB70168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898142" y="2074697"/>
            <a:ext cx="11153239" cy="33675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97B09D-FFD2-53D2-EC46-F7F2D67DFA40}"/>
              </a:ext>
            </a:extLst>
          </p:cNvPr>
          <p:cNvSpPr txBox="1"/>
          <p:nvPr/>
        </p:nvSpPr>
        <p:spPr>
          <a:xfrm>
            <a:off x="1177630" y="1122566"/>
            <a:ext cx="10773223" cy="91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8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2024 targets for the region adopted by the TPB in December 2024</a:t>
            </a:r>
          </a:p>
          <a:p>
            <a:pPr marL="285750" indent="-285750">
              <a:lnSpc>
                <a:spcPct val="8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Actual data is that reported by transit agencies to the FTA’s National Transit Database for FY24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+mj-lt"/>
              </a:rPr>
              <a:t>Red</a:t>
            </a:r>
            <a:r>
              <a:rPr lang="en-US" sz="1800" dirty="0"/>
              <a:t> text = target exceeded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A807DE-3A19-CA42-0347-9A1E5AFA450D}"/>
              </a:ext>
            </a:extLst>
          </p:cNvPr>
          <p:cNvSpPr txBox="1"/>
          <p:nvPr/>
        </p:nvSpPr>
        <p:spPr>
          <a:xfrm>
            <a:off x="1273420" y="5528953"/>
            <a:ext cx="9645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Rate = Per 100,000 Vehicle Revenue Miles, except HR (per 10M VRM)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Reliability data (MDBF) is not included</a:t>
            </a:r>
          </a:p>
        </p:txBody>
      </p:sp>
    </p:spTree>
    <p:extLst>
      <p:ext uri="{BB962C8B-B14F-4D97-AF65-F5344CB8AC3E}">
        <p14:creationId xmlns:p14="http://schemas.microsoft.com/office/powerpoint/2010/main" val="3409614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9540263-B3DE-DC1D-02CA-9F0DCC6D8D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751003"/>
              </p:ext>
            </p:extLst>
          </p:nvPr>
        </p:nvGraphicFramePr>
        <p:xfrm>
          <a:off x="1297858" y="414806"/>
          <a:ext cx="10894141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894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3260"/>
                        </a:lnSpc>
                      </a:pPr>
                      <a:r>
                        <a:rPr lang="en-US" sz="3600" b="0" kern="120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Medium"/>
                        </a:rPr>
                        <a:t>2025 Regional </a:t>
                      </a: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Transit Safety Targets - </a:t>
                      </a:r>
                      <a:r>
                        <a:rPr lang="en-US" sz="3600" b="1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Draft</a:t>
                      </a:r>
                      <a:endParaRPr lang="en-US" sz="3600" b="0" kern="1200" dirty="0">
                        <a:solidFill>
                          <a:schemeClr val="tx2"/>
                        </a:solidFill>
                        <a:latin typeface="Franklin Gothic Medium"/>
                        <a:ea typeface="+mn-ea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2D2F40-E49E-E87D-BDF4-E1FE7A06E583}"/>
              </a:ext>
            </a:extLst>
          </p:cNvPr>
          <p:cNvSpPr txBox="1"/>
          <p:nvPr/>
        </p:nvSpPr>
        <p:spPr>
          <a:xfrm>
            <a:off x="1217585" y="5049732"/>
            <a:ext cx="7760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Rate = Per 100,000 Vehicle Revenue Miles, except HR (per 10M VRM)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MDBF = Mean Distance Between Failures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24BBD3-52E9-5856-E2CD-ACA7890759C5}"/>
              </a:ext>
            </a:extLst>
          </p:cNvPr>
          <p:cNvSpPr txBox="1"/>
          <p:nvPr/>
        </p:nvSpPr>
        <p:spPr>
          <a:xfrm>
            <a:off x="1217585" y="1146108"/>
            <a:ext cx="10328238" cy="875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8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Regional targets are a calculated compilation of the targets adopted by each applicable provider of public transportation in the region</a:t>
            </a:r>
          </a:p>
          <a:p>
            <a:pPr marL="285750" indent="-285750">
              <a:lnSpc>
                <a:spcPct val="85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+mj-lt"/>
              </a:rPr>
              <a:t>Red</a:t>
            </a:r>
            <a:r>
              <a:rPr lang="en-US" dirty="0"/>
              <a:t> font represents an increase in the target figure from the 2024 target figure (i.e., less stringent)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3DC928-8B2A-5403-FE5C-CEBB5D0AD6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92401" y="2092707"/>
            <a:ext cx="10894142" cy="280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095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AA01E4-696C-4C15-DCD1-49F92C897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B2EB54-3089-5EA0-AA34-2F785932C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385314"/>
              </p:ext>
            </p:extLst>
          </p:nvPr>
        </p:nvGraphicFramePr>
        <p:xfrm>
          <a:off x="1280159" y="465181"/>
          <a:ext cx="10911841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Next Steps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9BE543-4463-27F0-8E55-8BB427E33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58DA67-AE5D-C85E-A907-6C7B004448C0}"/>
              </a:ext>
            </a:extLst>
          </p:cNvPr>
          <p:cNvSpPr txBox="1"/>
          <p:nvPr/>
        </p:nvSpPr>
        <p:spPr>
          <a:xfrm>
            <a:off x="1280160" y="1377089"/>
            <a:ext cx="98545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400" dirty="0"/>
              <a:t>December 5: Present final regional targets to the Technical Committee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400" dirty="0"/>
              <a:t>December 17: Request board approval of final regional targets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400" dirty="0"/>
              <a:t>TPB staff will subsequently transmit the adopted targets to the State DOTs in accordance with established written agreements for performance planning reporting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39101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140CB-E849-DA10-86EC-AE9F0165D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34F1D8-A180-7333-5B05-718F5AD25E80}"/>
              </a:ext>
            </a:extLst>
          </p:cNvPr>
          <p:cNvGraphicFramePr>
            <a:graphicFrameLocks noGrp="1"/>
          </p:cNvGraphicFramePr>
          <p:nvPr/>
        </p:nvGraphicFramePr>
        <p:xfrm>
          <a:off x="1280159" y="465181"/>
          <a:ext cx="10911841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Potential 2026 and 2027 PBPP Work Activities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AA4EF1-583E-D8EB-C842-91BCC8B71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EBBEFD-E366-0B2E-FE38-6AB7315525E7}"/>
              </a:ext>
            </a:extLst>
          </p:cNvPr>
          <p:cNvSpPr txBox="1"/>
          <p:nvPr/>
        </p:nvSpPr>
        <p:spPr>
          <a:xfrm>
            <a:off x="1280160" y="1377089"/>
            <a:ext cx="985456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Staff are considering a deeper review of regional transit safety performance trends over the years starting later in FY26 and FY27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Would potentially include requests for information on:</a:t>
            </a:r>
          </a:p>
          <a:p>
            <a:pPr marL="1257300" lvl="2" indent="-3429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dirty="0"/>
              <a:t>context/further detail on types of injuries, collisions, location data, etc.</a:t>
            </a:r>
          </a:p>
          <a:p>
            <a:pPr marL="1257300" lvl="2" indent="-3429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dirty="0"/>
              <a:t>actions taken to address safety and security incidents and repeated issues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Driven by the Multimodal Planning team with likely involvement by the Long-range Planning team.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  <a:defRPr/>
            </a:pPr>
            <a:r>
              <a:rPr lang="en-US" sz="2000" dirty="0"/>
              <a:t>Board interest in more background about regional safety targets, the context behind incident counts and events, and what is being done to make transit safer</a:t>
            </a:r>
          </a:p>
        </p:txBody>
      </p:sp>
    </p:spTree>
    <p:extLst>
      <p:ext uri="{BB962C8B-B14F-4D97-AF65-F5344CB8AC3E}">
        <p14:creationId xmlns:p14="http://schemas.microsoft.com/office/powerpoint/2010/main" val="410365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865446"/>
              </p:ext>
            </p:extLst>
          </p:nvPr>
        </p:nvGraphicFramePr>
        <p:xfrm>
          <a:off x="1280160" y="1686337"/>
          <a:ext cx="10911840" cy="421486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5995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59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cap="none" dirty="0">
                          <a:solidFill>
                            <a:srgbClr val="000000"/>
                          </a:solidFill>
                          <a:latin typeface="Franklin Gothic Medium"/>
                          <a:ea typeface="+mn-ea"/>
                          <a:cs typeface="Franklin Gothic Medium"/>
                        </a:rPr>
                        <a:t>Pierre Gaunaurd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Franklin Gothic Book"/>
                        </a:rPr>
                        <a:t>TPB 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Franklin Gothic Book"/>
                        </a:rPr>
                        <a:t>(202) 962-3761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Franklin Gothic Book"/>
                          <a:hlinkClick r:id="rId2"/>
                        </a:rPr>
                        <a:t>pgaunaurd@mwcog.org</a:t>
                      </a:r>
                      <a:endParaRPr lang="en-US" sz="1400" b="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PB Colors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A -Blue wide _1" id="{717F45D3-DD3B-49AB-8B64-9549EEFE162B}" vid="{EB3931C0-863F-46A2-94CD-7A39B860A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BF0224209B454DA95D85629705B1B9" ma:contentTypeVersion="12" ma:contentTypeDescription="Create a new document." ma:contentTypeScope="" ma:versionID="7389be0c80bec5ff20aeaaefecbd1b84">
  <xsd:schema xmlns:xsd="http://www.w3.org/2001/XMLSchema" xmlns:xs="http://www.w3.org/2001/XMLSchema" xmlns:p="http://schemas.microsoft.com/office/2006/metadata/properties" xmlns:ns3="32c15fa5-4162-47c9-8c7b-6c15d9ead337" xmlns:ns4="c2433f62-3477-4ba3-b821-0345b73fafa5" targetNamespace="http://schemas.microsoft.com/office/2006/metadata/properties" ma:root="true" ma:fieldsID="d8c30189a33c798aebda4bbc2b990193" ns3:_="" ns4:_="">
    <xsd:import namespace="32c15fa5-4162-47c9-8c7b-6c15d9ead337"/>
    <xsd:import namespace="c2433f62-3477-4ba3-b821-0345b73fafa5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15fa5-4162-47c9-8c7b-6c15d9ead337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433f62-3477-4ba3-b821-0345b73fafa5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2c15fa5-4162-47c9-8c7b-6c15d9ead337" xsi:nil="true"/>
  </documentManagement>
</p:properties>
</file>

<file path=customXml/itemProps1.xml><?xml version="1.0" encoding="utf-8"?>
<ds:datastoreItem xmlns:ds="http://schemas.openxmlformats.org/officeDocument/2006/customXml" ds:itemID="{D95CAD87-03DE-476B-80CF-ECD80C3703F4}">
  <ds:schemaRefs>
    <ds:schemaRef ds:uri="32c15fa5-4162-47c9-8c7b-6c15d9ead337"/>
    <ds:schemaRef ds:uri="c2433f62-3477-4ba3-b821-0345b73faf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37B9C8C-7C97-45D8-8316-E57DCC8126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49BC28-B446-4E8F-AFC7-3B06E48EE914}">
  <ds:schemaRefs>
    <ds:schemaRef ds:uri="32c15fa5-4162-47c9-8c7b-6c15d9ead337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TPB A -Blue Wide</Template>
  <TotalTime>1025</TotalTime>
  <Words>458</Words>
  <Application>Microsoft Office PowerPoint</Application>
  <PresentationFormat>Widescreen</PresentationFormat>
  <Paragraphs>57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Janie Nham</dc:creator>
  <cp:lastModifiedBy>Pierre Gaunaurd</cp:lastModifiedBy>
  <cp:revision>20</cp:revision>
  <cp:lastPrinted>2015-11-17T20:47:00Z</cp:lastPrinted>
  <dcterms:created xsi:type="dcterms:W3CDTF">2023-10-22T23:38:34Z</dcterms:created>
  <dcterms:modified xsi:type="dcterms:W3CDTF">2025-11-25T16:17:57Z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0x010100AEBF0224209B454DA95D85629705B1B9</vt:lpwstr>
  </property>
</Properties>
</file>