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modernComment_100_0.xml" ContentType="application/vnd.ms-powerpoint.comments+xml"/>
  <Override PartName="/ppt/comments/modernComment_101_0.xml" ContentType="application/vnd.ms-powerpoint.comments+xml"/>
  <Override PartName="/ppt/comments/modernComment_10D_0.xml" ContentType="application/vnd.ms-powerpoint.comments+xml"/>
  <Override PartName="/ppt/comments/modernComment_111_C4DAD38B.xml" ContentType="application/vnd.ms-powerpoint.comments+xml"/>
  <Override PartName="/ppt/ink/ink1.xml" ContentType="application/inkml+xml"/>
  <Override PartName="/ppt/comments/modernComment_114_25B4711.xml" ContentType="application/vnd.ms-powerpoint.comments+xml"/>
  <Override PartName="/ppt/comments/modernComment_112_65DF7ED4.xml" ContentType="application/vnd.ms-powerpoint.comments+xml"/>
  <Override PartName="/ppt/ink/ink2.xml" ContentType="application/inkml+xml"/>
  <Override PartName="/ppt/comments/modernComment_115_7AC77B7C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73" r:id="rId5"/>
    <p:sldId id="276" r:id="rId6"/>
    <p:sldId id="284" r:id="rId7"/>
    <p:sldId id="274" r:id="rId8"/>
    <p:sldId id="281" r:id="rId9"/>
    <p:sldId id="282" r:id="rId10"/>
    <p:sldId id="283" r:id="rId11"/>
    <p:sldId id="279" r:id="rId12"/>
    <p:sldId id="277" r:id="rId13"/>
    <p:sldId id="278" r:id="rId14"/>
    <p:sldId id="275" r:id="rId15"/>
    <p:sldId id="268" r:id="rId16"/>
  </p:sldIdLst>
  <p:sldSz cx="18288000" cy="10287000"/>
  <p:notesSz cx="6858000" cy="9144000"/>
  <p:embeddedFontLst>
    <p:embeddedFont>
      <p:font typeface="Lato" panose="020F0502020204030203" pitchFamily="34" charset="0"/>
      <p:regular r:id="rId18"/>
      <p:bold r:id="rId19"/>
      <p:italic r:id="rId20"/>
      <p:boldItalic r:id="rId21"/>
    </p:embeddedFont>
    <p:embeddedFont>
      <p:font typeface="Lato Bold" panose="020F0502020204030203" charset="0"/>
      <p:regular r:id="rId22"/>
      <p:bold r:id="rId23"/>
    </p:embeddedFont>
    <p:embeddedFont>
      <p:font typeface="Lato Bold Bold" panose="020B0604020202020204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1B8B502-7717-37FD-6116-900BD55CFEC6}" name="Bacon, Christian A." initials="CB" userId="S::CABacon@co.pg.md.us::83c23112-46d2-43e2-9209-1b957921dd00" providerId="AD"/>
  <p188:author id="{A5D20887-A31F-CB83-7AB9-FA76C961BD55}" name="Epanty, Efon M." initials="EE" userId="S::emepanty@co.pg.md.us::53b36014-bdf7-4d8f-8f31-d3bfb1861ae7" providerId="AD"/>
  <p188:author id="{F964D4B5-781E-33C2-69D7-392610AE52EF}" name="Douglas Franklin" initials="DF" userId="S::dfranklin@mwcog.org::7e78b7a1-3887-46bd-ae39-4af9e281e97c" providerId="AD"/>
  <p188:author id="{5E8FC3C5-BB14-E685-D3AD-7423388D26AE}" name="Bacon, Christian A." initials="BC" userId="S::cabacon@co.pg.md.us::83c23112-46d2-43e2-9209-1b957921dd00" providerId="AD"/>
  <p188:author id="{73C5D7F2-15C4-E6A9-04F3-9D9459C78BD5}" name="Crump, LaToya A." initials="CL" userId="S::lacrump@co.pg.md.us::0e9b5997-1cd9-4dc9-b37b-f3160539eb8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370" y="31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comments/modernComment_10D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73DEC36-1FEC-4E7A-B017-02E858B154B5}" authorId="{73C5D7F2-15C4-E6A9-04F3-9D9459C78BD5}" created="2025-12-19T17:54:36.930">
    <pc:sldMkLst xmlns:pc="http://schemas.microsoft.com/office/powerpoint/2013/main/command">
      <pc:docMk/>
      <pc:sldMk cId="0" sldId="269"/>
    </pc:sldMkLst>
    <p188:txBody>
      <a:bodyPr/>
      <a:lstStyle/>
      <a:p>
        <a:r>
          <a:rPr lang="en-US"/>
          <a:t>[@Bacon, Christian A.] We should include stats, number of events/ people reached.</a:t>
        </a:r>
      </a:p>
    </p188:txBody>
  </p188:cm>
  <p188:cm id="{34423D24-29C7-44C6-8F38-5B69F52C9C82}" authorId="{A5D20887-A31F-CB83-7AB9-FA76C961BD55}" created="2025-12-22T15:21:56.160">
    <pc:sldMkLst xmlns:pc="http://schemas.microsoft.com/office/powerpoint/2013/main/command">
      <pc:docMk/>
      <pc:sldMk cId="0" sldId="269"/>
    </pc:sldMkLst>
    <p188:txBody>
      <a:bodyPr/>
      <a:lstStyle/>
      <a:p>
        <a:r>
          <a:rPr lang="en-US"/>
          <a:t>More details on how this partnering stuff works is needed For example, if an organisation is interested in partnering, how does the process work?
 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5-12-22T16:40:01.374" authorId="{51B8B502-7717-37FD-6116-900BD55CFEC6}"/>
          </p223:rxn>
        </p223:reactions>
      </p:ext>
    </p188:extLst>
  </p188:cm>
</p188:cmLst>
</file>

<file path=ppt/comments/modernComment_100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7D5B3210-2B5E-404A-9CB6-C58299092F53}" authorId="{73C5D7F2-15C4-E6A9-04F3-9D9459C78BD5}" created="2025-12-19T17:55:14.024">
    <pc:sldMkLst xmlns:pc="http://schemas.microsoft.com/office/powerpoint/2013/main/command">
      <pc:docMk/>
      <pc:sldMk cId="0" sldId="256"/>
    </pc:sldMkLst>
    <p188:txBody>
      <a:bodyPr/>
      <a:lstStyle/>
      <a:p>
        <a:r>
          <a:rPr lang="en-US"/>
          <a:t>[@Bacon, Christian A.] The presentation looks great! I added a few comments.</a:t>
        </a:r>
      </a:p>
    </p188:txBody>
  </p188:cm>
</p188:cmLst>
</file>

<file path=ppt/comments/modernComment_101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6E0439F-FFDF-40B4-8417-76D592109A51}" authorId="{A5D20887-A31F-CB83-7AB9-FA76C961BD55}" created="2025-12-22T15:20:00.78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57"/>
      <ac:spMk id="18" creationId="{00000000-0000-0000-0000-000000000000}"/>
      <ac:txMk cp="49" len="43">
        <ac:context len="93" hash="1983601708"/>
      </ac:txMk>
    </ac:txMkLst>
    <p188:pos x="11685671" y="721894"/>
    <p188:txBody>
      <a:bodyPr/>
      <a:lstStyle/>
      <a:p>
        <a:r>
          <a:rPr lang="en-US"/>
          <a:t>I suggest adding text to highlight the alternative modes of travel that includes transit. Additionally, text on MTA commuter bus service, include both SHA/DPW&amp;T commuter parking lots, UM Shuttle and WMATA Rail and Bus will be helpful.</a:t>
        </a:r>
      </a:p>
    </p188:txBody>
  </p188:cm>
</p188:cmLst>
</file>

<file path=ppt/comments/modernComment_111_C4DAD38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2CEF5C1-B2EF-42BD-9BDA-8EC77BF24EFF}" authorId="{A5D20887-A31F-CB83-7AB9-FA76C961BD55}" created="2025-12-22T15:22:49.426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302675339" sldId="273"/>
      <ac:spMk id="11" creationId="{447AA623-D6E0-DEFC-15F9-AACEBC5B1970}"/>
      <ac:txMk cp="0" len="32">
        <ac:context len="33" hash="3532313049"/>
      </ac:txMk>
    </ac:txMkLst>
    <p188:pos x="11475118" y="225592"/>
    <p188:replyLst>
      <p188:reply id="{0C5A62C3-6229-4436-8913-0D0668490848}" authorId="{51B8B502-7717-37FD-6116-900BD55CFEC6}" created="2025-12-22T16:42:33.104">
        <p188:txBody>
          <a:bodyPr/>
          <a:lstStyle/>
          <a:p>
            <a:r>
              <a:rPr lang="en-US"/>
              <a:t>I promoted RideSmart in tandem with a number of BBNR outreach events. RideSmart swag was also used supplementarily </a:t>
            </a:r>
          </a:p>
        </p188:txBody>
      </p188:reply>
    </p188:replyLst>
    <p188:txBody>
      <a:bodyPr/>
      <a:lstStyle/>
      <a:p>
        <a:r>
          <a:rPr lang="en-US"/>
          <a:t>How does this initiative that has past aligns with TDM ?</a:t>
        </a:r>
      </a:p>
    </p188:txBody>
  </p188:cm>
</p188:cmLst>
</file>

<file path=ppt/comments/modernComment_112_65DF7ED4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6834A96D-4500-4166-AA5F-8ED786D1FF2E}" authorId="{73C5D7F2-15C4-E6A9-04F3-9D9459C78BD5}" created="2025-12-19T17:51:04.477">
    <pc:sldMkLst xmlns:pc="http://schemas.microsoft.com/office/powerpoint/2013/main/command">
      <pc:docMk/>
      <pc:sldMk cId="1709145812" sldId="274"/>
    </pc:sldMkLst>
    <p188:txBody>
      <a:bodyPr/>
      <a:lstStyle/>
      <a:p>
        <a:r>
          <a:rPr lang="en-US"/>
          <a:t>[@Bacon, Christian A.] I recommend removing any digital materials with CEX Alsobrooks.</a:t>
        </a:r>
      </a:p>
    </p188:txBody>
  </p188:cm>
  <p188:cm id="{144707B5-8D51-4486-B9E3-C92A4F178050}" authorId="{A5D20887-A31F-CB83-7AB9-FA76C961BD55}" created="2025-12-22T15:24:03.50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1709145812" sldId="274"/>
      <ac:spMk id="13" creationId="{BE740DED-2128-E659-A091-C2F6103AF45E}"/>
      <ac:txMk cp="0" len="30">
        <ac:context len="31" hash="1139765017"/>
      </ac:txMk>
    </ac:txMkLst>
    <p188:pos x="10211802" y="225592"/>
    <p188:txBody>
      <a:bodyPr/>
      <a:lstStyle/>
      <a:p>
        <a:r>
          <a:rPr lang="en-US"/>
          <a:t>Focus on how this information can be helpful or impactful to the audiences. </a:t>
        </a:r>
      </a:p>
    </p188:txBody>
  </p188:cm>
</p188:cmLst>
</file>

<file path=ppt/comments/modernComment_114_25B471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A57DC10-2713-49E2-94EA-E9938B280615}" authorId="{73C5D7F2-15C4-E6A9-04F3-9D9459C78BD5}" created="2025-12-19T17:54:01.805">
    <pc:sldMkLst xmlns:pc="http://schemas.microsoft.com/office/powerpoint/2013/main/command">
      <pc:docMk/>
      <pc:sldMk cId="39536401" sldId="276"/>
    </pc:sldMkLst>
    <p188:txBody>
      <a:bodyPr/>
      <a:lstStyle/>
      <a:p>
        <a:r>
          <a:rPr lang="en-US"/>
          <a:t>[@Bacon, Christian A.]  Add RideSmart logo footer to the left to keep consistent with other slides.</a:t>
        </a:r>
      </a:p>
    </p188:txBody>
  </p188:cm>
</p188:cmLst>
</file>

<file path=ppt/comments/modernComment_115_7AC77B7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F92DBFB5-1D05-49E5-AEAE-2F82EBC8DA3D}" authorId="{73C5D7F2-15C4-E6A9-04F3-9D9459C78BD5}" created="2025-12-19T17:52:15.040">
    <pc:sldMkLst xmlns:pc="http://schemas.microsoft.com/office/powerpoint/2013/main/command">
      <pc:docMk/>
      <pc:sldMk cId="2059893628" sldId="277"/>
    </pc:sldMkLst>
    <p188:txBody>
      <a:bodyPr/>
      <a:lstStyle/>
      <a:p>
        <a:r>
          <a:rPr lang="en-US"/>
          <a:t>[@Bacon, Christian A.]  Include the RideSmart bus? Although I'm not sure if blue outdoor designed the advertisement.</a:t>
        </a:r>
      </a:p>
    </p188:txBody>
  </p188:cm>
  <p188:cm id="{A78A0304-2BE2-4338-9434-733C1863F4A1}" authorId="{A5D20887-A31F-CB83-7AB9-FA76C961BD55}" created="2025-12-22T15:28:09.756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059893628" sldId="277"/>
      <ac:spMk id="9" creationId="{C50A761F-DF94-7AC7-0328-BF71419F4A00}"/>
      <ac:txMk cp="36" len="102">
        <ac:context len="141" hash="338769127"/>
      </ac:txMk>
    </ac:txMkLst>
    <p188:pos x="2165684" y="1518986"/>
    <p188:replyLst>
      <p188:reply id="{4FCE965A-AA34-4282-95B3-90F94F80BC8B}" authorId="{5E8FC3C5-BB14-E685-D3AD-7423388D26AE}" created="2025-12-24T15:42:10.185">
        <p188:txBody>
          <a:bodyPr/>
          <a:lstStyle/>
          <a:p>
            <a:r>
              <a:rPr lang="en-US"/>
              <a:t>MWCOG requested future opportunities we are exploring to be apart of the presentation. Please advise if you'd like me to omit.</a:t>
            </a:r>
          </a:p>
        </p188:txBody>
      </p188:reply>
    </p188:replyLst>
    <p188:txBody>
      <a:bodyPr/>
      <a:lstStyle/>
      <a:p>
        <a:r>
          <a:rPr lang="en-US"/>
          <a:t>Do we have a contract with Blue Outdoor, if not remove. We cannot add stuff that we have only talked about.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5-12-24T15:41:41.199" authorId="{5E8FC3C5-BB14-E685-D3AD-7423388D26AE}"/>
          </p223:rxn>
        </p223:reactions>
      </p:ext>
    </p188:extLst>
  </p188:cm>
</p188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19T19:32:11.30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19T19:31:55.4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2996 547 24575,'-5'-4'0,"-1"0"0,0 1 0,0-1 0,0 1 0,0 0 0,0 1 0,-1 0 0,1 0 0,-14-2 0,-1-2 0,-92-23 0,0 5 0,-125-9 0,-237 8 0,359 29 0,0 4 0,1 5 0,0 5 0,1 6 0,1 4 0,-114 45 0,199-63 0,0 0 0,1 2 0,0 1 0,1 1 0,1 1 0,0 2 0,1 0 0,1 2 0,0 0 0,2 2 0,0 0 0,1 1 0,-20 31 0,21-23 0,1 1 0,2 1 0,1 0 0,2 2 0,1-1 0,1 1 0,2 1 0,2 0 0,1 0 0,2 0 0,1 1 0,1-1 0,3 1 0,1 0 0,9 53 0,1-29 0,2 0 0,3-1 0,3 0 0,32 66 0,127 214 0,-152-291 0,19 31 0,3-1 0,4-3 0,3-2 0,3-2 0,80 73 0,-91-102 0,1-1 0,2-3 0,1-2 0,2-2 0,1-3 0,2-2 0,1-3 0,83 27 0,3-12 0,180 27 0,-227-54 0,1-5 0,184-6 0,-262-5 0,0 0 0,0-2 0,-1-1 0,1 0 0,-1-1 0,0-1 0,-1-1 0,0 0 0,0-2 0,-1 0 0,0-1 0,17-14 0,14-17 0,-1-2 0,58-71 0,-59 63 0,12-17 0,-3-2 0,-3-3 0,-4-2 0,-3-2 0,-3-2 0,-4-2 0,-3-1 0,-4-1 0,-4-2 0,-4-1 0,-3-1 0,-4-1 0,-4-1 0,-4 1 0,-8-180 0,-6 213 0,-2 1 0,-3 0 0,-2 0 0,-3 2 0,-2 0 0,-2 0 0,-2 2 0,-3 1 0,-2 1 0,-2 1 0,-2 1 0,-71-82 0,72 98 0,-1 1 0,-1 2 0,-1 1 0,-2 1 0,0 2 0,-51-25 0,-237-92 0,219 104 0,0 4 0,-2 4 0,-216-27 0,283 52 0,0 2 0,0 1 0,0 3 0,1 1 0,-1 1 0,0 3 0,1 1 0,1 1 0,-1 3 0,1 1 0,1 1 0,1 2 0,0 2 0,1 1 0,1 2 0,1 1 0,1 1 0,1 2 0,1 1 0,-32 36 0,27-19 0,2 2 0,2 1 0,2 1 0,2 1 0,2 1 0,3 2 0,-30 101 0,19-23 0,6 1 0,-11 151 0,19-94-184,9 320 0,13-442 143,2 0 0,3 0 1,4-1-1,1 0 0,4-1 0,3-1 0,2-1 0,50 94 0,-35-94 39,3-2 0,3-1 1,2-3-1,3-1 0,2-3 0,2-2 0,2-2 0,2-3 0,2-2 0,80 42 0,-59-42-2,2-3-1,2-4 0,2-3 0,0-4 0,2-4 0,1-4 1,161 15-1,-116-25-5,0-7 1,250-25-1,-314 12 105,0-3 1,-1-3-1,0-3 0,-1-3 1,-2-3-1,0-3 0,70-41 1,-70 30-80,-3-3 0,-2-3 0,70-66 0,-103 84-16,-1-1 0,-1-2-1,-1 0 1,-2-2 0,-1 0-1,-2-2 1,-1 0 0,17-46-1,-20 32 1,-2 0 0,-2-1 0,10-94 0,-7-155 0,-15 273 0,-10-747 0,5 711 0,-3 0 0,-3 0 0,-2 1 0,-26-71 0,24 91 0,-1 1 0,-3 0 0,-1 2 0,-2 0 0,-1 2 0,-54-64 0,23 44 0,-1 3 0,-3 2 0,-2 2 0,-2 3 0,-124-66 0,79 57 0,-3 5 0,-2 4 0,-122-30 0,61 33-256,-2 7 1,-2 8-1,-274-7 0,189 33 228,-462 59 1,529-29 27,2 9 0,-320 106 0,475-130-4,0 1 1,1 3 0,1 0 0,-44 30 0,64-36 21,0 1-1,1 0 1,0 1 0,1 1 0,0 0-1,1 1 1,1 0 0,1 1 0,0 0 0,-12 27-1,10-11 162,1 0 0,2 1-1,1 0 1,-7 62 0,1 145-188,14-214 23,-4 205-152,10 0 0,44 294 0,-31-413 79,6-1-1,5-1 1,4-1 0,5-2 0,5-1 0,92 164-1,-75-175 60,3-2 0,5-3 0,127 130 0,-129-155 0,3-4 0,3-3 0,2-3 0,148 84 0,-180-117 10,1-3 0,1-1 0,1-3 0,0-1 0,1-2 0,1-2 0,0-3-1,0-1 1,1-3 0,-1-1 0,1-3 0,0-1 0,50-10 0,25-12 351,184-60 1,118-69-1051,-316 111 398,549-238 55,-470 183 259,241-164 1,-350 204-55,-2-2 0,83-82 0,-128 107 6,0-2 1,-3 0-1,-1-2 0,-1-2 0,-3 0 1,33-69-1,-38 62 34,-2-1 0,-2 0 0,-2-1 0,-2-1-1,-2 0 1,-3-1 0,-1 1 0,-3-69 0,-6 57-75,-3 0 1,-2 0-1,-3 1 0,-2 0 1,-4 1-1,-28-67 0,10 45-68,-3 2-1,-4 1 0,-95-128 1,68 118 82,-3 3-1,-128-115 1,112 124 38,-4 3 0,-3 5 1,-2 5-1,-3 3 0,-127-53 0,142 76 137,-1 4 0,-2 4 0,-1 4 0,-1 4 0,-1 4 0,-183-9 0,256 25-57,0 1 0,0 1 0,0 1 0,-32 7-1,41-6 43,0 1 0,0 0-1,0 0 1,1 1-1,0 1 1,0-1 0,0 1-1,0 1 1,-13 12-1,-11 16-50,2 0 0,2 2 0,1 1-1,-35 64 1,-70 181-47,76-131-119,6 3-1,7 2 0,7 2 0,-22 220 1,51-317 109,3 1 0,3 0 0,3 0 0,2-1 0,3 1 0,17 76 0,-2-70 0,-20-64 0,1-1 0,1 1 0,-1-1 0,0 1 0,1-1 0,0 0 0,0 0 0,0 0 0,1 0 0,5 4 0,-9-7 0,1-1 0,-1 0 1,0 1-1,1-1 1,-1 0-1,1 1 0,-1-1 1,1 0-1,-1 1 0,1-1 1,-1 0-1,1 0 1,-1 0-1,1 0 0,-1 1 1,1-1-1,-1 0 1,1 0-1,-1 0 0,1 0 1,-1 0-1,1 0 1,-1 0-1,1 0 0,-1-1 1,1 1-1,-1 0 0,1 0 1,-1 0-1,1 0 1,-1-1-1,1 1 0,-1 0 1,1-1-1,-1 1 1,0 0-1,1-1 0,-1 1 1,1 0-1,-1-1 1,1 0-1,6-20-1290,-4-11-5079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D7E95-8534-47E1-958A-42ECFF47ED87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103D7C-17D7-4068-940D-AABA56859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799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103D7C-17D7-4068-940D-AABA5685900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050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18/10/relationships/comments" Target="../comments/modernComment_100_0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12" Type="http://schemas.openxmlformats.org/officeDocument/2006/relationships/image" Target="../media/image1.png"/><Relationship Id="rId2" Type="http://schemas.microsoft.com/office/2018/10/relationships/comments" Target="../comments/modernComment_101_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jpeg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microsoft.com/office/2018/10/relationships/comments" Target="../comments/modernComment_10D_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customXml" Target="../ink/ink1.xml"/><Relationship Id="rId2" Type="http://schemas.microsoft.com/office/2018/10/relationships/comments" Target="../comments/modernComment_111_C4DAD38B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34.png"/><Relationship Id="rId4" Type="http://schemas.microsoft.com/office/2018/10/relationships/comments" Target="../comments/modernComment_114_25B4711.xml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1.png"/><Relationship Id="rId7" Type="http://schemas.openxmlformats.org/officeDocument/2006/relationships/image" Target="../media/image40.png"/><Relationship Id="rId2" Type="http://schemas.microsoft.com/office/2018/10/relationships/comments" Target="../comments/modernComment_112_65DF7ED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10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2.png"/><Relationship Id="rId7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4.png"/><Relationship Id="rId2" Type="http://schemas.microsoft.com/office/2018/10/relationships/comments" Target="../comments/modernComment_115_7AC77B7C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png"/><Relationship Id="rId3" Type="http://schemas.openxmlformats.org/officeDocument/2006/relationships/image" Target="../media/image2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image" Target="../media/image1.png"/><Relationship Id="rId16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5" Type="http://schemas.openxmlformats.org/officeDocument/2006/relationships/image" Target="../media/image6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2.svg"/><Relationship Id="rId7" Type="http://schemas.openxmlformats.org/officeDocument/2006/relationships/image" Target="../media/image76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2D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63762" y="1231669"/>
            <a:ext cx="1043577" cy="1071710"/>
          </a:xfrm>
          <a:custGeom>
            <a:avLst/>
            <a:gdLst/>
            <a:ahLst/>
            <a:cxnLst/>
            <a:rect l="l" t="t" r="r" b="b"/>
            <a:pathLst>
              <a:path w="1043577" h="1071710">
                <a:moveTo>
                  <a:pt x="0" y="0"/>
                </a:moveTo>
                <a:lnTo>
                  <a:pt x="1043577" y="0"/>
                </a:lnTo>
                <a:lnTo>
                  <a:pt x="1043577" y="1071710"/>
                </a:lnTo>
                <a:lnTo>
                  <a:pt x="0" y="10717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0" y="5881749"/>
            <a:ext cx="12881580" cy="5572735"/>
            <a:chOff x="-13587" y="-442408"/>
            <a:chExt cx="4390494" cy="2377428"/>
          </a:xfrm>
        </p:grpSpPr>
        <p:sp>
          <p:nvSpPr>
            <p:cNvPr id="4" name="Freeform 4"/>
            <p:cNvSpPr/>
            <p:nvPr/>
          </p:nvSpPr>
          <p:spPr>
            <a:xfrm>
              <a:off x="-13587" y="-442408"/>
              <a:ext cx="4390494" cy="2377428"/>
            </a:xfrm>
            <a:custGeom>
              <a:avLst/>
              <a:gdLst/>
              <a:ahLst/>
              <a:cxnLst/>
              <a:rect l="l" t="t" r="r" b="b"/>
              <a:pathLst>
                <a:path w="4390494" h="1820214">
                  <a:moveTo>
                    <a:pt x="0" y="0"/>
                  </a:moveTo>
                  <a:lnTo>
                    <a:pt x="4390494" y="0"/>
                  </a:lnTo>
                  <a:lnTo>
                    <a:pt x="4390494" y="1820214"/>
                  </a:lnTo>
                  <a:lnTo>
                    <a:pt x="0" y="182021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" name="Freeform 10"/>
          <p:cNvSpPr/>
          <p:nvPr/>
        </p:nvSpPr>
        <p:spPr>
          <a:xfrm>
            <a:off x="4856670" y="9310982"/>
            <a:ext cx="2168084" cy="515983"/>
          </a:xfrm>
          <a:custGeom>
            <a:avLst/>
            <a:gdLst/>
            <a:ahLst/>
            <a:cxnLst/>
            <a:rect l="l" t="t" r="r" b="b"/>
            <a:pathLst>
              <a:path w="3900234" h="797492">
                <a:moveTo>
                  <a:pt x="0" y="0"/>
                </a:moveTo>
                <a:lnTo>
                  <a:pt x="3900235" y="0"/>
                </a:lnTo>
                <a:lnTo>
                  <a:pt x="3900235" y="797492"/>
                </a:lnTo>
                <a:lnTo>
                  <a:pt x="0" y="7974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0795875" y="9067986"/>
            <a:ext cx="1016568" cy="978815"/>
          </a:xfrm>
          <a:custGeom>
            <a:avLst/>
            <a:gdLst/>
            <a:ahLst/>
            <a:cxnLst/>
            <a:rect l="l" t="t" r="r" b="b"/>
            <a:pathLst>
              <a:path w="1278160" h="1278160">
                <a:moveTo>
                  <a:pt x="0" y="0"/>
                </a:moveTo>
                <a:lnTo>
                  <a:pt x="1278160" y="0"/>
                </a:lnTo>
                <a:lnTo>
                  <a:pt x="1278160" y="1278160"/>
                </a:lnTo>
                <a:lnTo>
                  <a:pt x="0" y="12781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1895715" y="6062998"/>
            <a:ext cx="8900160" cy="2936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20"/>
              </a:lnSpc>
            </a:pPr>
            <a:r>
              <a:rPr lang="en-US" sz="2000">
                <a:solidFill>
                  <a:srgbClr val="2D2D67"/>
                </a:solidFill>
                <a:latin typeface="Lato Bold"/>
              </a:rPr>
              <a:t>with</a:t>
            </a:r>
          </a:p>
          <a:p>
            <a:pPr>
              <a:lnSpc>
                <a:spcPts val="4800"/>
              </a:lnSpc>
            </a:pPr>
            <a:r>
              <a:rPr lang="en-US" sz="5000">
                <a:solidFill>
                  <a:srgbClr val="2D2D67"/>
                </a:solidFill>
                <a:latin typeface="Lato Bold"/>
              </a:rPr>
              <a:t>RideSmart Commuter Solutions</a:t>
            </a:r>
          </a:p>
          <a:p>
            <a:pPr>
              <a:lnSpc>
                <a:spcPts val="3840"/>
              </a:lnSpc>
            </a:pPr>
            <a:endParaRPr lang="en-US" sz="5000">
              <a:solidFill>
                <a:srgbClr val="2D2D67"/>
              </a:solidFill>
              <a:latin typeface="Lato Bold"/>
            </a:endParaRPr>
          </a:p>
          <a:p>
            <a:pPr>
              <a:lnSpc>
                <a:spcPts val="3840"/>
              </a:lnSpc>
            </a:pPr>
            <a:r>
              <a:rPr lang="en-US" sz="4000">
                <a:solidFill>
                  <a:srgbClr val="2D2D67"/>
                </a:solidFill>
                <a:latin typeface="Lato"/>
              </a:rPr>
              <a:t>Office of Transportation</a:t>
            </a:r>
          </a:p>
          <a:p>
            <a:pPr>
              <a:lnSpc>
                <a:spcPts val="3840"/>
              </a:lnSpc>
            </a:pPr>
            <a:r>
              <a:rPr lang="en-US" sz="4000">
                <a:solidFill>
                  <a:srgbClr val="2D2D67"/>
                </a:solidFill>
                <a:latin typeface="Lato"/>
              </a:rPr>
              <a:t>Prince George's County DPW&amp;T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175425" y="1085749"/>
            <a:ext cx="9292233" cy="35394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911"/>
              </a:lnSpc>
            </a:pPr>
            <a:r>
              <a:rPr lang="en-US" sz="7199">
                <a:solidFill>
                  <a:srgbClr val="FFFFFF"/>
                </a:solidFill>
                <a:latin typeface="Lato Bold"/>
              </a:rPr>
              <a:t>Transportation Demand Management</a:t>
            </a:r>
          </a:p>
          <a:p>
            <a:pPr>
              <a:lnSpc>
                <a:spcPts val="6911"/>
              </a:lnSpc>
            </a:pPr>
            <a:r>
              <a:rPr lang="en-US" sz="7199">
                <a:solidFill>
                  <a:srgbClr val="FFFFFF"/>
                </a:solidFill>
                <a:latin typeface="Lato Bold"/>
              </a:rPr>
              <a:t> </a:t>
            </a:r>
          </a:p>
          <a:p>
            <a:pPr>
              <a:lnSpc>
                <a:spcPts val="6911"/>
              </a:lnSpc>
            </a:pPr>
            <a:r>
              <a:rPr lang="en-US" sz="4800">
                <a:solidFill>
                  <a:srgbClr val="FFFFFF"/>
                </a:solidFill>
                <a:latin typeface="Lato Bold"/>
              </a:rPr>
              <a:t>Marketing Methods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3FF592-1846-00B3-A427-58D0C08149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693" y="9071253"/>
            <a:ext cx="771857" cy="995443"/>
          </a:xfrm>
          <a:prstGeom prst="rect">
            <a:avLst/>
          </a:prstGeom>
        </p:spPr>
      </p:pic>
      <p:pic>
        <p:nvPicPr>
          <p:cNvPr id="11" name="Picture 10" descr="A bus is parked on the side of the road&#10;&#10;AI-generated content may be incorrect.">
            <a:extLst>
              <a:ext uri="{FF2B5EF4-FFF2-40B4-BE49-F238E27FC236}">
                <a16:creationId xmlns:a16="http://schemas.microsoft.com/office/drawing/2014/main" id="{BB63D346-4C4C-AB9C-80A5-39A272018D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5584" y="-33744"/>
            <a:ext cx="5527541" cy="3205238"/>
          </a:xfrm>
          <a:prstGeom prst="rect">
            <a:avLst/>
          </a:prstGeom>
        </p:spPr>
      </p:pic>
      <p:pic>
        <p:nvPicPr>
          <p:cNvPr id="16" name="Picture 15" descr="A row of bicycles&#10;&#10;AI-generated content may be incorrect.">
            <a:extLst>
              <a:ext uri="{FF2B5EF4-FFF2-40B4-BE49-F238E27FC236}">
                <a16:creationId xmlns:a16="http://schemas.microsoft.com/office/drawing/2014/main" id="{F7BCBBD3-0A50-C493-3351-EA1F337A1D1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0459" y="3234710"/>
            <a:ext cx="5527542" cy="3238982"/>
          </a:xfrm>
          <a:prstGeom prst="rect">
            <a:avLst/>
          </a:prstGeom>
        </p:spPr>
      </p:pic>
      <p:pic>
        <p:nvPicPr>
          <p:cNvPr id="19" name="Picture 18" descr="A picture containing grass, tree, outdoor, person&#10;&#10;AI-generated content may be incorrect.">
            <a:extLst>
              <a:ext uri="{FF2B5EF4-FFF2-40B4-BE49-F238E27FC236}">
                <a16:creationId xmlns:a16="http://schemas.microsoft.com/office/drawing/2014/main" id="{3E1B146C-E306-EFDC-E1E1-3E36A4FA1A7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80"/>
          <a:stretch/>
        </p:blipFill>
        <p:spPr>
          <a:xfrm>
            <a:off x="12777077" y="6473692"/>
            <a:ext cx="5527542" cy="41529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FEFDF9-258D-7A18-4DAB-F4F0F6F997E2}"/>
              </a:ext>
            </a:extLst>
          </p:cNvPr>
          <p:cNvSpPr txBox="1"/>
          <p:nvPr/>
        </p:nvSpPr>
        <p:spPr>
          <a:xfrm>
            <a:off x="16744013" y="234407"/>
            <a:ext cx="1220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Item #3</a:t>
            </a:r>
          </a:p>
        </p:txBody>
      </p:sp>
    </p:spTree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7590" y="2575772"/>
            <a:ext cx="17653000" cy="2844032"/>
            <a:chOff x="0" y="0"/>
            <a:chExt cx="23537333" cy="3792043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3"/>
            <a:srcRect t="19412" b="19412"/>
            <a:stretch>
              <a:fillRect/>
            </a:stretch>
          </p:blipFill>
          <p:spPr>
            <a:xfrm>
              <a:off x="0" y="0"/>
              <a:ext cx="7845778" cy="379204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4"/>
            <a:srcRect t="39746" b="33066"/>
            <a:stretch>
              <a:fillRect/>
            </a:stretch>
          </p:blipFill>
          <p:spPr>
            <a:xfrm>
              <a:off x="7845778" y="0"/>
              <a:ext cx="7845778" cy="3792043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5"/>
            <a:srcRect l="25621" r="25621"/>
            <a:stretch>
              <a:fillRect/>
            </a:stretch>
          </p:blipFill>
          <p:spPr>
            <a:xfrm>
              <a:off x="15691556" y="0"/>
              <a:ext cx="7845778" cy="3792043"/>
            </a:xfrm>
            <a:prstGeom prst="rect">
              <a:avLst/>
            </a:prstGeom>
          </p:spPr>
        </p:pic>
      </p:grpSp>
      <p:grpSp>
        <p:nvGrpSpPr>
          <p:cNvPr id="6" name="Group 6"/>
          <p:cNvGrpSpPr/>
          <p:nvPr/>
        </p:nvGrpSpPr>
        <p:grpSpPr>
          <a:xfrm>
            <a:off x="14316075" y="9286875"/>
            <a:ext cx="2910702" cy="169426"/>
            <a:chOff x="0" y="0"/>
            <a:chExt cx="9818231" cy="571500"/>
          </a:xfrm>
        </p:grpSpPr>
        <p:sp>
          <p:nvSpPr>
            <p:cNvPr id="7" name="Freeform 7"/>
            <p:cNvSpPr/>
            <p:nvPr/>
          </p:nvSpPr>
          <p:spPr>
            <a:xfrm>
              <a:off x="0" y="255270"/>
              <a:ext cx="9818231" cy="69850"/>
            </a:xfrm>
            <a:custGeom>
              <a:avLst/>
              <a:gdLst/>
              <a:ahLst/>
              <a:cxnLst/>
              <a:rect l="l" t="t" r="r" b="b"/>
              <a:pathLst>
                <a:path w="9818231" h="69850">
                  <a:moveTo>
                    <a:pt x="9527401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9818231" y="69850"/>
                  </a:lnTo>
                  <a:lnTo>
                    <a:pt x="9818231" y="0"/>
                  </a:lnTo>
                  <a:close/>
                </a:path>
              </a:pathLst>
            </a:custGeom>
            <a:solidFill>
              <a:srgbClr val="CCCCCC">
                <a:alpha val="29804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Freeform 8"/>
          <p:cNvSpPr/>
          <p:nvPr/>
        </p:nvSpPr>
        <p:spPr>
          <a:xfrm>
            <a:off x="16270371" y="9565001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0910729" y="5244176"/>
            <a:ext cx="1265974" cy="564941"/>
          </a:xfrm>
          <a:custGeom>
            <a:avLst/>
            <a:gdLst/>
            <a:ahLst/>
            <a:cxnLst/>
            <a:rect l="l" t="t" r="r" b="b"/>
            <a:pathLst>
              <a:path w="1265974" h="564941">
                <a:moveTo>
                  <a:pt x="0" y="0"/>
                </a:moveTo>
                <a:lnTo>
                  <a:pt x="1265974" y="0"/>
                </a:lnTo>
                <a:lnTo>
                  <a:pt x="1265974" y="564941"/>
                </a:lnTo>
                <a:lnTo>
                  <a:pt x="0" y="56494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397590" y="6325960"/>
            <a:ext cx="17653000" cy="3109216"/>
            <a:chOff x="0" y="0"/>
            <a:chExt cx="23537333" cy="4145622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/>
            <a:srcRect t="36896" b="33381"/>
            <a:stretch>
              <a:fillRect/>
            </a:stretch>
          </p:blipFill>
          <p:spPr>
            <a:xfrm>
              <a:off x="0" y="0"/>
              <a:ext cx="7845778" cy="4145622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/>
            <a:srcRect t="3282" b="3282"/>
            <a:stretch>
              <a:fillRect/>
            </a:stretch>
          </p:blipFill>
          <p:spPr>
            <a:xfrm>
              <a:off x="7845778" y="0"/>
              <a:ext cx="7845778" cy="4145622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0"/>
            <a:srcRect t="11304" b="11304"/>
            <a:stretch>
              <a:fillRect/>
            </a:stretch>
          </p:blipFill>
          <p:spPr>
            <a:xfrm>
              <a:off x="15691556" y="0"/>
              <a:ext cx="7845778" cy="4145622"/>
            </a:xfrm>
            <a:prstGeom prst="rect">
              <a:avLst/>
            </a:prstGeom>
          </p:spPr>
        </p:pic>
      </p:grpSp>
      <p:sp>
        <p:nvSpPr>
          <p:cNvPr id="14" name="Freeform 14"/>
          <p:cNvSpPr/>
          <p:nvPr/>
        </p:nvSpPr>
        <p:spPr>
          <a:xfrm>
            <a:off x="9104296" y="9196670"/>
            <a:ext cx="2189521" cy="736661"/>
          </a:xfrm>
          <a:custGeom>
            <a:avLst/>
            <a:gdLst/>
            <a:ahLst/>
            <a:cxnLst/>
            <a:rect l="l" t="t" r="r" b="b"/>
            <a:pathLst>
              <a:path w="2189521" h="736661">
                <a:moveTo>
                  <a:pt x="0" y="0"/>
                </a:moveTo>
                <a:lnTo>
                  <a:pt x="2189522" y="0"/>
                </a:lnTo>
                <a:lnTo>
                  <a:pt x="2189522" y="736661"/>
                </a:lnTo>
                <a:lnTo>
                  <a:pt x="0" y="73666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/>
          <p:cNvSpPr/>
          <p:nvPr/>
        </p:nvSpPr>
        <p:spPr>
          <a:xfrm>
            <a:off x="767443" y="106863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8404538" y="9219458"/>
            <a:ext cx="739462" cy="736661"/>
          </a:xfrm>
          <a:custGeom>
            <a:avLst/>
            <a:gdLst/>
            <a:ahLst/>
            <a:cxnLst/>
            <a:rect l="l" t="t" r="r" b="b"/>
            <a:pathLst>
              <a:path w="739462" h="736661">
                <a:moveTo>
                  <a:pt x="0" y="0"/>
                </a:moveTo>
                <a:lnTo>
                  <a:pt x="739462" y="0"/>
                </a:lnTo>
                <a:lnTo>
                  <a:pt x="739462" y="736661"/>
                </a:lnTo>
                <a:lnTo>
                  <a:pt x="0" y="73666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TextBox 17"/>
          <p:cNvSpPr txBox="1"/>
          <p:nvPr/>
        </p:nvSpPr>
        <p:spPr>
          <a:xfrm>
            <a:off x="437595" y="2194906"/>
            <a:ext cx="5881884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99"/>
              </a:lnSpc>
              <a:spcBef>
                <a:spcPct val="0"/>
              </a:spcBef>
            </a:pPr>
            <a:r>
              <a:rPr lang="en-US" sz="2499" spc="125">
                <a:solidFill>
                  <a:srgbClr val="000000"/>
                </a:solidFill>
                <a:latin typeface="Lato Bold"/>
              </a:rPr>
              <a:t>THE BUS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157556" y="857999"/>
            <a:ext cx="15893033" cy="10182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00"/>
              </a:lnSpc>
            </a:pPr>
            <a:r>
              <a:rPr lang="en-US" sz="2500" spc="-125">
                <a:solidFill>
                  <a:srgbClr val="000000"/>
                </a:solidFill>
                <a:latin typeface="Lato Bold"/>
              </a:rPr>
              <a:t>moving people through Prince George’s with the </a:t>
            </a:r>
          </a:p>
          <a:p>
            <a:pPr>
              <a:lnSpc>
                <a:spcPts val="2500"/>
              </a:lnSpc>
            </a:pPr>
            <a:endParaRPr lang="en-US" sz="2500" spc="-125">
              <a:solidFill>
                <a:srgbClr val="000000"/>
              </a:solidFill>
              <a:latin typeface="Lato Bold"/>
            </a:endParaRPr>
          </a:p>
          <a:p>
            <a:pPr>
              <a:lnSpc>
                <a:spcPts val="2500"/>
              </a:lnSpc>
            </a:pPr>
            <a:r>
              <a:rPr lang="en-US" sz="5000" spc="-250">
                <a:solidFill>
                  <a:srgbClr val="000000"/>
                </a:solidFill>
                <a:latin typeface="Lato Bold"/>
              </a:rPr>
              <a:t>Department of Public Works &amp; Transportation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319479" y="2194906"/>
            <a:ext cx="5857224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99"/>
              </a:lnSpc>
              <a:spcBef>
                <a:spcPct val="0"/>
              </a:spcBef>
            </a:pPr>
            <a:r>
              <a:rPr lang="en-US" sz="2499" spc="125">
                <a:solidFill>
                  <a:srgbClr val="000000"/>
                </a:solidFill>
                <a:latin typeface="Lato Bold"/>
              </a:rPr>
              <a:t>MICROTRANSIT: PGC LINK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360337" y="2179955"/>
            <a:ext cx="5690252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99"/>
              </a:lnSpc>
              <a:spcBef>
                <a:spcPct val="0"/>
              </a:spcBef>
            </a:pPr>
            <a:r>
              <a:rPr lang="en-US" sz="2499" spc="125">
                <a:solidFill>
                  <a:srgbClr val="000000"/>
                </a:solidFill>
                <a:latin typeface="Lato Bold"/>
              </a:rPr>
              <a:t>CALL-A-BUS &amp; CALL-A-CAB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95024" y="5912488"/>
            <a:ext cx="4379043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99"/>
              </a:lnSpc>
              <a:spcBef>
                <a:spcPct val="0"/>
              </a:spcBef>
            </a:pPr>
            <a:r>
              <a:rPr lang="en-US" sz="2499" spc="125">
                <a:solidFill>
                  <a:srgbClr val="000000"/>
                </a:solidFill>
                <a:latin typeface="Lato Bold"/>
              </a:rPr>
              <a:t>PARK &amp; RIDE LOTS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130514" y="5912488"/>
            <a:ext cx="6235154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99"/>
              </a:lnSpc>
              <a:spcBef>
                <a:spcPct val="0"/>
              </a:spcBef>
            </a:pPr>
            <a:r>
              <a:rPr lang="en-US" sz="2499" spc="125">
                <a:solidFill>
                  <a:srgbClr val="000000"/>
                </a:solidFill>
                <a:latin typeface="Lato Bold"/>
              </a:rPr>
              <a:t>CABI, BIKE/PED, VISION ZERO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015942" y="5904955"/>
            <a:ext cx="4379043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499"/>
              </a:lnSpc>
              <a:spcBef>
                <a:spcPct val="0"/>
              </a:spcBef>
            </a:pPr>
            <a:r>
              <a:rPr lang="en-US" sz="2499" spc="125">
                <a:solidFill>
                  <a:srgbClr val="000000"/>
                </a:solidFill>
                <a:latin typeface="Lato Bold"/>
              </a:rPr>
              <a:t>RIDESMART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AF4849-8BC6-4E4E-1FEA-C6438929EBD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7595" y="9735194"/>
            <a:ext cx="1914310" cy="396274"/>
          </a:xfrm>
          <a:prstGeom prst="rect">
            <a:avLst/>
          </a:prstGeom>
        </p:spPr>
      </p:pic>
    </p:spTree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49733" y="629482"/>
            <a:ext cx="11202628" cy="730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700"/>
              </a:lnSpc>
            </a:pPr>
            <a:r>
              <a:rPr lang="en-US" sz="5700">
                <a:solidFill>
                  <a:srgbClr val="020301"/>
                </a:solidFill>
                <a:latin typeface="Lato Bold"/>
              </a:rPr>
              <a:t>Community Outreach Efforts</a:t>
            </a:r>
          </a:p>
        </p:txBody>
      </p:sp>
      <p:sp>
        <p:nvSpPr>
          <p:cNvPr id="4" name="Freeform 4"/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19B5D2-7FEA-B5D8-0EEA-2CB2A78A84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861" y="3294209"/>
            <a:ext cx="2745716" cy="3625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A2A29F-6F4C-2126-94D4-9328747946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6091" y="3298341"/>
            <a:ext cx="2761520" cy="36223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4A87EF-0591-B8EF-F141-A76003B9BC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0775" y="3300741"/>
            <a:ext cx="2668225" cy="36081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0D67A8-5595-B99F-3ACF-42B09EC1B38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5745"/>
          <a:stretch/>
        </p:blipFill>
        <p:spPr>
          <a:xfrm>
            <a:off x="1420072" y="7147050"/>
            <a:ext cx="2481943" cy="25204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C56302-E982-B175-DAEE-63293979AA7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5548"/>
          <a:stretch/>
        </p:blipFill>
        <p:spPr>
          <a:xfrm>
            <a:off x="4570775" y="7117861"/>
            <a:ext cx="2668225" cy="25217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E3F9340-E4E9-D4A6-D1A9-D6AA81087E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8442" y="7123536"/>
            <a:ext cx="2740700" cy="25516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3A9908-BFF3-5A48-4EE8-329F5A3EAEC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923248" y="6987046"/>
            <a:ext cx="2779445" cy="26763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178AEEB-D909-1D3E-EB0E-3C1FD749CA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223565" y="3298341"/>
            <a:ext cx="2570932" cy="34673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15774F-450D-1D1D-7708-4099A59F7B63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b="33635"/>
          <a:stretch/>
        </p:blipFill>
        <p:spPr>
          <a:xfrm>
            <a:off x="14223566" y="6980072"/>
            <a:ext cx="2570931" cy="268461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F135B7B-15FF-752A-201C-EB04F4F013AC}"/>
              </a:ext>
            </a:extLst>
          </p:cNvPr>
          <p:cNvSpPr txBox="1"/>
          <p:nvPr/>
        </p:nvSpPr>
        <p:spPr>
          <a:xfrm>
            <a:off x="2055416" y="1619531"/>
            <a:ext cx="14471600" cy="172354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400" dirty="0">
                <a:latin typeface="Lato Bold"/>
                <a:ea typeface="Lato Bold"/>
                <a:cs typeface="Lato Bold"/>
              </a:rPr>
              <a:t>Actively partnering with stakeholders allows us to participate in community events, county wide!  </a:t>
            </a:r>
          </a:p>
          <a:p>
            <a:r>
              <a:rPr lang="en-US" sz="2400" spc="69" dirty="0">
                <a:solidFill>
                  <a:srgbClr val="323232"/>
                </a:solidFill>
                <a:latin typeface="Lato Bold"/>
                <a:ea typeface="Lato Bold"/>
                <a:cs typeface="Lato Bold"/>
              </a:rPr>
              <a:t>We support benefits/wellness fairs, sustainability events, etc. </a:t>
            </a:r>
            <a:endParaRPr lang="en-US" sz="2400" dirty="0">
              <a:latin typeface="Lato Bold"/>
              <a:ea typeface="Lato Bold"/>
              <a:cs typeface="Lato Bold"/>
            </a:endParaRPr>
          </a:p>
          <a:p>
            <a:endParaRPr lang="en-US" sz="2000" spc="69" dirty="0">
              <a:solidFill>
                <a:srgbClr val="323232"/>
              </a:solidFill>
              <a:latin typeface="Lato Bold" panose="020F0502020204030203" charset="0"/>
              <a:ea typeface="Lato Bold" panose="020F0502020204030203" charset="0"/>
              <a:cs typeface="Lato Bold" panose="020F0502020204030203" charset="0"/>
            </a:endParaRPr>
          </a:p>
          <a:p>
            <a:endParaRPr lang="en-US" sz="2000" spc="69">
              <a:solidFill>
                <a:srgbClr val="323232"/>
              </a:solidFill>
              <a:latin typeface="Lato Bold" panose="020F0502020204030203" charset="0"/>
              <a:ea typeface="Lato Bold" panose="020F0502020204030203" charset="0"/>
              <a:cs typeface="Lato Bold" panose="020F0502020204030203" charset="0"/>
            </a:endParaRPr>
          </a:p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AAE78CA-4C1C-740C-612B-24F62DFF751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09044" y="3358435"/>
            <a:ext cx="2495027" cy="360819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19D4B4D-1E1C-675A-3DBC-9812920AF1C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2872" y="9835209"/>
            <a:ext cx="1914310" cy="396274"/>
          </a:xfrm>
          <a:prstGeom prst="rect">
            <a:avLst/>
          </a:prstGeom>
        </p:spPr>
      </p:pic>
    </p:spTree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41B48-8541-1CE8-F4E3-51CB12928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5D0DC7A-13FF-C8D3-40D1-9AE122CED826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447AA623-D6E0-DEFC-15F9-AACEBC5B1970}"/>
              </a:ext>
            </a:extLst>
          </p:cNvPr>
          <p:cNvSpPr txBox="1"/>
          <p:nvPr/>
        </p:nvSpPr>
        <p:spPr>
          <a:xfrm>
            <a:off x="2059258" y="719455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The </a:t>
            </a:r>
            <a:r>
              <a:rPr lang="en-US" sz="5700" spc="114" err="1">
                <a:solidFill>
                  <a:srgbClr val="323232"/>
                </a:solidFill>
                <a:latin typeface="Lato Bold"/>
              </a:rPr>
              <a:t>BetterBus</a:t>
            </a:r>
            <a:r>
              <a:rPr lang="en-US" sz="5700" spc="114">
                <a:solidFill>
                  <a:srgbClr val="323232"/>
                </a:solidFill>
                <a:latin typeface="Lato Bold"/>
              </a:rPr>
              <a:t> Network Redesign  </a:t>
            </a:r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CDFFB84B-889A-26F0-A552-A50D14F0A0AA}"/>
              </a:ext>
            </a:extLst>
          </p:cNvPr>
          <p:cNvSpPr/>
          <p:nvPr/>
        </p:nvSpPr>
        <p:spPr>
          <a:xfrm>
            <a:off x="447488" y="961010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3" y="0"/>
                </a:lnTo>
                <a:lnTo>
                  <a:pt x="1912813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6FFFF-4423-4D39-432B-A0CA98FBC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3206" y="2137275"/>
            <a:ext cx="7488145" cy="68646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D03B36-A019-5336-5D74-FBE07B0DEE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2148" y="2137275"/>
            <a:ext cx="6923548" cy="670008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E711991-10F4-860F-8DC2-80A37A49DB48}"/>
                  </a:ext>
                </a:extLst>
              </p14:cNvPr>
              <p14:cNvContentPartPr/>
              <p14:nvPr/>
            </p14:nvContentPartPr>
            <p14:xfrm>
              <a:off x="5172840" y="5721326"/>
              <a:ext cx="3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E711991-10F4-860F-8DC2-80A37A49DB48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163840" y="5712326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02675339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21F08-AB91-F5BC-9D89-B3A2883B0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99549AC-2825-D5C6-4ED0-C0D995FFF312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9B58753A-3BC8-15C2-48AB-F5637974B46D}"/>
              </a:ext>
            </a:extLst>
          </p:cNvPr>
          <p:cNvSpPr txBox="1"/>
          <p:nvPr/>
        </p:nvSpPr>
        <p:spPr>
          <a:xfrm>
            <a:off x="2059258" y="719455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Fall Service Change Promotion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8CD366D4-DE40-A0C9-183D-67EC25C2265C}"/>
              </a:ext>
            </a:extLst>
          </p:cNvPr>
          <p:cNvSpPr/>
          <p:nvPr/>
        </p:nvSpPr>
        <p:spPr>
          <a:xfrm>
            <a:off x="725571" y="967132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F66683AD-28E5-72A7-3DA2-86C983BE4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" name="Picture 3" descr="Graphical user interface, application&#10;&#10;AI-generated content may be incorrect.">
            <a:extLst>
              <a:ext uri="{FF2B5EF4-FFF2-40B4-BE49-F238E27FC236}">
                <a16:creationId xmlns:a16="http://schemas.microsoft.com/office/drawing/2014/main" id="{EEFE6209-A5EB-1B5A-2E40-D4197C699C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363" y="1688939"/>
            <a:ext cx="6112835" cy="7641044"/>
          </a:xfrm>
          <a:prstGeom prst="rect">
            <a:avLst/>
          </a:prstGeom>
        </p:spPr>
      </p:pic>
      <p:pic>
        <p:nvPicPr>
          <p:cNvPr id="10" name="Picture 9" descr="Graphical user interface, website&#10;&#10;AI-generated content may be incorrect.">
            <a:extLst>
              <a:ext uri="{FF2B5EF4-FFF2-40B4-BE49-F238E27FC236}">
                <a16:creationId xmlns:a16="http://schemas.microsoft.com/office/drawing/2014/main" id="{0D738F84-6D9A-1420-7303-0ADE83EAEFF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078" y="1688939"/>
            <a:ext cx="5709264" cy="3693894"/>
          </a:xfrm>
          <a:prstGeom prst="rect">
            <a:avLst/>
          </a:prstGeom>
        </p:spPr>
      </p:pic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3114586-7E85-E7C9-E117-5BAFBE4862B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171" y="5621348"/>
            <a:ext cx="5709260" cy="3693892"/>
          </a:xfrm>
          <a:prstGeom prst="rect">
            <a:avLst/>
          </a:prstGeom>
        </p:spPr>
      </p:pic>
      <p:pic>
        <p:nvPicPr>
          <p:cNvPr id="14" name="FSC Tiktok">
            <a:hlinkClick r:id="" action="ppaction://media"/>
            <a:extLst>
              <a:ext uri="{FF2B5EF4-FFF2-40B4-BE49-F238E27FC236}">
                <a16:creationId xmlns:a16="http://schemas.microsoft.com/office/drawing/2014/main" id="{1DAC876B-9F02-AD38-B7A8-31C691EF1D0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3479433" y="1688939"/>
            <a:ext cx="4375576" cy="762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3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EA1F8-6BDD-A774-D539-01F0069AB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189813E-2847-8E22-8526-96F4206372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6719" y="420118"/>
            <a:ext cx="6782023" cy="2569751"/>
          </a:xfrm>
          <a:prstGeom prst="rect">
            <a:avLst/>
          </a:pr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F0F8F775-404F-4035-CE1B-843F471D2436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8CE2160E-843B-8B9E-6690-132C583FA9B5}"/>
              </a:ext>
            </a:extLst>
          </p:cNvPr>
          <p:cNvSpPr txBox="1"/>
          <p:nvPr/>
        </p:nvSpPr>
        <p:spPr>
          <a:xfrm>
            <a:off x="2059258" y="749935"/>
            <a:ext cx="3845422" cy="36548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 err="1">
                <a:solidFill>
                  <a:srgbClr val="323232"/>
                </a:solidFill>
                <a:latin typeface="Lato Bold"/>
                <a:ea typeface="Lato Bold"/>
                <a:cs typeface="Lato Bold"/>
              </a:rPr>
              <a:t>BetterBus</a:t>
            </a:r>
            <a:r>
              <a:rPr lang="en-US" sz="5700" spc="114">
                <a:solidFill>
                  <a:srgbClr val="323232"/>
                </a:solidFill>
                <a:latin typeface="Lato Bold"/>
                <a:ea typeface="Lato Bold"/>
                <a:cs typeface="Lato Bold"/>
              </a:rPr>
              <a:t> Network Redesign  Video Marketing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4EB5032B-2176-9C23-B68B-B8BEB8EFE262}"/>
              </a:ext>
            </a:extLst>
          </p:cNvPr>
          <p:cNvSpPr/>
          <p:nvPr/>
        </p:nvSpPr>
        <p:spPr>
          <a:xfrm>
            <a:off x="725571" y="967132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35995A7A-1A0C-0B4E-D294-956F46826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" name="BEB Promotional Video (2)">
            <a:hlinkClick r:id="" action="ppaction://media"/>
            <a:extLst>
              <a:ext uri="{FF2B5EF4-FFF2-40B4-BE49-F238E27FC236}">
                <a16:creationId xmlns:a16="http://schemas.microsoft.com/office/drawing/2014/main" id="{607F200B-6810-A968-72E0-323D7BCB7A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55378" y="2714958"/>
            <a:ext cx="6055181" cy="69267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6A6623-1140-5FB9-F1D3-BD4ABB630EF8}"/>
              </a:ext>
            </a:extLst>
          </p:cNvPr>
          <p:cNvSpPr txBox="1"/>
          <p:nvPr/>
        </p:nvSpPr>
        <p:spPr>
          <a:xfrm>
            <a:off x="1990700" y="4559374"/>
            <a:ext cx="5428996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>
                <a:latin typeface="Lato Bold"/>
                <a:ea typeface="Lato Bold"/>
                <a:cs typeface="Lato Bold"/>
              </a:rPr>
              <a:t>Promotional video produced by the Office of Transportation featuring outlining the addition of various routes across Prince George’s County including major hubs like the National Harbor/MGM area, The University of Maryland and the Bowie Fairwood Medical Center . 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B9583D96-9680-C74C-AD10-56F8E95D2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684" y="1357479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9E920A6-94A8-DBA1-060B-E0E0CCF1CF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18885">
            <a:off x="4213118" y="2053790"/>
            <a:ext cx="8898713" cy="669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6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D6D1D-917D-BEAB-E6CD-3ED74CEB1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D9CDAB8-FC57-DB01-2CD9-5A23F76CD5F1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D2741F34-0F0E-9150-AE3D-098ABF1D1482}"/>
              </a:ext>
            </a:extLst>
          </p:cNvPr>
          <p:cNvSpPr/>
          <p:nvPr/>
        </p:nvSpPr>
        <p:spPr>
          <a:xfrm rot="5400000">
            <a:off x="2874436" y="5939225"/>
            <a:ext cx="6317853" cy="0"/>
          </a:xfrm>
          <a:prstGeom prst="line">
            <a:avLst/>
          </a:prstGeom>
          <a:ln w="47625" cap="rnd">
            <a:solidFill>
              <a:srgbClr val="E9E9E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BE740DED-2128-E659-A091-C2F6103AF45E}"/>
              </a:ext>
            </a:extLst>
          </p:cNvPr>
          <p:cNvSpPr txBox="1"/>
          <p:nvPr/>
        </p:nvSpPr>
        <p:spPr>
          <a:xfrm>
            <a:off x="2059258" y="719455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Essential Marketing Materials 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7D1CDAA2-44E8-D5BD-6A96-39221AE7F467}"/>
              </a:ext>
            </a:extLst>
          </p:cNvPr>
          <p:cNvSpPr/>
          <p:nvPr/>
        </p:nvSpPr>
        <p:spPr>
          <a:xfrm>
            <a:off x="722726" y="9818596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93DDD52B-5C56-77D4-2337-6FE75481E4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" name="Picture 20" descr="A picture containing map&#10;&#10;AI-generated content may be incorrect.">
            <a:extLst>
              <a:ext uri="{FF2B5EF4-FFF2-40B4-BE49-F238E27FC236}">
                <a16:creationId xmlns:a16="http://schemas.microsoft.com/office/drawing/2014/main" id="{3F34B37A-772A-6DCC-B9FF-B7BCD13D46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962" y="1672819"/>
            <a:ext cx="5496875" cy="4248381"/>
          </a:xfrm>
          <a:prstGeom prst="rect">
            <a:avLst/>
          </a:prstGeom>
        </p:spPr>
      </p:pic>
      <p:sp>
        <p:nvSpPr>
          <p:cNvPr id="3" name="Freeform 8">
            <a:extLst>
              <a:ext uri="{FF2B5EF4-FFF2-40B4-BE49-F238E27FC236}">
                <a16:creationId xmlns:a16="http://schemas.microsoft.com/office/drawing/2014/main" id="{FB24A425-C406-5E3B-F553-C46F9031A84A}"/>
              </a:ext>
            </a:extLst>
          </p:cNvPr>
          <p:cNvSpPr/>
          <p:nvPr/>
        </p:nvSpPr>
        <p:spPr>
          <a:xfrm>
            <a:off x="12766932" y="1444218"/>
            <a:ext cx="5046279" cy="8115649"/>
          </a:xfrm>
          <a:custGeom>
            <a:avLst/>
            <a:gdLst/>
            <a:ahLst/>
            <a:cxnLst/>
            <a:rect l="l" t="t" r="r" b="b"/>
            <a:pathLst>
              <a:path w="3734469" h="5481918">
                <a:moveTo>
                  <a:pt x="0" y="0"/>
                </a:moveTo>
                <a:lnTo>
                  <a:pt x="3734468" y="0"/>
                </a:lnTo>
                <a:lnTo>
                  <a:pt x="3734468" y="5481919"/>
                </a:lnTo>
                <a:lnTo>
                  <a:pt x="0" y="54819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3F352CDE-9ED4-C1E8-193C-37C6F2B53E71}"/>
              </a:ext>
            </a:extLst>
          </p:cNvPr>
          <p:cNvSpPr/>
          <p:nvPr/>
        </p:nvSpPr>
        <p:spPr>
          <a:xfrm>
            <a:off x="7056277" y="6273857"/>
            <a:ext cx="5509864" cy="3284808"/>
          </a:xfrm>
          <a:custGeom>
            <a:avLst/>
            <a:gdLst/>
            <a:ahLst/>
            <a:cxnLst/>
            <a:rect l="l" t="t" r="r" b="b"/>
            <a:pathLst>
              <a:path w="5970039" h="3847003">
                <a:moveTo>
                  <a:pt x="0" y="0"/>
                </a:moveTo>
                <a:lnTo>
                  <a:pt x="5970039" y="0"/>
                </a:lnTo>
                <a:lnTo>
                  <a:pt x="5970039" y="3847004"/>
                </a:lnTo>
                <a:lnTo>
                  <a:pt x="0" y="384700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AC38E0C-BA66-A04F-B9C5-1143D4139812}"/>
                  </a:ext>
                </a:extLst>
              </p14:cNvPr>
              <p14:cNvContentPartPr/>
              <p14:nvPr/>
            </p14:nvContentPartPr>
            <p14:xfrm>
              <a:off x="514954" y="7914909"/>
              <a:ext cx="1742400" cy="144684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AC38E0C-BA66-A04F-B9C5-1143D413981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05954" y="7905909"/>
                <a:ext cx="1760040" cy="14644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921EEAB-BCA0-3721-F5B1-0B2FD94B50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4789" y="1672819"/>
            <a:ext cx="6057461" cy="768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14581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68C56-BBE9-9915-6BA6-5FB41BD46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C9A973C-21C8-B30B-D670-A3968C167858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96FF4CBE-56B6-195F-47AE-82F5E77AE92F}"/>
              </a:ext>
            </a:extLst>
          </p:cNvPr>
          <p:cNvSpPr/>
          <p:nvPr/>
        </p:nvSpPr>
        <p:spPr>
          <a:xfrm rot="5400000">
            <a:off x="4489876" y="5329625"/>
            <a:ext cx="6317853" cy="0"/>
          </a:xfrm>
          <a:prstGeom prst="line">
            <a:avLst/>
          </a:prstGeom>
          <a:ln w="47625" cap="rnd">
            <a:solidFill>
              <a:srgbClr val="E9E9E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F751C8A1-F6DC-1B9B-D9A2-7E5664C107E2}"/>
              </a:ext>
            </a:extLst>
          </p:cNvPr>
          <p:cNvSpPr txBox="1"/>
          <p:nvPr/>
        </p:nvSpPr>
        <p:spPr>
          <a:xfrm>
            <a:off x="2059258" y="719455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On-the-Road Marketing 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DB26693E-A9CA-A0F7-25C3-572944F6B711}"/>
              </a:ext>
            </a:extLst>
          </p:cNvPr>
          <p:cNvSpPr/>
          <p:nvPr/>
        </p:nvSpPr>
        <p:spPr>
          <a:xfrm>
            <a:off x="722726" y="9818596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C702C17A-0EFD-DF01-BB3F-7A60391D5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4E4D68-89B9-BF92-F6FE-D5D197142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149" y="2169551"/>
            <a:ext cx="9075752" cy="6319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D46DBE-C180-54DC-891C-2C7136EF6EF0}"/>
              </a:ext>
            </a:extLst>
          </p:cNvPr>
          <p:cNvSpPr txBox="1"/>
          <p:nvPr/>
        </p:nvSpPr>
        <p:spPr>
          <a:xfrm>
            <a:off x="1035809" y="2324861"/>
            <a:ext cx="6009779" cy="60016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Lato Bold"/>
                <a:ea typeface="Lato Bold"/>
                <a:cs typeface="Lato Bold"/>
              </a:rPr>
              <a:t>Utilizing </a:t>
            </a:r>
            <a:r>
              <a:rPr lang="en-US" sz="3200" err="1">
                <a:latin typeface="Lato Bold"/>
                <a:ea typeface="Lato Bold"/>
                <a:cs typeface="Lato Bold"/>
              </a:rPr>
              <a:t>TheBus</a:t>
            </a:r>
            <a:r>
              <a:rPr lang="en-US" sz="3200">
                <a:latin typeface="Lato Bold"/>
                <a:ea typeface="Lato Bold"/>
                <a:cs typeface="Lato Bold"/>
              </a:rPr>
              <a:t> as a form of marketing on the road to increase brand visibility and spark public interest.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Lato Bold"/>
                <a:ea typeface="Lato Bold"/>
                <a:cs typeface="Lato Bold"/>
              </a:rPr>
              <a:t>Featuring </a:t>
            </a:r>
            <a:r>
              <a:rPr lang="en-US" sz="3200" err="1">
                <a:latin typeface="Lato Bold"/>
                <a:ea typeface="Lato Bold"/>
                <a:cs typeface="Lato Bold"/>
              </a:rPr>
              <a:t>RideSmart’s</a:t>
            </a:r>
            <a:r>
              <a:rPr lang="en-US" sz="3200">
                <a:latin typeface="Lato Bold"/>
                <a:ea typeface="Lato Bold"/>
                <a:cs typeface="Lato Bold"/>
              </a:rPr>
              <a:t> website to help drive webpage interactions and engagement.</a:t>
            </a:r>
            <a:endParaRPr lang="en-US" sz="3200">
              <a:latin typeface="Calibri"/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>
                <a:latin typeface="Lato Bold"/>
                <a:ea typeface="Lato Bold"/>
                <a:cs typeface="Lato Bold"/>
              </a:rPr>
              <a:t>This information is tracked and analyzed quarterly using the County’s </a:t>
            </a:r>
            <a:r>
              <a:rPr lang="en-US" sz="3200" err="1">
                <a:latin typeface="Lato Bold"/>
                <a:ea typeface="Lato Bold"/>
                <a:cs typeface="Lato Bold"/>
              </a:rPr>
              <a:t>SiteAnalytics</a:t>
            </a:r>
            <a:r>
              <a:rPr lang="en-US" sz="3200">
                <a:latin typeface="Lato Bold"/>
                <a:ea typeface="Lato Bold"/>
                <a:cs typeface="Lato Bold"/>
              </a:rPr>
              <a:t> service.</a:t>
            </a:r>
            <a:r>
              <a:rPr lang="en-US" sz="3200"/>
              <a:t> </a:t>
            </a:r>
            <a:endParaRPr lang="en-US" sz="3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8665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2D958-3649-05A5-F275-C2719D57B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70BBD8A-11FC-49AC-48E6-343F3C5C863C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3A0C0238-81A8-1772-E669-13D4A29CA4A8}"/>
              </a:ext>
            </a:extLst>
          </p:cNvPr>
          <p:cNvSpPr/>
          <p:nvPr/>
        </p:nvSpPr>
        <p:spPr>
          <a:xfrm rot="5400000">
            <a:off x="2874436" y="5939225"/>
            <a:ext cx="6317853" cy="0"/>
          </a:xfrm>
          <a:prstGeom prst="line">
            <a:avLst/>
          </a:prstGeom>
          <a:ln w="47625" cap="rnd">
            <a:solidFill>
              <a:srgbClr val="E9E9E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3FEB7C18-C2D6-5B6E-9B81-8700332E0A13}"/>
              </a:ext>
            </a:extLst>
          </p:cNvPr>
          <p:cNvSpPr txBox="1"/>
          <p:nvPr/>
        </p:nvSpPr>
        <p:spPr>
          <a:xfrm>
            <a:off x="2059258" y="719455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Social Media Presence 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73EB5B32-DA81-A1B0-74D7-60AAC436D44D}"/>
              </a:ext>
            </a:extLst>
          </p:cNvPr>
          <p:cNvSpPr/>
          <p:nvPr/>
        </p:nvSpPr>
        <p:spPr>
          <a:xfrm>
            <a:off x="722726" y="9818596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B9F0DE9D-8394-17FD-2842-0466D1BE2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106906-E80D-44B6-C12E-4E58D3B78D03}"/>
              </a:ext>
            </a:extLst>
          </p:cNvPr>
          <p:cNvSpPr txBox="1"/>
          <p:nvPr/>
        </p:nvSpPr>
        <p:spPr>
          <a:xfrm>
            <a:off x="1240971" y="3439885"/>
            <a:ext cx="3709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41820C-A2E5-3F73-BB2D-7E541F2C029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1345"/>
          <a:stretch/>
        </p:blipFill>
        <p:spPr>
          <a:xfrm>
            <a:off x="1035156" y="1686930"/>
            <a:ext cx="6649079" cy="76248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627FD4-8AB2-AFF4-2F77-19D4E1CD22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731" t="12413" r="57367" b="5897"/>
          <a:stretch>
            <a:fillRect/>
          </a:stretch>
        </p:blipFill>
        <p:spPr>
          <a:xfrm>
            <a:off x="7923507" y="1678388"/>
            <a:ext cx="9296477" cy="61678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F04C6B-45FA-8FD6-4165-BED559B428E4}"/>
              </a:ext>
            </a:extLst>
          </p:cNvPr>
          <p:cNvSpPr txBox="1"/>
          <p:nvPr/>
        </p:nvSpPr>
        <p:spPr>
          <a:xfrm>
            <a:off x="7927521" y="8090806"/>
            <a:ext cx="9171842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err="1">
                <a:latin typeface="Lato Bold Bold"/>
                <a:ea typeface="Calibri"/>
                <a:cs typeface="Calibri"/>
              </a:rPr>
              <a:t>RideSmart</a:t>
            </a:r>
            <a:r>
              <a:rPr lang="en-US" sz="2400" dirty="0">
                <a:latin typeface="Lato Bold Bold"/>
                <a:ea typeface="Calibri"/>
                <a:cs typeface="Calibri"/>
              </a:rPr>
              <a:t> currently advertises via an independent LinkedIn page and through the Department of Public Works and Transportation. </a:t>
            </a:r>
            <a:endParaRPr lang="en-US" sz="2400">
              <a:latin typeface="Lato Bold Bold"/>
              <a:ea typeface="Lato Bold Bold"/>
              <a:cs typeface="Lato Bold Bold"/>
            </a:endParaRPr>
          </a:p>
          <a:p>
            <a:r>
              <a:rPr lang="en-US" sz="2400" dirty="0">
                <a:latin typeface="Lato Bold Bold"/>
                <a:ea typeface="Calibri"/>
                <a:cs typeface="Calibri"/>
              </a:rPr>
              <a:t>In 2025 </a:t>
            </a:r>
            <a:r>
              <a:rPr lang="en-US" sz="2400" err="1">
                <a:latin typeface="Lato Bold Bold"/>
                <a:ea typeface="Calibri"/>
                <a:cs typeface="Calibri"/>
              </a:rPr>
              <a:t>RideSmart's</a:t>
            </a:r>
            <a:r>
              <a:rPr lang="en-US" sz="2400" dirty="0">
                <a:latin typeface="Lato Bold Bold"/>
                <a:ea typeface="Calibri"/>
                <a:cs typeface="Calibri"/>
              </a:rPr>
              <a:t> LinkedIn garnered over 600 total impressions</a:t>
            </a:r>
            <a:endParaRPr lang="en-US" sz="2400">
              <a:latin typeface="Lato Bold Bold"/>
            </a:endParaRPr>
          </a:p>
        </p:txBody>
      </p:sp>
    </p:spTree>
    <p:extLst>
      <p:ext uri="{BB962C8B-B14F-4D97-AF65-F5344CB8AC3E}">
        <p14:creationId xmlns:p14="http://schemas.microsoft.com/office/powerpoint/2010/main" val="3029964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0D31C-1150-C5EC-BBEC-E5AA24780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3D0E2CA-858F-5BF1-EE09-EA950B953E48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74A281FD-993F-C4A7-EFBF-69E44021FEF5}"/>
              </a:ext>
            </a:extLst>
          </p:cNvPr>
          <p:cNvSpPr/>
          <p:nvPr/>
        </p:nvSpPr>
        <p:spPr>
          <a:xfrm rot="5400000">
            <a:off x="1929556" y="5741105"/>
            <a:ext cx="6317853" cy="0"/>
          </a:xfrm>
          <a:prstGeom prst="line">
            <a:avLst/>
          </a:prstGeom>
          <a:ln w="47625" cap="rnd">
            <a:solidFill>
              <a:srgbClr val="E9E9E9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11B0F656-06BC-A923-BBA1-DF4B3454A873}"/>
              </a:ext>
            </a:extLst>
          </p:cNvPr>
          <p:cNvSpPr txBox="1"/>
          <p:nvPr/>
        </p:nvSpPr>
        <p:spPr>
          <a:xfrm>
            <a:off x="2059258" y="719455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Promotional ‘Swag’ Items!</a:t>
            </a:r>
          </a:p>
        </p:txBody>
      </p:sp>
      <p:sp>
        <p:nvSpPr>
          <p:cNvPr id="17" name="Freeform 17">
            <a:extLst>
              <a:ext uri="{FF2B5EF4-FFF2-40B4-BE49-F238E27FC236}">
                <a16:creationId xmlns:a16="http://schemas.microsoft.com/office/drawing/2014/main" id="{E3990A44-5BAE-585A-32F3-2C9FF99FCC04}"/>
              </a:ext>
            </a:extLst>
          </p:cNvPr>
          <p:cNvSpPr/>
          <p:nvPr/>
        </p:nvSpPr>
        <p:spPr>
          <a:xfrm>
            <a:off x="722726" y="9818596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2" y="0"/>
                </a:lnTo>
                <a:lnTo>
                  <a:pt x="1912812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id="{405ABD18-B47B-9FC3-8D71-5CC118714C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017844-3785-FBAB-7F9D-175F13B62048}"/>
              </a:ext>
            </a:extLst>
          </p:cNvPr>
          <p:cNvSpPr txBox="1"/>
          <p:nvPr/>
        </p:nvSpPr>
        <p:spPr>
          <a:xfrm>
            <a:off x="1149531" y="2952204"/>
            <a:ext cx="4075611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 dirty="0">
                <a:latin typeface="Lato Bold"/>
                <a:ea typeface="Lato Bold Bold"/>
                <a:cs typeface="Lato Bold Bold"/>
              </a:rPr>
              <a:t>Highly effective swag items:</a:t>
            </a:r>
          </a:p>
          <a:p>
            <a:endParaRPr lang="en-US" sz="3200" dirty="0">
              <a:latin typeface="Lato Bold"/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latin typeface="Lato Bold"/>
                <a:ea typeface="Lato Bold Bold"/>
                <a:cs typeface="Lato Bold Bold"/>
              </a:rPr>
              <a:t>Bento Boxes  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latin typeface="Lato Bold"/>
                <a:ea typeface="Lato Bold Bold"/>
                <a:cs typeface="Lato Bold Bold"/>
              </a:rPr>
              <a:t>Bike lights 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latin typeface="Lato Bold"/>
                <a:ea typeface="Lato Bold Bold"/>
                <a:cs typeface="Lato Bold Bold"/>
              </a:rPr>
              <a:t>Portable Fans 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latin typeface="Lato Bold"/>
                <a:ea typeface="Lato Bold Bold"/>
                <a:cs typeface="Lato Bold Bold"/>
              </a:rPr>
              <a:t>Laptop bags 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latin typeface="Lato Bold"/>
                <a:ea typeface="Lato Bold Bold"/>
                <a:cs typeface="Lato Bold Bold"/>
              </a:rPr>
              <a:t>Stress buses </a:t>
            </a:r>
          </a:p>
          <a:p>
            <a:pPr marL="457200" indent="-457200">
              <a:buFont typeface="Arial"/>
              <a:buChar char="•"/>
            </a:pPr>
            <a:r>
              <a:rPr lang="en-US" sz="3200" dirty="0">
                <a:latin typeface="Lato Bold"/>
                <a:ea typeface="Calibri"/>
                <a:cs typeface="Calibri"/>
              </a:rPr>
              <a:t>Water bottles</a:t>
            </a:r>
          </a:p>
        </p:txBody>
      </p:sp>
      <p:pic>
        <p:nvPicPr>
          <p:cNvPr id="4" name="Picture 3" descr="No alternative text description for this image">
            <a:extLst>
              <a:ext uri="{FF2B5EF4-FFF2-40B4-BE49-F238E27FC236}">
                <a16:creationId xmlns:a16="http://schemas.microsoft.com/office/drawing/2014/main" id="{0A0318A5-AC1C-1819-DC89-8B140B36D9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7825" y="6192474"/>
            <a:ext cx="3635790" cy="2894762"/>
          </a:xfrm>
          <a:prstGeom prst="rect">
            <a:avLst/>
          </a:prstGeom>
        </p:spPr>
      </p:pic>
      <p:pic>
        <p:nvPicPr>
          <p:cNvPr id="6" name="Picture 5" descr="No alternative text description for this image">
            <a:extLst>
              <a:ext uri="{FF2B5EF4-FFF2-40B4-BE49-F238E27FC236}">
                <a16:creationId xmlns:a16="http://schemas.microsoft.com/office/drawing/2014/main" id="{EC03C4EB-8016-62F9-B58D-67996491AF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794" y="6192473"/>
            <a:ext cx="3757709" cy="2894762"/>
          </a:xfrm>
          <a:prstGeom prst="rect">
            <a:avLst/>
          </a:prstGeom>
        </p:spPr>
      </p:pic>
      <p:pic>
        <p:nvPicPr>
          <p:cNvPr id="10" name="Picture 9" descr="No alternative text description for this image">
            <a:extLst>
              <a:ext uri="{FF2B5EF4-FFF2-40B4-BE49-F238E27FC236}">
                <a16:creationId xmlns:a16="http://schemas.microsoft.com/office/drawing/2014/main" id="{5C9D9DB3-DADC-0225-9FCF-BA999CCB9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62901" y="2942597"/>
            <a:ext cx="3755954" cy="6147974"/>
          </a:xfrm>
          <a:prstGeom prst="rect">
            <a:avLst/>
          </a:prstGeom>
        </p:spPr>
      </p:pic>
      <p:pic>
        <p:nvPicPr>
          <p:cNvPr id="11" name="Picture 10" descr="No alternative text description for this image">
            <a:extLst>
              <a:ext uri="{FF2B5EF4-FFF2-40B4-BE49-F238E27FC236}">
                <a16:creationId xmlns:a16="http://schemas.microsoft.com/office/drawing/2014/main" id="{A1EEE83F-3D97-C4C0-48D8-4B098D831C0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4130" t="30165" r="1087" b="3378"/>
          <a:stretch>
            <a:fillRect/>
          </a:stretch>
        </p:blipFill>
        <p:spPr>
          <a:xfrm>
            <a:off x="5612794" y="2950205"/>
            <a:ext cx="3755954" cy="3040818"/>
          </a:xfrm>
          <a:prstGeom prst="rect">
            <a:avLst/>
          </a:prstGeom>
        </p:spPr>
      </p:pic>
      <p:pic>
        <p:nvPicPr>
          <p:cNvPr id="12" name="Picture 11" descr="No alternative text description for this image">
            <a:extLst>
              <a:ext uri="{FF2B5EF4-FFF2-40B4-BE49-F238E27FC236}">
                <a16:creationId xmlns:a16="http://schemas.microsoft.com/office/drawing/2014/main" id="{38F4511D-C4DD-9C3F-E95E-609E13E508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57826" y="2940202"/>
            <a:ext cx="3635788" cy="303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33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20D44-7AEE-A49C-C324-02244D994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60AB36C-D863-E794-AD85-316AECD5749A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09DE12FB-ABFE-99FA-935C-2C23A22C8C97}"/>
              </a:ext>
            </a:extLst>
          </p:cNvPr>
          <p:cNvGrpSpPr/>
          <p:nvPr/>
        </p:nvGrpSpPr>
        <p:grpSpPr>
          <a:xfrm>
            <a:off x="1025103" y="2578505"/>
            <a:ext cx="7194891" cy="6684650"/>
            <a:chOff x="-86603" y="-2805327"/>
            <a:chExt cx="10109796" cy="9860090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0D051FBF-F51D-F7A5-C633-6DBF861D1D2B}"/>
                </a:ext>
              </a:extLst>
            </p:cNvPr>
            <p:cNvSpPr txBox="1"/>
            <p:nvPr/>
          </p:nvSpPr>
          <p:spPr>
            <a:xfrm>
              <a:off x="427932" y="-2805327"/>
              <a:ext cx="9595261" cy="986009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399"/>
                </a:lnSpc>
              </a:pPr>
              <a:r>
                <a:rPr lang="en-US" sz="2000" spc="119" dirty="0">
                  <a:solidFill>
                    <a:srgbClr val="323232"/>
                  </a:solidFill>
                  <a:latin typeface="Lato Bold Bold"/>
                  <a:ea typeface="+mn-lt"/>
                  <a:cs typeface="+mn-lt"/>
                </a:rPr>
                <a:t>Prince George's County Public Schools (PGCPS) has a "Safe Passage" initiative, </a:t>
              </a:r>
              <a:r>
                <a:rPr lang="en-US" sz="2000" spc="119" dirty="0">
                  <a:solidFill>
                    <a:srgbClr val="001D35"/>
                  </a:solidFill>
                  <a:latin typeface="Lato Bold Bold"/>
                  <a:ea typeface="+mn-lt"/>
                  <a:cs typeface="+mn-lt"/>
                </a:rPr>
                <a:t>primarily a pilot program launched in 2024, using trained volunteers (often from community groups) and PGCPS Safe Passage Coordinators to provide a visible, deterrent presence on student walking routes, addressing concerns about violence and traffic safety after recent tragedies</a:t>
              </a:r>
            </a:p>
            <a:p>
              <a:pPr>
                <a:lnSpc>
                  <a:spcPts val="4399"/>
                </a:lnSpc>
              </a:pPr>
              <a:endParaRPr lang="en-US" sz="2000" spc="119" dirty="0">
                <a:solidFill>
                  <a:srgbClr val="001D35"/>
                </a:solidFill>
                <a:latin typeface="Lato Bold Bold"/>
                <a:ea typeface="Calibri"/>
                <a:cs typeface="Calibri"/>
              </a:endParaRPr>
            </a:p>
            <a:p>
              <a:pPr>
                <a:lnSpc>
                  <a:spcPts val="4399"/>
                </a:lnSpc>
              </a:pPr>
              <a:r>
                <a:rPr lang="en-US" sz="2000" spc="119" dirty="0">
                  <a:solidFill>
                    <a:srgbClr val="001D35"/>
                  </a:solidFill>
                  <a:latin typeface="Lato Bold Bold"/>
                  <a:ea typeface="Calibri"/>
                  <a:cs typeface="Calibri"/>
                </a:rPr>
                <a:t>Bi-monthly planning meeting, expecting to continue through 2026. The Office of Transportation will continue collaborating with PGCPS in this effort. </a:t>
              </a:r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5D7B76B3-0E8F-2E44-6237-925F172741DF}"/>
                </a:ext>
              </a:extLst>
            </p:cNvPr>
            <p:cNvSpPr txBox="1"/>
            <p:nvPr/>
          </p:nvSpPr>
          <p:spPr>
            <a:xfrm>
              <a:off x="-86603" y="3355277"/>
              <a:ext cx="7473500" cy="17953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6C0F22BE-A094-9B65-E324-2FE366E944E8}"/>
              </a:ext>
            </a:extLst>
          </p:cNvPr>
          <p:cNvSpPr txBox="1"/>
          <p:nvPr/>
        </p:nvSpPr>
        <p:spPr>
          <a:xfrm>
            <a:off x="2059258" y="756859"/>
            <a:ext cx="9287136" cy="15200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Future Opportunities -  Safe Passages to School </a:t>
            </a:r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9F04E557-908B-4F73-896F-C94D07FD8A88}"/>
              </a:ext>
            </a:extLst>
          </p:cNvPr>
          <p:cNvSpPr/>
          <p:nvPr/>
        </p:nvSpPr>
        <p:spPr>
          <a:xfrm>
            <a:off x="447488" y="961010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3" y="0"/>
                </a:lnTo>
                <a:lnTo>
                  <a:pt x="1912813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EEE88F-35EC-F5EA-B3F3-08F195831B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2127" y="2576593"/>
            <a:ext cx="8970323" cy="679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295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806EC-3BE3-8B99-5952-D466E2F81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08E6003-E086-8626-3624-6B1911C2E1ED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665164E3-3EBB-BAB9-0D3B-BC8098339AE9}"/>
              </a:ext>
            </a:extLst>
          </p:cNvPr>
          <p:cNvGrpSpPr/>
          <p:nvPr/>
        </p:nvGrpSpPr>
        <p:grpSpPr>
          <a:xfrm>
            <a:off x="1160713" y="1753663"/>
            <a:ext cx="12431189" cy="4350833"/>
            <a:chOff x="-86603" y="-650472"/>
            <a:chExt cx="16574918" cy="5801111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C50A761F-DF94-7AC7-0328-BF71419F4A00}"/>
                </a:ext>
              </a:extLst>
            </p:cNvPr>
            <p:cNvSpPr txBox="1"/>
            <p:nvPr/>
          </p:nvSpPr>
          <p:spPr>
            <a:xfrm>
              <a:off x="1101117" y="-650472"/>
              <a:ext cx="15387198" cy="290866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399"/>
                </a:lnSpc>
              </a:pPr>
              <a:r>
                <a:rPr lang="en-US" sz="2800" spc="119" dirty="0">
                  <a:solidFill>
                    <a:srgbClr val="323232"/>
                  </a:solidFill>
                  <a:latin typeface="Lato Bold Bold"/>
                  <a:ea typeface="Lato Bold Bold"/>
                  <a:cs typeface="Lato Bold Bold"/>
                </a:rPr>
                <a:t>Exploring opportunities to feature various in-mall promotions at The Mall at Prince George’s, Bowie Towne Center and Woodmore Towne Center </a:t>
              </a:r>
            </a:p>
            <a:p>
              <a:pPr>
                <a:lnSpc>
                  <a:spcPts val="4399"/>
                </a:lnSpc>
              </a:pPr>
              <a:endParaRPr lang="en-US" sz="2400" spc="119">
                <a:solidFill>
                  <a:srgbClr val="323232"/>
                </a:solidFill>
                <a:latin typeface="Lato Bold"/>
              </a:endParaRPr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F0873891-28CC-299C-D36F-3DCA13DDEA19}"/>
                </a:ext>
              </a:extLst>
            </p:cNvPr>
            <p:cNvSpPr txBox="1"/>
            <p:nvPr/>
          </p:nvSpPr>
          <p:spPr>
            <a:xfrm>
              <a:off x="-86603" y="3355277"/>
              <a:ext cx="7473500" cy="17953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51E139C2-ECD1-9064-525F-C12F3AE3BEA9}"/>
              </a:ext>
            </a:extLst>
          </p:cNvPr>
          <p:cNvSpPr txBox="1"/>
          <p:nvPr/>
        </p:nvSpPr>
        <p:spPr>
          <a:xfrm>
            <a:off x="2059258" y="814977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Future Opportunities </a:t>
            </a:r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31170A30-E5A5-7DA5-593B-2252859FD6D4}"/>
              </a:ext>
            </a:extLst>
          </p:cNvPr>
          <p:cNvSpPr/>
          <p:nvPr/>
        </p:nvSpPr>
        <p:spPr>
          <a:xfrm>
            <a:off x="447488" y="961010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3" y="0"/>
                </a:lnTo>
                <a:lnTo>
                  <a:pt x="1912813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214812-9921-072C-7243-D165C8876CB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1947"/>
          <a:stretch/>
        </p:blipFill>
        <p:spPr>
          <a:xfrm>
            <a:off x="9095355" y="6877910"/>
            <a:ext cx="4764926" cy="27215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EE4D13-8261-D911-0A7D-02BF81E0F0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343" y="3421966"/>
            <a:ext cx="9153106" cy="345591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B69ACA5-4FD1-DCBE-AFEF-4459AEC1D1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1622" y="6914464"/>
            <a:ext cx="4528275" cy="2684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89362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DEADA-70AD-C1B4-B9EE-17A4B2F65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1E10243-1D6E-F322-BC23-F4E12C11ED2B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66918C1A-45CF-BAFB-9417-E2C76FA5BA5A}"/>
              </a:ext>
            </a:extLst>
          </p:cNvPr>
          <p:cNvGrpSpPr/>
          <p:nvPr/>
        </p:nvGrpSpPr>
        <p:grpSpPr>
          <a:xfrm>
            <a:off x="1160713" y="1885178"/>
            <a:ext cx="14653421" cy="4606776"/>
            <a:chOff x="-86603" y="-991730"/>
            <a:chExt cx="19537894" cy="6142369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DFFB53D1-76D4-FE72-0132-535013DC1EC3}"/>
                </a:ext>
              </a:extLst>
            </p:cNvPr>
            <p:cNvSpPr txBox="1"/>
            <p:nvPr/>
          </p:nvSpPr>
          <p:spPr>
            <a:xfrm>
              <a:off x="1101600" y="-991730"/>
              <a:ext cx="18349691" cy="301198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399"/>
                </a:lnSpc>
              </a:pPr>
              <a:r>
                <a:rPr lang="en-US" sz="2800" spc="119" dirty="0">
                  <a:solidFill>
                    <a:srgbClr val="323232"/>
                  </a:solidFill>
                  <a:latin typeface="Lato Bold Bold"/>
                  <a:ea typeface="Lato Bold"/>
                  <a:cs typeface="Lato Bold"/>
                </a:rPr>
                <a:t>Exploring opportunities to integrate billboard advertisements into high-volume traffic area across the county including Central Ave.</a:t>
              </a:r>
            </a:p>
            <a:p>
              <a:pPr>
                <a:lnSpc>
                  <a:spcPts val="4399"/>
                </a:lnSpc>
              </a:pPr>
              <a:r>
                <a:rPr lang="en-US" sz="2800" spc="119" dirty="0">
                  <a:solidFill>
                    <a:srgbClr val="323232"/>
                  </a:solidFill>
                  <a:latin typeface="Lato Bold Bold"/>
                  <a:ea typeface="Lato Bold"/>
                  <a:cs typeface="Lato Bold"/>
                </a:rPr>
                <a:t>Currently exploring a potential contract and working though the county’s procurement procedures</a:t>
              </a:r>
              <a:endParaRPr lang="en-US" sz="2800" dirty="0">
                <a:latin typeface="Lato Bold Bold"/>
                <a:ea typeface="Lato Bold Bold"/>
                <a:cs typeface="Lato Bold Bold"/>
              </a:endParaRPr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88003A0A-5D1C-17F5-E00C-5DE81BF79E11}"/>
                </a:ext>
              </a:extLst>
            </p:cNvPr>
            <p:cNvSpPr txBox="1"/>
            <p:nvPr/>
          </p:nvSpPr>
          <p:spPr>
            <a:xfrm>
              <a:off x="-86603" y="3355277"/>
              <a:ext cx="7473500" cy="17953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CABF8700-380C-F896-2CD7-259029207AEA}"/>
              </a:ext>
            </a:extLst>
          </p:cNvPr>
          <p:cNvSpPr txBox="1"/>
          <p:nvPr/>
        </p:nvSpPr>
        <p:spPr>
          <a:xfrm>
            <a:off x="2059258" y="814977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Future Opportunities </a:t>
            </a:r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9B47B52D-A7C9-98C7-4FE6-7A569A07AF31}"/>
              </a:ext>
            </a:extLst>
          </p:cNvPr>
          <p:cNvSpPr/>
          <p:nvPr/>
        </p:nvSpPr>
        <p:spPr>
          <a:xfrm>
            <a:off x="447488" y="961010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3" y="0"/>
                </a:lnTo>
                <a:lnTo>
                  <a:pt x="1912813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B504BB-A4DE-9106-87AE-2C683FF14E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713" y="4680609"/>
            <a:ext cx="5314252" cy="40159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7DB7AD-3FE9-90ED-A74A-41C9B1EC2C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75324" y="4605684"/>
            <a:ext cx="5074885" cy="417088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DF6A0E-E62F-3FAF-ED28-7112110280B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567" r="14657"/>
          <a:stretch/>
        </p:blipFill>
        <p:spPr>
          <a:xfrm>
            <a:off x="6724150" y="4683177"/>
            <a:ext cx="5605125" cy="401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177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52E598-4BD8-00D2-8ABA-DC1DED19D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1C41C5B-12A8-70DF-7BD5-E7143009D468}"/>
              </a:ext>
            </a:extLst>
          </p:cNvPr>
          <p:cNvSpPr/>
          <p:nvPr/>
        </p:nvSpPr>
        <p:spPr>
          <a:xfrm>
            <a:off x="1028700" y="758521"/>
            <a:ext cx="750389" cy="770617"/>
          </a:xfrm>
          <a:custGeom>
            <a:avLst/>
            <a:gdLst/>
            <a:ahLst/>
            <a:cxnLst/>
            <a:rect l="l" t="t" r="r" b="b"/>
            <a:pathLst>
              <a:path w="750389" h="770617">
                <a:moveTo>
                  <a:pt x="0" y="0"/>
                </a:moveTo>
                <a:lnTo>
                  <a:pt x="750389" y="0"/>
                </a:lnTo>
                <a:lnTo>
                  <a:pt x="750389" y="770617"/>
                </a:lnTo>
                <a:lnTo>
                  <a:pt x="0" y="7706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ABDD9A90-E2E6-7310-3907-92D2E8B1B288}"/>
              </a:ext>
            </a:extLst>
          </p:cNvPr>
          <p:cNvGrpSpPr/>
          <p:nvPr/>
        </p:nvGrpSpPr>
        <p:grpSpPr>
          <a:xfrm>
            <a:off x="1025104" y="1840228"/>
            <a:ext cx="7817733" cy="3873150"/>
            <a:chOff x="-180814" y="-13561"/>
            <a:chExt cx="10423644" cy="5164200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0D43FD05-E8B9-9CF6-A3D4-78DFC55ADE9D}"/>
                </a:ext>
              </a:extLst>
            </p:cNvPr>
            <p:cNvSpPr txBox="1"/>
            <p:nvPr/>
          </p:nvSpPr>
          <p:spPr>
            <a:xfrm>
              <a:off x="-180814" y="-13561"/>
              <a:ext cx="10423644" cy="225702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399"/>
                </a:lnSpc>
              </a:pPr>
              <a:r>
                <a:rPr lang="en-US" sz="3999" spc="119">
                  <a:solidFill>
                    <a:srgbClr val="323232"/>
                  </a:solidFill>
                  <a:latin typeface="Lato Bold"/>
                </a:rPr>
                <a:t>We actively collaborate with major partners like </a:t>
              </a:r>
            </a:p>
            <a:p>
              <a:pPr>
                <a:lnSpc>
                  <a:spcPts val="4399"/>
                </a:lnSpc>
              </a:pPr>
              <a:endParaRPr lang="en-US" sz="3999" spc="119">
                <a:solidFill>
                  <a:srgbClr val="323232"/>
                </a:solidFill>
                <a:latin typeface="Lato Bold"/>
              </a:endParaRPr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3AA94DB5-4FBF-57AC-6684-782CFFF371B8}"/>
                </a:ext>
              </a:extLst>
            </p:cNvPr>
            <p:cNvSpPr txBox="1"/>
            <p:nvPr/>
          </p:nvSpPr>
          <p:spPr>
            <a:xfrm>
              <a:off x="-86603" y="3355277"/>
              <a:ext cx="7473500" cy="17953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  <a:p>
              <a:pPr>
                <a:lnSpc>
                  <a:spcPts val="3499"/>
                </a:lnSpc>
              </a:pPr>
              <a:endParaRPr lang="en-US" sz="3499" spc="69">
                <a:solidFill>
                  <a:srgbClr val="323232"/>
                </a:solidFill>
                <a:latin typeface="Lato"/>
              </a:endParaRPr>
            </a:p>
          </p:txBody>
        </p:sp>
      </p:grpSp>
      <p:sp>
        <p:nvSpPr>
          <p:cNvPr id="11" name="TextBox 11">
            <a:extLst>
              <a:ext uri="{FF2B5EF4-FFF2-40B4-BE49-F238E27FC236}">
                <a16:creationId xmlns:a16="http://schemas.microsoft.com/office/drawing/2014/main" id="{99A533F7-5906-EDAB-877D-EED609F0E1C7}"/>
              </a:ext>
            </a:extLst>
          </p:cNvPr>
          <p:cNvSpPr txBox="1"/>
          <p:nvPr/>
        </p:nvSpPr>
        <p:spPr>
          <a:xfrm>
            <a:off x="2059258" y="814977"/>
            <a:ext cx="12425542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00"/>
              </a:lnSpc>
            </a:pPr>
            <a:r>
              <a:rPr lang="en-US" sz="5700" spc="114">
                <a:solidFill>
                  <a:srgbClr val="323232"/>
                </a:solidFill>
                <a:latin typeface="Lato Bold"/>
              </a:rPr>
              <a:t>Marketing &amp; Outreach Partners </a:t>
            </a:r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0480E6E5-163A-EC56-73C7-82BCC9DC31BF}"/>
              </a:ext>
            </a:extLst>
          </p:cNvPr>
          <p:cNvSpPr/>
          <p:nvPr/>
        </p:nvSpPr>
        <p:spPr>
          <a:xfrm>
            <a:off x="447488" y="9610103"/>
            <a:ext cx="1912812" cy="391118"/>
          </a:xfrm>
          <a:custGeom>
            <a:avLst/>
            <a:gdLst/>
            <a:ahLst/>
            <a:cxnLst/>
            <a:rect l="l" t="t" r="r" b="b"/>
            <a:pathLst>
              <a:path w="1912812" h="391118">
                <a:moveTo>
                  <a:pt x="0" y="0"/>
                </a:moveTo>
                <a:lnTo>
                  <a:pt x="1912813" y="0"/>
                </a:lnTo>
                <a:lnTo>
                  <a:pt x="1912813" y="391118"/>
                </a:lnTo>
                <a:lnTo>
                  <a:pt x="0" y="391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3C816-5A2A-1E79-AE9D-C3F2813C6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110" y="3053930"/>
            <a:ext cx="2659449" cy="2659449"/>
          </a:xfrm>
          <a:prstGeom prst="rect">
            <a:avLst/>
          </a:prstGeom>
        </p:spPr>
      </p:pic>
      <p:pic>
        <p:nvPicPr>
          <p:cNvPr id="2050" name="Picture 2" descr="University of Maryland, College Park ...">
            <a:extLst>
              <a:ext uri="{FF2B5EF4-FFF2-40B4-BE49-F238E27FC236}">
                <a16:creationId xmlns:a16="http://schemas.microsoft.com/office/drawing/2014/main" id="{5EA53B23-38B2-4C38-425B-6A26177B9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157" y="3199717"/>
            <a:ext cx="3561370" cy="183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ryland Association of Community Colleges">
            <a:extLst>
              <a:ext uri="{FF2B5EF4-FFF2-40B4-BE49-F238E27FC236}">
                <a16:creationId xmlns:a16="http://schemas.microsoft.com/office/drawing/2014/main" id="{A088AA11-2FB5-0DB1-1B3F-3E46AC25D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292" y="8428719"/>
            <a:ext cx="5018124" cy="127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4A1161-CFB7-02FA-6572-9459E473873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2880"/>
          <a:stretch>
            <a:fillRect/>
          </a:stretch>
        </p:blipFill>
        <p:spPr>
          <a:xfrm>
            <a:off x="-244229" y="6026642"/>
            <a:ext cx="4606974" cy="2402077"/>
          </a:xfrm>
          <a:prstGeom prst="rect">
            <a:avLst/>
          </a:prstGeom>
        </p:spPr>
      </p:pic>
      <p:pic>
        <p:nvPicPr>
          <p:cNvPr id="2054" name="Picture 6" descr="Biking/Walking Resources | Prince ...">
            <a:extLst>
              <a:ext uri="{FF2B5EF4-FFF2-40B4-BE49-F238E27FC236}">
                <a16:creationId xmlns:a16="http://schemas.microsoft.com/office/drawing/2014/main" id="{E078CE72-C5FB-252A-E8A1-28034DBC3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737" y="3883324"/>
            <a:ext cx="3302194" cy="149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05D296-80A1-B75C-F852-5DA5F8F226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65366" y="5255397"/>
            <a:ext cx="3082117" cy="3082117"/>
          </a:xfrm>
          <a:prstGeom prst="rect">
            <a:avLst/>
          </a:prstGeom>
        </p:spPr>
      </p:pic>
      <p:pic>
        <p:nvPicPr>
          <p:cNvPr id="2058" name="Picture 10" descr="Urban One - Representing Black America">
            <a:extLst>
              <a:ext uri="{FF2B5EF4-FFF2-40B4-BE49-F238E27FC236}">
                <a16:creationId xmlns:a16="http://schemas.microsoft.com/office/drawing/2014/main" id="{D3EF8B55-B7F1-3A37-9C6A-BDE675C5C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256" y="5666457"/>
            <a:ext cx="3783161" cy="211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082992-7F7E-AF80-34D3-C6C206D9DFA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88306" y="8226151"/>
            <a:ext cx="4849432" cy="138226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714E118-03BF-2886-8634-158B7C73EEA2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5092" r="23874"/>
          <a:stretch/>
        </p:blipFill>
        <p:spPr>
          <a:xfrm>
            <a:off x="15429816" y="5739081"/>
            <a:ext cx="2213725" cy="2280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098D0B-2DD7-6C84-BCA6-C6BA25B63BA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67856" y="1906324"/>
            <a:ext cx="3255724" cy="18318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2C3A4B0-7157-F4D4-D3CE-7F78C481590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200929" y="916952"/>
            <a:ext cx="2830270" cy="31842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293FDE-C32F-8F3F-EF7E-85C14DDBCED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368237" y="5701714"/>
            <a:ext cx="3326747" cy="2358343"/>
          </a:xfrm>
          <a:prstGeom prst="rect">
            <a:avLst/>
          </a:prstGeom>
        </p:spPr>
      </p:pic>
      <p:pic>
        <p:nvPicPr>
          <p:cNvPr id="12" name="Picture 11" descr="Prince George's County Memorial Library ...">
            <a:extLst>
              <a:ext uri="{FF2B5EF4-FFF2-40B4-BE49-F238E27FC236}">
                <a16:creationId xmlns:a16="http://schemas.microsoft.com/office/drawing/2014/main" id="{025849F3-DF0D-9FF3-DE25-F7C8E8496EA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743842" y="4342352"/>
            <a:ext cx="5009828" cy="90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45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2675" y="759174"/>
            <a:ext cx="5711336" cy="5744294"/>
          </a:xfrm>
          <a:prstGeom prst="rect">
            <a:avLst/>
          </a:prstGeom>
          <a:solidFill>
            <a:srgbClr val="2D2D67"/>
          </a:solid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185754" y="1225246"/>
            <a:ext cx="5552427" cy="1005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064"/>
              </a:lnSpc>
            </a:pPr>
            <a:r>
              <a:rPr lang="en-US" sz="6400" spc="57">
                <a:solidFill>
                  <a:srgbClr val="FFFFFF"/>
                </a:solidFill>
                <a:latin typeface="Lato Bold Bold"/>
              </a:rPr>
              <a:t>Thank you!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185754" y="2274441"/>
            <a:ext cx="3126116" cy="575154"/>
            <a:chOff x="0" y="0"/>
            <a:chExt cx="4168154" cy="766872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209164"/>
              <a:ext cx="4168154" cy="404332"/>
              <a:chOff x="0" y="0"/>
              <a:chExt cx="5236840" cy="508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38100" y="49530"/>
                <a:ext cx="408940" cy="408940"/>
              </a:xfrm>
              <a:custGeom>
                <a:avLst/>
                <a:gdLst/>
                <a:ahLst/>
                <a:cxnLst/>
                <a:rect l="l" t="t" r="r" b="b"/>
                <a:pathLst>
                  <a:path w="408940" h="408940">
                    <a:moveTo>
                      <a:pt x="204470" y="0"/>
                    </a:moveTo>
                    <a:cubicBezTo>
                      <a:pt x="91544" y="0"/>
                      <a:pt x="0" y="91544"/>
                      <a:pt x="0" y="204470"/>
                    </a:cubicBezTo>
                    <a:cubicBezTo>
                      <a:pt x="0" y="317396"/>
                      <a:pt x="91544" y="408940"/>
                      <a:pt x="204470" y="408940"/>
                    </a:cubicBezTo>
                    <a:cubicBezTo>
                      <a:pt x="317396" y="408940"/>
                      <a:pt x="408940" y="317396"/>
                      <a:pt x="408940" y="204470"/>
                    </a:cubicBezTo>
                    <a:cubicBezTo>
                      <a:pt x="408940" y="91544"/>
                      <a:pt x="317396" y="0"/>
                      <a:pt x="204470" y="0"/>
                    </a:cubicBezTo>
                    <a:close/>
                  </a:path>
                </a:pathLst>
              </a:custGeom>
              <a:solidFill>
                <a:srgbClr val="2D2D67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" name="Freeform 8"/>
              <p:cNvSpPr/>
              <p:nvPr/>
            </p:nvSpPr>
            <p:spPr>
              <a:xfrm>
                <a:off x="4788529" y="49530"/>
                <a:ext cx="408940" cy="408940"/>
              </a:xfrm>
              <a:custGeom>
                <a:avLst/>
                <a:gdLst/>
                <a:ahLst/>
                <a:cxnLst/>
                <a:rect l="l" t="t" r="r" b="b"/>
                <a:pathLst>
                  <a:path w="408940" h="408940">
                    <a:moveTo>
                      <a:pt x="204470" y="0"/>
                    </a:moveTo>
                    <a:cubicBezTo>
                      <a:pt x="91545" y="0"/>
                      <a:pt x="0" y="91544"/>
                      <a:pt x="0" y="204470"/>
                    </a:cubicBezTo>
                    <a:cubicBezTo>
                      <a:pt x="0" y="317396"/>
                      <a:pt x="91545" y="408940"/>
                      <a:pt x="204470" y="408940"/>
                    </a:cubicBezTo>
                    <a:cubicBezTo>
                      <a:pt x="317396" y="408940"/>
                      <a:pt x="408941" y="317396"/>
                      <a:pt x="408941" y="204470"/>
                    </a:cubicBezTo>
                    <a:cubicBezTo>
                      <a:pt x="408941" y="91544"/>
                      <a:pt x="317396" y="0"/>
                      <a:pt x="204470" y="0"/>
                    </a:cubicBezTo>
                    <a:close/>
                  </a:path>
                </a:pathLst>
              </a:custGeom>
              <a:solidFill>
                <a:srgbClr val="2D2D67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Freeform 9"/>
              <p:cNvSpPr/>
              <p:nvPr/>
            </p:nvSpPr>
            <p:spPr>
              <a:xfrm>
                <a:off x="0" y="11430"/>
                <a:ext cx="5236839" cy="485140"/>
              </a:xfrm>
              <a:custGeom>
                <a:avLst/>
                <a:gdLst/>
                <a:ahLst/>
                <a:cxnLst/>
                <a:rect l="l" t="t" r="r" b="b"/>
                <a:pathLst>
                  <a:path w="5236839" h="485140">
                    <a:moveTo>
                      <a:pt x="4992999" y="0"/>
                    </a:moveTo>
                    <a:cubicBezTo>
                      <a:pt x="4872349" y="0"/>
                      <a:pt x="4772020" y="88900"/>
                      <a:pt x="4752970" y="204470"/>
                    </a:cubicBezTo>
                    <a:lnTo>
                      <a:pt x="482600" y="204470"/>
                    </a:lnTo>
                    <a:cubicBezTo>
                      <a:pt x="464820" y="88900"/>
                      <a:pt x="364490" y="0"/>
                      <a:pt x="242570" y="0"/>
                    </a:cubicBezTo>
                    <a:cubicBezTo>
                      <a:pt x="109220" y="0"/>
                      <a:pt x="0" y="107950"/>
                      <a:pt x="0" y="242570"/>
                    </a:cubicBezTo>
                    <a:cubicBezTo>
                      <a:pt x="0" y="377190"/>
                      <a:pt x="109220" y="485140"/>
                      <a:pt x="242570" y="485140"/>
                    </a:cubicBezTo>
                    <a:cubicBezTo>
                      <a:pt x="363220" y="485140"/>
                      <a:pt x="463550" y="396240"/>
                      <a:pt x="482600" y="280670"/>
                    </a:cubicBezTo>
                    <a:lnTo>
                      <a:pt x="4752970" y="280670"/>
                    </a:lnTo>
                    <a:cubicBezTo>
                      <a:pt x="4770749" y="396240"/>
                      <a:pt x="4872349" y="485140"/>
                      <a:pt x="4992999" y="485140"/>
                    </a:cubicBezTo>
                    <a:cubicBezTo>
                      <a:pt x="5127620" y="485140"/>
                      <a:pt x="5235570" y="375920"/>
                      <a:pt x="5235570" y="242570"/>
                    </a:cubicBezTo>
                    <a:cubicBezTo>
                      <a:pt x="5236839" y="107950"/>
                      <a:pt x="5127620" y="0"/>
                      <a:pt x="4992999" y="0"/>
                    </a:cubicBezTo>
                    <a:close/>
                    <a:moveTo>
                      <a:pt x="242570" y="408940"/>
                    </a:moveTo>
                    <a:cubicBezTo>
                      <a:pt x="151130" y="408940"/>
                      <a:pt x="76200" y="334010"/>
                      <a:pt x="76200" y="242570"/>
                    </a:cubicBezTo>
                    <a:cubicBezTo>
                      <a:pt x="76200" y="151130"/>
                      <a:pt x="151130" y="76200"/>
                      <a:pt x="242570" y="76200"/>
                    </a:cubicBezTo>
                    <a:cubicBezTo>
                      <a:pt x="334010" y="76200"/>
                      <a:pt x="410210" y="151130"/>
                      <a:pt x="410210" y="242570"/>
                    </a:cubicBezTo>
                    <a:cubicBezTo>
                      <a:pt x="410210" y="334010"/>
                      <a:pt x="335280" y="408940"/>
                      <a:pt x="242570" y="408940"/>
                    </a:cubicBezTo>
                    <a:close/>
                    <a:moveTo>
                      <a:pt x="4992999" y="408940"/>
                    </a:moveTo>
                    <a:cubicBezTo>
                      <a:pt x="4901559" y="408940"/>
                      <a:pt x="4826629" y="334010"/>
                      <a:pt x="4826629" y="242570"/>
                    </a:cubicBezTo>
                    <a:cubicBezTo>
                      <a:pt x="4826629" y="151130"/>
                      <a:pt x="4901559" y="76200"/>
                      <a:pt x="4992999" y="76200"/>
                    </a:cubicBezTo>
                    <a:cubicBezTo>
                      <a:pt x="5084439" y="76200"/>
                      <a:pt x="5159370" y="151130"/>
                      <a:pt x="5159370" y="242570"/>
                    </a:cubicBezTo>
                    <a:cubicBezTo>
                      <a:pt x="5159370" y="334010"/>
                      <a:pt x="5085709" y="408940"/>
                      <a:pt x="4992999" y="408940"/>
                    </a:cubicBezTo>
                    <a:close/>
                  </a:path>
                </a:pathLst>
              </a:custGeom>
              <a:solidFill>
                <a:srgbClr val="F0AA09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860401" y="0"/>
              <a:ext cx="516014" cy="766872"/>
            </a:xfrm>
            <a:custGeom>
              <a:avLst/>
              <a:gdLst/>
              <a:ahLst/>
              <a:cxnLst/>
              <a:rect l="l" t="t" r="r" b="b"/>
              <a:pathLst>
                <a:path w="516014" h="766872">
                  <a:moveTo>
                    <a:pt x="0" y="0"/>
                  </a:moveTo>
                  <a:lnTo>
                    <a:pt x="516014" y="0"/>
                  </a:lnTo>
                  <a:lnTo>
                    <a:pt x="516014" y="766872"/>
                  </a:lnTo>
                  <a:lnTo>
                    <a:pt x="0" y="766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699629" b="-761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824027" y="0"/>
              <a:ext cx="516014" cy="766872"/>
            </a:xfrm>
            <a:custGeom>
              <a:avLst/>
              <a:gdLst/>
              <a:ahLst/>
              <a:cxnLst/>
              <a:rect l="l" t="t" r="r" b="b"/>
              <a:pathLst>
                <a:path w="516014" h="766872">
                  <a:moveTo>
                    <a:pt x="0" y="0"/>
                  </a:moveTo>
                  <a:lnTo>
                    <a:pt x="516013" y="0"/>
                  </a:lnTo>
                  <a:lnTo>
                    <a:pt x="516013" y="766872"/>
                  </a:lnTo>
                  <a:lnTo>
                    <a:pt x="0" y="766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699629" b="-7611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754747" y="0"/>
              <a:ext cx="516014" cy="766872"/>
            </a:xfrm>
            <a:custGeom>
              <a:avLst/>
              <a:gdLst/>
              <a:ahLst/>
              <a:cxnLst/>
              <a:rect l="l" t="t" r="r" b="b"/>
              <a:pathLst>
                <a:path w="516014" h="766872">
                  <a:moveTo>
                    <a:pt x="0" y="0"/>
                  </a:moveTo>
                  <a:lnTo>
                    <a:pt x="516013" y="0"/>
                  </a:lnTo>
                  <a:lnTo>
                    <a:pt x="516013" y="766872"/>
                  </a:lnTo>
                  <a:lnTo>
                    <a:pt x="0" y="766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r="-699629" b="-76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Freeform 24"/>
          <p:cNvSpPr/>
          <p:nvPr/>
        </p:nvSpPr>
        <p:spPr>
          <a:xfrm>
            <a:off x="6827068" y="6503468"/>
            <a:ext cx="5098607" cy="3197432"/>
          </a:xfrm>
          <a:custGeom>
            <a:avLst/>
            <a:gdLst/>
            <a:ahLst/>
            <a:cxnLst/>
            <a:rect l="l" t="t" r="r" b="b"/>
            <a:pathLst>
              <a:path w="5098607" h="3197432">
                <a:moveTo>
                  <a:pt x="0" y="0"/>
                </a:moveTo>
                <a:lnTo>
                  <a:pt x="5098608" y="0"/>
                </a:lnTo>
                <a:lnTo>
                  <a:pt x="5098608" y="3197432"/>
                </a:lnTo>
                <a:lnTo>
                  <a:pt x="0" y="31974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5" name="Freeform 25"/>
          <p:cNvSpPr/>
          <p:nvPr/>
        </p:nvSpPr>
        <p:spPr>
          <a:xfrm>
            <a:off x="12028733" y="6503468"/>
            <a:ext cx="5072682" cy="3197432"/>
          </a:xfrm>
          <a:custGeom>
            <a:avLst/>
            <a:gdLst/>
            <a:ahLst/>
            <a:cxnLst/>
            <a:rect l="l" t="t" r="r" b="b"/>
            <a:pathLst>
              <a:path w="5072682" h="3197432">
                <a:moveTo>
                  <a:pt x="0" y="0"/>
                </a:moveTo>
                <a:lnTo>
                  <a:pt x="5072682" y="0"/>
                </a:lnTo>
                <a:lnTo>
                  <a:pt x="5072682" y="3197432"/>
                </a:lnTo>
                <a:lnTo>
                  <a:pt x="0" y="319743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6" name="Freeform 26"/>
          <p:cNvSpPr/>
          <p:nvPr/>
        </p:nvSpPr>
        <p:spPr>
          <a:xfrm>
            <a:off x="1031547" y="6509884"/>
            <a:ext cx="5711335" cy="3213760"/>
          </a:xfrm>
          <a:custGeom>
            <a:avLst/>
            <a:gdLst/>
            <a:ahLst/>
            <a:cxnLst/>
            <a:rect l="l" t="t" r="r" b="b"/>
            <a:pathLst>
              <a:path w="5711335" h="3197432">
                <a:moveTo>
                  <a:pt x="0" y="0"/>
                </a:moveTo>
                <a:lnTo>
                  <a:pt x="5711335" y="0"/>
                </a:lnTo>
                <a:lnTo>
                  <a:pt x="5711335" y="3197432"/>
                </a:lnTo>
                <a:lnTo>
                  <a:pt x="0" y="31974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141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3" name="TextBox 33"/>
          <p:cNvSpPr txBox="1"/>
          <p:nvPr/>
        </p:nvSpPr>
        <p:spPr>
          <a:xfrm>
            <a:off x="16526419" y="9926354"/>
            <a:ext cx="1465762" cy="255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965"/>
              </a:lnSpc>
            </a:pPr>
            <a:r>
              <a:rPr lang="en-US" sz="1965">
                <a:solidFill>
                  <a:srgbClr val="2D2D67"/>
                </a:solidFill>
                <a:latin typeface="Lato"/>
              </a:rPr>
              <a:t>rev. 10/2022</a:t>
            </a:r>
          </a:p>
        </p:txBody>
      </p:sp>
      <p:pic>
        <p:nvPicPr>
          <p:cNvPr id="37" name="Picture 36" descr="A picture containing person, station, ceiling, people&#10;&#10;AI-generated content may be incorrect.">
            <a:extLst>
              <a:ext uri="{FF2B5EF4-FFF2-40B4-BE49-F238E27FC236}">
                <a16:creationId xmlns:a16="http://schemas.microsoft.com/office/drawing/2014/main" id="{CE3585F1-C63E-E57D-1594-E332F8392C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09" b="9253"/>
          <a:stretch/>
        </p:blipFill>
        <p:spPr>
          <a:xfrm>
            <a:off x="6857618" y="759174"/>
            <a:ext cx="10221883" cy="5686314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28FA07B0-4A93-6083-A478-A722B1FFCD28}"/>
              </a:ext>
            </a:extLst>
          </p:cNvPr>
          <p:cNvSpPr/>
          <p:nvPr/>
        </p:nvSpPr>
        <p:spPr>
          <a:xfrm>
            <a:off x="1031547" y="3533930"/>
            <a:ext cx="5692462" cy="29695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069FDDAE-6D19-CFC1-C1FD-8775915C67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0076" y="4465313"/>
            <a:ext cx="4856531" cy="10053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4e5dc8e7-6ecb-4abf-9ca3-81dfbc080b36}" enabled="1" method="Standard" siteId="{4146bdda-ddc1-4d2a-a1b2-1a64cc3c837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404</Words>
  <Application>Microsoft Office PowerPoint</Application>
  <PresentationFormat>Custom</PresentationFormat>
  <Paragraphs>61</Paragraphs>
  <Slides>15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Lato</vt:lpstr>
      <vt:lpstr>Calibri</vt:lpstr>
      <vt:lpstr>Arial</vt:lpstr>
      <vt:lpstr>Aptos</vt:lpstr>
      <vt:lpstr>Lato Bold Bold</vt:lpstr>
      <vt:lpstr>Lato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RideSmart Commuter Solutions Overview</dc:title>
  <dc:creator>Bacon, Christian A.</dc:creator>
  <cp:lastModifiedBy>Douglas Franklin</cp:lastModifiedBy>
  <cp:revision>438</cp:revision>
  <dcterms:created xsi:type="dcterms:W3CDTF">2006-08-16T00:00:00Z</dcterms:created>
  <dcterms:modified xsi:type="dcterms:W3CDTF">2026-01-16T21:31:40Z</dcterms:modified>
  <dc:identifier>DAErlTi6AiQ</dc:identifier>
</cp:coreProperties>
</file>