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333" r:id="rId3"/>
    <p:sldId id="295" r:id="rId4"/>
    <p:sldId id="296" r:id="rId5"/>
    <p:sldId id="297" r:id="rId6"/>
    <p:sldId id="344" r:id="rId7"/>
    <p:sldId id="345" r:id="rId8"/>
    <p:sldId id="336" r:id="rId9"/>
    <p:sldId id="343" r:id="rId10"/>
  </p:sldIdLst>
  <p:sldSz cx="9144000" cy="5715000" type="screen16x1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Roboto" panose="02000000000000000000" pitchFamily="2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004473"/>
    <a:srgbClr val="FFA300"/>
    <a:srgbClr val="DC2A05"/>
    <a:srgbClr val="DC44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85752" autoAdjust="0"/>
  </p:normalViewPr>
  <p:slideViewPr>
    <p:cSldViewPr snapToGrid="0" snapToObjects="1">
      <p:cViewPr varScale="1">
        <p:scale>
          <a:sx n="134" d="100"/>
          <a:sy n="134" d="100"/>
        </p:scale>
        <p:origin x="336" y="17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019D7E-94F6-CA42-BD2D-9DD832E1616A}" type="datetimeFigureOut">
              <a:rPr lang="en-US" smtClean="0"/>
              <a:pPr/>
              <a:t>3/1/19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226E9-859A-3E40-8705-A915E749360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61177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4C358-5092-CC4B-9937-C6451DDB5823}" type="datetimeFigureOut">
              <a:rPr lang="en-US" smtClean="0"/>
              <a:pPr/>
              <a:t>3/1/19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6BC8C-BBB0-0E4E-AFDE-34BD02EEB91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83590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6BC8C-BBB0-0E4E-AFDE-34BD02EEB91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319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6BC8C-BBB0-0E4E-AFDE-34BD02EEB91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50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6BC8C-BBB0-0E4E-AFDE-34BD02EEB91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68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6BC8C-BBB0-0E4E-AFDE-34BD02EEB91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012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6BC8C-BBB0-0E4E-AFDE-34BD02EEB91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023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0160" y="3211324"/>
            <a:ext cx="9245600" cy="2593133"/>
          </a:xfrm>
          <a:custGeom>
            <a:avLst/>
            <a:gdLst>
              <a:gd name="connsiteX0" fmla="*/ 0 w 9144000"/>
              <a:gd name="connsiteY0" fmla="*/ 0 h 1345102"/>
              <a:gd name="connsiteX1" fmla="*/ 9144000 w 9144000"/>
              <a:gd name="connsiteY1" fmla="*/ 0 h 1345102"/>
              <a:gd name="connsiteX2" fmla="*/ 9144000 w 9144000"/>
              <a:gd name="connsiteY2" fmla="*/ 1345102 h 1345102"/>
              <a:gd name="connsiteX3" fmla="*/ 0 w 9144000"/>
              <a:gd name="connsiteY3" fmla="*/ 1345102 h 1345102"/>
              <a:gd name="connsiteX4" fmla="*/ 0 w 9144000"/>
              <a:gd name="connsiteY4" fmla="*/ 0 h 1345102"/>
              <a:gd name="connsiteX0" fmla="*/ 0 w 9144000"/>
              <a:gd name="connsiteY0" fmla="*/ 1219200 h 2564302"/>
              <a:gd name="connsiteX1" fmla="*/ 9144000 w 9144000"/>
              <a:gd name="connsiteY1" fmla="*/ 0 h 2564302"/>
              <a:gd name="connsiteX2" fmla="*/ 9144000 w 9144000"/>
              <a:gd name="connsiteY2" fmla="*/ 2564302 h 2564302"/>
              <a:gd name="connsiteX3" fmla="*/ 0 w 9144000"/>
              <a:gd name="connsiteY3" fmla="*/ 2564302 h 2564302"/>
              <a:gd name="connsiteX4" fmla="*/ 0 w 9144000"/>
              <a:gd name="connsiteY4" fmla="*/ 1219200 h 2564302"/>
              <a:gd name="connsiteX0" fmla="*/ 0 w 9144000"/>
              <a:gd name="connsiteY0" fmla="*/ 1219565 h 2564667"/>
              <a:gd name="connsiteX1" fmla="*/ 9144000 w 9144000"/>
              <a:gd name="connsiteY1" fmla="*/ 365 h 2564667"/>
              <a:gd name="connsiteX2" fmla="*/ 9144000 w 9144000"/>
              <a:gd name="connsiteY2" fmla="*/ 2564667 h 2564667"/>
              <a:gd name="connsiteX3" fmla="*/ 0 w 9144000"/>
              <a:gd name="connsiteY3" fmla="*/ 2564667 h 2564667"/>
              <a:gd name="connsiteX4" fmla="*/ 0 w 9144000"/>
              <a:gd name="connsiteY4" fmla="*/ 1219565 h 2564667"/>
              <a:gd name="connsiteX0" fmla="*/ 0 w 9144000"/>
              <a:gd name="connsiteY0" fmla="*/ 1219534 h 2564636"/>
              <a:gd name="connsiteX1" fmla="*/ 9144000 w 9144000"/>
              <a:gd name="connsiteY1" fmla="*/ 334 h 2564636"/>
              <a:gd name="connsiteX2" fmla="*/ 9144000 w 9144000"/>
              <a:gd name="connsiteY2" fmla="*/ 2564636 h 2564636"/>
              <a:gd name="connsiteX3" fmla="*/ 0 w 9144000"/>
              <a:gd name="connsiteY3" fmla="*/ 2564636 h 2564636"/>
              <a:gd name="connsiteX4" fmla="*/ 0 w 9144000"/>
              <a:gd name="connsiteY4" fmla="*/ 1219534 h 256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2564636">
                <a:moveTo>
                  <a:pt x="0" y="1219534"/>
                </a:moveTo>
                <a:cubicBezTo>
                  <a:pt x="894080" y="894414"/>
                  <a:pt x="3271520" y="-19986"/>
                  <a:pt x="9144000" y="334"/>
                </a:cubicBezTo>
                <a:lnTo>
                  <a:pt x="9144000" y="2564636"/>
                </a:lnTo>
                <a:lnTo>
                  <a:pt x="0" y="2564636"/>
                </a:lnTo>
                <a:lnTo>
                  <a:pt x="0" y="1219534"/>
                </a:lnTo>
                <a:close/>
              </a:path>
            </a:pathLst>
          </a:cu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369898"/>
            <a:ext cx="7772400" cy="1225021"/>
          </a:xfrm>
        </p:spPr>
        <p:txBody>
          <a:bodyPr/>
          <a:lstStyle>
            <a:lvl1pPr algn="ctr">
              <a:defRPr b="1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5" name="Picture 4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2549" y="339533"/>
            <a:ext cx="5221111" cy="203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88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447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3489400"/>
          </a:xfrm>
        </p:spPr>
        <p:txBody>
          <a:bodyPr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02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-10160"/>
            <a:ext cx="9154160" cy="5725160"/>
          </a:xfrm>
          <a:prstGeom prst="rect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290657"/>
            <a:ext cx="7772400" cy="1135063"/>
          </a:xfrm>
        </p:spPr>
        <p:txBody>
          <a:bodyPr anchor="t">
            <a:noAutofit/>
          </a:bodyPr>
          <a:lstStyle>
            <a:lvl1pPr algn="l">
              <a:defRPr sz="3600" b="1" cap="all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426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2953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 sz="1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 sz="1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 sz="1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 sz="1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Oval 7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34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 sz="1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 sz="1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Oval 9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938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Oval 5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31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0848" y="5003466"/>
            <a:ext cx="1719712" cy="670894"/>
          </a:xfrm>
          <a:prstGeom prst="rect">
            <a:avLst/>
          </a:prstGeom>
        </p:spPr>
      </p:pic>
      <p:sp>
        <p:nvSpPr>
          <p:cNvPr id="5" name="Oval 4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 descr="National_CMYK Coated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45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 sz="28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 sz="2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0848" y="5003466"/>
            <a:ext cx="1719712" cy="670894"/>
          </a:xfrm>
          <a:prstGeom prst="rect">
            <a:avLst/>
          </a:prstGeom>
        </p:spPr>
      </p:pic>
      <p:sp>
        <p:nvSpPr>
          <p:cNvPr id="8" name="Oval 7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National_CMYK Coated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374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Oval 7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5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Oval 6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95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>
            <a:lvl1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>
              <a:defRPr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Oval 6"/>
          <p:cNvSpPr/>
          <p:nvPr userDrawn="1"/>
        </p:nvSpPr>
        <p:spPr>
          <a:xfrm>
            <a:off x="8412744" y="5191760"/>
            <a:ext cx="274056" cy="274056"/>
          </a:xfrm>
          <a:prstGeom prst="ellipse">
            <a:avLst/>
          </a:prstGeom>
          <a:solidFill>
            <a:srgbClr val="0044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0400" y="5160155"/>
            <a:ext cx="538744" cy="304271"/>
          </a:xfrm>
        </p:spPr>
        <p:txBody>
          <a:bodyPr/>
          <a:lstStyle>
            <a:lvl1pPr algn="ctr">
              <a:defRPr sz="90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National_CMYK Coated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22900"/>
            <a:ext cx="2286007" cy="89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522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00467-2C26-C343-9763-9BDDADED9A2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6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b="1" kern="1200">
          <a:solidFill>
            <a:srgbClr val="004473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FFA300"/>
        </a:buClr>
        <a:buFont typeface="Arial"/>
        <a:buChar char="•"/>
        <a:defRPr sz="28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FFA300"/>
        </a:buClr>
        <a:buFont typeface="Arial"/>
        <a:buChar char="–"/>
        <a:defRPr sz="24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Clr>
          <a:srgbClr val="FFA300"/>
        </a:buClr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FFA300"/>
        </a:buClr>
        <a:buFont typeface="Arial"/>
        <a:buChar char="–"/>
        <a:defRPr sz="18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FFA300"/>
        </a:buClr>
        <a:buFont typeface="Arial"/>
        <a:buChar char="»"/>
        <a:defRPr sz="18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category:lightning_icon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lbram@eseal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9225" y="3619500"/>
            <a:ext cx="7772400" cy="1975419"/>
          </a:xfrm>
        </p:spPr>
        <p:txBody>
          <a:bodyPr>
            <a:normAutofit/>
          </a:bodyPr>
          <a:lstStyle/>
          <a:p>
            <a:r>
              <a:rPr lang="en-US" dirty="0" err="1"/>
              <a:t>MetroAccess</a:t>
            </a:r>
            <a:r>
              <a:rPr lang="en-US" dirty="0"/>
              <a:t> “Where’s My Ride?” App</a:t>
            </a:r>
            <a:br>
              <a:rPr lang="en-US" dirty="0"/>
            </a:br>
            <a:br>
              <a:rPr lang="en-US" dirty="0"/>
            </a:br>
            <a:r>
              <a:rPr lang="en-US" sz="2400" dirty="0"/>
              <a:t>March 2019</a:t>
            </a:r>
          </a:p>
        </p:txBody>
      </p:sp>
    </p:spTree>
    <p:extLst>
      <p:ext uri="{BB962C8B-B14F-4D97-AF65-F5344CB8AC3E}">
        <p14:creationId xmlns:p14="http://schemas.microsoft.com/office/powerpoint/2010/main" val="19044391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The Problem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095375"/>
            <a:ext cx="8229600" cy="4210049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/>
              <a:t>7,825 rides each day for more than 163,000 rides each month</a:t>
            </a:r>
          </a:p>
          <a:p>
            <a:pPr>
              <a:spcAft>
                <a:spcPts val="600"/>
              </a:spcAft>
            </a:pPr>
            <a:r>
              <a:rPr lang="en-US" dirty="0"/>
              <a:t>8% of rides are late</a:t>
            </a:r>
          </a:p>
          <a:p>
            <a:pPr>
              <a:spcAft>
                <a:spcPts val="600"/>
              </a:spcAft>
            </a:pPr>
            <a:r>
              <a:rPr lang="en-US" dirty="0"/>
              <a:t>2,700 rides each month show up more than 20 minutes past the pick-up window</a:t>
            </a:r>
          </a:p>
          <a:p>
            <a:pPr>
              <a:spcAft>
                <a:spcPts val="600"/>
              </a:spcAft>
            </a:pPr>
            <a:r>
              <a:rPr lang="en-US" dirty="0"/>
              <a:t>900 times each month the ride doesn’t show up at all</a:t>
            </a:r>
          </a:p>
          <a:p>
            <a:pPr>
              <a:spcAft>
                <a:spcPts val="600"/>
              </a:spcAft>
            </a:pPr>
            <a:r>
              <a:rPr lang="en-US" dirty="0"/>
              <a:t>The 30-minute pick-up window on each end of a ride costs at least $12 million per year in lost productivity</a:t>
            </a:r>
          </a:p>
          <a:p>
            <a:pPr>
              <a:spcAft>
                <a:spcPts val="600"/>
              </a:spcAft>
            </a:pPr>
            <a:r>
              <a:rPr lang="en-US" dirty="0"/>
              <a:t>Unexpectedly long trips can cause a number of issues for riders</a:t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057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24249-70A4-4321-B813-E11B4B8A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The Opportunity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97CBB-0908-4A1D-B37A-7131BD7C3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13335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“Mr. Larry.  What we need is an app that will tell us when our ride is going to show up”</a:t>
            </a:r>
            <a:br>
              <a:rPr lang="en-US" dirty="0"/>
            </a:br>
            <a:r>
              <a:rPr lang="en-US" dirty="0"/>
              <a:t>            —</a:t>
            </a:r>
            <a:r>
              <a:rPr lang="en-US" dirty="0" err="1"/>
              <a:t>Mebrahtu</a:t>
            </a:r>
            <a:r>
              <a:rPr lang="en-US" dirty="0"/>
              <a:t>, Easterseals intern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2F0AD-9830-4879-BEE2-6D1B2971D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Picture 5" descr="Lightning--.svg">
            <a:extLst>
              <a:ext uri="{FF2B5EF4-FFF2-40B4-BE49-F238E27FC236}">
                <a16:creationId xmlns:a16="http://schemas.microsoft.com/office/drawing/2014/main" id="{BC7B7891-B817-3D4D-B22B-153D9C9D4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134276" y="-1771783"/>
            <a:ext cx="1514674" cy="20195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3637586-CE70-A748-9B3E-E99CDDFB25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1325" y="2819135"/>
            <a:ext cx="2527300" cy="25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43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77 0.17333 L -0.38281 0.76166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24249-70A4-4321-B813-E11B4B8A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The 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97CBB-0908-4A1D-B37A-7131BD7C3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2999"/>
            <a:ext cx="8229600" cy="3826655"/>
          </a:xfrm>
        </p:spPr>
        <p:txBody>
          <a:bodyPr>
            <a:normAutofit/>
          </a:bodyPr>
          <a:lstStyle/>
          <a:p>
            <a:r>
              <a:rPr lang="en-US" dirty="0"/>
              <a:t>The National Aging and Disability Transportation Center (NADTC) “Getting Ready to Innovate” grant</a:t>
            </a:r>
          </a:p>
          <a:p>
            <a:pPr lvl="1"/>
            <a:r>
              <a:rPr lang="en-US" dirty="0"/>
              <a:t>6 month planning grant to define the solution</a:t>
            </a:r>
          </a:p>
          <a:p>
            <a:pPr lvl="1"/>
            <a:r>
              <a:rPr lang="en-US" dirty="0"/>
              <a:t>Partners included:</a:t>
            </a:r>
          </a:p>
          <a:p>
            <a:pPr lvl="2"/>
            <a:r>
              <a:rPr lang="en-US" dirty="0"/>
              <a:t>WMATA</a:t>
            </a:r>
          </a:p>
          <a:p>
            <a:pPr lvl="2"/>
            <a:r>
              <a:rPr lang="en-US" dirty="0"/>
              <a:t>Independence Now </a:t>
            </a:r>
            <a:r>
              <a:rPr lang="en-US"/>
              <a:t>(Center for </a:t>
            </a:r>
            <a:r>
              <a:rPr lang="en-US" dirty="0"/>
              <a:t>Independent Living)</a:t>
            </a:r>
          </a:p>
          <a:p>
            <a:pPr lvl="2"/>
            <a:r>
              <a:rPr lang="en-US" dirty="0"/>
              <a:t>COG (5310 Agency)</a:t>
            </a:r>
          </a:p>
          <a:p>
            <a:pPr lvl="2"/>
            <a:r>
              <a:rPr lang="en-US" dirty="0"/>
              <a:t>Area Agencies on Aging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2F0AD-9830-4879-BEE2-6D1B2971D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21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24249-70A4-4321-B813-E11B4B8A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Working Group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97CBB-0908-4A1D-B37A-7131BD7C3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33499"/>
            <a:ext cx="8229600" cy="3826655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Individuals with a wide range of disabilities</a:t>
            </a:r>
          </a:p>
          <a:p>
            <a:pPr lvl="0"/>
            <a:r>
              <a:rPr lang="en-US" dirty="0"/>
              <a:t>Seniors</a:t>
            </a:r>
          </a:p>
          <a:p>
            <a:pPr lvl="0"/>
            <a:r>
              <a:rPr lang="en-US" dirty="0"/>
              <a:t>Regional government employees</a:t>
            </a:r>
          </a:p>
          <a:p>
            <a:pPr lvl="0"/>
            <a:r>
              <a:rPr lang="en-US" dirty="0"/>
              <a:t>Para-transit experts</a:t>
            </a:r>
          </a:p>
          <a:p>
            <a:pPr lvl="0"/>
            <a:r>
              <a:rPr lang="en-US" dirty="0"/>
              <a:t>Mobile app developers</a:t>
            </a:r>
          </a:p>
          <a:p>
            <a:pPr lvl="0"/>
            <a:r>
              <a:rPr lang="en-US" dirty="0"/>
              <a:t>WMATA </a:t>
            </a:r>
            <a:r>
              <a:rPr lang="en-US" dirty="0" err="1"/>
              <a:t>MetroAccess</a:t>
            </a:r>
            <a:r>
              <a:rPr lang="en-US" dirty="0"/>
              <a:t> employees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2F0AD-9830-4879-BEE2-6D1B2971D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048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24249-70A4-4321-B813-E11B4B8A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The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97CBB-0908-4A1D-B37A-7131BD7C3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33499"/>
            <a:ext cx="8496300" cy="3826655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4 expertly facilitated working group sessions: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Understanding ADA requirements (October)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Designing the App (November)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Prioritizing with technical concerns in mind (December)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Reviewing the specifications (January)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2F0AD-9830-4879-BEE2-6D1B2971D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01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24249-70A4-4321-B813-E11B4B8A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Key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97CBB-0908-4A1D-B37A-7131BD7C3F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33499"/>
            <a:ext cx="8496300" cy="382665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The final specifications include 42 features in the following categories:</a:t>
            </a:r>
          </a:p>
          <a:p>
            <a:pPr lvl="1"/>
            <a:r>
              <a:rPr lang="en-US" dirty="0"/>
              <a:t>Passenger Profile</a:t>
            </a:r>
          </a:p>
          <a:p>
            <a:pPr lvl="1"/>
            <a:r>
              <a:rPr lang="en-US" dirty="0"/>
              <a:t>Scheduling</a:t>
            </a:r>
          </a:p>
          <a:p>
            <a:pPr lvl="1"/>
            <a:r>
              <a:rPr lang="en-US" dirty="0"/>
              <a:t>Fare Payment</a:t>
            </a:r>
          </a:p>
          <a:p>
            <a:pPr lvl="1"/>
            <a:r>
              <a:rPr lang="en-US" dirty="0"/>
              <a:t>Pick-Up/Drop-Off</a:t>
            </a:r>
          </a:p>
          <a:p>
            <a:pPr lvl="1"/>
            <a:r>
              <a:rPr lang="en-US" dirty="0"/>
              <a:t>Cancellations</a:t>
            </a:r>
          </a:p>
          <a:p>
            <a:pPr lvl="1"/>
            <a:r>
              <a:rPr lang="en-US" dirty="0"/>
              <a:t>Evaluation</a:t>
            </a:r>
          </a:p>
          <a:p>
            <a:pPr lvl="1"/>
            <a:r>
              <a:rPr lang="en-US" dirty="0"/>
              <a:t>Communication</a:t>
            </a:r>
          </a:p>
          <a:p>
            <a:pPr lvl="1"/>
            <a:r>
              <a:rPr lang="en-US" dirty="0"/>
              <a:t>Accessibility</a:t>
            </a:r>
          </a:p>
          <a:p>
            <a:pPr lvl="1"/>
            <a:r>
              <a:rPr lang="en-US" dirty="0"/>
              <a:t>Other</a:t>
            </a:r>
          </a:p>
          <a:p>
            <a:pPr lvl="0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2F0AD-9830-4879-BEE2-6D1B2971D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776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94CF9-A851-7A47-9E75-25F4C075E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DC7CB-0A4D-5048-9B6B-06909861E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1800"/>
              </a:spcAft>
            </a:pPr>
            <a:r>
              <a:rPr lang="en-US" dirty="0"/>
              <a:t>Final Specification document was submitted to WMATA and NADTC</a:t>
            </a:r>
          </a:p>
          <a:p>
            <a:pPr>
              <a:spcAft>
                <a:spcPts val="1800"/>
              </a:spcAft>
            </a:pPr>
            <a:r>
              <a:rPr lang="en-US" dirty="0"/>
              <a:t>I’m presenting the results to WMATA, COG and other community advisory groups</a:t>
            </a:r>
          </a:p>
          <a:p>
            <a:pPr>
              <a:spcAft>
                <a:spcPts val="1800"/>
              </a:spcAft>
            </a:pPr>
            <a:r>
              <a:rPr lang="en-US" dirty="0"/>
              <a:t>WMATA is using the document to determine next steps. We hope to partner with them in a 5310 submission this fall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9BE759-3474-284A-88A0-994A1A383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878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24249-70A4-4321-B813-E11B4B8A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Questions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2F0AD-9830-4879-BEE2-6D1B2971D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00467-2C26-C343-9763-9BDDADED9A2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0D4971-2282-6848-94EC-6A8FBDB20F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Larry Bram</a:t>
            </a:r>
          </a:p>
          <a:p>
            <a:pPr marL="0" indent="0" algn="ctr">
              <a:buNone/>
            </a:pPr>
            <a:r>
              <a:rPr lang="en-US" dirty="0"/>
              <a:t>Senior Vice President, Innovation</a:t>
            </a:r>
          </a:p>
          <a:p>
            <a:pPr marL="0" indent="0" algn="ctr">
              <a:buNone/>
            </a:pPr>
            <a:r>
              <a:rPr lang="en-US" dirty="0"/>
              <a:t>Easterseals DC MD VA</a:t>
            </a:r>
          </a:p>
          <a:p>
            <a:pPr marL="0" indent="0" algn="ctr">
              <a:buNone/>
            </a:pPr>
            <a:r>
              <a:rPr lang="en-US" dirty="0">
                <a:hlinkClick r:id="rId2"/>
              </a:rPr>
              <a:t>lbram@eseal.org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286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4817</TotalTime>
  <Words>316</Words>
  <Application>Microsoft Macintosh PowerPoint</Application>
  <PresentationFormat>On-screen Show (16:10)</PresentationFormat>
  <Paragraphs>64</Paragraphs>
  <Slides>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Arial</vt:lpstr>
      <vt:lpstr>Roboto</vt:lpstr>
      <vt:lpstr>Office Theme</vt:lpstr>
      <vt:lpstr>MetroAccess “Where’s My Ride?” App  March 2019</vt:lpstr>
      <vt:lpstr>The Problem</vt:lpstr>
      <vt:lpstr>The Opportunity</vt:lpstr>
      <vt:lpstr>The Solution</vt:lpstr>
      <vt:lpstr>Working Group</vt:lpstr>
      <vt:lpstr>The Process</vt:lpstr>
      <vt:lpstr>Key Outcomes</vt:lpstr>
      <vt:lpstr>Next Steps</vt:lpstr>
      <vt:lpstr>Questions</vt:lpstr>
    </vt:vector>
  </TitlesOfParts>
  <Company>Siegelvision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See</dc:creator>
  <cp:lastModifiedBy>Larry Bram</cp:lastModifiedBy>
  <cp:revision>207</cp:revision>
  <cp:lastPrinted>2018-12-03T19:51:12Z</cp:lastPrinted>
  <dcterms:created xsi:type="dcterms:W3CDTF">2019-02-01T13:49:41Z</dcterms:created>
  <dcterms:modified xsi:type="dcterms:W3CDTF">2019-03-01T21:13:49Z</dcterms:modified>
</cp:coreProperties>
</file>