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6"/>
  </p:notesMasterIdLst>
  <p:sldIdLst>
    <p:sldId id="321" r:id="rId2"/>
    <p:sldId id="322" r:id="rId3"/>
    <p:sldId id="256" r:id="rId4"/>
    <p:sldId id="325" r:id="rId5"/>
    <p:sldId id="302" r:id="rId6"/>
    <p:sldId id="309" r:id="rId7"/>
    <p:sldId id="303" r:id="rId8"/>
    <p:sldId id="258" r:id="rId9"/>
    <p:sldId id="304" r:id="rId10"/>
    <p:sldId id="296" r:id="rId11"/>
    <p:sldId id="264" r:id="rId12"/>
    <p:sldId id="305" r:id="rId13"/>
    <p:sldId id="261" r:id="rId14"/>
    <p:sldId id="265" r:id="rId15"/>
    <p:sldId id="271" r:id="rId16"/>
    <p:sldId id="270" r:id="rId17"/>
    <p:sldId id="297" r:id="rId18"/>
    <p:sldId id="283" r:id="rId19"/>
    <p:sldId id="306" r:id="rId20"/>
    <p:sldId id="314" r:id="rId21"/>
    <p:sldId id="313" r:id="rId22"/>
    <p:sldId id="289" r:id="rId23"/>
    <p:sldId id="316" r:id="rId24"/>
    <p:sldId id="331" r:id="rId25"/>
    <p:sldId id="311" r:id="rId26"/>
    <p:sldId id="300" r:id="rId27"/>
    <p:sldId id="326" r:id="rId28"/>
    <p:sldId id="328" r:id="rId29"/>
    <p:sldId id="330" r:id="rId30"/>
    <p:sldId id="329" r:id="rId31"/>
    <p:sldId id="327" r:id="rId32"/>
    <p:sldId id="301" r:id="rId33"/>
    <p:sldId id="323" r:id="rId34"/>
    <p:sldId id="332" r:id="rId35"/>
  </p:sldIdLst>
  <p:sldSz cx="9144000" cy="6858000" type="screen4x3"/>
  <p:notesSz cx="6781800" cy="90678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E3C87B"/>
    <a:srgbClr val="FFC205"/>
    <a:srgbClr val="5F0015"/>
    <a:srgbClr val="982A0D"/>
    <a:srgbClr val="FF8B91"/>
    <a:srgbClr val="23C3E3"/>
    <a:srgbClr val="289C92"/>
    <a:srgbClr val="559C7E"/>
    <a:srgbClr val="80227D"/>
    <a:srgbClr val="3D9C68"/>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84227" autoAdjust="0"/>
  </p:normalViewPr>
  <p:slideViewPr>
    <p:cSldViewPr snapToGrid="0" snapToObjects="1">
      <p:cViewPr>
        <p:scale>
          <a:sx n="70" d="100"/>
          <a:sy n="70" d="100"/>
        </p:scale>
        <p:origin x="-894"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38780" cy="453390"/>
          </a:xfrm>
          <a:prstGeom prst="rect">
            <a:avLst/>
          </a:prstGeom>
        </p:spPr>
        <p:txBody>
          <a:bodyPr vert="horz" lIns="90559" tIns="45280" rIns="90559" bIns="45280" rtlCol="0"/>
          <a:lstStyle>
            <a:lvl1pPr algn="l">
              <a:defRPr sz="1200"/>
            </a:lvl1pPr>
          </a:lstStyle>
          <a:p>
            <a:endParaRPr lang="en-US"/>
          </a:p>
        </p:txBody>
      </p:sp>
      <p:sp>
        <p:nvSpPr>
          <p:cNvPr id="3" name="Date Placeholder 2"/>
          <p:cNvSpPr>
            <a:spLocks noGrp="1"/>
          </p:cNvSpPr>
          <p:nvPr>
            <p:ph type="dt" idx="1"/>
          </p:nvPr>
        </p:nvSpPr>
        <p:spPr>
          <a:xfrm>
            <a:off x="3841451" y="0"/>
            <a:ext cx="2938780" cy="453390"/>
          </a:xfrm>
          <a:prstGeom prst="rect">
            <a:avLst/>
          </a:prstGeom>
        </p:spPr>
        <p:txBody>
          <a:bodyPr vert="horz" lIns="90559" tIns="45280" rIns="90559" bIns="45280" rtlCol="0"/>
          <a:lstStyle>
            <a:lvl1pPr algn="r">
              <a:defRPr sz="1200"/>
            </a:lvl1pPr>
          </a:lstStyle>
          <a:p>
            <a:fld id="{8D391490-B63F-BC4E-B3D5-2C64406B29CF}" type="datetimeFigureOut">
              <a:rPr lang="en-US" smtClean="0"/>
              <a:pPr/>
              <a:t>2/25/2014</a:t>
            </a:fld>
            <a:endParaRPr lang="en-US"/>
          </a:p>
        </p:txBody>
      </p:sp>
      <p:sp>
        <p:nvSpPr>
          <p:cNvPr id="4" name="Slide Image Placeholder 3"/>
          <p:cNvSpPr>
            <a:spLocks noGrp="1" noRot="1" noChangeAspect="1"/>
          </p:cNvSpPr>
          <p:nvPr>
            <p:ph type="sldImg" idx="2"/>
          </p:nvPr>
        </p:nvSpPr>
        <p:spPr>
          <a:xfrm>
            <a:off x="1123950" y="679450"/>
            <a:ext cx="4533900" cy="3400425"/>
          </a:xfrm>
          <a:prstGeom prst="rect">
            <a:avLst/>
          </a:prstGeom>
          <a:noFill/>
          <a:ln w="12700">
            <a:solidFill>
              <a:prstClr val="black"/>
            </a:solidFill>
          </a:ln>
        </p:spPr>
        <p:txBody>
          <a:bodyPr vert="horz" lIns="90559" tIns="45280" rIns="90559" bIns="45280" rtlCol="0" anchor="ctr"/>
          <a:lstStyle/>
          <a:p>
            <a:endParaRPr lang="en-US"/>
          </a:p>
        </p:txBody>
      </p:sp>
      <p:sp>
        <p:nvSpPr>
          <p:cNvPr id="5" name="Notes Placeholder 4"/>
          <p:cNvSpPr>
            <a:spLocks noGrp="1"/>
          </p:cNvSpPr>
          <p:nvPr>
            <p:ph type="body" sz="quarter" idx="3"/>
          </p:nvPr>
        </p:nvSpPr>
        <p:spPr>
          <a:xfrm>
            <a:off x="678180" y="4307205"/>
            <a:ext cx="5425440" cy="4080510"/>
          </a:xfrm>
          <a:prstGeom prst="rect">
            <a:avLst/>
          </a:prstGeom>
        </p:spPr>
        <p:txBody>
          <a:bodyPr vert="horz" lIns="90559" tIns="45280" rIns="90559" bIns="4528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12837"/>
            <a:ext cx="2938780" cy="453390"/>
          </a:xfrm>
          <a:prstGeom prst="rect">
            <a:avLst/>
          </a:prstGeom>
        </p:spPr>
        <p:txBody>
          <a:bodyPr vert="horz" lIns="90559" tIns="45280" rIns="90559" bIns="45280" rtlCol="0" anchor="b"/>
          <a:lstStyle>
            <a:lvl1pPr algn="l">
              <a:defRPr sz="1200"/>
            </a:lvl1pPr>
          </a:lstStyle>
          <a:p>
            <a:endParaRPr lang="en-US"/>
          </a:p>
        </p:txBody>
      </p:sp>
      <p:sp>
        <p:nvSpPr>
          <p:cNvPr id="7" name="Slide Number Placeholder 6"/>
          <p:cNvSpPr>
            <a:spLocks noGrp="1"/>
          </p:cNvSpPr>
          <p:nvPr>
            <p:ph type="sldNum" sz="quarter" idx="5"/>
          </p:nvPr>
        </p:nvSpPr>
        <p:spPr>
          <a:xfrm>
            <a:off x="3841451" y="8612837"/>
            <a:ext cx="2938780" cy="453390"/>
          </a:xfrm>
          <a:prstGeom prst="rect">
            <a:avLst/>
          </a:prstGeom>
        </p:spPr>
        <p:txBody>
          <a:bodyPr vert="horz" lIns="90559" tIns="45280" rIns="90559" bIns="45280" rtlCol="0" anchor="b"/>
          <a:lstStyle>
            <a:lvl1pPr algn="r">
              <a:defRPr sz="1200"/>
            </a:lvl1pPr>
          </a:lstStyle>
          <a:p>
            <a:fld id="{704AD9FA-3707-234C-B114-EC662A31417F}" type="slidenum">
              <a:rPr lang="en-US" smtClean="0"/>
              <a:pPr/>
              <a:t>‹#›</a:t>
            </a:fld>
            <a:endParaRPr lang="en-US"/>
          </a:p>
        </p:txBody>
      </p:sp>
    </p:spTree>
    <p:extLst>
      <p:ext uri="{BB962C8B-B14F-4D97-AF65-F5344CB8AC3E}">
        <p14:creationId xmlns:p14="http://schemas.microsoft.com/office/powerpoint/2010/main" val="379177012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cenarios.globalchange.gov/node/1155"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Please acknowledge</a:t>
            </a:r>
            <a:r>
              <a:rPr lang="en-US" baseline="0" dirty="0" smtClean="0"/>
              <a:t> the use of any of these slides as coming from:</a:t>
            </a:r>
          </a:p>
          <a:p>
            <a:endParaRPr lang="en-US" baseline="0" dirty="0" smtClean="0"/>
          </a:p>
          <a:p>
            <a:r>
              <a:rPr lang="en-US" baseline="0" dirty="0" smtClean="0"/>
              <a:t>“A Climate Conversation” Introduction to Climate </a:t>
            </a:r>
            <a:r>
              <a:rPr lang="en-US" baseline="0" smtClean="0"/>
              <a:t>Science Webinar (18 Feb 2014), Part </a:t>
            </a:r>
            <a:r>
              <a:rPr lang="en-US" baseline="0" dirty="0" smtClean="0"/>
              <a:t>of the “Building a Climate Resilient National Capital Region” series of webinars and workshops organized by the National Capital Planning Commission, General Services Administration, National Aeronautics and Space Administration, Metropolitan Washington Council of Governments, Smithsonian Institution, and the United States Global Change Research Program.</a:t>
            </a:r>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1</a:t>
            </a:fld>
            <a:endParaRPr lang="en-US"/>
          </a:p>
        </p:txBody>
      </p:sp>
    </p:spTree>
    <p:extLst>
      <p:ext uri="{BB962C8B-B14F-4D97-AF65-F5344CB8AC3E}">
        <p14:creationId xmlns:p14="http://schemas.microsoft.com/office/powerpoint/2010/main" val="4276073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Brief opening remarks</a:t>
            </a:r>
            <a:r>
              <a:rPr lang="en-US" baseline="0" dirty="0" smtClean="0"/>
              <a:t> from Lawrence </a:t>
            </a:r>
            <a:r>
              <a:rPr lang="en-US" baseline="0" dirty="0" err="1" smtClean="0"/>
              <a:t>Friedl</a:t>
            </a:r>
            <a:r>
              <a:rPr lang="en-US" baseline="0" dirty="0" smtClean="0"/>
              <a:t>.  </a:t>
            </a:r>
            <a:endParaRPr lang="en-US" baseline="0" dirty="0" smtClean="0"/>
          </a:p>
          <a:p>
            <a:endParaRPr lang="en-US" baseline="0" dirty="0" smtClean="0"/>
          </a:p>
          <a:p>
            <a:r>
              <a:rPr lang="en-US" baseline="0" dirty="0" smtClean="0"/>
              <a:t>NASA is committed to harnessing the power of good science in service to the Nation and the world.  Called upon by many governments to help prepare for climate change, in addition to providing key scientific advancements in the field of climate science, NASA has also been working with institutional stewards at its own field installations across the Nation over the past five years to advance climate adaptation planning.  The resulting scientist-steward partnership has been a laboratory in which we’ve honed the way stakeholders can work most productively together to prepare.</a:t>
            </a:r>
          </a:p>
          <a:p>
            <a:endParaRPr lang="en-US" baseline="0" dirty="0" smtClean="0"/>
          </a:p>
          <a:p>
            <a:r>
              <a:rPr lang="en-US" baseline="0" dirty="0" smtClean="0"/>
              <a:t>What we’ve learned can be of use to many beyond NASA, and our very mission includes disseminating useful information and expertise. NASA recognized a particular opportunity to help stakeholders in its hometown of Washington DC (with its irreplaceable “Monumental Core”) adapt to climate risks.  Working closely with the National Capital Planning Commission, the Metro Washington Council of Governments, The Smithsonian, GSA, and the US Global Change Research Program, this webinar begins an adaptation process for DC, and we welcome your involvement…</a:t>
            </a:r>
          </a:p>
          <a:p>
            <a:endParaRPr lang="en-US" baseline="0" dirty="0" smtClean="0"/>
          </a:p>
          <a:p>
            <a:r>
              <a:rPr lang="en-US" baseline="0" dirty="0" smtClean="0"/>
              <a:t>The following science presentation is presented as a conversation between a NASA decision-maker and a NASA scientist.</a:t>
            </a:r>
          </a:p>
          <a:p>
            <a:endParaRPr lang="en-US" baseline="0" dirty="0" smtClean="0"/>
          </a:p>
          <a:p>
            <a:r>
              <a:rPr lang="en-US" baseline="0" dirty="0" smtClean="0"/>
              <a:t>---</a:t>
            </a:r>
          </a:p>
          <a:p>
            <a:r>
              <a:rPr lang="en-US" b="1" baseline="0" dirty="0" smtClean="0"/>
              <a:t>Lawrence </a:t>
            </a:r>
            <a:r>
              <a:rPr lang="en-US" b="1" baseline="0" dirty="0" err="1" smtClean="0"/>
              <a:t>Friedl</a:t>
            </a:r>
            <a:r>
              <a:rPr lang="en-US" b="1" baseline="0" dirty="0" smtClean="0"/>
              <a:t> </a:t>
            </a:r>
            <a:r>
              <a:rPr lang="en-US" baseline="0" dirty="0" smtClean="0"/>
              <a:t>serves as the Director of the Applied Sciences Program within the Earth Science Division at NASA Headquarters.  The Program supports efforts to discover and demonstrate innovative and practical applications of Earth science by government, business, and other organizations.  </a:t>
            </a:r>
          </a:p>
          <a:p>
            <a:endParaRPr lang="en-US" baseline="0" dirty="0" smtClean="0"/>
          </a:p>
          <a:p>
            <a:r>
              <a:rPr lang="en-US" baseline="0" dirty="0" smtClean="0"/>
              <a:t>Among his responsibilities, Lawrence is a Vice-Chair of the interagency U.S. Group on Earth Observations and represents the United States on the international Group on Earth Observations. He is the NASA Principal for the interagency Civil Applications Committee.  He serves on the Award Committee for the National Space Club’s Award for Innovative Uses of Earth Observation Satellite Data, the Program Organizing Committee for the American Meteorological Society 2014 meeting, and the International Committee for Remote Sensing of Environment.</a:t>
            </a:r>
          </a:p>
          <a:p>
            <a:endParaRPr lang="en-US" baseline="0" dirty="0" smtClean="0"/>
          </a:p>
          <a:p>
            <a:r>
              <a:rPr lang="en-US" baseline="0" dirty="0" smtClean="0"/>
              <a:t>Lawrence received a Masters degree in Public Policy from Harvard University’s Kennedy School of Government, specializing in Science and Technology Policy. He received a Bachelors degree in Mechanical &amp; Aerospace Engineering from Princeton University. He also received a certificate in Space Policy and Law from the International Space University. </a:t>
            </a:r>
          </a:p>
          <a:p>
            <a:endParaRPr lang="en-US" baseline="0" dirty="0" smtClean="0"/>
          </a:p>
        </p:txBody>
      </p:sp>
      <p:sp>
        <p:nvSpPr>
          <p:cNvPr id="4" name="Slide Number Placeholder 3"/>
          <p:cNvSpPr>
            <a:spLocks noGrp="1"/>
          </p:cNvSpPr>
          <p:nvPr>
            <p:ph type="sldNum" sz="quarter" idx="10"/>
          </p:nvPr>
        </p:nvSpPr>
        <p:spPr/>
        <p:txBody>
          <a:bodyPr/>
          <a:lstStyle/>
          <a:p>
            <a:fld id="{704AD9FA-3707-234C-B114-EC662A31417F}" type="slidenum">
              <a:rPr lang="en-US" smtClean="0"/>
              <a:pPr/>
              <a:t>2</a:t>
            </a:fld>
            <a:endParaRPr lang="en-US"/>
          </a:p>
        </p:txBody>
      </p:sp>
    </p:spTree>
    <p:extLst>
      <p:ext uri="{BB962C8B-B14F-4D97-AF65-F5344CB8AC3E}">
        <p14:creationId xmlns:p14="http://schemas.microsoft.com/office/powerpoint/2010/main" val="6473983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44353">
              <a:defRPr/>
            </a:pPr>
            <a:r>
              <a:rPr lang="en-US" b="1" dirty="0" smtClean="0"/>
              <a:t>The </a:t>
            </a:r>
            <a:r>
              <a:rPr lang="en-US" b="1" dirty="0" err="1" smtClean="0"/>
              <a:t>Decisionmaker</a:t>
            </a:r>
            <a:r>
              <a:rPr lang="en-US" b="1" dirty="0" smtClean="0"/>
              <a:t>:</a:t>
            </a:r>
          </a:p>
          <a:p>
            <a:pPr defTabSz="444353">
              <a:defRPr/>
            </a:pPr>
            <a:endParaRPr lang="en-US" b="1" dirty="0" smtClean="0"/>
          </a:p>
          <a:p>
            <a:r>
              <a:rPr lang="en-US" b="1" dirty="0" smtClean="0"/>
              <a:t>Ms. Olga M. Dominguez </a:t>
            </a:r>
            <a:r>
              <a:rPr lang="en-US" dirty="0" smtClean="0"/>
              <a:t>is the Assistant Administrator for NASA’s Office of Strategic Infrastructure. She leads the agency infrastructure policy efforts and the integration of infrastructure issues and risks in support of accomplishing NASA’s Science, Aeronautics, Space Operations and Exploration Missions.</a:t>
            </a:r>
          </a:p>
          <a:p>
            <a:r>
              <a:rPr lang="en-US" dirty="0" smtClean="0"/>
              <a:t> </a:t>
            </a:r>
          </a:p>
          <a:p>
            <a:r>
              <a:rPr lang="en-US" dirty="0" smtClean="0"/>
              <a:t>As the AA for Strategic Infrastructure Ms. Dominguez has many leadership roles including the Agency Senior Sustainability Officer, the Agency Real Property Officer, the Agency Historic Preservation Officer, the Agency Aircraft Acquisition and Disposition Officer, the Agency Property Disposition Officer, and the Agency Climate Adaptation Officer.</a:t>
            </a:r>
            <a:br>
              <a:rPr lang="en-US" dirty="0" smtClean="0"/>
            </a:br>
            <a:endParaRPr lang="en-US" dirty="0" smtClean="0"/>
          </a:p>
          <a:p>
            <a:r>
              <a:rPr lang="en-US" dirty="0" smtClean="0"/>
              <a:t>Ms. Dominguez's educational background includes a Bachelor of Science degree in Fish and Wildlife Management, with emphasis in Zoology. She brings over thirty years of experience in leadership and management spanning local, state and federal governments. She and her family reside in Annapolis, MD.</a:t>
            </a:r>
          </a:p>
          <a:p>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3</a:t>
            </a:fld>
            <a:endParaRPr lang="en-US"/>
          </a:p>
        </p:txBody>
      </p:sp>
    </p:spTree>
    <p:extLst>
      <p:ext uri="{BB962C8B-B14F-4D97-AF65-F5344CB8AC3E}">
        <p14:creationId xmlns:p14="http://schemas.microsoft.com/office/powerpoint/2010/main" val="26330480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44353">
              <a:defRPr/>
            </a:pPr>
            <a:r>
              <a:rPr lang="en-US" b="1" dirty="0" smtClean="0"/>
              <a:t>The Scientist:</a:t>
            </a:r>
          </a:p>
          <a:p>
            <a:pPr defTabSz="444353">
              <a:defRPr/>
            </a:pPr>
            <a:endParaRPr lang="en-US" b="1" dirty="0" smtClean="0"/>
          </a:p>
          <a:p>
            <a:pPr defTabSz="444353">
              <a:defRPr/>
            </a:pPr>
            <a:r>
              <a:rPr lang="en-US" b="1" dirty="0" smtClean="0"/>
              <a:t>Dan Bader</a:t>
            </a:r>
            <a:r>
              <a:rPr lang="en-US" dirty="0" smtClean="0"/>
              <a:t> is a Research Analyst at Columbia University’s Center for Climate Systems Research and NASA Goddard Institute for Space Studies.  One of his primary responsibilities is developing climate scenarios to be used for adaptation planning.   Through his work at Columbia, Mr. Bader has extensive experience with preparing and communicating climate science information to policy makers, specifically in New York City and New York State.  He is also the project manager for NASA's Climate Adaptation Science Investigator (CASI) Workgroup (EXPLA.   </a:t>
            </a:r>
          </a:p>
          <a:p>
            <a:pPr defTabSz="444353">
              <a:defRPr/>
            </a:pPr>
            <a:endParaRPr lang="en-US" dirty="0" smtClean="0"/>
          </a:p>
          <a:p>
            <a:pPr defTabSz="444353">
              <a:defRPr/>
            </a:pPr>
            <a:r>
              <a:rPr lang="en-US" dirty="0" smtClean="0"/>
              <a:t>Mr. Bader's educational background includes a Bachelor of Science in Atmospheric Sciences from Cornell and Master of Arts in Climate and Society from Columbia. </a:t>
            </a:r>
          </a:p>
          <a:p>
            <a:endParaRPr lang="en-US" dirty="0" smtClean="0"/>
          </a:p>
          <a:p>
            <a:r>
              <a:rPr lang="en-US" dirty="0" smtClean="0"/>
              <a:t>As </a:t>
            </a:r>
            <a:r>
              <a:rPr lang="en-US" baseline="0" dirty="0" smtClean="0"/>
              <a:t>a partnership between NASA and Columbia University, GISS combines the strengths of two research organizations.</a:t>
            </a:r>
          </a:p>
          <a:p>
            <a:endParaRPr lang="en-US" baseline="0" dirty="0" smtClean="0"/>
          </a:p>
        </p:txBody>
      </p:sp>
      <p:sp>
        <p:nvSpPr>
          <p:cNvPr id="4" name="Slide Number Placeholder 3"/>
          <p:cNvSpPr>
            <a:spLocks noGrp="1"/>
          </p:cNvSpPr>
          <p:nvPr>
            <p:ph type="sldNum" sz="quarter" idx="10"/>
          </p:nvPr>
        </p:nvSpPr>
        <p:spPr/>
        <p:txBody>
          <a:bodyPr/>
          <a:lstStyle/>
          <a:p>
            <a:fld id="{704AD9FA-3707-234C-B114-EC662A31417F}" type="slidenum">
              <a:rPr lang="en-US" smtClean="0"/>
              <a:pPr/>
              <a:t>4</a:t>
            </a:fld>
            <a:endParaRPr lang="en-US"/>
          </a:p>
        </p:txBody>
      </p:sp>
    </p:spTree>
    <p:extLst>
      <p:ext uri="{BB962C8B-B14F-4D97-AF65-F5344CB8AC3E}">
        <p14:creationId xmlns:p14="http://schemas.microsoft.com/office/powerpoint/2010/main" val="26330480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1400">
                <a:solidFill>
                  <a:schemeClr val="tx1"/>
                </a:solidFill>
                <a:latin typeface="Times New Roman" charset="0"/>
                <a:ea typeface="ＭＳ Ｐゴシック" charset="0"/>
              </a:defRPr>
            </a:lvl1pPr>
            <a:lvl2pPr marL="722033" indent="-277705" eaLnBrk="0" hangingPunct="0">
              <a:defRPr sz="1400">
                <a:solidFill>
                  <a:schemeClr val="tx1"/>
                </a:solidFill>
                <a:latin typeface="Times New Roman" charset="0"/>
                <a:ea typeface="ＭＳ Ｐゴシック" charset="0"/>
              </a:defRPr>
            </a:lvl2pPr>
            <a:lvl3pPr marL="1110820" indent="-222164" eaLnBrk="0" hangingPunct="0">
              <a:defRPr sz="1400">
                <a:solidFill>
                  <a:schemeClr val="tx1"/>
                </a:solidFill>
                <a:latin typeface="Times New Roman" charset="0"/>
                <a:ea typeface="ＭＳ Ｐゴシック" charset="0"/>
              </a:defRPr>
            </a:lvl3pPr>
            <a:lvl4pPr marL="1555148" indent="-222164" eaLnBrk="0" hangingPunct="0">
              <a:defRPr sz="1400">
                <a:solidFill>
                  <a:schemeClr val="tx1"/>
                </a:solidFill>
                <a:latin typeface="Times New Roman" charset="0"/>
                <a:ea typeface="ＭＳ Ｐゴシック" charset="0"/>
              </a:defRPr>
            </a:lvl4pPr>
            <a:lvl5pPr marL="1999477" indent="-222164" eaLnBrk="0" hangingPunct="0">
              <a:defRPr sz="1400">
                <a:solidFill>
                  <a:schemeClr val="tx1"/>
                </a:solidFill>
                <a:latin typeface="Times New Roman" charset="0"/>
                <a:ea typeface="ＭＳ Ｐゴシック" charset="0"/>
              </a:defRPr>
            </a:lvl5pPr>
            <a:lvl6pPr marL="2443805" indent="-222164" eaLnBrk="0" fontAlgn="base" hangingPunct="0">
              <a:spcBef>
                <a:spcPct val="0"/>
              </a:spcBef>
              <a:spcAft>
                <a:spcPct val="0"/>
              </a:spcAft>
              <a:defRPr sz="1400">
                <a:solidFill>
                  <a:schemeClr val="tx1"/>
                </a:solidFill>
                <a:latin typeface="Times New Roman" charset="0"/>
                <a:ea typeface="ＭＳ Ｐゴシック" charset="0"/>
              </a:defRPr>
            </a:lvl6pPr>
            <a:lvl7pPr marL="2888132" indent="-222164" eaLnBrk="0" fontAlgn="base" hangingPunct="0">
              <a:spcBef>
                <a:spcPct val="0"/>
              </a:spcBef>
              <a:spcAft>
                <a:spcPct val="0"/>
              </a:spcAft>
              <a:defRPr sz="1400">
                <a:solidFill>
                  <a:schemeClr val="tx1"/>
                </a:solidFill>
                <a:latin typeface="Times New Roman" charset="0"/>
                <a:ea typeface="ＭＳ Ｐゴシック" charset="0"/>
              </a:defRPr>
            </a:lvl7pPr>
            <a:lvl8pPr marL="3332461" indent="-222164" eaLnBrk="0" fontAlgn="base" hangingPunct="0">
              <a:spcBef>
                <a:spcPct val="0"/>
              </a:spcBef>
              <a:spcAft>
                <a:spcPct val="0"/>
              </a:spcAft>
              <a:defRPr sz="1400">
                <a:solidFill>
                  <a:schemeClr val="tx1"/>
                </a:solidFill>
                <a:latin typeface="Times New Roman" charset="0"/>
                <a:ea typeface="ＭＳ Ｐゴシック" charset="0"/>
              </a:defRPr>
            </a:lvl8pPr>
            <a:lvl9pPr marL="3776789" indent="-222164" eaLnBrk="0" fontAlgn="base" hangingPunct="0">
              <a:spcBef>
                <a:spcPct val="0"/>
              </a:spcBef>
              <a:spcAft>
                <a:spcPct val="0"/>
              </a:spcAft>
              <a:defRPr sz="1400">
                <a:solidFill>
                  <a:schemeClr val="tx1"/>
                </a:solidFill>
                <a:latin typeface="Times New Roman" charset="0"/>
                <a:ea typeface="ＭＳ Ｐゴシック" charset="0"/>
              </a:defRPr>
            </a:lvl9pPr>
          </a:lstStyle>
          <a:p>
            <a:pPr eaLnBrk="1" hangingPunct="1"/>
            <a:fld id="{CFE298AF-F654-D647-9CFC-5ED1744836D4}" type="slidenum">
              <a:rPr lang="en-US" sz="1200">
                <a:latin typeface="Arial" charset="0"/>
              </a:rPr>
              <a:pPr eaLnBrk="1" hangingPunct="1"/>
              <a:t>5</a:t>
            </a:fld>
            <a:endParaRPr lang="en-US" sz="1200">
              <a:latin typeface="Arial"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a:lstStyle/>
          <a:p>
            <a:pPr eaLnBrk="1" hangingPunct="1"/>
            <a:r>
              <a:rPr lang="en-US" b="1" i="1" dirty="0" smtClean="0"/>
              <a:t>Olga</a:t>
            </a:r>
            <a:r>
              <a:rPr lang="en-US" dirty="0" smtClean="0"/>
              <a:t>:  A</a:t>
            </a:r>
            <a:r>
              <a:rPr lang="en-US" baseline="0" dirty="0" smtClean="0"/>
              <a:t> NASA</a:t>
            </a:r>
            <a:r>
              <a:rPr lang="en-US" dirty="0" smtClean="0"/>
              <a:t> illustration of </a:t>
            </a:r>
            <a:r>
              <a:rPr lang="en-US" baseline="0" dirty="0" smtClean="0"/>
              <a:t>how much climate and extreme weather can affect a landowner.  Three lessons:</a:t>
            </a:r>
          </a:p>
          <a:p>
            <a:pPr eaLnBrk="1" hangingPunct="1"/>
            <a:endParaRPr lang="en-US" baseline="0" dirty="0" smtClean="0"/>
          </a:p>
          <a:p>
            <a:pPr marL="169799" indent="-169799">
              <a:buFont typeface="Arial"/>
              <a:buChar char="•"/>
            </a:pPr>
            <a:r>
              <a:rPr lang="en-US" baseline="0" dirty="0" smtClean="0"/>
              <a:t>Even when we share climate risks, the impacts and prudent adaptations vary a lot by location.</a:t>
            </a:r>
          </a:p>
          <a:p>
            <a:pPr marL="169799" indent="-169799">
              <a:buFont typeface="Arial"/>
              <a:buChar char="•"/>
            </a:pPr>
            <a:r>
              <a:rPr lang="en-US" baseline="0" dirty="0" smtClean="0"/>
              <a:t>Everything happens within communities. Even if a landowner isn’t hit as hard as the surrounding community, there will be ripple effects.</a:t>
            </a:r>
          </a:p>
          <a:p>
            <a:pPr marL="169799" indent="-169799">
              <a:buFont typeface="Arial"/>
              <a:buChar char="•"/>
            </a:pPr>
            <a:r>
              <a:rPr lang="en-US" baseline="0" dirty="0" smtClean="0"/>
              <a:t>In a crisis, we Feds aren’t usually top priority.  We return to normal once our neighbors get back to normal, perhaps even later.</a:t>
            </a:r>
          </a:p>
          <a:p>
            <a:pPr eaLnBrk="1" hangingPunct="1"/>
            <a:endParaRPr lang="en-US" baseline="0" dirty="0" smtClean="0"/>
          </a:p>
          <a:p>
            <a:pPr eaLnBrk="1" hangingPunct="1"/>
            <a:r>
              <a:rPr lang="en-US" baseline="0" dirty="0" smtClean="0"/>
              <a:t>[Olga might cite other impactful events (other coastal storms, electrical grid failure in Huntsville, Station Fire in Pasadena…) that augment the importance of getting climate risks on installation radars…]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solidFill>
                  <a:srgbClr val="FFFFFF"/>
                </a:solidFill>
              </a:rPr>
              <a:t>Olga:  </a:t>
            </a:r>
          </a:p>
          <a:p>
            <a:pPr marL="169799" indent="-169799">
              <a:buFont typeface="Arial"/>
              <a:buChar char="•"/>
            </a:pPr>
            <a:r>
              <a:rPr lang="en-US" dirty="0" smtClean="0">
                <a:solidFill>
                  <a:srgbClr val="FFFFFF"/>
                </a:solidFill>
              </a:rPr>
              <a:t>As we begin this conversation we’ll define</a:t>
            </a:r>
            <a:r>
              <a:rPr lang="en-US" baseline="0" dirty="0" smtClean="0">
                <a:solidFill>
                  <a:srgbClr val="FFFFFF"/>
                </a:solidFill>
              </a:rPr>
              <a:t> a couple of key terms.</a:t>
            </a:r>
          </a:p>
          <a:p>
            <a:pPr marL="169799" indent="-169799">
              <a:buFont typeface="Arial"/>
              <a:buChar char="•"/>
            </a:pPr>
            <a:r>
              <a:rPr lang="en-US" baseline="0" dirty="0" smtClean="0">
                <a:solidFill>
                  <a:srgbClr val="FFFFFF"/>
                </a:solidFill>
              </a:rPr>
              <a:t>Mitigation is…  (NASA’s examples include partnering with a utility to add renewable power for our Kennedy Space Center and for the surrounding community)</a:t>
            </a:r>
          </a:p>
          <a:p>
            <a:pPr marL="169799" indent="-169799">
              <a:buFont typeface="Arial"/>
              <a:buChar char="•"/>
            </a:pPr>
            <a:r>
              <a:rPr lang="en-US" baseline="0" dirty="0" smtClean="0">
                <a:solidFill>
                  <a:srgbClr val="FFFFFF"/>
                </a:solidFill>
              </a:rPr>
              <a:t>Adaptation is…  (NASA’s examples include needing to protect a coastline that might otherwise retreat at the peril of its operations on Virginia’s Eastern Shore)</a:t>
            </a:r>
          </a:p>
          <a:p>
            <a:endParaRPr lang="en-US" b="1" i="1" baseline="0" dirty="0" smtClean="0">
              <a:solidFill>
                <a:srgbClr val="FFFFFF"/>
              </a:solidFill>
            </a:endParaRPr>
          </a:p>
          <a:p>
            <a:r>
              <a:rPr lang="en-US" b="1" i="1" baseline="0" dirty="0" smtClean="0">
                <a:solidFill>
                  <a:srgbClr val="FFFFFF"/>
                </a:solidFill>
              </a:rPr>
              <a:t>Dan:</a:t>
            </a:r>
          </a:p>
          <a:p>
            <a:pPr marL="169799" indent="-169799">
              <a:buFont typeface="Arial"/>
              <a:buChar char="•"/>
            </a:pPr>
            <a:r>
              <a:rPr lang="en-US" baseline="0" dirty="0" smtClean="0">
                <a:solidFill>
                  <a:srgbClr val="FFFFFF"/>
                </a:solidFill>
              </a:rPr>
              <a:t>Some adaptations can also mitigate (green roof example); we always seek such opportunities.</a:t>
            </a:r>
          </a:p>
          <a:p>
            <a:endParaRPr lang="en-US" baseline="0" dirty="0" smtClean="0">
              <a:solidFill>
                <a:srgbClr val="FFFFFF"/>
              </a:solidFill>
            </a:endParaRPr>
          </a:p>
          <a:p>
            <a:r>
              <a:rPr lang="en-US" b="1" i="1" baseline="0" dirty="0" smtClean="0">
                <a:solidFill>
                  <a:srgbClr val="FFFFFF"/>
                </a:solidFill>
              </a:rPr>
              <a:t>Olga:</a:t>
            </a:r>
          </a:p>
          <a:p>
            <a:pPr marL="169799" indent="-169799">
              <a:buFont typeface="Arial"/>
              <a:buChar char="•"/>
            </a:pPr>
            <a:r>
              <a:rPr lang="en-US" baseline="0" dirty="0" smtClean="0">
                <a:solidFill>
                  <a:srgbClr val="FFFFFF"/>
                </a:solidFill>
              </a:rPr>
              <a:t>Institutions always look to leverage investments across multiple goals; we must think broadly even as we act locally. </a:t>
            </a:r>
            <a:endParaRPr lang="en-US" dirty="0" smtClean="0"/>
          </a:p>
          <a:p>
            <a:endParaRPr lang="en-US" dirty="0"/>
          </a:p>
        </p:txBody>
      </p:sp>
      <p:sp>
        <p:nvSpPr>
          <p:cNvPr id="4" name="Slide Number Placeholder 3"/>
          <p:cNvSpPr>
            <a:spLocks noGrp="1"/>
          </p:cNvSpPr>
          <p:nvPr>
            <p:ph type="sldNum" sz="quarter" idx="10"/>
          </p:nvPr>
        </p:nvSpPr>
        <p:spPr/>
        <p:txBody>
          <a:bodyPr/>
          <a:lstStyle/>
          <a:p>
            <a:fld id="{4DB3D5A0-BB28-4949-8D26-E1E31574822C}" type="slidenum">
              <a:rPr lang="en-US" smtClean="0"/>
              <a:pPr/>
              <a:t>6</a:t>
            </a:fld>
            <a:endParaRPr lang="en-US"/>
          </a:p>
        </p:txBody>
      </p:sp>
    </p:spTree>
    <p:extLst>
      <p:ext uri="{BB962C8B-B14F-4D97-AF65-F5344CB8AC3E}">
        <p14:creationId xmlns:p14="http://schemas.microsoft.com/office/powerpoint/2010/main" val="3810837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baseline="0" dirty="0" smtClean="0"/>
              <a:t>Olga:  </a:t>
            </a:r>
          </a:p>
          <a:p>
            <a:pPr marL="169799" indent="-169799">
              <a:buFont typeface="Arial"/>
              <a:buChar char="•"/>
            </a:pPr>
            <a:r>
              <a:rPr lang="en-US" baseline="0" dirty="0" smtClean="0"/>
              <a:t>Acknowledge the expertise </a:t>
            </a:r>
            <a:r>
              <a:rPr lang="en-US" baseline="0" dirty="0" smtClean="0"/>
              <a:t>among participants (we </a:t>
            </a:r>
            <a:r>
              <a:rPr lang="en-US" baseline="0" dirty="0" smtClean="0"/>
              <a:t>expect thoughtful, proactive participants…)</a:t>
            </a:r>
          </a:p>
          <a:p>
            <a:pPr marL="169799" indent="-169799">
              <a:buFont typeface="Arial"/>
              <a:buChar char="•"/>
            </a:pPr>
            <a:r>
              <a:rPr lang="en-US" baseline="0" dirty="0" smtClean="0"/>
              <a:t>Nevertheless, climate risks are new to many institutional stewards, so a fundamental question to begin… </a:t>
            </a:r>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7</a:t>
            </a:fld>
            <a:endParaRPr lang="en-US"/>
          </a:p>
        </p:txBody>
      </p:sp>
    </p:spTree>
    <p:extLst>
      <p:ext uri="{BB962C8B-B14F-4D97-AF65-F5344CB8AC3E}">
        <p14:creationId xmlns:p14="http://schemas.microsoft.com/office/powerpoint/2010/main" val="19851658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t>Dan:</a:t>
            </a:r>
            <a:r>
              <a:rPr lang="en-US" b="1" i="1" baseline="0" dirty="0" smtClean="0"/>
              <a:t> </a:t>
            </a:r>
            <a:r>
              <a:rPr lang="en-US" dirty="0" smtClean="0"/>
              <a:t>This slide</a:t>
            </a:r>
            <a:r>
              <a:rPr lang="en-US" baseline="0" dirty="0" smtClean="0"/>
              <a:t> seeks </a:t>
            </a:r>
            <a:r>
              <a:rPr lang="en-US" dirty="0" smtClean="0"/>
              <a:t>to ensure is the audience understands the distinction</a:t>
            </a:r>
            <a:r>
              <a:rPr lang="en-US" baseline="0" dirty="0" smtClean="0"/>
              <a:t> </a:t>
            </a:r>
            <a:r>
              <a:rPr lang="en-US" dirty="0" smtClean="0"/>
              <a:t>between weather and climate.</a:t>
            </a:r>
          </a:p>
          <a:p>
            <a:endParaRPr lang="en-US" dirty="0" smtClean="0"/>
          </a:p>
          <a:p>
            <a:r>
              <a:rPr lang="en-US" dirty="0" smtClean="0"/>
              <a:t>Weather</a:t>
            </a:r>
            <a:r>
              <a:rPr lang="en-US" baseline="0" dirty="0" smtClean="0"/>
              <a:t> and climate quotation from Robert A. Heinlein.</a:t>
            </a:r>
          </a:p>
        </p:txBody>
      </p:sp>
      <p:sp>
        <p:nvSpPr>
          <p:cNvPr id="4" name="Slide Number Placeholder 3"/>
          <p:cNvSpPr>
            <a:spLocks noGrp="1"/>
          </p:cNvSpPr>
          <p:nvPr>
            <p:ph type="sldNum" sz="quarter" idx="10"/>
          </p:nvPr>
        </p:nvSpPr>
        <p:spPr/>
        <p:txBody>
          <a:bodyPr/>
          <a:lstStyle/>
          <a:p>
            <a:fld id="{704AD9FA-3707-234C-B114-EC662A31417F}" type="slidenum">
              <a:rPr lang="en-US" smtClean="0"/>
              <a:pPr/>
              <a:t>8</a:t>
            </a:fld>
            <a:endParaRPr lang="en-US"/>
          </a:p>
        </p:txBody>
      </p:sp>
    </p:spTree>
    <p:extLst>
      <p:ext uri="{BB962C8B-B14F-4D97-AF65-F5344CB8AC3E}">
        <p14:creationId xmlns:p14="http://schemas.microsoft.com/office/powerpoint/2010/main" val="32196754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baseline="0" dirty="0" smtClean="0"/>
              <a:t>Olga:  </a:t>
            </a:r>
          </a:p>
          <a:p>
            <a:r>
              <a:rPr lang="en-US" baseline="0" dirty="0" smtClean="0"/>
              <a:t>So weather impacts disaster preparations, response, and recovery management; Climate is really the driver for long-term strategy, plans, and investments.</a:t>
            </a:r>
          </a:p>
          <a:p>
            <a:endParaRPr lang="en-US" baseline="0" dirty="0" smtClean="0"/>
          </a:p>
          <a:p>
            <a:r>
              <a:rPr lang="en-US" baseline="0" dirty="0" smtClean="0"/>
              <a:t>Illustration:  A NOAA chart of average temperature over 71 years for the months of January to May, with </a:t>
            </a:r>
            <a:r>
              <a:rPr lang="en-US" b="1" baseline="0" dirty="0" smtClean="0"/>
              <a:t>2012 highlighted</a:t>
            </a:r>
            <a:r>
              <a:rPr lang="en-US" baseline="0" dirty="0" smtClean="0"/>
              <a:t>.</a:t>
            </a:r>
          </a:p>
          <a:p>
            <a:endParaRPr lang="en-US" baseline="0" dirty="0" smtClean="0"/>
          </a:p>
          <a:p>
            <a:r>
              <a:rPr lang="en-US" baseline="0" dirty="0" smtClean="0"/>
              <a:t>Source:  Washington Post, 7 June 2012.  Image colors inverted for visual consistency with other graphics.</a:t>
            </a:r>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9</a:t>
            </a:fld>
            <a:endParaRPr lang="en-US"/>
          </a:p>
        </p:txBody>
      </p:sp>
    </p:spTree>
    <p:extLst>
      <p:ext uri="{BB962C8B-B14F-4D97-AF65-F5344CB8AC3E}">
        <p14:creationId xmlns:p14="http://schemas.microsoft.com/office/powerpoint/2010/main" val="19851658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baseline="0" dirty="0" smtClean="0"/>
              <a:t>Dan:</a:t>
            </a:r>
          </a:p>
          <a:p>
            <a:r>
              <a:rPr lang="en-US" baseline="0" dirty="0" smtClean="0"/>
              <a:t>Extending back about a century, the local climate record shows that the climate is certainly changing, with a degree of annual variability.</a:t>
            </a:r>
            <a:r>
              <a:rPr lang="en-US" dirty="0" smtClean="0"/>
              <a:t/>
            </a:r>
            <a:br>
              <a:rPr lang="en-US" dirty="0" smtClean="0"/>
            </a:br>
            <a:r>
              <a:rPr lang="en-US" dirty="0" smtClean="0"/>
              <a:t/>
            </a:r>
            <a:br>
              <a:rPr lang="en-US" dirty="0" smtClean="0"/>
            </a:br>
            <a:r>
              <a:rPr lang="en-US" dirty="0" smtClean="0"/>
              <a:t>All data are from NOAA.. Observed temperature data from </a:t>
            </a:r>
            <a:r>
              <a:rPr lang="en-US" u="sng" dirty="0" smtClean="0"/>
              <a:t>Beltsville, MD</a:t>
            </a:r>
            <a:r>
              <a:rPr lang="en-US" dirty="0" smtClean="0"/>
              <a:t>.  And sea level data </a:t>
            </a:r>
            <a:r>
              <a:rPr lang="en-US" baseline="0" dirty="0" smtClean="0"/>
              <a:t>based on the Washington Ship Channel.</a:t>
            </a:r>
          </a:p>
        </p:txBody>
      </p:sp>
      <p:sp>
        <p:nvSpPr>
          <p:cNvPr id="4" name="Slide Number Placeholder 3"/>
          <p:cNvSpPr>
            <a:spLocks noGrp="1"/>
          </p:cNvSpPr>
          <p:nvPr>
            <p:ph type="sldNum" sz="quarter" idx="10"/>
          </p:nvPr>
        </p:nvSpPr>
        <p:spPr/>
        <p:txBody>
          <a:bodyPr/>
          <a:lstStyle/>
          <a:p>
            <a:fld id="{704AD9FA-3707-234C-B114-EC662A31417F}" type="slidenum">
              <a:rPr lang="en-US" smtClean="0"/>
              <a:pPr/>
              <a:t>10</a:t>
            </a:fld>
            <a:endParaRPr lang="en-US"/>
          </a:p>
        </p:txBody>
      </p:sp>
    </p:spTree>
    <p:extLst>
      <p:ext uri="{BB962C8B-B14F-4D97-AF65-F5344CB8AC3E}">
        <p14:creationId xmlns:p14="http://schemas.microsoft.com/office/powerpoint/2010/main" val="35910198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baseline="0" dirty="0" smtClean="0"/>
              <a:t>Dan:</a:t>
            </a:r>
          </a:p>
          <a:p>
            <a:r>
              <a:rPr lang="en-US" baseline="0" dirty="0" smtClean="0"/>
              <a:t>The DC area is consistent with broader trends.</a:t>
            </a:r>
          </a:p>
          <a:p>
            <a:endParaRPr lang="en-US" baseline="0" dirty="0" smtClean="0"/>
          </a:p>
          <a:p>
            <a:r>
              <a:rPr lang="en-US" baseline="0" dirty="0" smtClean="0"/>
              <a:t>Source:  </a:t>
            </a:r>
            <a:r>
              <a:rPr lang="en-US" u="sng" dirty="0"/>
              <a:t>http://</a:t>
            </a:r>
            <a:r>
              <a:rPr lang="en-US" u="sng" dirty="0" err="1"/>
              <a:t>data.giss.nasa.gov</a:t>
            </a:r>
            <a:r>
              <a:rPr lang="en-US" u="sng" dirty="0"/>
              <a:t>/</a:t>
            </a:r>
            <a:r>
              <a:rPr lang="en-US" u="sng" dirty="0" err="1"/>
              <a:t>gistemp</a:t>
            </a:r>
            <a:r>
              <a:rPr lang="en-US" u="sng" dirty="0"/>
              <a:t>/graphs_v3/</a:t>
            </a: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11</a:t>
            </a:fld>
            <a:endParaRPr lang="en-US"/>
          </a:p>
        </p:txBody>
      </p:sp>
    </p:spTree>
    <p:extLst>
      <p:ext uri="{BB962C8B-B14F-4D97-AF65-F5344CB8AC3E}">
        <p14:creationId xmlns:p14="http://schemas.microsoft.com/office/powerpoint/2010/main" val="3264896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baseline="0" dirty="0" smtClean="0"/>
              <a:t>Olga</a:t>
            </a:r>
          </a:p>
          <a:p>
            <a:endParaRPr lang="en-US" baseline="0" dirty="0" smtClean="0"/>
          </a:p>
          <a:p>
            <a:r>
              <a:rPr lang="en-US" baseline="0" dirty="0" smtClean="0"/>
              <a:t>Image source:  http://</a:t>
            </a:r>
            <a:r>
              <a:rPr lang="en-US" baseline="0" dirty="0" err="1" smtClean="0"/>
              <a:t>www.globaled.uconn.edu</a:t>
            </a:r>
            <a:r>
              <a:rPr lang="en-US" baseline="0" dirty="0" smtClean="0"/>
              <a:t>/</a:t>
            </a:r>
            <a:r>
              <a:rPr lang="en-US" baseline="0" dirty="0" err="1" smtClean="0"/>
              <a:t>student_climate</a:t>
            </a:r>
            <a:r>
              <a:rPr lang="en-US" baseline="0" dirty="0" smtClean="0"/>
              <a:t>/images/</a:t>
            </a:r>
            <a:r>
              <a:rPr lang="en-US" baseline="0" dirty="0" err="1" smtClean="0"/>
              <a:t>climate_science_wordle.png</a:t>
            </a:r>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12</a:t>
            </a:fld>
            <a:endParaRPr lang="en-US"/>
          </a:p>
        </p:txBody>
      </p:sp>
    </p:spTree>
    <p:extLst>
      <p:ext uri="{BB962C8B-B14F-4D97-AF65-F5344CB8AC3E}">
        <p14:creationId xmlns:p14="http://schemas.microsoft.com/office/powerpoint/2010/main" val="19851658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t>Da</a:t>
            </a:r>
            <a:r>
              <a:rPr lang="en-US" b="1" i="1" baseline="0" dirty="0" smtClean="0"/>
              <a:t>n</a:t>
            </a:r>
            <a:r>
              <a:rPr lang="en-US" b="1" i="1" dirty="0" smtClean="0"/>
              <a:t>:  </a:t>
            </a:r>
            <a:r>
              <a:rPr lang="en-US" dirty="0" smtClean="0"/>
              <a:t>A slide to introduce</a:t>
            </a:r>
            <a:r>
              <a:rPr lang="en-US" baseline="0" dirty="0" smtClean="0"/>
              <a:t> the concepts behind global warming.</a:t>
            </a:r>
          </a:p>
          <a:p>
            <a:endParaRPr lang="en-US" baseline="0" dirty="0" smtClean="0"/>
          </a:p>
          <a:p>
            <a:r>
              <a:rPr lang="en-US" baseline="0" dirty="0" smtClean="0"/>
              <a:t>Source:  http://</a:t>
            </a:r>
            <a:r>
              <a:rPr lang="en-US" baseline="0" dirty="0" err="1" smtClean="0"/>
              <a:t>climate.nasa.gov</a:t>
            </a:r>
            <a:r>
              <a:rPr lang="en-US" baseline="0" dirty="0" smtClean="0"/>
              <a:t>/causes/</a:t>
            </a:r>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13</a:t>
            </a:fld>
            <a:endParaRPr lang="en-US"/>
          </a:p>
        </p:txBody>
      </p:sp>
    </p:spTree>
    <p:extLst>
      <p:ext uri="{BB962C8B-B14F-4D97-AF65-F5344CB8AC3E}">
        <p14:creationId xmlns:p14="http://schemas.microsoft.com/office/powerpoint/2010/main" val="32648968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baseline="0" dirty="0" smtClean="0"/>
              <a:t>Dan:</a:t>
            </a:r>
          </a:p>
          <a:p>
            <a:r>
              <a:rPr lang="en-US" baseline="0" dirty="0" smtClean="0"/>
              <a:t>NASA’s Earth-observing satellites make critical contributions to gathering climate data.</a:t>
            </a:r>
          </a:p>
          <a:p>
            <a:endParaRPr lang="en-US" baseline="0" dirty="0" smtClean="0"/>
          </a:p>
          <a:p>
            <a:r>
              <a:rPr lang="en-US" baseline="0" dirty="0" smtClean="0"/>
              <a:t>Source:  http://</a:t>
            </a:r>
            <a:r>
              <a:rPr lang="en-US" baseline="0" dirty="0" err="1" smtClean="0"/>
              <a:t>earthobservatory.nasa.gov</a:t>
            </a:r>
            <a:r>
              <a:rPr lang="en-US" baseline="0" dirty="0" smtClean="0"/>
              <a:t>/Features/WhyItMatters09/images/</a:t>
            </a:r>
            <a:r>
              <a:rPr lang="en-US" baseline="0" dirty="0" err="1" smtClean="0"/>
              <a:t>eos_constellation.jpg</a:t>
            </a:r>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14</a:t>
            </a:fld>
            <a:endParaRPr lang="en-US"/>
          </a:p>
        </p:txBody>
      </p:sp>
    </p:spTree>
    <p:extLst>
      <p:ext uri="{BB962C8B-B14F-4D97-AF65-F5344CB8AC3E}">
        <p14:creationId xmlns:p14="http://schemas.microsoft.com/office/powerpoint/2010/main" val="32648968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baseline="0" dirty="0" smtClean="0"/>
              <a:t>Dan:</a:t>
            </a:r>
          </a:p>
          <a:p>
            <a:r>
              <a:rPr lang="en-US" baseline="0" dirty="0" smtClean="0"/>
              <a:t>Sophisticated computer models let us crunch enormous quantities of data to understand the patterns and project where they lead us.</a:t>
            </a:r>
          </a:p>
          <a:p>
            <a:endParaRPr lang="en-US" baseline="0" dirty="0" smtClean="0"/>
          </a:p>
          <a:p>
            <a:r>
              <a:rPr lang="en-US" baseline="0" dirty="0" smtClean="0"/>
              <a:t>Source:  http://vector1media.com/</a:t>
            </a:r>
            <a:r>
              <a:rPr lang="en-US" baseline="0" dirty="0" err="1" smtClean="0"/>
              <a:t>spatialsustain</a:t>
            </a:r>
            <a:r>
              <a:rPr lang="en-US" baseline="0" dirty="0" smtClean="0"/>
              <a:t>/</a:t>
            </a:r>
            <a:r>
              <a:rPr lang="en-US" baseline="0" dirty="0" err="1" smtClean="0"/>
              <a:t>wp</a:t>
            </a:r>
            <a:r>
              <a:rPr lang="en-US" baseline="0" dirty="0" smtClean="0"/>
              <a:t>-content/uploads/2010/04/hyperwall2_2.jpg</a:t>
            </a:r>
          </a:p>
        </p:txBody>
      </p:sp>
      <p:sp>
        <p:nvSpPr>
          <p:cNvPr id="4" name="Slide Number Placeholder 3"/>
          <p:cNvSpPr>
            <a:spLocks noGrp="1"/>
          </p:cNvSpPr>
          <p:nvPr>
            <p:ph type="sldNum" sz="quarter" idx="10"/>
          </p:nvPr>
        </p:nvSpPr>
        <p:spPr/>
        <p:txBody>
          <a:bodyPr/>
          <a:lstStyle/>
          <a:p>
            <a:fld id="{704AD9FA-3707-234C-B114-EC662A31417F}" type="slidenum">
              <a:rPr lang="en-US" smtClean="0"/>
              <a:pPr/>
              <a:t>15</a:t>
            </a:fld>
            <a:endParaRPr lang="en-US"/>
          </a:p>
        </p:txBody>
      </p:sp>
    </p:spTree>
    <p:extLst>
      <p:ext uri="{BB962C8B-B14F-4D97-AF65-F5344CB8AC3E}">
        <p14:creationId xmlns:p14="http://schemas.microsoft.com/office/powerpoint/2010/main" val="32648968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baseline="0" dirty="0" smtClean="0"/>
              <a:t>Dan:</a:t>
            </a:r>
          </a:p>
          <a:p>
            <a:r>
              <a:rPr lang="en-US" baseline="0" dirty="0" smtClean="0"/>
              <a:t>NASA’s projections are a part of an international consensus among climate experts.</a:t>
            </a:r>
          </a:p>
        </p:txBody>
      </p:sp>
      <p:sp>
        <p:nvSpPr>
          <p:cNvPr id="4" name="Slide Number Placeholder 3"/>
          <p:cNvSpPr>
            <a:spLocks noGrp="1"/>
          </p:cNvSpPr>
          <p:nvPr>
            <p:ph type="sldNum" sz="quarter" idx="10"/>
          </p:nvPr>
        </p:nvSpPr>
        <p:spPr/>
        <p:txBody>
          <a:bodyPr/>
          <a:lstStyle/>
          <a:p>
            <a:fld id="{704AD9FA-3707-234C-B114-EC662A31417F}" type="slidenum">
              <a:rPr lang="en-US" smtClean="0"/>
              <a:pPr/>
              <a:t>16</a:t>
            </a:fld>
            <a:endParaRPr lang="en-US"/>
          </a:p>
        </p:txBody>
      </p:sp>
    </p:spTree>
    <p:extLst>
      <p:ext uri="{BB962C8B-B14F-4D97-AF65-F5344CB8AC3E}">
        <p14:creationId xmlns:p14="http://schemas.microsoft.com/office/powerpoint/2010/main" val="32648968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t>Dan:</a:t>
            </a:r>
          </a:p>
          <a:p>
            <a:r>
              <a:rPr lang="en-US" dirty="0" smtClean="0"/>
              <a:t>NASA GISS considers a</a:t>
            </a:r>
            <a:r>
              <a:rPr lang="en-US" baseline="0" dirty="0" smtClean="0"/>
              <a:t> full range of IPCC models and varying assumptions about greenhouse gas emissions in the future, but bases its projections on the central range.</a:t>
            </a:r>
          </a:p>
          <a:p>
            <a:endParaRPr lang="en-US" baseline="0" dirty="0" smtClean="0"/>
          </a:p>
          <a:p>
            <a:pPr defTabSz="452796">
              <a:defRPr/>
            </a:pPr>
            <a:r>
              <a:rPr lang="en-US" baseline="0" dirty="0" smtClean="0"/>
              <a:t>Based on 16GCMs and 3 emissions scenarios.  Data is from BCSD dataset.   Central range is the middle 67% of values from model-based probabilities. </a:t>
            </a:r>
          </a:p>
          <a:p>
            <a:endParaRPr lang="en-US" baseline="0" dirty="0" smtClean="0"/>
          </a:p>
          <a:p>
            <a:r>
              <a:rPr lang="en-US" baseline="0" dirty="0" smtClean="0"/>
              <a:t>Source:  NASA GISS</a:t>
            </a:r>
          </a:p>
        </p:txBody>
      </p:sp>
      <p:sp>
        <p:nvSpPr>
          <p:cNvPr id="4" name="Slide Number Placeholder 3"/>
          <p:cNvSpPr>
            <a:spLocks noGrp="1"/>
          </p:cNvSpPr>
          <p:nvPr>
            <p:ph type="sldNum" sz="quarter" idx="10"/>
          </p:nvPr>
        </p:nvSpPr>
        <p:spPr/>
        <p:txBody>
          <a:bodyPr/>
          <a:lstStyle/>
          <a:p>
            <a:fld id="{704AD9FA-3707-234C-B114-EC662A31417F}" type="slidenum">
              <a:rPr lang="en-US" smtClean="0"/>
              <a:pPr/>
              <a:t>17</a:t>
            </a:fld>
            <a:endParaRPr lang="en-US"/>
          </a:p>
        </p:txBody>
      </p:sp>
    </p:spTree>
    <p:extLst>
      <p:ext uri="{BB962C8B-B14F-4D97-AF65-F5344CB8AC3E}">
        <p14:creationId xmlns:p14="http://schemas.microsoft.com/office/powerpoint/2010/main" val="24175356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t>Dan:</a:t>
            </a:r>
          </a:p>
          <a:p>
            <a:r>
              <a:rPr lang="en-US" b="0" i="0" dirty="0" smtClean="0"/>
              <a:t>Over</a:t>
            </a:r>
            <a:r>
              <a:rPr lang="en-US" b="0" i="0" baseline="0" dirty="0" smtClean="0"/>
              <a:t> time, computer power and available data have let scientists make more precise projections.</a:t>
            </a:r>
            <a:endParaRPr lang="en-US" b="0" i="0" dirty="0" smtClean="0"/>
          </a:p>
          <a:p>
            <a:endParaRPr lang="en-US" b="0" i="0" dirty="0" smtClean="0"/>
          </a:p>
          <a:p>
            <a:r>
              <a:rPr lang="en-US" b="0" i="0" dirty="0" smtClean="0"/>
              <a:t>Source:  http://www.windows2universe.org/earth/climate/</a:t>
            </a:r>
            <a:r>
              <a:rPr lang="en-US" b="0" i="0" dirty="0" err="1" smtClean="0"/>
              <a:t>climate_models_CDcourses.html</a:t>
            </a:r>
            <a:endParaRPr lang="en-US" b="0" i="0"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18</a:t>
            </a:fld>
            <a:endParaRPr lang="en-US"/>
          </a:p>
        </p:txBody>
      </p:sp>
    </p:spTree>
    <p:extLst>
      <p:ext uri="{BB962C8B-B14F-4D97-AF65-F5344CB8AC3E}">
        <p14:creationId xmlns:p14="http://schemas.microsoft.com/office/powerpoint/2010/main" val="32648968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baseline="0" dirty="0" smtClean="0"/>
              <a:t>Olga</a:t>
            </a:r>
          </a:p>
          <a:p>
            <a:endParaRPr lang="en-US" baseline="0" dirty="0" smtClean="0"/>
          </a:p>
          <a:p>
            <a:r>
              <a:rPr lang="en-US" baseline="0" dirty="0" smtClean="0"/>
              <a:t>Image source:  http://</a:t>
            </a:r>
            <a:r>
              <a:rPr lang="en-US" baseline="0" dirty="0" err="1" smtClean="0"/>
              <a:t>www.city-data.com</a:t>
            </a:r>
            <a:r>
              <a:rPr lang="en-US" baseline="0" dirty="0" smtClean="0"/>
              <a:t>/forum/city-</a:t>
            </a:r>
            <a:r>
              <a:rPr lang="en-US" baseline="0" dirty="0" err="1" smtClean="0"/>
              <a:t>vs</a:t>
            </a:r>
            <a:r>
              <a:rPr lang="en-US" baseline="0" dirty="0" smtClean="0"/>
              <a:t>-city/1197397-washington-d-c-vs-san-jose-10.html</a:t>
            </a:r>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19</a:t>
            </a:fld>
            <a:endParaRPr lang="en-US"/>
          </a:p>
        </p:txBody>
      </p:sp>
    </p:spTree>
    <p:extLst>
      <p:ext uri="{BB962C8B-B14F-4D97-AF65-F5344CB8AC3E}">
        <p14:creationId xmlns:p14="http://schemas.microsoft.com/office/powerpoint/2010/main" val="19851658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t>Dan:</a:t>
            </a:r>
          </a:p>
          <a:p>
            <a:r>
              <a:rPr lang="en-US" dirty="0" smtClean="0"/>
              <a:t>Sea level</a:t>
            </a:r>
            <a:r>
              <a:rPr lang="en-US" baseline="0" dirty="0" smtClean="0"/>
              <a:t> rise is expected to continue.  Observations of polar ice melting indicate a faster rate of sea level rise, so it’s wise to consider this possibility when evaluating impacts.</a:t>
            </a:r>
          </a:p>
          <a:p>
            <a:endParaRPr lang="en-US" baseline="0" dirty="0" smtClean="0"/>
          </a:p>
          <a:p>
            <a:pPr defTabSz="452796">
              <a:defRPr/>
            </a:pPr>
            <a:r>
              <a:rPr lang="en-US" baseline="0" dirty="0" smtClean="0"/>
              <a:t>Based on 7 GCMs and 3 emissions scenarios.  Baseline (recent) is 2000 to 2004.  Rapid ice-melt scenario is based on acceleration of recent rates of ice melt in the Greenland and West Antarctic ice sheets and </a:t>
            </a:r>
            <a:r>
              <a:rPr lang="en-US" baseline="0" dirty="0" err="1" smtClean="0"/>
              <a:t>paleoclimate</a:t>
            </a:r>
            <a:r>
              <a:rPr lang="en-US" baseline="0" dirty="0" smtClean="0"/>
              <a:t> studies.  Projections based on the Washington Ship Channel tide gage.</a:t>
            </a:r>
          </a:p>
          <a:p>
            <a:endParaRPr lang="en-US" dirty="0" smtClean="0"/>
          </a:p>
          <a:p>
            <a:endParaRPr lang="en-US" dirty="0" smtClean="0"/>
          </a:p>
          <a:p>
            <a:r>
              <a:rPr lang="en-US" dirty="0" smtClean="0"/>
              <a:t>Source:  NASA projections for the Washington DC area projected sea levels using a format inspired by a 10 September 2012 </a:t>
            </a:r>
            <a:r>
              <a:rPr lang="en-US" dirty="0" err="1" smtClean="0"/>
              <a:t>NYTimes</a:t>
            </a:r>
            <a:r>
              <a:rPr lang="en-US" baseline="0" dirty="0" smtClean="0"/>
              <a:t> article</a:t>
            </a:r>
            <a:r>
              <a:rPr lang="en-US" dirty="0" smtClean="0"/>
              <a:t>.</a:t>
            </a:r>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20</a:t>
            </a:fld>
            <a:endParaRPr lang="en-US"/>
          </a:p>
        </p:txBody>
      </p:sp>
    </p:spTree>
    <p:extLst>
      <p:ext uri="{BB962C8B-B14F-4D97-AF65-F5344CB8AC3E}">
        <p14:creationId xmlns:p14="http://schemas.microsoft.com/office/powerpoint/2010/main" val="32130396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t>Dan:</a:t>
            </a:r>
          </a:p>
          <a:p>
            <a:r>
              <a:rPr lang="en-US" dirty="0" smtClean="0"/>
              <a:t>Average annual temperature projections</a:t>
            </a:r>
            <a:r>
              <a:rPr lang="en-US" baseline="0" dirty="0" smtClean="0"/>
              <a:t> indicate a faster rise than in the twentieth century.</a:t>
            </a:r>
          </a:p>
          <a:p>
            <a:endParaRPr lang="en-US" baseline="0" dirty="0" smtClean="0"/>
          </a:p>
          <a:p>
            <a:pPr defTabSz="452796">
              <a:defRPr/>
            </a:pPr>
            <a:r>
              <a:rPr lang="en-US" baseline="0" dirty="0" smtClean="0"/>
              <a:t>Based on 16GCMs and 3 emissions scenarios.  Data is from BCSD for the Reagan National Airport, Washington DC.  Based on the middle 67% of values from model-based probabilities. </a:t>
            </a:r>
          </a:p>
          <a:p>
            <a:endParaRPr lang="en-US" dirty="0" smtClean="0"/>
          </a:p>
          <a:p>
            <a:r>
              <a:rPr lang="en-US" dirty="0" smtClean="0"/>
              <a:t>Source:  NASA projections for the Washington DC area projected sea levels using a format inspired by a 10 September 2012 </a:t>
            </a:r>
            <a:r>
              <a:rPr lang="en-US" dirty="0" err="1" smtClean="0"/>
              <a:t>NYTimes</a:t>
            </a:r>
            <a:r>
              <a:rPr lang="en-US" baseline="0" dirty="0" smtClean="0"/>
              <a:t> article</a:t>
            </a:r>
            <a:r>
              <a:rPr lang="en-US" dirty="0" smtClean="0"/>
              <a:t>.</a:t>
            </a:r>
          </a:p>
          <a:p>
            <a:endParaRPr lang="en-US" dirty="0" smtClean="0"/>
          </a:p>
        </p:txBody>
      </p:sp>
      <p:sp>
        <p:nvSpPr>
          <p:cNvPr id="4" name="Slide Number Placeholder 3"/>
          <p:cNvSpPr>
            <a:spLocks noGrp="1"/>
          </p:cNvSpPr>
          <p:nvPr>
            <p:ph type="sldNum" sz="quarter" idx="10"/>
          </p:nvPr>
        </p:nvSpPr>
        <p:spPr/>
        <p:txBody>
          <a:bodyPr/>
          <a:lstStyle/>
          <a:p>
            <a:fld id="{704AD9FA-3707-234C-B114-EC662A31417F}" type="slidenum">
              <a:rPr lang="en-US" smtClean="0"/>
              <a:pPr/>
              <a:t>21</a:t>
            </a:fld>
            <a:endParaRPr lang="en-US"/>
          </a:p>
        </p:txBody>
      </p:sp>
    </p:spTree>
    <p:extLst>
      <p:ext uri="{BB962C8B-B14F-4D97-AF65-F5344CB8AC3E}">
        <p14:creationId xmlns:p14="http://schemas.microsoft.com/office/powerpoint/2010/main" val="32130396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t>Dan:</a:t>
            </a:r>
          </a:p>
          <a:p>
            <a:r>
              <a:rPr lang="en-US" dirty="0" smtClean="0"/>
              <a:t>A</a:t>
            </a:r>
            <a:r>
              <a:rPr lang="en-US" baseline="0" dirty="0" smtClean="0"/>
              <a:t> modest change in average temperature might not seem very important, but the change may result in a big change on the number of days above or below extreme temperatures.</a:t>
            </a:r>
          </a:p>
          <a:p>
            <a:endParaRPr lang="en-US" baseline="0" dirty="0" smtClean="0"/>
          </a:p>
          <a:p>
            <a:r>
              <a:rPr lang="en-US" dirty="0" smtClean="0"/>
              <a:t>The term “action point” ties to how an</a:t>
            </a:r>
            <a:r>
              <a:rPr lang="en-US" baseline="0" dirty="0" smtClean="0"/>
              <a:t> organization </a:t>
            </a:r>
            <a:r>
              <a:rPr lang="en-US" dirty="0" smtClean="0"/>
              <a:t>operates.  One</a:t>
            </a:r>
            <a:r>
              <a:rPr lang="en-US" baseline="0" dirty="0" smtClean="0"/>
              <a:t> action point is the temperature at which outdoor work is curtailed; another is the point at which air conditioning or heating is needed.</a:t>
            </a:r>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22</a:t>
            </a:fld>
            <a:endParaRPr lang="en-US"/>
          </a:p>
        </p:txBody>
      </p:sp>
    </p:spTree>
    <p:extLst>
      <p:ext uri="{BB962C8B-B14F-4D97-AF65-F5344CB8AC3E}">
        <p14:creationId xmlns:p14="http://schemas.microsoft.com/office/powerpoint/2010/main" val="6222782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baseline="0" dirty="0" smtClean="0"/>
              <a:t>Dan:</a:t>
            </a:r>
          </a:p>
          <a:p>
            <a:r>
              <a:rPr lang="en-US" baseline="0" dirty="0" smtClean="0"/>
              <a:t>Compared with recent averages, the number of days over 90 degrees for the DC region is projected to roughly double by the 2080’s.</a:t>
            </a:r>
          </a:p>
          <a:p>
            <a:endParaRPr lang="en-US" baseline="0" dirty="0" smtClean="0"/>
          </a:p>
          <a:p>
            <a:r>
              <a:rPr lang="en-US" baseline="0" dirty="0" smtClean="0"/>
              <a:t>On the other hand, the number of days it freezes is projected to be reduced by half in that same timeframe.</a:t>
            </a:r>
          </a:p>
          <a:p>
            <a:endParaRPr lang="en-US" baseline="0" dirty="0" smtClean="0"/>
          </a:p>
          <a:p>
            <a:pPr defTabSz="452796">
              <a:defRPr/>
            </a:pPr>
            <a:r>
              <a:rPr lang="en-US" baseline="0" dirty="0" smtClean="0"/>
              <a:t>Based on 16GCMs and 3 emissions scenarios.  Data is from BCSD dataset.  </a:t>
            </a:r>
          </a:p>
          <a:p>
            <a:pPr defTabSz="452796">
              <a:defRPr/>
            </a:pPr>
            <a:endParaRPr lang="en-US" dirty="0" smtClean="0"/>
          </a:p>
          <a:p>
            <a:r>
              <a:rPr lang="en-US" dirty="0" smtClean="0"/>
              <a:t>Source:  NASA projections for the Washington DC area projections</a:t>
            </a:r>
            <a:r>
              <a:rPr lang="en-US" baseline="0" dirty="0" smtClean="0"/>
              <a:t> </a:t>
            </a:r>
            <a:r>
              <a:rPr lang="en-US" dirty="0" smtClean="0"/>
              <a:t>using a format inspired by a 10 September 2012 </a:t>
            </a:r>
            <a:r>
              <a:rPr lang="en-US" dirty="0" err="1" smtClean="0"/>
              <a:t>NYTimes</a:t>
            </a:r>
            <a:r>
              <a:rPr lang="en-US" baseline="0" dirty="0" smtClean="0"/>
              <a:t> article</a:t>
            </a:r>
            <a:r>
              <a:rPr lang="en-US" dirty="0" smtClean="0"/>
              <a:t>.</a:t>
            </a:r>
          </a:p>
        </p:txBody>
      </p:sp>
      <p:sp>
        <p:nvSpPr>
          <p:cNvPr id="4" name="Slide Number Placeholder 3"/>
          <p:cNvSpPr>
            <a:spLocks noGrp="1"/>
          </p:cNvSpPr>
          <p:nvPr>
            <p:ph type="sldNum" sz="quarter" idx="10"/>
          </p:nvPr>
        </p:nvSpPr>
        <p:spPr/>
        <p:txBody>
          <a:bodyPr/>
          <a:lstStyle/>
          <a:p>
            <a:fld id="{704AD9FA-3707-234C-B114-EC662A31417F}" type="slidenum">
              <a:rPr lang="en-US" smtClean="0"/>
              <a:pPr/>
              <a:t>23</a:t>
            </a:fld>
            <a:endParaRPr lang="en-US"/>
          </a:p>
        </p:txBody>
      </p:sp>
    </p:spTree>
    <p:extLst>
      <p:ext uri="{BB962C8B-B14F-4D97-AF65-F5344CB8AC3E}">
        <p14:creationId xmlns:p14="http://schemas.microsoft.com/office/powerpoint/2010/main" val="32130396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44353"/>
            <a:r>
              <a:rPr lang="en-US" b="1" i="1" dirty="0">
                <a:solidFill>
                  <a:srgbClr val="8EB4E3"/>
                </a:solidFill>
              </a:rPr>
              <a:t>Dan:</a:t>
            </a:r>
          </a:p>
          <a:p>
            <a:pPr defTabSz="444353"/>
            <a:r>
              <a:rPr lang="en-US" dirty="0">
                <a:solidFill>
                  <a:srgbClr val="8EB4E3"/>
                </a:solidFill>
              </a:rPr>
              <a:t>Additional relevant information is available from the National Climate Assessment, which part of the interagency US Global Change Research Program.  The National Climate Assessment uses two of the IPCC global climate models to provide information on observed climate trends and future climate scenarios in broad regions across the United States.</a:t>
            </a:r>
          </a:p>
          <a:p>
            <a:pPr defTabSz="444353"/>
            <a:endParaRPr lang="en-US" dirty="0">
              <a:solidFill>
                <a:srgbClr val="8EB4E3"/>
              </a:solidFill>
            </a:endParaRPr>
          </a:p>
          <a:p>
            <a:pPr defTabSz="444353"/>
            <a:r>
              <a:rPr lang="en-US" dirty="0">
                <a:solidFill>
                  <a:srgbClr val="8EB4E3"/>
                </a:solidFill>
              </a:rPr>
              <a:t>Here, for example, you can see information on the projected seasonal changes in temperature predicted for the 2040 to 2070 timeframe, from what it was for 1971-2000 average for each season.</a:t>
            </a:r>
          </a:p>
          <a:p>
            <a:pPr defTabSz="444353"/>
            <a:endParaRPr lang="en-US" dirty="0">
              <a:solidFill>
                <a:srgbClr val="8EB4E3"/>
              </a:solidFill>
            </a:endParaRPr>
          </a:p>
          <a:p>
            <a:pPr defTabSz="444353"/>
            <a:r>
              <a:rPr lang="en-US" dirty="0">
                <a:solidFill>
                  <a:srgbClr val="8EB4E3"/>
                </a:solidFill>
              </a:rPr>
              <a:t>Source:</a:t>
            </a:r>
          </a:p>
          <a:p>
            <a:pPr defTabSz="444353"/>
            <a:r>
              <a:rPr lang="en-US" dirty="0">
                <a:solidFill>
                  <a:srgbClr val="8EB4E3"/>
                </a:solidFill>
              </a:rPr>
              <a:t>NCA’s summary 2-pager Regional Climate Trends and Scenarios:  </a:t>
            </a:r>
            <a:r>
              <a:rPr lang="en-US" dirty="0">
                <a:solidFill>
                  <a:srgbClr val="FFFFFF"/>
                </a:solidFill>
                <a:hlinkClick r:id="rId3"/>
              </a:rPr>
              <a:t>http://scenarios.globalchange.gov/node/1155</a:t>
            </a:r>
            <a:r>
              <a:rPr lang="en-US" dirty="0">
                <a:solidFill>
                  <a:srgbClr val="FFFFFF"/>
                </a:solidFill>
              </a:rPr>
              <a:t> </a:t>
            </a:r>
          </a:p>
          <a:p>
            <a:pPr defTabSz="444353"/>
            <a:endParaRPr lang="en-US" dirty="0">
              <a:solidFill>
                <a:srgbClr val="8EB4E3"/>
              </a:solidFill>
            </a:endParaRPr>
          </a:p>
          <a:p>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24</a:t>
            </a:fld>
            <a:endParaRPr lang="en-US"/>
          </a:p>
        </p:txBody>
      </p:sp>
    </p:spTree>
    <p:extLst>
      <p:ext uri="{BB962C8B-B14F-4D97-AF65-F5344CB8AC3E}">
        <p14:creationId xmlns:p14="http://schemas.microsoft.com/office/powerpoint/2010/main" val="2621805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baseline="0" dirty="0" smtClean="0"/>
              <a:t>Olga:  </a:t>
            </a:r>
            <a:r>
              <a:rPr lang="en-US" baseline="0" dirty="0" smtClean="0"/>
              <a:t>You’ve covered temperature and sea levels.</a:t>
            </a:r>
          </a:p>
          <a:p>
            <a:endParaRPr lang="en-US" baseline="0" dirty="0" smtClean="0"/>
          </a:p>
          <a:p>
            <a:r>
              <a:rPr lang="en-US" baseline="0" dirty="0" smtClean="0"/>
              <a:t>This image of sandbags around a Metrorail air intake reminds me that we’re dealing with other climate risks…</a:t>
            </a:r>
          </a:p>
          <a:p>
            <a:endParaRPr lang="en-US" baseline="0" dirty="0" smtClean="0"/>
          </a:p>
          <a:p>
            <a:r>
              <a:rPr lang="en-US" baseline="0" dirty="0" smtClean="0"/>
              <a:t>What other types of events does the science suggest we should plan for?</a:t>
            </a:r>
          </a:p>
          <a:p>
            <a:endParaRPr lang="en-US" baseline="0" dirty="0" smtClean="0"/>
          </a:p>
          <a:p>
            <a:r>
              <a:rPr lang="en-US" baseline="0" dirty="0" smtClean="0"/>
              <a:t>Image:  http://</a:t>
            </a:r>
            <a:r>
              <a:rPr lang="en-US" baseline="0" dirty="0" err="1" smtClean="0"/>
              <a:t>www.breakingnews.com</a:t>
            </a:r>
            <a:r>
              <a:rPr lang="en-US" baseline="0" dirty="0" smtClean="0"/>
              <a:t>/item/ahZzfmJyZWFraW5nbmV3cy13d3ctaHJkcg0LEgRTZWVkGO61owsM/2012/10/27/photo-sandbags-outside-the-cleveland-park-station-in-washington-dc-as</a:t>
            </a:r>
          </a:p>
        </p:txBody>
      </p:sp>
      <p:sp>
        <p:nvSpPr>
          <p:cNvPr id="4" name="Slide Number Placeholder 3"/>
          <p:cNvSpPr>
            <a:spLocks noGrp="1"/>
          </p:cNvSpPr>
          <p:nvPr>
            <p:ph type="sldNum" sz="quarter" idx="10"/>
          </p:nvPr>
        </p:nvSpPr>
        <p:spPr/>
        <p:txBody>
          <a:bodyPr/>
          <a:lstStyle/>
          <a:p>
            <a:fld id="{704AD9FA-3707-234C-B114-EC662A31417F}" type="slidenum">
              <a:rPr lang="en-US" smtClean="0"/>
              <a:pPr/>
              <a:t>25</a:t>
            </a:fld>
            <a:endParaRPr lang="en-US"/>
          </a:p>
        </p:txBody>
      </p:sp>
    </p:spTree>
    <p:extLst>
      <p:ext uri="{BB962C8B-B14F-4D97-AF65-F5344CB8AC3E}">
        <p14:creationId xmlns:p14="http://schemas.microsoft.com/office/powerpoint/2010/main" val="19851658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t>Dan:</a:t>
            </a:r>
          </a:p>
          <a:p>
            <a:r>
              <a:rPr lang="en-US" baseline="0" dirty="0" smtClean="0"/>
              <a:t>This slide rounds out the qualitative projections in order of likelihood.</a:t>
            </a:r>
          </a:p>
          <a:p>
            <a:endParaRPr lang="en-US" baseline="0" dirty="0" smtClean="0"/>
          </a:p>
          <a:p>
            <a:r>
              <a:rPr lang="en-US" baseline="0" dirty="0" smtClean="0"/>
              <a:t>Sources:  Rainfall image is NOAA radar image, drought is from National Drought Monitor.</a:t>
            </a:r>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26</a:t>
            </a:fld>
            <a:endParaRPr lang="en-US"/>
          </a:p>
        </p:txBody>
      </p:sp>
    </p:spTree>
    <p:extLst>
      <p:ext uri="{BB962C8B-B14F-4D97-AF65-F5344CB8AC3E}">
        <p14:creationId xmlns:p14="http://schemas.microsoft.com/office/powerpoint/2010/main" val="8861044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baseline="0" dirty="0" smtClean="0"/>
              <a:t>Olga</a:t>
            </a:r>
            <a:endParaRPr lang="en-US" baseline="0" dirty="0" smtClean="0"/>
          </a:p>
        </p:txBody>
      </p:sp>
      <p:sp>
        <p:nvSpPr>
          <p:cNvPr id="4" name="Slide Number Placeholder 3"/>
          <p:cNvSpPr>
            <a:spLocks noGrp="1"/>
          </p:cNvSpPr>
          <p:nvPr>
            <p:ph type="sldNum" sz="quarter" idx="10"/>
          </p:nvPr>
        </p:nvSpPr>
        <p:spPr/>
        <p:txBody>
          <a:bodyPr/>
          <a:lstStyle/>
          <a:p>
            <a:fld id="{704AD9FA-3707-234C-B114-EC662A31417F}" type="slidenum">
              <a:rPr lang="en-US" smtClean="0"/>
              <a:pPr/>
              <a:t>27</a:t>
            </a:fld>
            <a:endParaRPr lang="en-US"/>
          </a:p>
        </p:txBody>
      </p:sp>
    </p:spTree>
    <p:extLst>
      <p:ext uri="{BB962C8B-B14F-4D97-AF65-F5344CB8AC3E}">
        <p14:creationId xmlns:p14="http://schemas.microsoft.com/office/powerpoint/2010/main" val="19851658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t>Dan:</a:t>
            </a:r>
          </a:p>
          <a:p>
            <a:r>
              <a:rPr lang="en-US" dirty="0" smtClean="0">
                <a:effectLst/>
              </a:rPr>
              <a:t>Climate change will directly and indirectly impact human health. </a:t>
            </a:r>
          </a:p>
          <a:p>
            <a:endParaRPr lang="en-US" b="1" i="1" dirty="0" smtClean="0"/>
          </a:p>
          <a:p>
            <a:r>
              <a:rPr lang="en-US" b="1" i="1" dirty="0"/>
              <a:t>Direct health impacts</a:t>
            </a:r>
            <a:r>
              <a:rPr lang="en-US" dirty="0"/>
              <a:t> include injuries and deaths from floods, as well as illnesses and deaths from heat waves. Some infectious diseases are more common in certain areas.</a:t>
            </a:r>
            <a:endParaRPr lang="en-US" dirty="0" smtClean="0">
              <a:effectLst/>
            </a:endParaRPr>
          </a:p>
          <a:p>
            <a:endParaRPr lang="en-US" b="1" i="1" dirty="0"/>
          </a:p>
          <a:p>
            <a:r>
              <a:rPr lang="en-US" b="1" i="1" dirty="0"/>
              <a:t>Indirect health impacts</a:t>
            </a:r>
            <a:r>
              <a:rPr lang="en-US" dirty="0"/>
              <a:t> include the occurrence of more food- or water-related infections and respiratory diseases because of the anticipated changes in pollen amounts, air pollution concentrations, and environmental damage due to climate change.</a:t>
            </a:r>
            <a:endParaRPr lang="en-US" dirty="0" smtClean="0">
              <a:effectLst/>
            </a:endParaRPr>
          </a:p>
          <a:p>
            <a:endParaRPr lang="en-US" dirty="0" smtClean="0"/>
          </a:p>
          <a:p>
            <a:endParaRPr lang="en-US" dirty="0" smtClean="0"/>
          </a:p>
          <a:p>
            <a:endParaRPr lang="en-US" dirty="0" smtClean="0"/>
          </a:p>
          <a:p>
            <a:r>
              <a:rPr lang="en-US" dirty="0" smtClean="0"/>
              <a:t>Source:</a:t>
            </a:r>
            <a:r>
              <a:rPr lang="en-US" baseline="0" dirty="0" smtClean="0"/>
              <a:t> </a:t>
            </a:r>
          </a:p>
          <a:p>
            <a:r>
              <a:rPr lang="en-US" baseline="0" dirty="0" smtClean="0"/>
              <a:t>Maryland Department of Health and Mental Hygiene</a:t>
            </a:r>
          </a:p>
          <a:p>
            <a:r>
              <a:rPr lang="en-US" baseline="0" dirty="0" smtClean="0"/>
              <a:t>http://phpa.dhmh.maryland.gov/OEHFP/EH/SitePages/health_impacts.aspx</a:t>
            </a:r>
          </a:p>
          <a:p>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28</a:t>
            </a:fld>
            <a:endParaRPr lang="en-US"/>
          </a:p>
        </p:txBody>
      </p:sp>
    </p:spTree>
    <p:extLst>
      <p:ext uri="{BB962C8B-B14F-4D97-AF65-F5344CB8AC3E}">
        <p14:creationId xmlns:p14="http://schemas.microsoft.com/office/powerpoint/2010/main" val="6749127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t>Dan:</a:t>
            </a:r>
          </a:p>
          <a:p>
            <a:pPr defTabSz="444353"/>
            <a:r>
              <a:rPr lang="en-US" dirty="0">
                <a:solidFill>
                  <a:schemeClr val="bg1"/>
                </a:solidFill>
              </a:rPr>
              <a:t>According to the Maryland Department of Health and Mental Hygiene’s climate program, which is funded in part by the Centers for Disease Control…</a:t>
            </a:r>
          </a:p>
          <a:p>
            <a:endParaRPr lang="en-US" dirty="0" smtClean="0"/>
          </a:p>
          <a:p>
            <a:endParaRPr lang="en-US" dirty="0" smtClean="0"/>
          </a:p>
          <a:p>
            <a:endParaRPr lang="en-US" dirty="0" smtClean="0"/>
          </a:p>
          <a:p>
            <a:r>
              <a:rPr lang="en-US" dirty="0" smtClean="0"/>
              <a:t>Source:</a:t>
            </a:r>
            <a:r>
              <a:rPr lang="en-US" baseline="0" dirty="0" smtClean="0"/>
              <a:t> </a:t>
            </a:r>
          </a:p>
          <a:p>
            <a:r>
              <a:rPr lang="en-US" baseline="0" dirty="0" smtClean="0"/>
              <a:t>Maryland Department of Health and Mental Hygiene</a:t>
            </a:r>
          </a:p>
          <a:p>
            <a:r>
              <a:rPr lang="en-US" baseline="0" dirty="0" smtClean="0"/>
              <a:t>http://phpa.dhmh.maryland.gov/OEHFP/EH/SitePages/health_impacts.aspx</a:t>
            </a:r>
          </a:p>
          <a:p>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29</a:t>
            </a:fld>
            <a:endParaRPr lang="en-US"/>
          </a:p>
        </p:txBody>
      </p:sp>
    </p:spTree>
    <p:extLst>
      <p:ext uri="{BB962C8B-B14F-4D97-AF65-F5344CB8AC3E}">
        <p14:creationId xmlns:p14="http://schemas.microsoft.com/office/powerpoint/2010/main" val="13525351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t>Dan</a:t>
            </a:r>
          </a:p>
          <a:p>
            <a:pPr defTabSz="444353"/>
            <a:r>
              <a:rPr lang="en-US" dirty="0">
                <a:solidFill>
                  <a:schemeClr val="bg1"/>
                </a:solidFill>
              </a:rPr>
              <a:t>According to the Maryland Department of Health and Mental Hygiene…</a:t>
            </a:r>
          </a:p>
          <a:p>
            <a:endParaRPr lang="en-US" b="1" i="1" dirty="0" smtClean="0"/>
          </a:p>
          <a:p>
            <a:endParaRPr lang="en-US" dirty="0" smtClean="0"/>
          </a:p>
          <a:p>
            <a:r>
              <a:rPr lang="en-US" dirty="0" smtClean="0"/>
              <a:t>Source:</a:t>
            </a:r>
            <a:r>
              <a:rPr lang="en-US" baseline="0" dirty="0" smtClean="0"/>
              <a:t> </a:t>
            </a:r>
          </a:p>
          <a:p>
            <a:r>
              <a:rPr lang="en-US" baseline="0" dirty="0" smtClean="0"/>
              <a:t>Maryland Department of Health and Mental Hygiene</a:t>
            </a:r>
          </a:p>
          <a:p>
            <a:r>
              <a:rPr lang="en-US" baseline="0" dirty="0" smtClean="0"/>
              <a:t>http://phpa.dhmh.maryland.gov/OEHFP/EH/SitePages/health_impacts.aspx</a:t>
            </a:r>
          </a:p>
          <a:p>
            <a:endParaRPr lang="en-US"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30</a:t>
            </a:fld>
            <a:endParaRPr lang="en-US"/>
          </a:p>
        </p:txBody>
      </p:sp>
    </p:spTree>
    <p:extLst>
      <p:ext uri="{BB962C8B-B14F-4D97-AF65-F5344CB8AC3E}">
        <p14:creationId xmlns:p14="http://schemas.microsoft.com/office/powerpoint/2010/main" val="19896964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t>Dan:</a:t>
            </a:r>
          </a:p>
          <a:p>
            <a:r>
              <a:rPr lang="en-US" b="0" i="0" dirty="0" smtClean="0"/>
              <a:t>Examples</a:t>
            </a:r>
            <a:r>
              <a:rPr lang="en-US" b="0" i="0" baseline="0" dirty="0" smtClean="0"/>
              <a:t> of natural systems impacts from the University </a:t>
            </a:r>
            <a:r>
              <a:rPr lang="en-US" b="0" i="0" baseline="0" dirty="0" smtClean="0"/>
              <a:t>of </a:t>
            </a:r>
            <a:r>
              <a:rPr lang="en-US" b="0" i="0" baseline="0" dirty="0" smtClean="0"/>
              <a:t>Maryland Center for </a:t>
            </a:r>
            <a:r>
              <a:rPr lang="en-US" b="0" i="0" baseline="0" dirty="0" smtClean="0"/>
              <a:t>Environmental </a:t>
            </a:r>
            <a:r>
              <a:rPr lang="en-US" b="0" i="0" baseline="0" dirty="0" smtClean="0"/>
              <a:t>Science include</a:t>
            </a:r>
            <a:r>
              <a:rPr lang="en-US" b="0" i="0" baseline="0" dirty="0" smtClean="0"/>
              <a:t>…</a:t>
            </a:r>
          </a:p>
          <a:p>
            <a:endParaRPr lang="en-US" b="0" i="0" baseline="0" dirty="0" smtClean="0"/>
          </a:p>
          <a:p>
            <a:r>
              <a:rPr lang="en-US" b="0" i="0" baseline="0" dirty="0" smtClean="0"/>
              <a:t>Source:</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solidFill>
                  <a:schemeClr val="tx2">
                    <a:lumMod val="40000"/>
                    <a:lumOff val="60000"/>
                  </a:schemeClr>
                </a:solidFill>
              </a:rPr>
              <a:t>http://www.umces.edu/applying-science/global-warming-free-state-highlights</a:t>
            </a:r>
          </a:p>
          <a:p>
            <a:endParaRPr lang="en-US" b="0" i="0" dirty="0"/>
          </a:p>
        </p:txBody>
      </p:sp>
      <p:sp>
        <p:nvSpPr>
          <p:cNvPr id="4" name="Slide Number Placeholder 3"/>
          <p:cNvSpPr>
            <a:spLocks noGrp="1"/>
          </p:cNvSpPr>
          <p:nvPr>
            <p:ph type="sldNum" sz="quarter" idx="10"/>
          </p:nvPr>
        </p:nvSpPr>
        <p:spPr/>
        <p:txBody>
          <a:bodyPr/>
          <a:lstStyle/>
          <a:p>
            <a:fld id="{704AD9FA-3707-234C-B114-EC662A31417F}" type="slidenum">
              <a:rPr lang="en-US" smtClean="0"/>
              <a:pPr/>
              <a:t>31</a:t>
            </a:fld>
            <a:endParaRPr lang="en-US"/>
          </a:p>
        </p:txBody>
      </p:sp>
    </p:spTree>
    <p:extLst>
      <p:ext uri="{BB962C8B-B14F-4D97-AF65-F5344CB8AC3E}">
        <p14:creationId xmlns:p14="http://schemas.microsoft.com/office/powerpoint/2010/main" val="29768451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first shows the cover of our</a:t>
            </a:r>
            <a:r>
              <a:rPr lang="en-US" baseline="0" dirty="0" smtClean="0"/>
              <a:t> handout, then focuses folks on the core science info (as seemed appropriate to sum up a climate scientist’s talk).</a:t>
            </a:r>
          </a:p>
          <a:p>
            <a:endParaRPr lang="en-US" baseline="0" dirty="0" smtClean="0"/>
          </a:p>
          <a:p>
            <a:r>
              <a:rPr lang="en-US" baseline="0" dirty="0" smtClean="0"/>
              <a:t>Source:  NASA’s Climate Risks handout for the 31 January 2013 Federal Facilities Council workshop at the National Academy of Sciences.</a:t>
            </a:r>
          </a:p>
        </p:txBody>
      </p:sp>
      <p:sp>
        <p:nvSpPr>
          <p:cNvPr id="4" name="Slide Number Placeholder 3"/>
          <p:cNvSpPr>
            <a:spLocks noGrp="1"/>
          </p:cNvSpPr>
          <p:nvPr>
            <p:ph type="sldNum" sz="quarter" idx="10"/>
          </p:nvPr>
        </p:nvSpPr>
        <p:spPr/>
        <p:txBody>
          <a:bodyPr/>
          <a:lstStyle/>
          <a:p>
            <a:fld id="{704AD9FA-3707-234C-B114-EC662A31417F}" type="slidenum">
              <a:rPr lang="en-US" smtClean="0"/>
              <a:pPr/>
              <a:t>32</a:t>
            </a:fld>
            <a:endParaRPr lang="en-US"/>
          </a:p>
        </p:txBody>
      </p:sp>
    </p:spTree>
    <p:extLst>
      <p:ext uri="{BB962C8B-B14F-4D97-AF65-F5344CB8AC3E}">
        <p14:creationId xmlns:p14="http://schemas.microsoft.com/office/powerpoint/2010/main" val="32130396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a:t>
            </a:r>
            <a:r>
              <a:rPr lang="en-US" baseline="0" dirty="0" smtClean="0"/>
              <a:t> addition, the same info will be viewable in a mobile app (NASA Climate Science for Adaptation; ADAPT for short) that is to be released soon.  This info will be updated periodically as new information becomes available.</a:t>
            </a:r>
          </a:p>
          <a:p>
            <a:endParaRPr lang="en-US" baseline="0" dirty="0" smtClean="0"/>
          </a:p>
          <a:p>
            <a:r>
              <a:rPr lang="en-US" baseline="0" dirty="0" smtClean="0"/>
              <a:t>Source:  NASA HQ Earth Science Division &amp; GISS projections</a:t>
            </a:r>
          </a:p>
        </p:txBody>
      </p:sp>
      <p:sp>
        <p:nvSpPr>
          <p:cNvPr id="4" name="Slide Number Placeholder 3"/>
          <p:cNvSpPr>
            <a:spLocks noGrp="1"/>
          </p:cNvSpPr>
          <p:nvPr>
            <p:ph type="sldNum" sz="quarter" idx="10"/>
          </p:nvPr>
        </p:nvSpPr>
        <p:spPr/>
        <p:txBody>
          <a:bodyPr/>
          <a:lstStyle/>
          <a:p>
            <a:fld id="{704AD9FA-3707-234C-B114-EC662A31417F}" type="slidenum">
              <a:rPr lang="en-US" smtClean="0"/>
              <a:pPr/>
              <a:t>33</a:t>
            </a:fld>
            <a:endParaRPr lang="en-US"/>
          </a:p>
        </p:txBody>
      </p:sp>
    </p:spTree>
    <p:extLst>
      <p:ext uri="{BB962C8B-B14F-4D97-AF65-F5344CB8AC3E}">
        <p14:creationId xmlns:p14="http://schemas.microsoft.com/office/powerpoint/2010/main" val="32130396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04AD9FA-3707-234C-B114-EC662A31417F}" type="slidenum">
              <a:rPr lang="en-US" smtClean="0"/>
              <a:pPr/>
              <a:t>34</a:t>
            </a:fld>
            <a:endParaRPr lang="en-US"/>
          </a:p>
        </p:txBody>
      </p:sp>
    </p:spTree>
    <p:extLst>
      <p:ext uri="{BB962C8B-B14F-4D97-AF65-F5344CB8AC3E}">
        <p14:creationId xmlns:p14="http://schemas.microsoft.com/office/powerpoint/2010/main" val="3850877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832D113-8A33-EC4A-A4A1-734B86F94253}" type="datetimeFigureOut">
              <a:rPr lang="en-US" smtClean="0"/>
              <a:pPr/>
              <a:t>2/25/2014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2368E-AD55-DF42-AB18-379CA6307765}" type="slidenum">
              <a:rPr lang="en-US" smtClean="0"/>
              <a:pPr/>
              <a:t>‹#›</a:t>
            </a:fld>
            <a:endParaRPr lang="en-US"/>
          </a:p>
        </p:txBody>
      </p:sp>
    </p:spTree>
    <p:extLst>
      <p:ext uri="{BB962C8B-B14F-4D97-AF65-F5344CB8AC3E}">
        <p14:creationId xmlns:p14="http://schemas.microsoft.com/office/powerpoint/2010/main" val="573576304"/>
      </p:ext>
    </p:extLst>
  </p:cSld>
  <p:clrMapOvr>
    <a:masterClrMapping/>
  </p:clrMapOvr>
  <p:transition spd="slow">
    <p:pu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32D113-8A33-EC4A-A4A1-734B86F94253}" type="datetimeFigureOut">
              <a:rPr lang="en-US" smtClean="0"/>
              <a:pPr/>
              <a:t>2/25/2014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2368E-AD55-DF42-AB18-379CA6307765}" type="slidenum">
              <a:rPr lang="en-US" smtClean="0"/>
              <a:pPr/>
              <a:t>‹#›</a:t>
            </a:fld>
            <a:endParaRPr lang="en-US"/>
          </a:p>
        </p:txBody>
      </p:sp>
    </p:spTree>
    <p:extLst>
      <p:ext uri="{BB962C8B-B14F-4D97-AF65-F5344CB8AC3E}">
        <p14:creationId xmlns:p14="http://schemas.microsoft.com/office/powerpoint/2010/main" val="2794615333"/>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832D113-8A33-EC4A-A4A1-734B86F94253}" type="datetimeFigureOut">
              <a:rPr lang="en-US" smtClean="0"/>
              <a:pPr/>
              <a:t>2/25/2014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2368E-AD55-DF42-AB18-379CA6307765}" type="slidenum">
              <a:rPr lang="en-US" smtClean="0"/>
              <a:pPr/>
              <a:t>‹#›</a:t>
            </a:fld>
            <a:endParaRPr lang="en-US"/>
          </a:p>
        </p:txBody>
      </p:sp>
    </p:spTree>
    <p:extLst>
      <p:ext uri="{BB962C8B-B14F-4D97-AF65-F5344CB8AC3E}">
        <p14:creationId xmlns:p14="http://schemas.microsoft.com/office/powerpoint/2010/main" val="379816625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832D113-8A33-EC4A-A4A1-734B86F94253}" type="datetimeFigureOut">
              <a:rPr lang="en-US" smtClean="0"/>
              <a:pPr/>
              <a:t>2/25/2014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2368E-AD55-DF42-AB18-379CA6307765}" type="slidenum">
              <a:rPr lang="en-US" smtClean="0"/>
              <a:pPr/>
              <a:t>‹#›</a:t>
            </a:fld>
            <a:endParaRPr lang="en-US"/>
          </a:p>
        </p:txBody>
      </p:sp>
    </p:spTree>
    <p:extLst>
      <p:ext uri="{BB962C8B-B14F-4D97-AF65-F5344CB8AC3E}">
        <p14:creationId xmlns:p14="http://schemas.microsoft.com/office/powerpoint/2010/main" val="1597100082"/>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832D113-8A33-EC4A-A4A1-734B86F94253}" type="datetimeFigureOut">
              <a:rPr lang="en-US" smtClean="0"/>
              <a:pPr/>
              <a:t>2/25/2014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62368E-AD55-DF42-AB18-379CA6307765}" type="slidenum">
              <a:rPr lang="en-US" smtClean="0"/>
              <a:pPr/>
              <a:t>‹#›</a:t>
            </a:fld>
            <a:endParaRPr lang="en-US"/>
          </a:p>
        </p:txBody>
      </p:sp>
    </p:spTree>
    <p:extLst>
      <p:ext uri="{BB962C8B-B14F-4D97-AF65-F5344CB8AC3E}">
        <p14:creationId xmlns:p14="http://schemas.microsoft.com/office/powerpoint/2010/main" val="308977626"/>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832D113-8A33-EC4A-A4A1-734B86F94253}" type="datetimeFigureOut">
              <a:rPr lang="en-US" smtClean="0"/>
              <a:pPr/>
              <a:t>2/25/2014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62368E-AD55-DF42-AB18-379CA6307765}" type="slidenum">
              <a:rPr lang="en-US" smtClean="0"/>
              <a:pPr/>
              <a:t>‹#›</a:t>
            </a:fld>
            <a:endParaRPr lang="en-US"/>
          </a:p>
        </p:txBody>
      </p:sp>
    </p:spTree>
    <p:extLst>
      <p:ext uri="{BB962C8B-B14F-4D97-AF65-F5344CB8AC3E}">
        <p14:creationId xmlns:p14="http://schemas.microsoft.com/office/powerpoint/2010/main" val="293017838"/>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32D113-8A33-EC4A-A4A1-734B86F94253}" type="datetimeFigureOut">
              <a:rPr lang="en-US" smtClean="0"/>
              <a:pPr/>
              <a:t>2/25/2014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62368E-AD55-DF42-AB18-379CA6307765}" type="slidenum">
              <a:rPr lang="en-US" smtClean="0"/>
              <a:pPr/>
              <a:t>‹#›</a:t>
            </a:fld>
            <a:endParaRPr lang="en-US"/>
          </a:p>
        </p:txBody>
      </p:sp>
    </p:spTree>
    <p:extLst>
      <p:ext uri="{BB962C8B-B14F-4D97-AF65-F5344CB8AC3E}">
        <p14:creationId xmlns:p14="http://schemas.microsoft.com/office/powerpoint/2010/main" val="903039840"/>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832D113-8A33-EC4A-A4A1-734B86F94253}" type="datetimeFigureOut">
              <a:rPr lang="en-US" smtClean="0"/>
              <a:pPr/>
              <a:t>2/25/2014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2368E-AD55-DF42-AB18-379CA6307765}" type="slidenum">
              <a:rPr lang="en-US" smtClean="0"/>
              <a:pPr/>
              <a:t>‹#›</a:t>
            </a:fld>
            <a:endParaRPr lang="en-US"/>
          </a:p>
        </p:txBody>
      </p:sp>
    </p:spTree>
    <p:extLst>
      <p:ext uri="{BB962C8B-B14F-4D97-AF65-F5344CB8AC3E}">
        <p14:creationId xmlns:p14="http://schemas.microsoft.com/office/powerpoint/2010/main" val="4215544051"/>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832D113-8A33-EC4A-A4A1-734B86F94253}" type="datetimeFigureOut">
              <a:rPr lang="en-US" smtClean="0"/>
              <a:pPr/>
              <a:t>2/25/2014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2368E-AD55-DF42-AB18-379CA6307765}" type="slidenum">
              <a:rPr lang="en-US" smtClean="0"/>
              <a:pPr/>
              <a:t>‹#›</a:t>
            </a:fld>
            <a:endParaRPr lang="en-US"/>
          </a:p>
        </p:txBody>
      </p:sp>
    </p:spTree>
    <p:extLst>
      <p:ext uri="{BB962C8B-B14F-4D97-AF65-F5344CB8AC3E}">
        <p14:creationId xmlns:p14="http://schemas.microsoft.com/office/powerpoint/2010/main" val="1775009563"/>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32D113-8A33-EC4A-A4A1-734B86F94253}" type="datetimeFigureOut">
              <a:rPr lang="en-US" smtClean="0"/>
              <a:pPr/>
              <a:t>2/25/2014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2368E-AD55-DF42-AB18-379CA6307765}" type="slidenum">
              <a:rPr lang="en-US" smtClean="0"/>
              <a:pPr/>
              <a:t>‹#›</a:t>
            </a:fld>
            <a:endParaRPr lang="en-US"/>
          </a:p>
        </p:txBody>
      </p:sp>
    </p:spTree>
    <p:extLst>
      <p:ext uri="{BB962C8B-B14F-4D97-AF65-F5344CB8AC3E}">
        <p14:creationId xmlns:p14="http://schemas.microsoft.com/office/powerpoint/2010/main" val="2986063066"/>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32D113-8A33-EC4A-A4A1-734B86F94253}" type="datetimeFigureOut">
              <a:rPr lang="en-US" smtClean="0"/>
              <a:pPr/>
              <a:t>2/25/2014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2368E-AD55-DF42-AB18-379CA6307765}" type="slidenum">
              <a:rPr lang="en-US" smtClean="0"/>
              <a:pPr/>
              <a:t>‹#›</a:t>
            </a:fld>
            <a:endParaRPr lang="en-US"/>
          </a:p>
        </p:txBody>
      </p:sp>
    </p:spTree>
    <p:extLst>
      <p:ext uri="{BB962C8B-B14F-4D97-AF65-F5344CB8AC3E}">
        <p14:creationId xmlns:p14="http://schemas.microsoft.com/office/powerpoint/2010/main" val="4018319924"/>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32D113-8A33-EC4A-A4A1-734B86F94253}" type="datetimeFigureOut">
              <a:rPr lang="en-US" smtClean="0"/>
              <a:pPr/>
              <a:t>2/25/2014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62368E-AD55-DF42-AB18-379CA6307765}" type="slidenum">
              <a:rPr lang="en-US" smtClean="0"/>
              <a:pPr/>
              <a:t>‹#›</a:t>
            </a:fld>
            <a:endParaRPr lang="en-US"/>
          </a:p>
        </p:txBody>
      </p:sp>
    </p:spTree>
    <p:extLst>
      <p:ext uri="{BB962C8B-B14F-4D97-AF65-F5344CB8AC3E}">
        <p14:creationId xmlns:p14="http://schemas.microsoft.com/office/powerpoint/2010/main" val="33822080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ush/>
  </p:transition>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4.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4.gif"/><Relationship Id="rId5" Type="http://schemas.openxmlformats.org/officeDocument/2006/relationships/image" Target="../media/image33.gif"/><Relationship Id="rId4" Type="http://schemas.openxmlformats.org/officeDocument/2006/relationships/image" Target="../media/image32.gif"/></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cenarios.globalchange.gov/node/1155"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jpeg"/></Relationships>
</file>

<file path=ppt/slides/_rels/slide2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51.png"/><Relationship Id="rId4" Type="http://schemas.microsoft.com/office/2007/relationships/hdphoto" Target="../media/hdphoto3.wdp"/></Relationships>
</file>

<file path=ppt/slides/_rels/slide33.xml.rels><?xml version="1.0" encoding="UTF-8" standalone="yes"?>
<Relationships xmlns="http://schemas.openxmlformats.org/package/2006/relationships"><Relationship Id="rId3" Type="http://schemas.openxmlformats.org/officeDocument/2006/relationships/image" Target="../media/image50.jpeg"/><Relationship Id="rId7" Type="http://schemas.openxmlformats.org/officeDocument/2006/relationships/image" Target="../media/image55.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png"/><Relationship Id="rId4" Type="http://schemas.microsoft.com/office/2007/relationships/hdphoto" Target="../media/hdphoto3.wdp"/></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53143" y="2512569"/>
            <a:ext cx="7910286" cy="1470025"/>
          </a:xfrm>
        </p:spPr>
        <p:txBody>
          <a:bodyPr>
            <a:normAutofit fontScale="90000"/>
          </a:bodyPr>
          <a:lstStyle/>
          <a:p>
            <a:r>
              <a:rPr lang="en-US" dirty="0" smtClean="0">
                <a:solidFill>
                  <a:srgbClr val="FFFFFF"/>
                </a:solidFill>
              </a:rPr>
              <a:t/>
            </a:r>
            <a:br>
              <a:rPr lang="en-US" dirty="0" smtClean="0">
                <a:solidFill>
                  <a:srgbClr val="FFFFFF"/>
                </a:solidFill>
              </a:rPr>
            </a:br>
            <a:r>
              <a:rPr lang="en-US" dirty="0" smtClean="0">
                <a:solidFill>
                  <a:srgbClr val="FFFFFF"/>
                </a:solidFill>
              </a:rPr>
              <a:t>“</a:t>
            </a:r>
            <a:r>
              <a:rPr lang="en-US" b="1" i="1" dirty="0" smtClean="0">
                <a:solidFill>
                  <a:srgbClr val="FFFFFF"/>
                </a:solidFill>
              </a:rPr>
              <a:t>A Climate Conversation</a:t>
            </a:r>
            <a:r>
              <a:rPr lang="en-US" dirty="0" smtClean="0">
                <a:solidFill>
                  <a:srgbClr val="FFFFFF"/>
                </a:solidFill>
              </a:rPr>
              <a:t>”</a:t>
            </a:r>
            <a:br>
              <a:rPr lang="en-US" dirty="0" smtClean="0">
                <a:solidFill>
                  <a:srgbClr val="FFFFFF"/>
                </a:solidFill>
              </a:rPr>
            </a:br>
            <a:r>
              <a:rPr lang="en-US" sz="3600" dirty="0" smtClean="0">
                <a:solidFill>
                  <a:srgbClr val="FFFFFF"/>
                </a:solidFill>
              </a:rPr>
              <a:t>Introduction to Climate Science Webinar</a:t>
            </a:r>
            <a:br>
              <a:rPr lang="en-US" sz="3600" dirty="0" smtClean="0">
                <a:solidFill>
                  <a:srgbClr val="FFFFFF"/>
                </a:solidFill>
              </a:rPr>
            </a:br>
            <a:r>
              <a:rPr lang="en-US" sz="3600" dirty="0">
                <a:solidFill>
                  <a:srgbClr val="FFFFFF"/>
                </a:solidFill>
              </a:rPr>
              <a:t/>
            </a:r>
            <a:br>
              <a:rPr lang="en-US" sz="3600" dirty="0">
                <a:solidFill>
                  <a:srgbClr val="FFFFFF"/>
                </a:solidFill>
              </a:rPr>
            </a:br>
            <a:r>
              <a:rPr lang="en-US" sz="3600" dirty="0" smtClean="0">
                <a:solidFill>
                  <a:srgbClr val="FFFFFF"/>
                </a:solidFill>
              </a:rPr>
              <a:t>Part of the “Building a Climate Resilient National Capital Region” series of webinars and workshops</a:t>
            </a:r>
            <a:br>
              <a:rPr lang="en-US" sz="3600" dirty="0" smtClean="0">
                <a:solidFill>
                  <a:srgbClr val="FFFFFF"/>
                </a:solidFill>
              </a:rPr>
            </a:br>
            <a:r>
              <a:rPr lang="en-US" sz="3600" dirty="0" smtClean="0">
                <a:solidFill>
                  <a:srgbClr val="FFFFFF"/>
                </a:solidFill>
              </a:rPr>
              <a:t> </a:t>
            </a:r>
            <a:r>
              <a:rPr lang="en-US" dirty="0" smtClean="0">
                <a:solidFill>
                  <a:srgbClr val="FFFFFF"/>
                </a:solidFill>
              </a:rPr>
              <a:t/>
            </a:r>
            <a:br>
              <a:rPr lang="en-US" dirty="0" smtClean="0">
                <a:solidFill>
                  <a:srgbClr val="FFFFFF"/>
                </a:solidFill>
              </a:rPr>
            </a:br>
            <a:r>
              <a:rPr lang="en-US" dirty="0" smtClean="0">
                <a:solidFill>
                  <a:srgbClr val="FFFFFF"/>
                </a:solidFill>
              </a:rPr>
              <a:t/>
            </a:r>
            <a:br>
              <a:rPr lang="en-US" dirty="0" smtClean="0">
                <a:solidFill>
                  <a:srgbClr val="FFFFFF"/>
                </a:solidFill>
              </a:rPr>
            </a:br>
            <a:r>
              <a:rPr lang="en-US" dirty="0" smtClean="0">
                <a:solidFill>
                  <a:srgbClr val="FFFFFF"/>
                </a:solidFill>
              </a:rPr>
              <a:t/>
            </a:r>
            <a:br>
              <a:rPr lang="en-US" dirty="0" smtClean="0">
                <a:solidFill>
                  <a:srgbClr val="FFFFFF"/>
                </a:solidFill>
              </a:rPr>
            </a:br>
            <a:endParaRPr lang="en-US" sz="3100" dirty="0">
              <a:solidFill>
                <a:srgbClr val="FFFFFF"/>
              </a:solidFill>
            </a:endParaRPr>
          </a:p>
        </p:txBody>
      </p:sp>
      <p:sp>
        <p:nvSpPr>
          <p:cNvPr id="6" name="TextBox 5"/>
          <p:cNvSpPr txBox="1"/>
          <p:nvPr/>
        </p:nvSpPr>
        <p:spPr>
          <a:xfrm>
            <a:off x="191069" y="5076978"/>
            <a:ext cx="8830102" cy="461665"/>
          </a:xfrm>
          <a:prstGeom prst="rect">
            <a:avLst/>
          </a:prstGeom>
          <a:noFill/>
        </p:spPr>
        <p:txBody>
          <a:bodyPr wrap="square" rtlCol="0">
            <a:spAutoFit/>
          </a:bodyPr>
          <a:lstStyle/>
          <a:p>
            <a:r>
              <a:rPr lang="en-US" sz="2400" dirty="0">
                <a:solidFill>
                  <a:schemeClr val="tx2">
                    <a:lumMod val="60000"/>
                    <a:lumOff val="40000"/>
                  </a:schemeClr>
                </a:solidFill>
              </a:rPr>
              <a:t>http://www.mwcog.org/environment/climate/resilience.asp</a:t>
            </a:r>
          </a:p>
        </p:txBody>
      </p:sp>
      <p:grpSp>
        <p:nvGrpSpPr>
          <p:cNvPr id="7" name="Group 6"/>
          <p:cNvGrpSpPr/>
          <p:nvPr/>
        </p:nvGrpSpPr>
        <p:grpSpPr>
          <a:xfrm>
            <a:off x="0" y="5613433"/>
            <a:ext cx="9143999" cy="1087620"/>
            <a:chOff x="805218" y="3998794"/>
            <a:chExt cx="7055892" cy="846161"/>
          </a:xfrm>
        </p:grpSpPr>
        <p:sp>
          <p:nvSpPr>
            <p:cNvPr id="8" name="Rectangle 7"/>
            <p:cNvSpPr/>
            <p:nvPr/>
          </p:nvSpPr>
          <p:spPr>
            <a:xfrm>
              <a:off x="805218" y="3998794"/>
              <a:ext cx="7055892" cy="846161"/>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436" y="4107787"/>
              <a:ext cx="6754813"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0008512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8271"/>
            <a:ext cx="9144000" cy="923330"/>
          </a:xfrm>
          <a:prstGeom prst="rect">
            <a:avLst/>
          </a:prstGeom>
          <a:solidFill>
            <a:schemeClr val="tx1"/>
          </a:solidFill>
        </p:spPr>
        <p:txBody>
          <a:bodyPr wrap="square">
            <a:spAutoFit/>
          </a:bodyPr>
          <a:lstStyle/>
          <a:p>
            <a:pPr algn="ctr"/>
            <a:r>
              <a:rPr lang="en-US" sz="5400" dirty="0" smtClean="0">
                <a:solidFill>
                  <a:srgbClr val="FFFFFF"/>
                </a:solidFill>
              </a:rPr>
              <a:t>Opening Remarks</a:t>
            </a:r>
            <a:endParaRPr lang="en-US" sz="5400" dirty="0">
              <a:solidFill>
                <a:srgbClr val="FFFFFF"/>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081" y="4053385"/>
            <a:ext cx="8297837" cy="2396629"/>
          </a:xfrm>
          <a:prstGeom prst="rect">
            <a:avLst/>
          </a:prstGeom>
        </p:spPr>
      </p:pic>
      <p:grpSp>
        <p:nvGrpSpPr>
          <p:cNvPr id="5" name="Group 4"/>
          <p:cNvGrpSpPr/>
          <p:nvPr/>
        </p:nvGrpSpPr>
        <p:grpSpPr>
          <a:xfrm>
            <a:off x="592880" y="1083876"/>
            <a:ext cx="8312130" cy="2308324"/>
            <a:chOff x="685678" y="4123866"/>
            <a:chExt cx="8312130" cy="2308324"/>
          </a:xfrm>
        </p:grpSpPr>
        <p:sp>
          <p:nvSpPr>
            <p:cNvPr id="3" name="TextBox 2"/>
            <p:cNvSpPr txBox="1"/>
            <p:nvPr/>
          </p:nvSpPr>
          <p:spPr>
            <a:xfrm>
              <a:off x="2947915" y="4123866"/>
              <a:ext cx="6049893" cy="2308324"/>
            </a:xfrm>
            <a:prstGeom prst="rect">
              <a:avLst/>
            </a:prstGeom>
            <a:noFill/>
          </p:spPr>
          <p:txBody>
            <a:bodyPr wrap="square" rtlCol="0">
              <a:spAutoFit/>
            </a:bodyPr>
            <a:lstStyle/>
            <a:p>
              <a:r>
                <a:rPr lang="en-US" sz="3200" b="1" i="1" dirty="0" smtClean="0">
                  <a:solidFill>
                    <a:schemeClr val="bg1"/>
                  </a:solidFill>
                </a:rPr>
                <a:t>Lawrence </a:t>
              </a:r>
              <a:r>
                <a:rPr lang="en-US" sz="3200" b="1" i="1" dirty="0" err="1" smtClean="0">
                  <a:solidFill>
                    <a:schemeClr val="bg1"/>
                  </a:solidFill>
                </a:rPr>
                <a:t>Friedl</a:t>
              </a:r>
              <a:endParaRPr lang="en-US" sz="3200" b="1" i="1" dirty="0">
                <a:solidFill>
                  <a:schemeClr val="bg1"/>
                </a:solidFill>
              </a:endParaRPr>
            </a:p>
            <a:p>
              <a:r>
                <a:rPr lang="en-US" sz="2800" dirty="0" smtClean="0">
                  <a:solidFill>
                    <a:schemeClr val="bg1"/>
                  </a:solidFill>
                </a:rPr>
                <a:t>Director</a:t>
              </a:r>
              <a:r>
                <a:rPr lang="en-US" sz="2800" dirty="0">
                  <a:solidFill>
                    <a:schemeClr val="bg1"/>
                  </a:solidFill>
                </a:rPr>
                <a:t>, Applied Sciences Program, Earth Science </a:t>
              </a:r>
              <a:r>
                <a:rPr lang="en-US" sz="2800" dirty="0" smtClean="0">
                  <a:solidFill>
                    <a:schemeClr val="bg1"/>
                  </a:solidFill>
                </a:rPr>
                <a:t>Division</a:t>
              </a:r>
            </a:p>
            <a:p>
              <a:r>
                <a:rPr lang="en-US" sz="2800" dirty="0" smtClean="0">
                  <a:solidFill>
                    <a:schemeClr val="bg1"/>
                  </a:solidFill>
                </a:rPr>
                <a:t>National Aeronautics and Space Administration (NASA)</a:t>
              </a:r>
              <a:endParaRPr lang="en-US" sz="2800" dirty="0">
                <a:solidFill>
                  <a:schemeClr val="bg1"/>
                </a:solidFill>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678" y="4123866"/>
              <a:ext cx="1839315" cy="229931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pic>
        <p:nvPicPr>
          <p:cNvPr id="12" name="Picture 11" descr="NASA logo black background 01.JPG"/>
          <p:cNvPicPr>
            <a:picLocks noChangeAspect="1"/>
          </p:cNvPicPr>
          <p:nvPr/>
        </p:nvPicPr>
        <p:blipFill rotWithShape="1">
          <a:blip r:embed="rId5">
            <a:extLst>
              <a:ext uri="{28A0092B-C50C-407E-A947-70E740481C1C}">
                <a14:useLocalDpi xmlns:a14="http://schemas.microsoft.com/office/drawing/2010/main" val="0"/>
              </a:ext>
            </a:extLst>
          </a:blip>
          <a:srcRect l="5022" t="10480" r="60" b="6487"/>
          <a:stretch/>
        </p:blipFill>
        <p:spPr>
          <a:xfrm>
            <a:off x="7555724" y="3433971"/>
            <a:ext cx="1254363" cy="1005840"/>
          </a:xfrm>
          <a:prstGeom prst="rect">
            <a:avLst/>
          </a:prstGeom>
          <a:ln w="63500">
            <a:noFill/>
          </a:ln>
        </p:spPr>
      </p:pic>
    </p:spTree>
    <p:extLst>
      <p:ext uri="{BB962C8B-B14F-4D97-AF65-F5344CB8AC3E}">
        <p14:creationId xmlns:p14="http://schemas.microsoft.com/office/powerpoint/2010/main" val="36940975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450376" y="5230287"/>
            <a:ext cx="8422413" cy="1446550"/>
          </a:xfrm>
          <a:prstGeom prst="rect">
            <a:avLst/>
          </a:prstGeom>
        </p:spPr>
        <p:txBody>
          <a:bodyPr wrap="square">
            <a:spAutoFit/>
          </a:bodyPr>
          <a:lstStyle/>
          <a:p>
            <a:pPr algn="r"/>
            <a:r>
              <a:rPr lang="en-US" sz="3200" b="1" i="1" dirty="0">
                <a:solidFill>
                  <a:schemeClr val="bg1"/>
                </a:solidFill>
              </a:rPr>
              <a:t>Olga Dominguez</a:t>
            </a:r>
          </a:p>
          <a:p>
            <a:pPr algn="r"/>
            <a:r>
              <a:rPr lang="en-US" sz="2800" dirty="0">
                <a:solidFill>
                  <a:schemeClr val="bg1"/>
                </a:solidFill>
              </a:rPr>
              <a:t>     </a:t>
            </a:r>
            <a:r>
              <a:rPr lang="en-US" sz="2800" dirty="0" smtClean="0">
                <a:solidFill>
                  <a:schemeClr val="bg1"/>
                </a:solidFill>
              </a:rPr>
              <a:t>Associate Administrator </a:t>
            </a:r>
            <a:r>
              <a:rPr lang="en-US" sz="2800" dirty="0">
                <a:solidFill>
                  <a:schemeClr val="bg1"/>
                </a:solidFill>
              </a:rPr>
              <a:t>for Strategic Infrastructure</a:t>
            </a:r>
          </a:p>
          <a:p>
            <a:pPr algn="r"/>
            <a:r>
              <a:rPr lang="en-US" sz="2800" dirty="0">
                <a:solidFill>
                  <a:schemeClr val="bg1"/>
                </a:solidFill>
              </a:rPr>
              <a:t>    </a:t>
            </a:r>
            <a:r>
              <a:rPr lang="en-US" sz="2800" dirty="0" smtClean="0">
                <a:solidFill>
                  <a:schemeClr val="bg1"/>
                </a:solidFill>
              </a:rPr>
              <a:t> </a:t>
            </a:r>
            <a:r>
              <a:rPr lang="en-US" sz="2800" dirty="0">
                <a:solidFill>
                  <a:schemeClr val="bg1"/>
                </a:solidFill>
              </a:rPr>
              <a:t>NASA’s Strategic Sustainability Officer</a:t>
            </a:r>
          </a:p>
        </p:txBody>
      </p:sp>
      <p:pic>
        <p:nvPicPr>
          <p:cNvPr id="16" name="Picture 15"/>
          <p:cNvPicPr>
            <a:picLocks noChangeAspect="1"/>
          </p:cNvPicPr>
          <p:nvPr/>
        </p:nvPicPr>
        <p:blipFill>
          <a:blip r:embed="rId3"/>
          <a:stretch>
            <a:fillRect/>
          </a:stretch>
        </p:blipFill>
        <p:spPr>
          <a:xfrm>
            <a:off x="6239614" y="1761273"/>
            <a:ext cx="2540000" cy="3175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NASA logo black background 01.JPG"/>
          <p:cNvPicPr>
            <a:picLocks noChangeAspect="1"/>
          </p:cNvPicPr>
          <p:nvPr/>
        </p:nvPicPr>
        <p:blipFill rotWithShape="1">
          <a:blip r:embed="rId4">
            <a:extLst>
              <a:ext uri="{28A0092B-C50C-407E-A947-70E740481C1C}">
                <a14:useLocalDpi xmlns:a14="http://schemas.microsoft.com/office/drawing/2010/main" val="0"/>
              </a:ext>
            </a:extLst>
          </a:blip>
          <a:srcRect l="5022" t="10480" r="60" b="6487"/>
          <a:stretch/>
        </p:blipFill>
        <p:spPr>
          <a:xfrm>
            <a:off x="1905938" y="1761273"/>
            <a:ext cx="2124899" cy="1703899"/>
          </a:xfrm>
          <a:prstGeom prst="rect">
            <a:avLst/>
          </a:prstGeom>
          <a:ln w="63500">
            <a:noFill/>
          </a:ln>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0375" y="3796735"/>
            <a:ext cx="5036024" cy="1139538"/>
          </a:xfrm>
          <a:prstGeom prst="rect">
            <a:avLst/>
          </a:prstGeom>
        </p:spPr>
      </p:pic>
      <p:sp>
        <p:nvSpPr>
          <p:cNvPr id="20" name="Rectangle 19"/>
          <p:cNvSpPr/>
          <p:nvPr/>
        </p:nvSpPr>
        <p:spPr>
          <a:xfrm>
            <a:off x="0" y="-108271"/>
            <a:ext cx="9144000" cy="923330"/>
          </a:xfrm>
          <a:prstGeom prst="rect">
            <a:avLst/>
          </a:prstGeom>
          <a:solidFill>
            <a:schemeClr val="tx1"/>
          </a:solidFill>
        </p:spPr>
        <p:txBody>
          <a:bodyPr wrap="square">
            <a:spAutoFit/>
          </a:bodyPr>
          <a:lstStyle/>
          <a:p>
            <a:pPr algn="ctr"/>
            <a:r>
              <a:rPr lang="en-US" sz="5400" dirty="0" smtClean="0">
                <a:solidFill>
                  <a:srgbClr val="FFFFFF"/>
                </a:solidFill>
              </a:rPr>
              <a:t>A Climate Conversation:</a:t>
            </a:r>
            <a:endParaRPr lang="en-US" sz="5400" dirty="0">
              <a:solidFill>
                <a:srgbClr val="FFFFFF"/>
              </a:solidFill>
            </a:endParaRPr>
          </a:p>
        </p:txBody>
      </p:sp>
      <p:sp>
        <p:nvSpPr>
          <p:cNvPr id="8" name="Rectangle 7"/>
          <p:cNvSpPr/>
          <p:nvPr/>
        </p:nvSpPr>
        <p:spPr>
          <a:xfrm>
            <a:off x="313899" y="815058"/>
            <a:ext cx="8558890" cy="707886"/>
          </a:xfrm>
          <a:prstGeom prst="rect">
            <a:avLst/>
          </a:prstGeom>
        </p:spPr>
        <p:txBody>
          <a:bodyPr wrap="square">
            <a:spAutoFit/>
          </a:bodyPr>
          <a:lstStyle/>
          <a:p>
            <a:pPr algn="ctr"/>
            <a:r>
              <a:rPr lang="en-US" sz="4000" dirty="0" smtClean="0">
                <a:solidFill>
                  <a:srgbClr val="FFFFFF"/>
                </a:solidFill>
              </a:rPr>
              <a:t>The Decision-Maker</a:t>
            </a:r>
          </a:p>
        </p:txBody>
      </p:sp>
    </p:spTree>
    <p:extLst>
      <p:ext uri="{BB962C8B-B14F-4D97-AF65-F5344CB8AC3E}">
        <p14:creationId xmlns:p14="http://schemas.microsoft.com/office/powerpoint/2010/main" val="3368516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rotWithShape="1">
          <a:blip r:embed="rId3">
            <a:extLst>
              <a:ext uri="{28A0092B-C50C-407E-A947-70E740481C1C}">
                <a14:useLocalDpi xmlns:a14="http://schemas.microsoft.com/office/drawing/2010/main" val="0"/>
              </a:ext>
            </a:extLst>
          </a:blip>
          <a:srcRect l="42809" t="-1" r="13" b="28471"/>
          <a:stretch/>
        </p:blipFill>
        <p:spPr>
          <a:xfrm>
            <a:off x="6571114" y="1888033"/>
            <a:ext cx="2301675" cy="334487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4" name="Group 3"/>
          <p:cNvGrpSpPr/>
          <p:nvPr/>
        </p:nvGrpSpPr>
        <p:grpSpPr>
          <a:xfrm>
            <a:off x="249018" y="2707919"/>
            <a:ext cx="3061734" cy="1931770"/>
            <a:chOff x="41310" y="4744496"/>
            <a:chExt cx="3061734" cy="1931770"/>
          </a:xfrm>
        </p:grpSpPr>
        <p:pic>
          <p:nvPicPr>
            <p:cNvPr id="9" name="Picture 8"/>
            <p:cNvPicPr>
              <a:picLocks noChangeAspect="1"/>
            </p:cNvPicPr>
            <p:nvPr/>
          </p:nvPicPr>
          <p:blipFill rotWithShape="1">
            <a:blip r:embed="rId4"/>
            <a:srcRect t="-88" b="15239"/>
            <a:stretch/>
          </p:blipFill>
          <p:spPr>
            <a:xfrm>
              <a:off x="191438" y="4744496"/>
              <a:ext cx="2806986" cy="1586135"/>
            </a:xfrm>
            <a:prstGeom prst="rect">
              <a:avLst/>
            </a:prstGeom>
            <a:ln w="63500">
              <a:noFill/>
            </a:ln>
          </p:spPr>
        </p:pic>
        <p:sp>
          <p:nvSpPr>
            <p:cNvPr id="10" name="Subtitle 2"/>
            <p:cNvSpPr txBox="1">
              <a:spLocks/>
            </p:cNvSpPr>
            <p:nvPr/>
          </p:nvSpPr>
          <p:spPr>
            <a:xfrm>
              <a:off x="41310" y="6330631"/>
              <a:ext cx="3061734" cy="345635"/>
            </a:xfrm>
            <a:prstGeom prst="rect">
              <a:avLst/>
            </a:prstGeom>
            <a:noFill/>
            <a:ln w="63500">
              <a:noFill/>
            </a:ln>
          </p:spPr>
          <p:txBody>
            <a:bodyPr vert="horz" wrap="none"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r"/>
              <a:r>
                <a:rPr lang="en-US" sz="1600" b="1" spc="-150" dirty="0" smtClean="0">
                  <a:solidFill>
                    <a:srgbClr val="8EB4E3"/>
                  </a:solidFill>
                  <a:latin typeface="Arial"/>
                  <a:cs typeface="Arial"/>
                </a:rPr>
                <a:t>Goddard </a:t>
              </a:r>
              <a:r>
                <a:rPr lang="en-US" sz="1600" b="1" spc="-150" dirty="0">
                  <a:solidFill>
                    <a:srgbClr val="8EB4E3"/>
                  </a:solidFill>
                  <a:latin typeface="Arial"/>
                  <a:cs typeface="Arial"/>
                </a:rPr>
                <a:t>Institute for Space </a:t>
              </a:r>
              <a:r>
                <a:rPr lang="en-US" sz="1600" b="1" spc="-150" dirty="0" smtClean="0">
                  <a:solidFill>
                    <a:srgbClr val="8EB4E3"/>
                  </a:solidFill>
                  <a:latin typeface="Arial"/>
                  <a:cs typeface="Arial"/>
                </a:rPr>
                <a:t>Studies </a:t>
              </a:r>
              <a:endParaRPr lang="en-US" sz="1800" b="1" dirty="0">
                <a:solidFill>
                  <a:srgbClr val="8EB4E3"/>
                </a:solidFill>
              </a:endParaRPr>
            </a:p>
          </p:txBody>
        </p:sp>
      </p:grpSp>
      <p:grpSp>
        <p:nvGrpSpPr>
          <p:cNvPr id="2" name="Group 1"/>
          <p:cNvGrpSpPr/>
          <p:nvPr/>
        </p:nvGrpSpPr>
        <p:grpSpPr>
          <a:xfrm>
            <a:off x="3257495" y="2798217"/>
            <a:ext cx="2929266" cy="1405537"/>
            <a:chOff x="4172880" y="2354123"/>
            <a:chExt cx="2190587" cy="1007621"/>
          </a:xfrm>
        </p:grpSpPr>
        <p:pic>
          <p:nvPicPr>
            <p:cNvPr id="7" name="Picture 6" descr="NASA logo black background 01.JPG"/>
            <p:cNvPicPr>
              <a:picLocks noChangeAspect="1"/>
            </p:cNvPicPr>
            <p:nvPr/>
          </p:nvPicPr>
          <p:blipFill rotWithShape="1">
            <a:blip r:embed="rId5">
              <a:extLst>
                <a:ext uri="{28A0092B-C50C-407E-A947-70E740481C1C}">
                  <a14:useLocalDpi xmlns:a14="http://schemas.microsoft.com/office/drawing/2010/main" val="0"/>
                </a:ext>
              </a:extLst>
            </a:blip>
            <a:srcRect l="5022" t="10480" r="60" b="6487"/>
            <a:stretch/>
          </p:blipFill>
          <p:spPr>
            <a:xfrm>
              <a:off x="4172880" y="2354123"/>
              <a:ext cx="1254363" cy="1005840"/>
            </a:xfrm>
            <a:prstGeom prst="rect">
              <a:avLst/>
            </a:prstGeom>
            <a:ln w="63500">
              <a:noFill/>
            </a:ln>
          </p:spPr>
        </p:pic>
        <p:pic>
          <p:nvPicPr>
            <p:cNvPr id="11" name="Picture 10" descr="Columbia U logo 01.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67711" y="2365988"/>
              <a:ext cx="995756" cy="995756"/>
            </a:xfrm>
            <a:prstGeom prst="rect">
              <a:avLst/>
            </a:prstGeom>
            <a:ln w="63500">
              <a:noFill/>
            </a:ln>
          </p:spPr>
        </p:pic>
      </p:grpSp>
      <p:sp>
        <p:nvSpPr>
          <p:cNvPr id="15" name="Rectangle 14"/>
          <p:cNvSpPr/>
          <p:nvPr/>
        </p:nvSpPr>
        <p:spPr>
          <a:xfrm>
            <a:off x="0" y="-108271"/>
            <a:ext cx="9144000" cy="923330"/>
          </a:xfrm>
          <a:prstGeom prst="rect">
            <a:avLst/>
          </a:prstGeom>
          <a:solidFill>
            <a:schemeClr val="tx1"/>
          </a:solidFill>
        </p:spPr>
        <p:txBody>
          <a:bodyPr wrap="square">
            <a:spAutoFit/>
          </a:bodyPr>
          <a:lstStyle/>
          <a:p>
            <a:pPr algn="ctr"/>
            <a:r>
              <a:rPr lang="en-US" sz="5400" dirty="0" smtClean="0">
                <a:solidFill>
                  <a:srgbClr val="FFFFFF"/>
                </a:solidFill>
              </a:rPr>
              <a:t>A Climate Conversation:</a:t>
            </a:r>
            <a:endParaRPr lang="en-US" sz="5400" dirty="0">
              <a:solidFill>
                <a:srgbClr val="FFFFFF"/>
              </a:solidFill>
            </a:endParaRPr>
          </a:p>
        </p:txBody>
      </p:sp>
      <p:sp>
        <p:nvSpPr>
          <p:cNvPr id="16" name="Rectangle 15"/>
          <p:cNvSpPr/>
          <p:nvPr/>
        </p:nvSpPr>
        <p:spPr>
          <a:xfrm>
            <a:off x="313899" y="815058"/>
            <a:ext cx="8558890" cy="707886"/>
          </a:xfrm>
          <a:prstGeom prst="rect">
            <a:avLst/>
          </a:prstGeom>
        </p:spPr>
        <p:txBody>
          <a:bodyPr wrap="square">
            <a:spAutoFit/>
          </a:bodyPr>
          <a:lstStyle/>
          <a:p>
            <a:pPr algn="ctr"/>
            <a:r>
              <a:rPr lang="en-US" sz="4000" dirty="0" smtClean="0">
                <a:solidFill>
                  <a:srgbClr val="FFFFFF"/>
                </a:solidFill>
              </a:rPr>
              <a:t>The Scientist</a:t>
            </a:r>
          </a:p>
        </p:txBody>
      </p:sp>
      <p:sp>
        <p:nvSpPr>
          <p:cNvPr id="17" name="Rectangle 16"/>
          <p:cNvSpPr/>
          <p:nvPr/>
        </p:nvSpPr>
        <p:spPr>
          <a:xfrm>
            <a:off x="569179" y="5260207"/>
            <a:ext cx="8422413" cy="1446550"/>
          </a:xfrm>
          <a:prstGeom prst="rect">
            <a:avLst/>
          </a:prstGeom>
        </p:spPr>
        <p:txBody>
          <a:bodyPr wrap="square">
            <a:spAutoFit/>
          </a:bodyPr>
          <a:lstStyle/>
          <a:p>
            <a:pPr algn="r"/>
            <a:r>
              <a:rPr lang="en-US" sz="3200" b="1" i="1" dirty="0" smtClean="0">
                <a:solidFill>
                  <a:schemeClr val="bg1"/>
                </a:solidFill>
              </a:rPr>
              <a:t>Dan Bader</a:t>
            </a:r>
            <a:endParaRPr lang="en-US" sz="3200" b="1" i="1" dirty="0">
              <a:solidFill>
                <a:schemeClr val="bg1"/>
              </a:solidFill>
            </a:endParaRPr>
          </a:p>
          <a:p>
            <a:pPr algn="r"/>
            <a:r>
              <a:rPr lang="en-US" sz="2800" dirty="0">
                <a:solidFill>
                  <a:schemeClr val="bg1"/>
                </a:solidFill>
              </a:rPr>
              <a:t>     </a:t>
            </a:r>
            <a:r>
              <a:rPr lang="en-US" sz="2800" dirty="0" smtClean="0">
                <a:solidFill>
                  <a:schemeClr val="bg1"/>
                </a:solidFill>
              </a:rPr>
              <a:t>Research Analyst</a:t>
            </a:r>
            <a:endParaRPr lang="en-US" sz="2800" dirty="0">
              <a:solidFill>
                <a:schemeClr val="bg1"/>
              </a:solidFill>
            </a:endParaRPr>
          </a:p>
          <a:p>
            <a:pPr algn="r"/>
            <a:r>
              <a:rPr lang="en-US" sz="2800" dirty="0">
                <a:solidFill>
                  <a:schemeClr val="bg1"/>
                </a:solidFill>
              </a:rPr>
              <a:t>    </a:t>
            </a:r>
            <a:r>
              <a:rPr lang="en-US" sz="2800" dirty="0" smtClean="0">
                <a:solidFill>
                  <a:schemeClr val="bg1"/>
                </a:solidFill>
              </a:rPr>
              <a:t> NASA Goddard Institute for Space Studies</a:t>
            </a:r>
            <a:endParaRPr lang="en-US" sz="2800" dirty="0">
              <a:solidFill>
                <a:schemeClr val="bg1"/>
              </a:solidFill>
            </a:endParaRPr>
          </a:p>
        </p:txBody>
      </p:sp>
    </p:spTree>
    <p:extLst>
      <p:ext uri="{BB962C8B-B14F-4D97-AF65-F5344CB8AC3E}">
        <p14:creationId xmlns:p14="http://schemas.microsoft.com/office/powerpoint/2010/main" val="18909323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264617"/>
            <a:ext cx="9144000" cy="7122617"/>
            <a:chOff x="889000" y="469900"/>
            <a:chExt cx="7366000" cy="5524500"/>
          </a:xfrm>
        </p:grpSpPr>
        <p:pic>
          <p:nvPicPr>
            <p:cNvPr id="10242" name="Picture 3" descr="DSCF008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000" y="469900"/>
              <a:ext cx="7366000" cy="552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 Box 4"/>
            <p:cNvSpPr txBox="1">
              <a:spLocks noChangeArrowheads="1"/>
            </p:cNvSpPr>
            <p:nvPr/>
          </p:nvSpPr>
          <p:spPr bwMode="auto">
            <a:xfrm>
              <a:off x="1054100" y="908659"/>
              <a:ext cx="4306888" cy="1217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sz="1400">
                  <a:solidFill>
                    <a:schemeClr val="tx1"/>
                  </a:solidFill>
                  <a:latin typeface="Times New Roman" charset="0"/>
                  <a:ea typeface="ＭＳ Ｐゴシック" charset="0"/>
                </a:defRPr>
              </a:lvl1pPr>
              <a:lvl2pPr marL="742950" indent="-285750" eaLnBrk="0" hangingPunct="0">
                <a:defRPr sz="1400">
                  <a:solidFill>
                    <a:schemeClr val="tx1"/>
                  </a:solidFill>
                  <a:latin typeface="Times New Roman" charset="0"/>
                  <a:ea typeface="ＭＳ Ｐゴシック" charset="0"/>
                </a:defRPr>
              </a:lvl2pPr>
              <a:lvl3pPr marL="1143000" indent="-228600" eaLnBrk="0" hangingPunct="0">
                <a:defRPr sz="1400">
                  <a:solidFill>
                    <a:schemeClr val="tx1"/>
                  </a:solidFill>
                  <a:latin typeface="Times New Roman" charset="0"/>
                  <a:ea typeface="ＭＳ Ｐゴシック" charset="0"/>
                </a:defRPr>
              </a:lvl3pPr>
              <a:lvl4pPr marL="1600200" indent="-228600" eaLnBrk="0" hangingPunct="0">
                <a:defRPr sz="1400">
                  <a:solidFill>
                    <a:schemeClr val="tx1"/>
                  </a:solidFill>
                  <a:latin typeface="Times New Roman" charset="0"/>
                  <a:ea typeface="ＭＳ Ｐゴシック" charset="0"/>
                </a:defRPr>
              </a:lvl4pPr>
              <a:lvl5pPr marL="2057400" indent="-228600" eaLnBrk="0" hangingPunct="0">
                <a:defRPr sz="1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400">
                  <a:solidFill>
                    <a:schemeClr val="tx1"/>
                  </a:solidFill>
                  <a:latin typeface="Times New Roman" charset="0"/>
                  <a:ea typeface="ＭＳ Ｐゴシック" charset="0"/>
                </a:defRPr>
              </a:lvl9pPr>
            </a:lstStyle>
            <a:p>
              <a:r>
                <a:rPr lang="en-US" sz="2400" b="1" dirty="0">
                  <a:solidFill>
                    <a:schemeClr val="bg1"/>
                  </a:solidFill>
                </a:rPr>
                <a:t>Trucks Carrying Hurricane Relief Supplies Await Distribution </a:t>
              </a:r>
              <a:r>
                <a:rPr lang="en-US" sz="2400" b="1" dirty="0" smtClean="0">
                  <a:solidFill>
                    <a:schemeClr val="bg1"/>
                  </a:solidFill>
                </a:rPr>
                <a:t>Instructions at NASA’s </a:t>
              </a:r>
            </a:p>
            <a:p>
              <a:r>
                <a:rPr lang="en-US" sz="2400" b="1" dirty="0" smtClean="0">
                  <a:solidFill>
                    <a:schemeClr val="bg1"/>
                  </a:solidFill>
                </a:rPr>
                <a:t>Stennis Space Center </a:t>
              </a:r>
              <a:endParaRPr lang="en-US" sz="2400" b="1" dirty="0">
                <a:solidFill>
                  <a:schemeClr val="bg1"/>
                </a:solidFill>
              </a:endParaRPr>
            </a:p>
          </p:txBody>
        </p:sp>
      </p:grpSp>
    </p:spTree>
    <p:extLst>
      <p:ext uri="{BB962C8B-B14F-4D97-AF65-F5344CB8AC3E}">
        <p14:creationId xmlns:p14="http://schemas.microsoft.com/office/powerpoint/2010/main" val="26556125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9936"/>
            <a:ext cx="8229600" cy="1143000"/>
          </a:xfrm>
        </p:spPr>
        <p:txBody>
          <a:bodyPr>
            <a:normAutofit/>
          </a:bodyPr>
          <a:lstStyle/>
          <a:p>
            <a:r>
              <a:rPr lang="en-US" dirty="0" smtClean="0">
                <a:solidFill>
                  <a:schemeClr val="bg1"/>
                </a:solidFill>
              </a:rPr>
              <a:t>Responding to Climate Risks</a:t>
            </a:r>
            <a:endParaRPr lang="en-US" dirty="0">
              <a:solidFill>
                <a:schemeClr val="bg1"/>
              </a:solidFill>
            </a:endParaRPr>
          </a:p>
        </p:txBody>
      </p:sp>
      <p:pic>
        <p:nvPicPr>
          <p:cNvPr id="9" name="Picture 8" descr="KSC Solar Array 02.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2" y="1960414"/>
            <a:ext cx="6072452" cy="4897585"/>
          </a:xfrm>
          <a:prstGeom prst="rect">
            <a:avLst/>
          </a:prstGeom>
        </p:spPr>
      </p:pic>
      <p:sp>
        <p:nvSpPr>
          <p:cNvPr id="10" name="TextBox 9"/>
          <p:cNvSpPr txBox="1"/>
          <p:nvPr/>
        </p:nvSpPr>
        <p:spPr>
          <a:xfrm>
            <a:off x="626080" y="1063624"/>
            <a:ext cx="8943881" cy="523220"/>
          </a:xfrm>
          <a:prstGeom prst="rect">
            <a:avLst/>
          </a:prstGeom>
          <a:noFill/>
        </p:spPr>
        <p:txBody>
          <a:bodyPr wrap="square" rtlCol="0">
            <a:spAutoFit/>
          </a:bodyPr>
          <a:lstStyle/>
          <a:p>
            <a:r>
              <a:rPr lang="en-US" sz="2800" b="1" i="1" dirty="0" smtClean="0">
                <a:solidFill>
                  <a:srgbClr val="008000"/>
                </a:solidFill>
              </a:rPr>
              <a:t>Mitigate</a:t>
            </a:r>
            <a:r>
              <a:rPr lang="en-US" sz="2800" dirty="0" smtClean="0">
                <a:solidFill>
                  <a:srgbClr val="008000"/>
                </a:solidFill>
              </a:rPr>
              <a:t> to reduce our impact on natural systems…</a:t>
            </a:r>
          </a:p>
        </p:txBody>
      </p:sp>
      <p:grpSp>
        <p:nvGrpSpPr>
          <p:cNvPr id="12" name="Group 11"/>
          <p:cNvGrpSpPr/>
          <p:nvPr/>
        </p:nvGrpSpPr>
        <p:grpSpPr>
          <a:xfrm>
            <a:off x="645849" y="1472795"/>
            <a:ext cx="9058269" cy="5404840"/>
            <a:chOff x="645849" y="1472795"/>
            <a:chExt cx="9058269" cy="5404840"/>
          </a:xfrm>
        </p:grpSpPr>
        <p:pic>
          <p:nvPicPr>
            <p:cNvPr id="8" name="Picture 7" descr="Wallops Seawall 01.jpe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5062" y="1960415"/>
              <a:ext cx="6075604" cy="4917220"/>
            </a:xfrm>
            <a:prstGeom prst="rect">
              <a:avLst/>
            </a:prstGeom>
          </p:spPr>
        </p:pic>
        <p:sp>
          <p:nvSpPr>
            <p:cNvPr id="11" name="TextBox 10"/>
            <p:cNvSpPr txBox="1"/>
            <p:nvPr/>
          </p:nvSpPr>
          <p:spPr>
            <a:xfrm>
              <a:off x="645849" y="1472795"/>
              <a:ext cx="9058269" cy="523220"/>
            </a:xfrm>
            <a:prstGeom prst="rect">
              <a:avLst/>
            </a:prstGeom>
            <a:noFill/>
          </p:spPr>
          <p:txBody>
            <a:bodyPr wrap="square" rtlCol="0">
              <a:spAutoFit/>
            </a:bodyPr>
            <a:lstStyle/>
            <a:p>
              <a:r>
                <a:rPr lang="en-US" sz="2800" dirty="0" smtClean="0">
                  <a:solidFill>
                    <a:srgbClr val="FF0000"/>
                  </a:solidFill>
                </a:rPr>
                <a:t>…and </a:t>
              </a:r>
              <a:r>
                <a:rPr lang="en-US" sz="2800" b="1" i="1" dirty="0" smtClean="0">
                  <a:solidFill>
                    <a:srgbClr val="FF0000"/>
                  </a:solidFill>
                </a:rPr>
                <a:t>adapt  </a:t>
              </a:r>
              <a:r>
                <a:rPr lang="en-US" sz="2800" dirty="0" smtClean="0">
                  <a:solidFill>
                    <a:srgbClr val="FF0000"/>
                  </a:solidFill>
                </a:rPr>
                <a:t>where we nevertheless expect impacts.</a:t>
              </a:r>
            </a:p>
          </p:txBody>
        </p:sp>
      </p:grpSp>
    </p:spTree>
    <p:extLst>
      <p:ext uri="{BB962C8B-B14F-4D97-AF65-F5344CB8AC3E}">
        <p14:creationId xmlns:p14="http://schemas.microsoft.com/office/powerpoint/2010/main" val="2327526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stretch>
            <a:fillRect/>
          </a:stretch>
        </p:blipFill>
        <p:spPr>
          <a:xfrm>
            <a:off x="0" y="11062"/>
            <a:ext cx="9144000" cy="6104586"/>
          </a:xfrm>
          <a:prstGeom prst="rect">
            <a:avLst/>
          </a:prstGeom>
        </p:spPr>
      </p:pic>
      <p:sp>
        <p:nvSpPr>
          <p:cNvPr id="2" name="Title 1"/>
          <p:cNvSpPr>
            <a:spLocks noGrp="1"/>
          </p:cNvSpPr>
          <p:nvPr>
            <p:ph type="title"/>
          </p:nvPr>
        </p:nvSpPr>
        <p:spPr>
          <a:xfrm>
            <a:off x="457200" y="115869"/>
            <a:ext cx="8229600" cy="1143000"/>
          </a:xfrm>
        </p:spPr>
        <p:txBody>
          <a:bodyPr>
            <a:normAutofit/>
          </a:bodyPr>
          <a:lstStyle/>
          <a:p>
            <a:pPr algn="l"/>
            <a:r>
              <a:rPr lang="en-US" sz="5400" dirty="0" smtClean="0">
                <a:solidFill>
                  <a:srgbClr val="23C3E3"/>
                </a:solidFill>
              </a:rPr>
              <a:t>Question</a:t>
            </a:r>
            <a:endParaRPr lang="en-US" sz="5400" dirty="0">
              <a:solidFill>
                <a:srgbClr val="23C3E3"/>
              </a:solidFill>
            </a:endParaRPr>
          </a:p>
        </p:txBody>
      </p:sp>
      <p:sp>
        <p:nvSpPr>
          <p:cNvPr id="4" name="TextBox 3"/>
          <p:cNvSpPr txBox="1"/>
          <p:nvPr/>
        </p:nvSpPr>
        <p:spPr>
          <a:xfrm>
            <a:off x="493917" y="1883370"/>
            <a:ext cx="8439844" cy="646331"/>
          </a:xfrm>
          <a:prstGeom prst="rect">
            <a:avLst/>
          </a:prstGeom>
          <a:noFill/>
        </p:spPr>
        <p:txBody>
          <a:bodyPr wrap="square" rtlCol="0">
            <a:spAutoFit/>
          </a:bodyPr>
          <a:lstStyle/>
          <a:p>
            <a:r>
              <a:rPr lang="en-US" sz="3600" dirty="0" smtClean="0">
                <a:solidFill>
                  <a:schemeClr val="bg1"/>
                </a:solidFill>
              </a:rPr>
              <a:t>Distinction between weather and climate?</a:t>
            </a:r>
          </a:p>
        </p:txBody>
      </p:sp>
    </p:spTree>
    <p:extLst>
      <p:ext uri="{BB962C8B-B14F-4D97-AF65-F5344CB8AC3E}">
        <p14:creationId xmlns:p14="http://schemas.microsoft.com/office/powerpoint/2010/main" val="14394291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638"/>
            <a:ext cx="8229600" cy="815104"/>
          </a:xfrm>
        </p:spPr>
        <p:txBody>
          <a:bodyPr/>
          <a:lstStyle/>
          <a:p>
            <a:r>
              <a:rPr lang="en-US" dirty="0" smtClean="0">
                <a:solidFill>
                  <a:schemeClr val="tx2">
                    <a:lumMod val="40000"/>
                    <a:lumOff val="60000"/>
                  </a:schemeClr>
                </a:solidFill>
              </a:rPr>
              <a:t>Comparing Weather and Climate</a:t>
            </a:r>
            <a:endParaRPr lang="en-US" dirty="0">
              <a:solidFill>
                <a:schemeClr val="tx2">
                  <a:lumMod val="40000"/>
                  <a:lumOff val="60000"/>
                </a:schemeClr>
              </a:solidFill>
            </a:endParaRPr>
          </a:p>
        </p:txBody>
      </p:sp>
      <p:grpSp>
        <p:nvGrpSpPr>
          <p:cNvPr id="3" name="Group 2"/>
          <p:cNvGrpSpPr/>
          <p:nvPr/>
        </p:nvGrpSpPr>
        <p:grpSpPr>
          <a:xfrm>
            <a:off x="90129" y="3282696"/>
            <a:ext cx="8937482" cy="3506163"/>
            <a:chOff x="90129" y="3282696"/>
            <a:chExt cx="8937482" cy="3506163"/>
          </a:xfrm>
        </p:grpSpPr>
        <p:sp>
          <p:nvSpPr>
            <p:cNvPr id="9" name="TextBox 8"/>
            <p:cNvSpPr txBox="1"/>
            <p:nvPr/>
          </p:nvSpPr>
          <p:spPr>
            <a:xfrm>
              <a:off x="90129" y="6265639"/>
              <a:ext cx="8937482" cy="523220"/>
            </a:xfrm>
            <a:prstGeom prst="rect">
              <a:avLst/>
            </a:prstGeom>
            <a:noFill/>
          </p:spPr>
          <p:txBody>
            <a:bodyPr wrap="square" rtlCol="0">
              <a:spAutoFit/>
            </a:bodyPr>
            <a:lstStyle/>
            <a:p>
              <a:pPr algn="ctr"/>
              <a:r>
                <a:rPr lang="en-US" sz="2800" b="1" i="1" dirty="0" smtClean="0">
                  <a:solidFill>
                    <a:srgbClr val="8EB4E3"/>
                  </a:solidFill>
                </a:rPr>
                <a:t>“Weather is what you get; climate is what you expect.”</a:t>
              </a:r>
            </a:p>
          </p:txBody>
        </p:sp>
        <p:pic>
          <p:nvPicPr>
            <p:cNvPr id="6" name="Picture 5" descr="climate change.png"/>
            <p:cNvPicPr>
              <a:picLocks noChangeAspect="1"/>
            </p:cNvPicPr>
            <p:nvPr/>
          </p:nvPicPr>
          <p:blipFill rotWithShape="1">
            <a:blip r:embed="rId3">
              <a:extLst>
                <a:ext uri="{28A0092B-C50C-407E-A947-70E740481C1C}">
                  <a14:useLocalDpi xmlns:a14="http://schemas.microsoft.com/office/drawing/2010/main" val="0"/>
                </a:ext>
              </a:extLst>
            </a:blip>
            <a:srcRect l="778" t="4830" r="658" b="2443"/>
            <a:stretch/>
          </p:blipFill>
          <p:spPr>
            <a:xfrm>
              <a:off x="4370832" y="3282696"/>
              <a:ext cx="4617720" cy="2798064"/>
            </a:xfrm>
            <a:prstGeom prst="rect">
              <a:avLst/>
            </a:prstGeom>
          </p:spPr>
        </p:pic>
        <p:sp>
          <p:nvSpPr>
            <p:cNvPr id="10" name="TextBox 9"/>
            <p:cNvSpPr txBox="1"/>
            <p:nvPr/>
          </p:nvSpPr>
          <p:spPr>
            <a:xfrm>
              <a:off x="346960" y="3667048"/>
              <a:ext cx="4031226" cy="1754327"/>
            </a:xfrm>
            <a:prstGeom prst="rect">
              <a:avLst/>
            </a:prstGeom>
            <a:noFill/>
          </p:spPr>
          <p:txBody>
            <a:bodyPr wrap="square" rtlCol="0">
              <a:spAutoFit/>
            </a:bodyPr>
            <a:lstStyle/>
            <a:p>
              <a:r>
                <a:rPr lang="en-US" sz="3600" b="1" i="1" u="sng" dirty="0" smtClean="0">
                  <a:solidFill>
                    <a:srgbClr val="FFFF00"/>
                  </a:solidFill>
                </a:rPr>
                <a:t>Climate</a:t>
              </a:r>
              <a:r>
                <a:rPr lang="en-US" sz="3600" dirty="0" smtClean="0">
                  <a:solidFill>
                    <a:srgbClr val="FFFF00"/>
                  </a:solidFill>
                </a:rPr>
                <a:t> describes weather patterns over a longer term</a:t>
              </a:r>
              <a:endParaRPr lang="en-US" sz="3200" b="1" i="1" dirty="0" smtClean="0">
                <a:solidFill>
                  <a:srgbClr val="FFFF00"/>
                </a:solidFill>
              </a:endParaRPr>
            </a:p>
          </p:txBody>
        </p:sp>
        <p:sp>
          <p:nvSpPr>
            <p:cNvPr id="13" name="Oval 12"/>
            <p:cNvSpPr/>
            <p:nvPr/>
          </p:nvSpPr>
          <p:spPr>
            <a:xfrm>
              <a:off x="4351321" y="3316564"/>
              <a:ext cx="4645691" cy="2326058"/>
            </a:xfrm>
            <a:prstGeom prst="ellipse">
              <a:avLst/>
            </a:prstGeom>
            <a:noFill/>
            <a:ln w="50800">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5" name="Group 14"/>
          <p:cNvGrpSpPr/>
          <p:nvPr/>
        </p:nvGrpSpPr>
        <p:grpSpPr>
          <a:xfrm>
            <a:off x="303161" y="814142"/>
            <a:ext cx="8694535" cy="2326058"/>
            <a:chOff x="303161" y="814142"/>
            <a:chExt cx="8694535" cy="2326058"/>
          </a:xfrm>
        </p:grpSpPr>
        <p:pic>
          <p:nvPicPr>
            <p:cNvPr id="7" name="Picture 6" descr="weather sky.png"/>
            <p:cNvPicPr>
              <a:picLocks noChangeAspect="1"/>
            </p:cNvPicPr>
            <p:nvPr/>
          </p:nvPicPr>
          <p:blipFill rotWithShape="1">
            <a:blip r:embed="rId4">
              <a:extLst>
                <a:ext uri="{28A0092B-C50C-407E-A947-70E740481C1C}">
                  <a14:useLocalDpi xmlns:a14="http://schemas.microsoft.com/office/drawing/2010/main" val="0"/>
                </a:ext>
              </a:extLst>
            </a:blip>
            <a:srcRect l="388" t="884" r="463" b="535"/>
            <a:stretch/>
          </p:blipFill>
          <p:spPr>
            <a:xfrm>
              <a:off x="4352544" y="814142"/>
              <a:ext cx="4645152" cy="2326058"/>
            </a:xfrm>
            <a:prstGeom prst="rect">
              <a:avLst/>
            </a:prstGeom>
          </p:spPr>
        </p:pic>
        <p:sp>
          <p:nvSpPr>
            <p:cNvPr id="8" name="TextBox 7"/>
            <p:cNvSpPr txBox="1"/>
            <p:nvPr/>
          </p:nvSpPr>
          <p:spPr>
            <a:xfrm>
              <a:off x="303161" y="1117400"/>
              <a:ext cx="4031226" cy="1754327"/>
            </a:xfrm>
            <a:prstGeom prst="rect">
              <a:avLst/>
            </a:prstGeom>
            <a:noFill/>
          </p:spPr>
          <p:txBody>
            <a:bodyPr wrap="square" rtlCol="0">
              <a:spAutoFit/>
            </a:bodyPr>
            <a:lstStyle/>
            <a:p>
              <a:r>
                <a:rPr lang="en-US" sz="3600" b="1" i="1" u="sng" dirty="0" smtClean="0">
                  <a:solidFill>
                    <a:schemeClr val="bg1"/>
                  </a:solidFill>
                </a:rPr>
                <a:t>Weather</a:t>
              </a:r>
              <a:r>
                <a:rPr lang="en-US" sz="3600" dirty="0" smtClean="0">
                  <a:solidFill>
                    <a:schemeClr val="bg1"/>
                  </a:solidFill>
                </a:rPr>
                <a:t> describes current and near-term conditions</a:t>
              </a:r>
              <a:endParaRPr lang="en-US" sz="3200" b="1" dirty="0" smtClean="0">
                <a:solidFill>
                  <a:schemeClr val="bg1"/>
                </a:solidFill>
              </a:endParaRPr>
            </a:p>
          </p:txBody>
        </p:sp>
        <p:sp>
          <p:nvSpPr>
            <p:cNvPr id="14" name="Oval 13"/>
            <p:cNvSpPr/>
            <p:nvPr/>
          </p:nvSpPr>
          <p:spPr>
            <a:xfrm>
              <a:off x="4351315" y="814142"/>
              <a:ext cx="4645691" cy="2326058"/>
            </a:xfrm>
            <a:prstGeom prst="ellipse">
              <a:avLst/>
            </a:prstGeom>
            <a:noFill/>
            <a:ln w="50800">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7" name="Rectangle 16"/>
          <p:cNvSpPr/>
          <p:nvPr/>
        </p:nvSpPr>
        <p:spPr>
          <a:xfrm>
            <a:off x="6197054" y="5738472"/>
            <a:ext cx="868924" cy="76754"/>
          </a:xfrm>
          <a:prstGeom prst="rect">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418989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1+#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20912" y="-10145"/>
            <a:ext cx="8833104" cy="6868145"/>
            <a:chOff x="120912" y="-10145"/>
            <a:chExt cx="8833104" cy="6868145"/>
          </a:xfrm>
        </p:grpSpPr>
        <p:pic>
          <p:nvPicPr>
            <p:cNvPr id="6" name="Picture 5" descr="DC climate record.jpg"/>
            <p:cNvPicPr>
              <a:picLocks noChangeAspect="1"/>
            </p:cNvPicPr>
            <p:nvPr/>
          </p:nvPicPr>
          <p:blipFill rotWithShape="1">
            <a:blip r:embed="rId3">
              <a:extLst>
                <a:ext uri="{28A0092B-C50C-407E-A947-70E740481C1C}">
                  <a14:useLocalDpi xmlns:a14="http://schemas.microsoft.com/office/drawing/2010/main" val="0"/>
                </a:ext>
              </a:extLst>
            </a:blip>
            <a:srcRect t="4123" r="5947" b="-1"/>
            <a:stretch/>
          </p:blipFill>
          <p:spPr>
            <a:xfrm>
              <a:off x="120912" y="82011"/>
              <a:ext cx="8833104" cy="6775989"/>
            </a:xfrm>
            <a:prstGeom prst="rect">
              <a:avLst/>
            </a:prstGeom>
          </p:spPr>
        </p:pic>
        <p:grpSp>
          <p:nvGrpSpPr>
            <p:cNvPr id="13" name="Group 12"/>
            <p:cNvGrpSpPr/>
            <p:nvPr/>
          </p:nvGrpSpPr>
          <p:grpSpPr>
            <a:xfrm>
              <a:off x="307172" y="-10145"/>
              <a:ext cx="8446582" cy="1263847"/>
              <a:chOff x="174536" y="184779"/>
              <a:chExt cx="8230016" cy="1227978"/>
            </a:xfrm>
          </p:grpSpPr>
          <p:sp>
            <p:nvSpPr>
              <p:cNvPr id="3" name="TextBox 2"/>
              <p:cNvSpPr txBox="1"/>
              <p:nvPr/>
            </p:nvSpPr>
            <p:spPr>
              <a:xfrm>
                <a:off x="174536" y="184779"/>
                <a:ext cx="1649576" cy="307777"/>
              </a:xfrm>
              <a:prstGeom prst="rect">
                <a:avLst/>
              </a:prstGeom>
              <a:noFill/>
            </p:spPr>
            <p:txBody>
              <a:bodyPr wrap="square" rtlCol="0">
                <a:spAutoFit/>
              </a:bodyPr>
              <a:lstStyle/>
              <a:p>
                <a:pPr algn="ctr"/>
                <a:r>
                  <a:rPr lang="en-US" sz="1400" b="1" dirty="0" smtClean="0">
                    <a:solidFill>
                      <a:schemeClr val="bg1"/>
                    </a:solidFill>
                  </a:rPr>
                  <a:t>January</a:t>
                </a:r>
                <a:endParaRPr lang="en-US" b="1" dirty="0">
                  <a:solidFill>
                    <a:schemeClr val="bg1"/>
                  </a:solidFill>
                </a:endParaRPr>
              </a:p>
            </p:txBody>
          </p:sp>
          <p:sp>
            <p:nvSpPr>
              <p:cNvPr id="7" name="TextBox 6"/>
              <p:cNvSpPr txBox="1"/>
              <p:nvPr/>
            </p:nvSpPr>
            <p:spPr>
              <a:xfrm>
                <a:off x="1733378" y="197613"/>
                <a:ext cx="1649576" cy="307777"/>
              </a:xfrm>
              <a:prstGeom prst="rect">
                <a:avLst/>
              </a:prstGeom>
              <a:noFill/>
            </p:spPr>
            <p:txBody>
              <a:bodyPr wrap="square" rtlCol="0">
                <a:spAutoFit/>
              </a:bodyPr>
              <a:lstStyle/>
              <a:p>
                <a:pPr algn="ctr"/>
                <a:r>
                  <a:rPr lang="en-US" sz="1400" b="1" dirty="0" smtClean="0">
                    <a:solidFill>
                      <a:schemeClr val="bg1"/>
                    </a:solidFill>
                  </a:rPr>
                  <a:t>February</a:t>
                </a:r>
                <a:endParaRPr lang="en-US" b="1" dirty="0">
                  <a:solidFill>
                    <a:schemeClr val="bg1"/>
                  </a:solidFill>
                </a:endParaRPr>
              </a:p>
            </p:txBody>
          </p:sp>
          <p:sp>
            <p:nvSpPr>
              <p:cNvPr id="9" name="TextBox 8"/>
              <p:cNvSpPr txBox="1"/>
              <p:nvPr/>
            </p:nvSpPr>
            <p:spPr>
              <a:xfrm>
                <a:off x="6682105" y="194636"/>
                <a:ext cx="1722447" cy="307777"/>
              </a:xfrm>
              <a:prstGeom prst="rect">
                <a:avLst/>
              </a:prstGeom>
              <a:noFill/>
            </p:spPr>
            <p:txBody>
              <a:bodyPr wrap="square" rtlCol="0">
                <a:spAutoFit/>
              </a:bodyPr>
              <a:lstStyle/>
              <a:p>
                <a:pPr algn="ctr"/>
                <a:r>
                  <a:rPr lang="en-US" sz="1400" b="1" dirty="0" smtClean="0">
                    <a:solidFill>
                      <a:schemeClr val="bg1"/>
                    </a:solidFill>
                  </a:rPr>
                  <a:t>May</a:t>
                </a:r>
                <a:endParaRPr lang="en-US" b="1" dirty="0">
                  <a:solidFill>
                    <a:schemeClr val="bg1"/>
                  </a:solidFill>
                </a:endParaRPr>
              </a:p>
            </p:txBody>
          </p:sp>
          <p:sp>
            <p:nvSpPr>
              <p:cNvPr id="10" name="TextBox 9"/>
              <p:cNvSpPr txBox="1"/>
              <p:nvPr/>
            </p:nvSpPr>
            <p:spPr>
              <a:xfrm>
                <a:off x="5032530" y="194636"/>
                <a:ext cx="1649576" cy="307777"/>
              </a:xfrm>
              <a:prstGeom prst="rect">
                <a:avLst/>
              </a:prstGeom>
              <a:noFill/>
            </p:spPr>
            <p:txBody>
              <a:bodyPr wrap="square" rtlCol="0">
                <a:spAutoFit/>
              </a:bodyPr>
              <a:lstStyle/>
              <a:p>
                <a:pPr algn="ctr"/>
                <a:r>
                  <a:rPr lang="en-US" sz="1400" b="1" dirty="0" smtClean="0">
                    <a:solidFill>
                      <a:schemeClr val="bg1"/>
                    </a:solidFill>
                  </a:rPr>
                  <a:t>April</a:t>
                </a:r>
                <a:endParaRPr lang="en-US" b="1" dirty="0">
                  <a:solidFill>
                    <a:schemeClr val="bg1"/>
                  </a:solidFill>
                </a:endParaRPr>
              </a:p>
            </p:txBody>
          </p:sp>
          <p:sp>
            <p:nvSpPr>
              <p:cNvPr id="11" name="TextBox 10"/>
              <p:cNvSpPr txBox="1"/>
              <p:nvPr/>
            </p:nvSpPr>
            <p:spPr>
              <a:xfrm>
                <a:off x="3382954" y="197613"/>
                <a:ext cx="1649576" cy="307777"/>
              </a:xfrm>
              <a:prstGeom prst="rect">
                <a:avLst/>
              </a:prstGeom>
              <a:noFill/>
            </p:spPr>
            <p:txBody>
              <a:bodyPr wrap="square" rtlCol="0">
                <a:spAutoFit/>
              </a:bodyPr>
              <a:lstStyle/>
              <a:p>
                <a:pPr algn="ctr"/>
                <a:r>
                  <a:rPr lang="en-US" sz="1400" b="1" dirty="0" smtClean="0">
                    <a:solidFill>
                      <a:schemeClr val="bg1"/>
                    </a:solidFill>
                  </a:rPr>
                  <a:t>March</a:t>
                </a:r>
                <a:endParaRPr lang="en-US" b="1" dirty="0">
                  <a:solidFill>
                    <a:schemeClr val="bg1"/>
                  </a:solidFill>
                </a:endParaRPr>
              </a:p>
            </p:txBody>
          </p:sp>
          <p:sp>
            <p:nvSpPr>
              <p:cNvPr id="12" name="TextBox 11"/>
              <p:cNvSpPr txBox="1"/>
              <p:nvPr/>
            </p:nvSpPr>
            <p:spPr>
              <a:xfrm>
                <a:off x="6267463" y="1104980"/>
                <a:ext cx="1649576" cy="307777"/>
              </a:xfrm>
              <a:prstGeom prst="rect">
                <a:avLst/>
              </a:prstGeom>
              <a:noFill/>
            </p:spPr>
            <p:txBody>
              <a:bodyPr wrap="square" rtlCol="0">
                <a:spAutoFit/>
              </a:bodyPr>
              <a:lstStyle/>
              <a:p>
                <a:pPr algn="ctr"/>
                <a:r>
                  <a:rPr lang="en-US" sz="1400" b="1" dirty="0" smtClean="0">
                    <a:solidFill>
                      <a:schemeClr val="accent5">
                        <a:lumMod val="40000"/>
                        <a:lumOff val="60000"/>
                      </a:schemeClr>
                    </a:solidFill>
                  </a:rPr>
                  <a:t>2012</a:t>
                </a:r>
                <a:endParaRPr lang="en-US" b="1" dirty="0">
                  <a:solidFill>
                    <a:schemeClr val="accent5">
                      <a:lumMod val="40000"/>
                      <a:lumOff val="60000"/>
                    </a:schemeClr>
                  </a:solidFill>
                </a:endParaRPr>
              </a:p>
            </p:txBody>
          </p:sp>
        </p:grpSp>
      </p:grpSp>
      <p:sp>
        <p:nvSpPr>
          <p:cNvPr id="2" name="Title 1"/>
          <p:cNvSpPr>
            <a:spLocks noGrp="1"/>
          </p:cNvSpPr>
          <p:nvPr>
            <p:ph type="title"/>
          </p:nvPr>
        </p:nvSpPr>
        <p:spPr>
          <a:xfrm>
            <a:off x="457200" y="115869"/>
            <a:ext cx="8229600" cy="1143000"/>
          </a:xfrm>
        </p:spPr>
        <p:txBody>
          <a:bodyPr>
            <a:normAutofit/>
          </a:bodyPr>
          <a:lstStyle/>
          <a:p>
            <a:pPr algn="l"/>
            <a:r>
              <a:rPr lang="en-US" sz="5400" dirty="0" smtClean="0">
                <a:solidFill>
                  <a:srgbClr val="23C3E3"/>
                </a:solidFill>
              </a:rPr>
              <a:t>Question</a:t>
            </a:r>
            <a:endParaRPr lang="en-US" sz="5400" dirty="0">
              <a:solidFill>
                <a:srgbClr val="23C3E3"/>
              </a:solidFill>
            </a:endParaRPr>
          </a:p>
        </p:txBody>
      </p:sp>
      <p:sp>
        <p:nvSpPr>
          <p:cNvPr id="4" name="TextBox 3"/>
          <p:cNvSpPr txBox="1"/>
          <p:nvPr/>
        </p:nvSpPr>
        <p:spPr>
          <a:xfrm>
            <a:off x="493917" y="1883370"/>
            <a:ext cx="8439844" cy="646331"/>
          </a:xfrm>
          <a:prstGeom prst="rect">
            <a:avLst/>
          </a:prstGeom>
          <a:noFill/>
        </p:spPr>
        <p:txBody>
          <a:bodyPr wrap="square" rtlCol="0">
            <a:spAutoFit/>
          </a:bodyPr>
          <a:lstStyle/>
          <a:p>
            <a:r>
              <a:rPr lang="en-US" sz="3600" dirty="0" smtClean="0">
                <a:solidFill>
                  <a:schemeClr val="bg1"/>
                </a:solidFill>
              </a:rPr>
              <a:t>What does the climate record tell us?</a:t>
            </a:r>
          </a:p>
        </p:txBody>
      </p:sp>
      <p:pic>
        <p:nvPicPr>
          <p:cNvPr id="8" name="Picture 7"/>
          <p:cNvPicPr>
            <a:picLocks noChangeAspect="1"/>
          </p:cNvPicPr>
          <p:nvPr/>
        </p:nvPicPr>
        <p:blipFill rotWithShape="1">
          <a:blip r:embed="rId4">
            <a:extLst>
              <a:ext uri="{BEBA8EAE-BF5A-486C-A8C5-ECC9F3942E4B}">
                <a14:imgProps xmlns:a14="http://schemas.microsoft.com/office/drawing/2010/main">
                  <a14:imgLayer r:embed="rId5">
                    <a14:imgEffect>
                      <a14:brightnessContrast bright="-33000"/>
                    </a14:imgEffect>
                  </a14:imgLayer>
                </a14:imgProps>
              </a:ext>
            </a:extLst>
          </a:blip>
          <a:srcRect l="26396" t="9165" r="26401" b="38784"/>
          <a:stretch/>
        </p:blipFill>
        <p:spPr>
          <a:xfrm>
            <a:off x="174536" y="6327248"/>
            <a:ext cx="493776" cy="493776"/>
          </a:xfrm>
          <a:prstGeom prst="rect">
            <a:avLst/>
          </a:prstGeom>
        </p:spPr>
      </p:pic>
    </p:spTree>
    <p:extLst>
      <p:ext uri="{BB962C8B-B14F-4D97-AF65-F5344CB8AC3E}">
        <p14:creationId xmlns:p14="http://schemas.microsoft.com/office/powerpoint/2010/main" val="14394291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p:cNvGrpSpPr/>
          <p:nvPr/>
        </p:nvGrpSpPr>
        <p:grpSpPr>
          <a:xfrm>
            <a:off x="90129" y="3502951"/>
            <a:ext cx="8958012" cy="3285908"/>
            <a:chOff x="90129" y="3502951"/>
            <a:chExt cx="8958012" cy="3285908"/>
          </a:xfrm>
        </p:grpSpPr>
        <p:pic>
          <p:nvPicPr>
            <p:cNvPr id="10" name="Picture 9"/>
            <p:cNvPicPr>
              <a:picLocks noChangeAspect="1"/>
            </p:cNvPicPr>
            <p:nvPr/>
          </p:nvPicPr>
          <p:blipFill rotWithShape="1">
            <a:blip r:embed="rId3"/>
            <a:srcRect t="1" r="1445" b="38575"/>
            <a:stretch/>
          </p:blipFill>
          <p:spPr>
            <a:xfrm>
              <a:off x="2510181" y="3502951"/>
              <a:ext cx="6537960" cy="2770632"/>
            </a:xfrm>
            <a:prstGeom prst="rect">
              <a:avLst/>
            </a:prstGeom>
          </p:spPr>
        </p:pic>
        <p:sp>
          <p:nvSpPr>
            <p:cNvPr id="8" name="TextBox 7"/>
            <p:cNvSpPr txBox="1"/>
            <p:nvPr/>
          </p:nvSpPr>
          <p:spPr>
            <a:xfrm>
              <a:off x="139281" y="3656569"/>
              <a:ext cx="2572773" cy="2308324"/>
            </a:xfrm>
            <a:prstGeom prst="rect">
              <a:avLst/>
            </a:prstGeom>
            <a:noFill/>
          </p:spPr>
          <p:txBody>
            <a:bodyPr wrap="square" rtlCol="0">
              <a:spAutoFit/>
            </a:bodyPr>
            <a:lstStyle/>
            <a:p>
              <a:pPr algn="ctr"/>
              <a:r>
                <a:rPr lang="en-US" sz="2800" b="1" i="1" u="sng" dirty="0">
                  <a:solidFill>
                    <a:srgbClr val="FF8B91"/>
                  </a:solidFill>
                </a:rPr>
                <a:t>Temperature</a:t>
              </a:r>
              <a:r>
                <a:rPr lang="en-US" sz="2800" dirty="0">
                  <a:solidFill>
                    <a:srgbClr val="FF8B91"/>
                  </a:solidFill>
                </a:rPr>
                <a:t> has risen too, but the trend varies more year-to-year</a:t>
              </a:r>
            </a:p>
          </p:txBody>
        </p:sp>
        <p:sp>
          <p:nvSpPr>
            <p:cNvPr id="9" name="TextBox 8"/>
            <p:cNvSpPr txBox="1"/>
            <p:nvPr/>
          </p:nvSpPr>
          <p:spPr>
            <a:xfrm>
              <a:off x="90129" y="6265639"/>
              <a:ext cx="8937482" cy="523220"/>
            </a:xfrm>
            <a:prstGeom prst="rect">
              <a:avLst/>
            </a:prstGeom>
            <a:noFill/>
          </p:spPr>
          <p:txBody>
            <a:bodyPr wrap="square" rtlCol="0">
              <a:spAutoFit/>
            </a:bodyPr>
            <a:lstStyle/>
            <a:p>
              <a:pPr algn="ctr"/>
              <a:r>
                <a:rPr lang="en-US" sz="2800" b="1" i="1" dirty="0" smtClean="0">
                  <a:solidFill>
                    <a:srgbClr val="8EB4E3"/>
                  </a:solidFill>
                </a:rPr>
                <a:t>A century of local data tells us </a:t>
              </a:r>
              <a:r>
                <a:rPr lang="en-US" sz="2800" b="1" i="1" u="sng" dirty="0" smtClean="0">
                  <a:solidFill>
                    <a:srgbClr val="8EB4E3"/>
                  </a:solidFill>
                </a:rPr>
                <a:t>the climate is changing</a:t>
              </a:r>
              <a:endParaRPr lang="en-US" sz="2800" b="1" i="1" u="sng" dirty="0">
                <a:solidFill>
                  <a:srgbClr val="8EB4E3"/>
                </a:solidFill>
              </a:endParaRPr>
            </a:p>
          </p:txBody>
        </p:sp>
        <p:sp>
          <p:nvSpPr>
            <p:cNvPr id="17" name="TextBox 16"/>
            <p:cNvSpPr txBox="1"/>
            <p:nvPr/>
          </p:nvSpPr>
          <p:spPr>
            <a:xfrm>
              <a:off x="4883011" y="5456981"/>
              <a:ext cx="2840640" cy="400110"/>
            </a:xfrm>
            <a:prstGeom prst="rect">
              <a:avLst/>
            </a:prstGeom>
            <a:solidFill>
              <a:schemeClr val="bg1">
                <a:alpha val="80000"/>
              </a:schemeClr>
            </a:solidFill>
          </p:spPr>
          <p:txBody>
            <a:bodyPr wrap="square" rtlCol="0">
              <a:spAutoFit/>
            </a:bodyPr>
            <a:lstStyle/>
            <a:p>
              <a:r>
                <a:rPr lang="en-US" sz="2000" b="1" dirty="0" smtClean="0">
                  <a:solidFill>
                    <a:srgbClr val="FF0000"/>
                  </a:solidFill>
                </a:rPr>
                <a:t>Trend:  +4.2</a:t>
              </a:r>
              <a:r>
                <a:rPr lang="en-US" sz="2000" b="1" baseline="30000" dirty="0" smtClean="0">
                  <a:solidFill>
                    <a:srgbClr val="FF0000"/>
                  </a:solidFill>
                </a:rPr>
                <a:t>o</a:t>
              </a:r>
              <a:r>
                <a:rPr lang="en-US" sz="2000" b="1" dirty="0" smtClean="0">
                  <a:solidFill>
                    <a:srgbClr val="FF0000"/>
                  </a:solidFill>
                </a:rPr>
                <a:t>F since 1900</a:t>
              </a:r>
              <a:endParaRPr lang="en-US" sz="2000" b="1" dirty="0">
                <a:solidFill>
                  <a:srgbClr val="FF0000"/>
                </a:solidFill>
              </a:endParaRPr>
            </a:p>
          </p:txBody>
        </p:sp>
      </p:grpSp>
      <p:grpSp>
        <p:nvGrpSpPr>
          <p:cNvPr id="18" name="Group 17"/>
          <p:cNvGrpSpPr/>
          <p:nvPr/>
        </p:nvGrpSpPr>
        <p:grpSpPr>
          <a:xfrm>
            <a:off x="90129" y="664532"/>
            <a:ext cx="8958065" cy="2706624"/>
            <a:chOff x="90129" y="664532"/>
            <a:chExt cx="8958065" cy="2706624"/>
          </a:xfrm>
        </p:grpSpPr>
        <p:pic>
          <p:nvPicPr>
            <p:cNvPr id="6" name="Picture 5"/>
            <p:cNvPicPr>
              <a:picLocks noChangeAspect="1"/>
            </p:cNvPicPr>
            <p:nvPr/>
          </p:nvPicPr>
          <p:blipFill rotWithShape="1">
            <a:blip r:embed="rId4"/>
            <a:srcRect t="1" r="1466" b="39072"/>
            <a:stretch/>
          </p:blipFill>
          <p:spPr>
            <a:xfrm>
              <a:off x="2610818" y="664532"/>
              <a:ext cx="6437376" cy="2706624"/>
            </a:xfrm>
            <a:prstGeom prst="rect">
              <a:avLst/>
            </a:prstGeom>
          </p:spPr>
        </p:pic>
        <p:sp>
          <p:nvSpPr>
            <p:cNvPr id="11" name="TextBox 10"/>
            <p:cNvSpPr txBox="1"/>
            <p:nvPr/>
          </p:nvSpPr>
          <p:spPr>
            <a:xfrm>
              <a:off x="90129" y="807426"/>
              <a:ext cx="2572773" cy="2308324"/>
            </a:xfrm>
            <a:prstGeom prst="rect">
              <a:avLst/>
            </a:prstGeom>
            <a:noFill/>
          </p:spPr>
          <p:txBody>
            <a:bodyPr wrap="square" rtlCol="0">
              <a:spAutoFit/>
            </a:bodyPr>
            <a:lstStyle/>
            <a:p>
              <a:pPr algn="ctr"/>
              <a:r>
                <a:rPr lang="en-US" sz="2800" b="1" i="1" u="sng" dirty="0">
                  <a:solidFill>
                    <a:schemeClr val="tx2">
                      <a:lumMod val="40000"/>
                      <a:lumOff val="60000"/>
                    </a:schemeClr>
                  </a:solidFill>
                </a:rPr>
                <a:t>Sea Level</a:t>
              </a:r>
            </a:p>
            <a:p>
              <a:pPr algn="ctr"/>
              <a:r>
                <a:rPr lang="en-US" sz="2800" dirty="0">
                  <a:solidFill>
                    <a:schemeClr val="tx2">
                      <a:lumMod val="40000"/>
                      <a:lumOff val="60000"/>
                    </a:schemeClr>
                  </a:solidFill>
                </a:rPr>
                <a:t>has risen over decades, though individual years vary somewhat</a:t>
              </a:r>
            </a:p>
          </p:txBody>
        </p:sp>
        <p:sp>
          <p:nvSpPr>
            <p:cNvPr id="16" name="TextBox 15"/>
            <p:cNvSpPr txBox="1"/>
            <p:nvPr/>
          </p:nvSpPr>
          <p:spPr>
            <a:xfrm>
              <a:off x="4883011" y="899410"/>
              <a:ext cx="2840640" cy="400110"/>
            </a:xfrm>
            <a:prstGeom prst="rect">
              <a:avLst/>
            </a:prstGeom>
            <a:solidFill>
              <a:schemeClr val="bg1">
                <a:alpha val="80000"/>
              </a:schemeClr>
            </a:solidFill>
          </p:spPr>
          <p:txBody>
            <a:bodyPr wrap="square" rtlCol="0">
              <a:spAutoFit/>
            </a:bodyPr>
            <a:lstStyle/>
            <a:p>
              <a:r>
                <a:rPr lang="en-US" sz="2000" b="1" dirty="0" smtClean="0">
                  <a:solidFill>
                    <a:srgbClr val="0000FF"/>
                  </a:solidFill>
                </a:rPr>
                <a:t>Trend: +10 in since 1930</a:t>
              </a:r>
              <a:endParaRPr lang="en-US" sz="2000" b="1" dirty="0">
                <a:solidFill>
                  <a:srgbClr val="0000FF"/>
                </a:solidFill>
              </a:endParaRPr>
            </a:p>
          </p:txBody>
        </p:sp>
        <p:cxnSp>
          <p:nvCxnSpPr>
            <p:cNvPr id="15" name="Straight Connector 14"/>
            <p:cNvCxnSpPr/>
            <p:nvPr/>
          </p:nvCxnSpPr>
          <p:spPr>
            <a:xfrm flipV="1">
              <a:off x="4851665" y="1438568"/>
              <a:ext cx="4028172" cy="1349277"/>
            </a:xfrm>
            <a:prstGeom prst="line">
              <a:avLst/>
            </a:prstGeom>
            <a:ln>
              <a:solidFill>
                <a:srgbClr val="0000FF"/>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a:xfrm>
            <a:off x="457200" y="20638"/>
            <a:ext cx="8229600" cy="815104"/>
          </a:xfrm>
        </p:spPr>
        <p:txBody>
          <a:bodyPr/>
          <a:lstStyle/>
          <a:p>
            <a:r>
              <a:rPr lang="en-US" dirty="0" smtClean="0">
                <a:solidFill>
                  <a:srgbClr val="8EB4E3"/>
                </a:solidFill>
              </a:rPr>
              <a:t>What’s already happened </a:t>
            </a:r>
            <a:r>
              <a:rPr lang="en-US" b="1" i="1" dirty="0" smtClean="0">
                <a:solidFill>
                  <a:srgbClr val="8EB4E3"/>
                </a:solidFill>
              </a:rPr>
              <a:t>locally</a:t>
            </a:r>
            <a:r>
              <a:rPr lang="en-US" dirty="0" smtClean="0">
                <a:solidFill>
                  <a:srgbClr val="8EB4E3"/>
                </a:solidFill>
              </a:rPr>
              <a:t>?</a:t>
            </a:r>
            <a:endParaRPr lang="en-US" dirty="0">
              <a:solidFill>
                <a:srgbClr val="8EB4E3"/>
              </a:solidFill>
            </a:endParaRPr>
          </a:p>
        </p:txBody>
      </p:sp>
      <p:sp>
        <p:nvSpPr>
          <p:cNvPr id="14" name="TextBox 13"/>
          <p:cNvSpPr txBox="1"/>
          <p:nvPr/>
        </p:nvSpPr>
        <p:spPr>
          <a:xfrm>
            <a:off x="-32658" y="6585856"/>
            <a:ext cx="1110343" cy="307777"/>
          </a:xfrm>
          <a:prstGeom prst="rect">
            <a:avLst/>
          </a:prstGeom>
          <a:noFill/>
        </p:spPr>
        <p:txBody>
          <a:bodyPr wrap="square" rtlCol="0">
            <a:spAutoFit/>
          </a:bodyPr>
          <a:lstStyle/>
          <a:p>
            <a:r>
              <a:rPr lang="en-US" sz="1400" dirty="0" smtClean="0">
                <a:solidFill>
                  <a:schemeClr val="bg1"/>
                </a:solidFill>
              </a:rPr>
              <a:t>NOAA 2013</a:t>
            </a:r>
            <a:endParaRPr lang="en-US" sz="1400" dirty="0">
              <a:solidFill>
                <a:schemeClr val="bg1"/>
              </a:solidFill>
            </a:endParaRPr>
          </a:p>
        </p:txBody>
      </p:sp>
    </p:spTree>
    <p:extLst>
      <p:ext uri="{BB962C8B-B14F-4D97-AF65-F5344CB8AC3E}">
        <p14:creationId xmlns:p14="http://schemas.microsoft.com/office/powerpoint/2010/main" val="5578967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r="1053" b="4522"/>
          <a:stretch/>
        </p:blipFill>
        <p:spPr>
          <a:xfrm>
            <a:off x="192024" y="692444"/>
            <a:ext cx="8494776" cy="5577840"/>
          </a:xfrm>
          <a:prstGeom prst="rect">
            <a:avLst/>
          </a:prstGeom>
        </p:spPr>
      </p:pic>
      <p:sp>
        <p:nvSpPr>
          <p:cNvPr id="2" name="Title 1"/>
          <p:cNvSpPr>
            <a:spLocks noGrp="1"/>
          </p:cNvSpPr>
          <p:nvPr>
            <p:ph type="title"/>
          </p:nvPr>
        </p:nvSpPr>
        <p:spPr>
          <a:xfrm>
            <a:off x="457200" y="20638"/>
            <a:ext cx="8229600" cy="815104"/>
          </a:xfrm>
        </p:spPr>
        <p:txBody>
          <a:bodyPr/>
          <a:lstStyle/>
          <a:p>
            <a:r>
              <a:rPr lang="en-US" dirty="0" smtClean="0">
                <a:solidFill>
                  <a:srgbClr val="8EB4E3"/>
                </a:solidFill>
              </a:rPr>
              <a:t>Part of a larger pattern?</a:t>
            </a:r>
            <a:endParaRPr lang="en-US" dirty="0">
              <a:solidFill>
                <a:srgbClr val="8EB4E3"/>
              </a:solidFill>
            </a:endParaRPr>
          </a:p>
        </p:txBody>
      </p:sp>
      <p:sp>
        <p:nvSpPr>
          <p:cNvPr id="5" name="TextBox 4"/>
          <p:cNvSpPr txBox="1"/>
          <p:nvPr/>
        </p:nvSpPr>
        <p:spPr>
          <a:xfrm>
            <a:off x="90129" y="6265639"/>
            <a:ext cx="8937482" cy="523220"/>
          </a:xfrm>
          <a:prstGeom prst="rect">
            <a:avLst/>
          </a:prstGeom>
          <a:noFill/>
        </p:spPr>
        <p:txBody>
          <a:bodyPr wrap="square" rtlCol="0">
            <a:spAutoFit/>
          </a:bodyPr>
          <a:lstStyle/>
          <a:p>
            <a:pPr algn="ctr"/>
            <a:r>
              <a:rPr lang="en-US" sz="2800" b="1" i="1" dirty="0" smtClean="0">
                <a:solidFill>
                  <a:srgbClr val="8EB4E3"/>
                </a:solidFill>
              </a:rPr>
              <a:t>Observed local patterns reflect world-wide trends</a:t>
            </a:r>
          </a:p>
        </p:txBody>
      </p:sp>
      <p:sp>
        <p:nvSpPr>
          <p:cNvPr id="8" name="TextBox 7"/>
          <p:cNvSpPr txBox="1"/>
          <p:nvPr/>
        </p:nvSpPr>
        <p:spPr>
          <a:xfrm>
            <a:off x="2187989" y="2006810"/>
            <a:ext cx="3366093" cy="461665"/>
          </a:xfrm>
          <a:prstGeom prst="rect">
            <a:avLst/>
          </a:prstGeom>
          <a:solidFill>
            <a:schemeClr val="bg2">
              <a:lumMod val="90000"/>
              <a:alpha val="50000"/>
            </a:schemeClr>
          </a:solidFill>
        </p:spPr>
        <p:txBody>
          <a:bodyPr wrap="square" rtlCol="0">
            <a:spAutoFit/>
          </a:bodyPr>
          <a:lstStyle/>
          <a:p>
            <a:r>
              <a:rPr lang="en-US" sz="2400" b="1" dirty="0" smtClean="0">
                <a:solidFill>
                  <a:srgbClr val="FF0000"/>
                </a:solidFill>
              </a:rPr>
              <a:t>Trend:  +2</a:t>
            </a:r>
            <a:r>
              <a:rPr lang="en-US" sz="2400" b="1" baseline="30000" dirty="0" smtClean="0">
                <a:solidFill>
                  <a:srgbClr val="FF0000"/>
                </a:solidFill>
              </a:rPr>
              <a:t>o </a:t>
            </a:r>
            <a:r>
              <a:rPr lang="en-US" sz="2400" b="1" dirty="0" smtClean="0">
                <a:solidFill>
                  <a:srgbClr val="FF0000"/>
                </a:solidFill>
              </a:rPr>
              <a:t>F</a:t>
            </a:r>
            <a:r>
              <a:rPr lang="en-US" sz="2400" b="1" dirty="0">
                <a:solidFill>
                  <a:srgbClr val="FF0000"/>
                </a:solidFill>
              </a:rPr>
              <a:t> </a:t>
            </a:r>
            <a:r>
              <a:rPr lang="en-US" sz="2400" b="1" dirty="0" smtClean="0">
                <a:solidFill>
                  <a:srgbClr val="FF0000"/>
                </a:solidFill>
              </a:rPr>
              <a:t>since 1880</a:t>
            </a:r>
            <a:endParaRPr lang="en-US" sz="2400" b="1" dirty="0">
              <a:solidFill>
                <a:srgbClr val="FF0000"/>
              </a:solidFill>
            </a:endParaRPr>
          </a:p>
        </p:txBody>
      </p:sp>
      <p:sp>
        <p:nvSpPr>
          <p:cNvPr id="6" name="TextBox 5"/>
          <p:cNvSpPr txBox="1"/>
          <p:nvPr/>
        </p:nvSpPr>
        <p:spPr>
          <a:xfrm>
            <a:off x="-32658" y="6585856"/>
            <a:ext cx="1110343" cy="307777"/>
          </a:xfrm>
          <a:prstGeom prst="rect">
            <a:avLst/>
          </a:prstGeom>
          <a:noFill/>
        </p:spPr>
        <p:txBody>
          <a:bodyPr wrap="square" rtlCol="0">
            <a:spAutoFit/>
          </a:bodyPr>
          <a:lstStyle/>
          <a:p>
            <a:r>
              <a:rPr lang="en-US" sz="1400" dirty="0" smtClean="0">
                <a:solidFill>
                  <a:schemeClr val="bg1"/>
                </a:solidFill>
              </a:rPr>
              <a:t>NASA GISS</a:t>
            </a:r>
            <a:endParaRPr lang="en-US" sz="1400" dirty="0">
              <a:solidFill>
                <a:schemeClr val="bg1"/>
              </a:solidFill>
            </a:endParaRPr>
          </a:p>
        </p:txBody>
      </p:sp>
    </p:spTree>
    <p:extLst>
      <p:ext uri="{BB962C8B-B14F-4D97-AF65-F5344CB8AC3E}">
        <p14:creationId xmlns:p14="http://schemas.microsoft.com/office/powerpoint/2010/main" val="24237688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climate science dark.png"/>
          <p:cNvPicPr>
            <a:picLocks noChangeAspect="1"/>
          </p:cNvPicPr>
          <p:nvPr/>
        </p:nvPicPr>
        <p:blipFill>
          <a:blip r:embed="rId3">
            <a:alphaModFix amt="72000"/>
            <a:extLst>
              <a:ext uri="{28A0092B-C50C-407E-A947-70E740481C1C}">
                <a14:useLocalDpi xmlns:a14="http://schemas.microsoft.com/office/drawing/2010/main" val="0"/>
              </a:ext>
            </a:extLst>
          </a:blip>
          <a:stretch>
            <a:fillRect/>
          </a:stretch>
        </p:blipFill>
        <p:spPr>
          <a:xfrm>
            <a:off x="0" y="952500"/>
            <a:ext cx="9162806" cy="5955824"/>
          </a:xfrm>
          <a:prstGeom prst="rect">
            <a:avLst/>
          </a:prstGeom>
        </p:spPr>
      </p:pic>
      <p:sp>
        <p:nvSpPr>
          <p:cNvPr id="2" name="Title 1"/>
          <p:cNvSpPr>
            <a:spLocks noGrp="1"/>
          </p:cNvSpPr>
          <p:nvPr>
            <p:ph type="title"/>
          </p:nvPr>
        </p:nvSpPr>
        <p:spPr>
          <a:xfrm>
            <a:off x="457200" y="115869"/>
            <a:ext cx="8229600" cy="1143000"/>
          </a:xfrm>
        </p:spPr>
        <p:txBody>
          <a:bodyPr>
            <a:normAutofit/>
          </a:bodyPr>
          <a:lstStyle/>
          <a:p>
            <a:pPr algn="l"/>
            <a:r>
              <a:rPr lang="en-US" sz="5400" dirty="0" smtClean="0">
                <a:solidFill>
                  <a:srgbClr val="23C3E3"/>
                </a:solidFill>
              </a:rPr>
              <a:t>Question</a:t>
            </a:r>
            <a:endParaRPr lang="en-US" sz="5400" dirty="0">
              <a:solidFill>
                <a:srgbClr val="23C3E3"/>
              </a:solidFill>
            </a:endParaRPr>
          </a:p>
        </p:txBody>
      </p:sp>
      <p:sp>
        <p:nvSpPr>
          <p:cNvPr id="4" name="TextBox 3"/>
          <p:cNvSpPr txBox="1"/>
          <p:nvPr/>
        </p:nvSpPr>
        <p:spPr>
          <a:xfrm>
            <a:off x="493917" y="1883370"/>
            <a:ext cx="8439844" cy="646331"/>
          </a:xfrm>
          <a:prstGeom prst="rect">
            <a:avLst/>
          </a:prstGeom>
          <a:noFill/>
        </p:spPr>
        <p:txBody>
          <a:bodyPr wrap="square" rtlCol="0">
            <a:spAutoFit/>
          </a:bodyPr>
          <a:lstStyle/>
          <a:p>
            <a:r>
              <a:rPr lang="en-US" sz="3600" dirty="0" smtClean="0">
                <a:solidFill>
                  <a:schemeClr val="bg1"/>
                </a:solidFill>
              </a:rPr>
              <a:t>What is the basis for climate projections?</a:t>
            </a:r>
          </a:p>
        </p:txBody>
      </p:sp>
    </p:spTree>
    <p:extLst>
      <p:ext uri="{BB962C8B-B14F-4D97-AF65-F5344CB8AC3E}">
        <p14:creationId xmlns:p14="http://schemas.microsoft.com/office/powerpoint/2010/main" val="14394291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638"/>
            <a:ext cx="8229600" cy="815104"/>
          </a:xfrm>
        </p:spPr>
        <p:txBody>
          <a:bodyPr/>
          <a:lstStyle/>
          <a:p>
            <a:r>
              <a:rPr lang="en-US" dirty="0" smtClean="0">
                <a:solidFill>
                  <a:srgbClr val="8EB4E3"/>
                </a:solidFill>
              </a:rPr>
              <a:t>First principles</a:t>
            </a:r>
            <a:endParaRPr lang="en-US" dirty="0">
              <a:solidFill>
                <a:srgbClr val="8EB4E3"/>
              </a:solidFill>
            </a:endParaRPr>
          </a:p>
        </p:txBody>
      </p:sp>
      <p:sp>
        <p:nvSpPr>
          <p:cNvPr id="9" name="TextBox 8"/>
          <p:cNvSpPr txBox="1"/>
          <p:nvPr/>
        </p:nvSpPr>
        <p:spPr>
          <a:xfrm>
            <a:off x="90129" y="6265639"/>
            <a:ext cx="8937482" cy="523220"/>
          </a:xfrm>
          <a:prstGeom prst="rect">
            <a:avLst/>
          </a:prstGeom>
          <a:noFill/>
        </p:spPr>
        <p:txBody>
          <a:bodyPr wrap="square" rtlCol="0">
            <a:spAutoFit/>
          </a:bodyPr>
          <a:lstStyle/>
          <a:p>
            <a:pPr algn="ctr"/>
            <a:r>
              <a:rPr lang="en-US" sz="2800" b="1" i="1" dirty="0" smtClean="0">
                <a:solidFill>
                  <a:srgbClr val="8EB4E3"/>
                </a:solidFill>
              </a:rPr>
              <a:t>Scientists have understood this pattern for over a century</a:t>
            </a:r>
          </a:p>
        </p:txBody>
      </p:sp>
      <p:pic>
        <p:nvPicPr>
          <p:cNvPr id="4" name="Picture 3"/>
          <p:cNvPicPr>
            <a:picLocks noChangeAspect="1"/>
          </p:cNvPicPr>
          <p:nvPr/>
        </p:nvPicPr>
        <p:blipFill rotWithShape="1">
          <a:blip r:embed="rId3"/>
          <a:srcRect l="243" t="553" r="-143" b="-359"/>
          <a:stretch/>
        </p:blipFill>
        <p:spPr>
          <a:xfrm>
            <a:off x="374449" y="835741"/>
            <a:ext cx="8473205" cy="5245317"/>
          </a:xfrm>
          <a:prstGeom prst="rect">
            <a:avLst/>
          </a:prstGeom>
        </p:spPr>
      </p:pic>
      <p:sp>
        <p:nvSpPr>
          <p:cNvPr id="5" name="TextBox 4"/>
          <p:cNvSpPr txBox="1"/>
          <p:nvPr/>
        </p:nvSpPr>
        <p:spPr>
          <a:xfrm>
            <a:off x="-32658" y="6585856"/>
            <a:ext cx="1110343" cy="307777"/>
          </a:xfrm>
          <a:prstGeom prst="rect">
            <a:avLst/>
          </a:prstGeom>
          <a:noFill/>
        </p:spPr>
        <p:txBody>
          <a:bodyPr wrap="square" rtlCol="0">
            <a:spAutoFit/>
          </a:bodyPr>
          <a:lstStyle/>
          <a:p>
            <a:r>
              <a:rPr lang="en-US" sz="1400" dirty="0" smtClean="0">
                <a:solidFill>
                  <a:schemeClr val="bg1"/>
                </a:solidFill>
              </a:rPr>
              <a:t>NASA</a:t>
            </a:r>
            <a:endParaRPr lang="en-US" sz="1400" dirty="0">
              <a:solidFill>
                <a:schemeClr val="bg1"/>
              </a:solidFill>
            </a:endParaRPr>
          </a:p>
        </p:txBody>
      </p:sp>
    </p:spTree>
    <p:extLst>
      <p:ext uri="{BB962C8B-B14F-4D97-AF65-F5344CB8AC3E}">
        <p14:creationId xmlns:p14="http://schemas.microsoft.com/office/powerpoint/2010/main" val="7708340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638"/>
            <a:ext cx="8229600" cy="815104"/>
          </a:xfrm>
        </p:spPr>
        <p:txBody>
          <a:bodyPr/>
          <a:lstStyle/>
          <a:p>
            <a:r>
              <a:rPr lang="en-US" dirty="0" smtClean="0">
                <a:solidFill>
                  <a:srgbClr val="8EB4E3"/>
                </a:solidFill>
              </a:rPr>
              <a:t>Gathering better data</a:t>
            </a:r>
            <a:endParaRPr lang="en-US" dirty="0">
              <a:solidFill>
                <a:srgbClr val="8EB4E3"/>
              </a:solidFill>
            </a:endParaRPr>
          </a:p>
        </p:txBody>
      </p:sp>
      <p:sp>
        <p:nvSpPr>
          <p:cNvPr id="9" name="TextBox 8"/>
          <p:cNvSpPr txBox="1"/>
          <p:nvPr/>
        </p:nvSpPr>
        <p:spPr>
          <a:xfrm>
            <a:off x="90129" y="6265639"/>
            <a:ext cx="8937482" cy="523220"/>
          </a:xfrm>
          <a:prstGeom prst="rect">
            <a:avLst/>
          </a:prstGeom>
          <a:noFill/>
        </p:spPr>
        <p:txBody>
          <a:bodyPr wrap="square" rtlCol="0">
            <a:spAutoFit/>
          </a:bodyPr>
          <a:lstStyle/>
          <a:p>
            <a:pPr algn="ctr"/>
            <a:r>
              <a:rPr lang="en-US" sz="2800" b="1" i="1" dirty="0" smtClean="0">
                <a:solidFill>
                  <a:srgbClr val="8EB4E3"/>
                </a:solidFill>
              </a:rPr>
              <a:t>NASA’s orbital perspective is a critical vantage-point</a:t>
            </a:r>
          </a:p>
        </p:txBody>
      </p:sp>
      <p:pic>
        <p:nvPicPr>
          <p:cNvPr id="4" name="Picture 3"/>
          <p:cNvPicPr>
            <a:picLocks noChangeAspect="1"/>
          </p:cNvPicPr>
          <p:nvPr/>
        </p:nvPicPr>
        <p:blipFill>
          <a:blip r:embed="rId3"/>
          <a:stretch>
            <a:fillRect/>
          </a:stretch>
        </p:blipFill>
        <p:spPr>
          <a:xfrm>
            <a:off x="1253066" y="1143000"/>
            <a:ext cx="6604000" cy="4953000"/>
          </a:xfrm>
          <a:prstGeom prst="rect">
            <a:avLst/>
          </a:prstGeom>
        </p:spPr>
      </p:pic>
      <p:sp>
        <p:nvSpPr>
          <p:cNvPr id="5" name="TextBox 4"/>
          <p:cNvSpPr txBox="1"/>
          <p:nvPr/>
        </p:nvSpPr>
        <p:spPr>
          <a:xfrm>
            <a:off x="-32658" y="6585856"/>
            <a:ext cx="1110343" cy="307777"/>
          </a:xfrm>
          <a:prstGeom prst="rect">
            <a:avLst/>
          </a:prstGeom>
          <a:noFill/>
        </p:spPr>
        <p:txBody>
          <a:bodyPr wrap="square" rtlCol="0">
            <a:spAutoFit/>
          </a:bodyPr>
          <a:lstStyle/>
          <a:p>
            <a:r>
              <a:rPr lang="en-US" sz="1400" dirty="0" smtClean="0">
                <a:solidFill>
                  <a:schemeClr val="bg1"/>
                </a:solidFill>
              </a:rPr>
              <a:t>NASA</a:t>
            </a:r>
            <a:endParaRPr lang="en-US" sz="1400" dirty="0">
              <a:solidFill>
                <a:schemeClr val="bg1"/>
              </a:solidFill>
            </a:endParaRPr>
          </a:p>
        </p:txBody>
      </p:sp>
    </p:spTree>
    <p:extLst>
      <p:ext uri="{BB962C8B-B14F-4D97-AF65-F5344CB8AC3E}">
        <p14:creationId xmlns:p14="http://schemas.microsoft.com/office/powerpoint/2010/main" val="13227156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638"/>
            <a:ext cx="8229600" cy="815104"/>
          </a:xfrm>
        </p:spPr>
        <p:txBody>
          <a:bodyPr>
            <a:normAutofit/>
          </a:bodyPr>
          <a:lstStyle/>
          <a:p>
            <a:r>
              <a:rPr lang="en-US" dirty="0" smtClean="0">
                <a:solidFill>
                  <a:srgbClr val="8EB4E3"/>
                </a:solidFill>
              </a:rPr>
              <a:t>Building on a strong foundation</a:t>
            </a:r>
            <a:endParaRPr lang="en-US" dirty="0">
              <a:solidFill>
                <a:srgbClr val="8EB4E3"/>
              </a:solidFill>
            </a:endParaRPr>
          </a:p>
        </p:txBody>
      </p:sp>
      <p:sp>
        <p:nvSpPr>
          <p:cNvPr id="9" name="TextBox 8"/>
          <p:cNvSpPr txBox="1"/>
          <p:nvPr/>
        </p:nvSpPr>
        <p:spPr>
          <a:xfrm>
            <a:off x="0" y="6265639"/>
            <a:ext cx="9144000" cy="523220"/>
          </a:xfrm>
          <a:prstGeom prst="rect">
            <a:avLst/>
          </a:prstGeom>
          <a:noFill/>
        </p:spPr>
        <p:txBody>
          <a:bodyPr wrap="square" rtlCol="0">
            <a:spAutoFit/>
          </a:bodyPr>
          <a:lstStyle/>
          <a:p>
            <a:pPr algn="ctr"/>
            <a:r>
              <a:rPr lang="en-US" sz="2800" b="1" i="1" dirty="0" smtClean="0">
                <a:solidFill>
                  <a:srgbClr val="8EB4E3"/>
                </a:solidFill>
              </a:rPr>
              <a:t>Powerful computer models let us test and refine hypotheses</a:t>
            </a:r>
          </a:p>
        </p:txBody>
      </p:sp>
      <p:pic>
        <p:nvPicPr>
          <p:cNvPr id="6" name="Picture 5"/>
          <p:cNvPicPr>
            <a:picLocks noChangeAspect="1"/>
          </p:cNvPicPr>
          <p:nvPr/>
        </p:nvPicPr>
        <p:blipFill>
          <a:blip r:embed="rId3"/>
          <a:stretch>
            <a:fillRect/>
          </a:stretch>
        </p:blipFill>
        <p:spPr>
          <a:xfrm>
            <a:off x="887027" y="959536"/>
            <a:ext cx="7676863" cy="5103692"/>
          </a:xfrm>
          <a:prstGeom prst="rect">
            <a:avLst/>
          </a:prstGeom>
        </p:spPr>
      </p:pic>
    </p:spTree>
    <p:extLst>
      <p:ext uri="{BB962C8B-B14F-4D97-AF65-F5344CB8AC3E}">
        <p14:creationId xmlns:p14="http://schemas.microsoft.com/office/powerpoint/2010/main" val="28596779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991419"/>
            <a:ext cx="9144000" cy="748311"/>
          </a:xfrm>
          <a:prstGeom prst="rect">
            <a:avLst/>
          </a:prstGeom>
        </p:spPr>
      </p:pic>
      <p:pic>
        <p:nvPicPr>
          <p:cNvPr id="8" name="Picture 7"/>
          <p:cNvPicPr>
            <a:picLocks noChangeAspect="1"/>
          </p:cNvPicPr>
          <p:nvPr/>
        </p:nvPicPr>
        <p:blipFill rotWithShape="1">
          <a:blip r:embed="rId4"/>
          <a:srcRect l="2569" t="2451" r="631" b="1150"/>
          <a:stretch/>
        </p:blipFill>
        <p:spPr>
          <a:xfrm>
            <a:off x="274320" y="837112"/>
            <a:ext cx="3135891" cy="4163910"/>
          </a:xfrm>
          <a:prstGeom prst="rect">
            <a:avLst/>
          </a:prstGeom>
        </p:spPr>
      </p:pic>
      <p:sp>
        <p:nvSpPr>
          <p:cNvPr id="2" name="Title 1"/>
          <p:cNvSpPr>
            <a:spLocks noGrp="1"/>
          </p:cNvSpPr>
          <p:nvPr>
            <p:ph type="title"/>
          </p:nvPr>
        </p:nvSpPr>
        <p:spPr>
          <a:xfrm>
            <a:off x="1" y="20638"/>
            <a:ext cx="9129276" cy="815104"/>
          </a:xfrm>
        </p:spPr>
        <p:txBody>
          <a:bodyPr>
            <a:normAutofit/>
          </a:bodyPr>
          <a:lstStyle/>
          <a:p>
            <a:r>
              <a:rPr lang="en-US" sz="3600" dirty="0" smtClean="0">
                <a:solidFill>
                  <a:srgbClr val="8EB4E3"/>
                </a:solidFill>
              </a:rPr>
              <a:t>Intergovernmental </a:t>
            </a:r>
            <a:r>
              <a:rPr lang="en-US" sz="3600" dirty="0">
                <a:solidFill>
                  <a:srgbClr val="8EB4E3"/>
                </a:solidFill>
              </a:rPr>
              <a:t>Panel on Climate </a:t>
            </a:r>
            <a:r>
              <a:rPr lang="en-US" sz="3600" dirty="0" smtClean="0">
                <a:solidFill>
                  <a:srgbClr val="8EB4E3"/>
                </a:solidFill>
              </a:rPr>
              <a:t>Change</a:t>
            </a:r>
            <a:endParaRPr lang="en-US" sz="3600" dirty="0">
              <a:solidFill>
                <a:srgbClr val="8EB4E3"/>
              </a:solidFill>
            </a:endParaRPr>
          </a:p>
        </p:txBody>
      </p:sp>
      <p:sp>
        <p:nvSpPr>
          <p:cNvPr id="16" name="TextBox 15"/>
          <p:cNvSpPr txBox="1"/>
          <p:nvPr/>
        </p:nvSpPr>
        <p:spPr>
          <a:xfrm>
            <a:off x="5630334" y="2127112"/>
            <a:ext cx="3050143" cy="3908762"/>
          </a:xfrm>
          <a:prstGeom prst="rect">
            <a:avLst/>
          </a:prstGeom>
          <a:noFill/>
        </p:spPr>
        <p:txBody>
          <a:bodyPr wrap="square" rtlCol="0">
            <a:spAutoFit/>
          </a:bodyPr>
          <a:lstStyle/>
          <a:p>
            <a:r>
              <a:rPr lang="en-US" sz="3200" dirty="0" smtClean="0">
                <a:solidFill>
                  <a:schemeClr val="bg1"/>
                </a:solidFill>
              </a:rPr>
              <a:t>Consensus-based projections using</a:t>
            </a:r>
          </a:p>
          <a:p>
            <a:pPr marL="457200" indent="-457200">
              <a:buFont typeface="Arial"/>
              <a:buChar char="•"/>
            </a:pPr>
            <a:r>
              <a:rPr lang="en-US" sz="2400" dirty="0" smtClean="0">
                <a:solidFill>
                  <a:schemeClr val="bg1"/>
                </a:solidFill>
              </a:rPr>
              <a:t>Several models</a:t>
            </a:r>
          </a:p>
          <a:p>
            <a:pPr marL="457200" indent="-457200">
              <a:buFont typeface="Arial"/>
              <a:buChar char="•"/>
            </a:pPr>
            <a:r>
              <a:rPr lang="en-US" sz="2400" dirty="0" smtClean="0">
                <a:solidFill>
                  <a:schemeClr val="bg1"/>
                </a:solidFill>
              </a:rPr>
              <a:t>Several future greenhouse gas emission scenarios</a:t>
            </a:r>
          </a:p>
          <a:p>
            <a:pPr marL="457200" indent="-457200">
              <a:buFont typeface="Arial"/>
              <a:buChar char="•"/>
            </a:pPr>
            <a:endParaRPr lang="en-US" sz="2400" dirty="0" smtClean="0">
              <a:solidFill>
                <a:schemeClr val="bg1"/>
              </a:solidFill>
            </a:endParaRPr>
          </a:p>
          <a:p>
            <a:r>
              <a:rPr lang="en-US" sz="3200" dirty="0" smtClean="0">
                <a:solidFill>
                  <a:schemeClr val="bg1"/>
                </a:solidFill>
              </a:rPr>
              <a:t>Updated as the science advances</a:t>
            </a:r>
          </a:p>
        </p:txBody>
      </p:sp>
      <p:pic>
        <p:nvPicPr>
          <p:cNvPr id="13" name="Picture 12"/>
          <p:cNvPicPr>
            <a:picLocks noChangeAspect="1"/>
          </p:cNvPicPr>
          <p:nvPr/>
        </p:nvPicPr>
        <p:blipFill rotWithShape="1">
          <a:blip r:embed="rId5"/>
          <a:srcRect r="2201" b="1858"/>
          <a:stretch/>
        </p:blipFill>
        <p:spPr>
          <a:xfrm>
            <a:off x="842203" y="1387437"/>
            <a:ext cx="3108960" cy="4114800"/>
          </a:xfrm>
          <a:prstGeom prst="rect">
            <a:avLst/>
          </a:prstGeom>
        </p:spPr>
      </p:pic>
      <p:pic>
        <p:nvPicPr>
          <p:cNvPr id="7" name="Picture 6"/>
          <p:cNvPicPr>
            <a:picLocks noChangeAspect="1"/>
          </p:cNvPicPr>
          <p:nvPr/>
        </p:nvPicPr>
        <p:blipFill>
          <a:blip r:embed="rId6"/>
          <a:stretch>
            <a:fillRect/>
          </a:stretch>
        </p:blipFill>
        <p:spPr>
          <a:xfrm>
            <a:off x="1539614" y="1930800"/>
            <a:ext cx="3141568" cy="4064306"/>
          </a:xfrm>
          <a:prstGeom prst="rect">
            <a:avLst/>
          </a:prstGeom>
        </p:spPr>
      </p:pic>
      <p:pic>
        <p:nvPicPr>
          <p:cNvPr id="5" name="Picture 4"/>
          <p:cNvPicPr>
            <a:picLocks noChangeAspect="1"/>
          </p:cNvPicPr>
          <p:nvPr/>
        </p:nvPicPr>
        <p:blipFill rotWithShape="1">
          <a:blip r:embed="rId7">
            <a:extLst>
              <a:ext uri="{28A0092B-C50C-407E-A947-70E740481C1C}">
                <a14:useLocalDpi xmlns:a14="http://schemas.microsoft.com/office/drawing/2010/main" val="0"/>
              </a:ext>
            </a:extLst>
          </a:blip>
          <a:srcRect t="691"/>
          <a:stretch/>
        </p:blipFill>
        <p:spPr>
          <a:xfrm>
            <a:off x="2313505" y="2466781"/>
            <a:ext cx="3141568" cy="4058165"/>
          </a:xfrm>
          <a:prstGeom prst="rect">
            <a:avLst/>
          </a:prstGeom>
        </p:spPr>
      </p:pic>
    </p:spTree>
    <p:extLst>
      <p:ext uri="{BB962C8B-B14F-4D97-AF65-F5344CB8AC3E}">
        <p14:creationId xmlns:p14="http://schemas.microsoft.com/office/powerpoint/2010/main" val="24563112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DC projections.jpg"/>
          <p:cNvPicPr>
            <a:picLocks noChangeAspect="1"/>
          </p:cNvPicPr>
          <p:nvPr/>
        </p:nvPicPr>
        <p:blipFill>
          <a:blip r:embed="rId3" cstate="print"/>
          <a:stretch>
            <a:fillRect/>
          </a:stretch>
        </p:blipFill>
        <p:spPr>
          <a:xfrm>
            <a:off x="1527048" y="582522"/>
            <a:ext cx="6626352" cy="5266590"/>
          </a:xfrm>
          <a:prstGeom prst="rect">
            <a:avLst/>
          </a:prstGeom>
        </p:spPr>
      </p:pic>
      <p:grpSp>
        <p:nvGrpSpPr>
          <p:cNvPr id="5" name="Group 9"/>
          <p:cNvGrpSpPr/>
          <p:nvPr/>
        </p:nvGrpSpPr>
        <p:grpSpPr>
          <a:xfrm>
            <a:off x="7162800" y="1332717"/>
            <a:ext cx="1619284" cy="2818814"/>
            <a:chOff x="6983839" y="1493626"/>
            <a:chExt cx="1619284" cy="2689128"/>
          </a:xfrm>
        </p:grpSpPr>
        <p:sp>
          <p:nvSpPr>
            <p:cNvPr id="3" name="Rectangle 2"/>
            <p:cNvSpPr/>
            <p:nvPr/>
          </p:nvSpPr>
          <p:spPr>
            <a:xfrm>
              <a:off x="7035799" y="1493626"/>
              <a:ext cx="660401" cy="1999840"/>
            </a:xfrm>
            <a:prstGeom prst="rect">
              <a:avLst/>
            </a:prstGeom>
            <a:no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6983839" y="3566159"/>
              <a:ext cx="1619284" cy="616595"/>
            </a:xfrm>
            <a:prstGeom prst="rect">
              <a:avLst/>
            </a:prstGeom>
            <a:noFill/>
          </p:spPr>
          <p:txBody>
            <a:bodyPr wrap="square" rtlCol="0">
              <a:spAutoFit/>
            </a:bodyPr>
            <a:lstStyle/>
            <a:p>
              <a:r>
                <a:rPr lang="en-US" dirty="0" smtClean="0">
                  <a:solidFill>
                    <a:schemeClr val="bg1"/>
                  </a:solidFill>
                  <a:latin typeface="Arial Black"/>
                  <a:cs typeface="Arial Black"/>
                </a:rPr>
                <a:t>Range of Projections</a:t>
              </a:r>
              <a:endParaRPr lang="en-US" dirty="0">
                <a:solidFill>
                  <a:schemeClr val="bg1"/>
                </a:solidFill>
                <a:latin typeface="Arial Black"/>
                <a:cs typeface="Arial Black"/>
              </a:endParaRPr>
            </a:p>
          </p:txBody>
        </p:sp>
      </p:grpSp>
      <p:sp>
        <p:nvSpPr>
          <p:cNvPr id="2" name="Title 1"/>
          <p:cNvSpPr>
            <a:spLocks noGrp="1"/>
          </p:cNvSpPr>
          <p:nvPr>
            <p:ph type="title"/>
          </p:nvPr>
        </p:nvSpPr>
        <p:spPr>
          <a:xfrm>
            <a:off x="457200" y="20638"/>
            <a:ext cx="8229600" cy="815104"/>
          </a:xfrm>
        </p:spPr>
        <p:txBody>
          <a:bodyPr/>
          <a:lstStyle/>
          <a:p>
            <a:r>
              <a:rPr lang="en-US" dirty="0" smtClean="0">
                <a:solidFill>
                  <a:srgbClr val="8EB4E3"/>
                </a:solidFill>
              </a:rPr>
              <a:t>IPCC Models</a:t>
            </a:r>
            <a:endParaRPr lang="en-US" dirty="0">
              <a:solidFill>
                <a:srgbClr val="8EB4E3"/>
              </a:solidFill>
            </a:endParaRPr>
          </a:p>
        </p:txBody>
      </p:sp>
      <p:grpSp>
        <p:nvGrpSpPr>
          <p:cNvPr id="10" name="Group 9"/>
          <p:cNvGrpSpPr/>
          <p:nvPr/>
        </p:nvGrpSpPr>
        <p:grpSpPr>
          <a:xfrm>
            <a:off x="90129" y="1524000"/>
            <a:ext cx="8937482" cy="4981823"/>
            <a:chOff x="90129" y="1524000"/>
            <a:chExt cx="8937482" cy="4981823"/>
          </a:xfrm>
        </p:grpSpPr>
        <p:sp>
          <p:nvSpPr>
            <p:cNvPr id="4" name="TextBox 3"/>
            <p:cNvSpPr txBox="1"/>
            <p:nvPr/>
          </p:nvSpPr>
          <p:spPr>
            <a:xfrm>
              <a:off x="90129" y="5982603"/>
              <a:ext cx="8937482" cy="523220"/>
            </a:xfrm>
            <a:prstGeom prst="rect">
              <a:avLst/>
            </a:prstGeom>
            <a:noFill/>
          </p:spPr>
          <p:txBody>
            <a:bodyPr wrap="square" rtlCol="0">
              <a:spAutoFit/>
            </a:bodyPr>
            <a:lstStyle/>
            <a:p>
              <a:pPr algn="ctr"/>
              <a:r>
                <a:rPr lang="en-US" sz="2800" b="1" i="1" dirty="0" smtClean="0">
                  <a:solidFill>
                    <a:srgbClr val="8EB4E3"/>
                  </a:solidFill>
                </a:rPr>
                <a:t>Central range of models is basis for NASA’s projections</a:t>
              </a:r>
            </a:p>
          </p:txBody>
        </p:sp>
        <p:sp>
          <p:nvSpPr>
            <p:cNvPr id="7" name="Rectangle 6"/>
            <p:cNvSpPr/>
            <p:nvPr/>
          </p:nvSpPr>
          <p:spPr>
            <a:xfrm>
              <a:off x="7357539" y="1828800"/>
              <a:ext cx="1134534" cy="1066800"/>
            </a:xfrm>
            <a:prstGeom prst="rect">
              <a:avLst/>
            </a:prstGeom>
            <a:solidFill>
              <a:srgbClr val="289C92">
                <a:alpha val="4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extBox 7"/>
            <p:cNvSpPr txBox="1"/>
            <p:nvPr/>
          </p:nvSpPr>
          <p:spPr>
            <a:xfrm>
              <a:off x="7145871" y="1524000"/>
              <a:ext cx="1729341" cy="238408"/>
            </a:xfrm>
            <a:prstGeom prst="rect">
              <a:avLst/>
            </a:prstGeom>
            <a:noFill/>
          </p:spPr>
          <p:txBody>
            <a:bodyPr wrap="square" rtlCol="0">
              <a:spAutoFit/>
            </a:bodyPr>
            <a:lstStyle/>
            <a:p>
              <a:r>
                <a:rPr lang="en-US" dirty="0" smtClean="0">
                  <a:solidFill>
                    <a:schemeClr val="accent5">
                      <a:lumMod val="40000"/>
                      <a:lumOff val="60000"/>
                    </a:schemeClr>
                  </a:solidFill>
                  <a:latin typeface="Arial Black"/>
                  <a:cs typeface="Arial Black"/>
                </a:rPr>
                <a:t>Middle 67%</a:t>
              </a:r>
              <a:endParaRPr lang="en-US" dirty="0">
                <a:solidFill>
                  <a:schemeClr val="accent5">
                    <a:lumMod val="40000"/>
                    <a:lumOff val="60000"/>
                  </a:schemeClr>
                </a:solidFill>
                <a:latin typeface="Arial Black"/>
                <a:cs typeface="Arial Black"/>
              </a:endParaRPr>
            </a:p>
          </p:txBody>
        </p:sp>
      </p:grpSp>
      <p:sp>
        <p:nvSpPr>
          <p:cNvPr id="11" name="TextBox 10"/>
          <p:cNvSpPr txBox="1"/>
          <p:nvPr/>
        </p:nvSpPr>
        <p:spPr>
          <a:xfrm>
            <a:off x="-32658" y="6585856"/>
            <a:ext cx="1559706" cy="307777"/>
          </a:xfrm>
          <a:prstGeom prst="rect">
            <a:avLst/>
          </a:prstGeom>
          <a:noFill/>
        </p:spPr>
        <p:txBody>
          <a:bodyPr wrap="square" rtlCol="0">
            <a:spAutoFit/>
          </a:bodyPr>
          <a:lstStyle/>
          <a:p>
            <a:r>
              <a:rPr lang="en-US" sz="1400" dirty="0" smtClean="0">
                <a:solidFill>
                  <a:schemeClr val="bg1"/>
                </a:solidFill>
              </a:rPr>
              <a:t>NASA GISS 2013</a:t>
            </a:r>
            <a:endParaRPr lang="en-US" sz="1400" dirty="0">
              <a:solidFill>
                <a:schemeClr val="bg1"/>
              </a:solidFill>
            </a:endParaRPr>
          </a:p>
        </p:txBody>
      </p:sp>
    </p:spTree>
    <p:extLst>
      <p:ext uri="{BB962C8B-B14F-4D97-AF65-F5344CB8AC3E}">
        <p14:creationId xmlns:p14="http://schemas.microsoft.com/office/powerpoint/2010/main" val="1298002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1+#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638"/>
            <a:ext cx="8229600" cy="815104"/>
          </a:xfrm>
        </p:spPr>
        <p:txBody>
          <a:bodyPr>
            <a:normAutofit fontScale="90000"/>
          </a:bodyPr>
          <a:lstStyle/>
          <a:p>
            <a:r>
              <a:rPr lang="en-US" dirty="0" smtClean="0">
                <a:solidFill>
                  <a:srgbClr val="8EB4E3"/>
                </a:solidFill>
              </a:rPr>
              <a:t>Rising precision/resolution over time</a:t>
            </a:r>
            <a:endParaRPr lang="en-US" dirty="0">
              <a:solidFill>
                <a:srgbClr val="8EB4E3"/>
              </a:solidFill>
            </a:endParaRPr>
          </a:p>
        </p:txBody>
      </p:sp>
      <p:grpSp>
        <p:nvGrpSpPr>
          <p:cNvPr id="4" name="Group 3"/>
          <p:cNvGrpSpPr/>
          <p:nvPr/>
        </p:nvGrpSpPr>
        <p:grpSpPr>
          <a:xfrm>
            <a:off x="67736" y="897466"/>
            <a:ext cx="5480755" cy="3191933"/>
            <a:chOff x="0" y="897466"/>
            <a:chExt cx="5480755" cy="3191933"/>
          </a:xfrm>
        </p:grpSpPr>
        <p:sp>
          <p:nvSpPr>
            <p:cNvPr id="6" name="TextBox 5"/>
            <p:cNvSpPr txBox="1"/>
            <p:nvPr/>
          </p:nvSpPr>
          <p:spPr>
            <a:xfrm>
              <a:off x="0" y="3403019"/>
              <a:ext cx="1083733" cy="584776"/>
            </a:xfrm>
            <a:prstGeom prst="rect">
              <a:avLst/>
            </a:prstGeom>
            <a:noFill/>
          </p:spPr>
          <p:txBody>
            <a:bodyPr wrap="square" rtlCol="0">
              <a:spAutoFit/>
            </a:bodyPr>
            <a:lstStyle/>
            <a:p>
              <a:r>
                <a:rPr lang="en-US" sz="3200" dirty="0" smtClean="0">
                  <a:solidFill>
                    <a:schemeClr val="bg1"/>
                  </a:solidFill>
                </a:rPr>
                <a:t>1990</a:t>
              </a:r>
              <a:endParaRPr lang="en-US" sz="3200" dirty="0">
                <a:solidFill>
                  <a:schemeClr val="bg1"/>
                </a:solidFill>
              </a:endParaRPr>
            </a:p>
          </p:txBody>
        </p:sp>
        <p:pic>
          <p:nvPicPr>
            <p:cNvPr id="3" name="Picture 2" descr="GCM 1990.gif"/>
            <p:cNvPicPr>
              <a:picLocks noChangeAspect="1"/>
            </p:cNvPicPr>
            <p:nvPr/>
          </p:nvPicPr>
          <p:blipFill rotWithShape="1">
            <a:blip r:embed="rId3">
              <a:extLst>
                <a:ext uri="{28A0092B-C50C-407E-A947-70E740481C1C}">
                  <a14:useLocalDpi xmlns:a14="http://schemas.microsoft.com/office/drawing/2010/main" val="0"/>
                </a:ext>
              </a:extLst>
            </a:blip>
            <a:srcRect r="48571" b="46000"/>
            <a:stretch/>
          </p:blipFill>
          <p:spPr>
            <a:xfrm>
              <a:off x="160867" y="897466"/>
              <a:ext cx="5319888" cy="3191933"/>
            </a:xfrm>
            <a:prstGeom prst="rect">
              <a:avLst/>
            </a:prstGeom>
          </p:spPr>
        </p:pic>
      </p:grpSp>
      <p:grpSp>
        <p:nvGrpSpPr>
          <p:cNvPr id="16" name="Group 15"/>
          <p:cNvGrpSpPr/>
          <p:nvPr/>
        </p:nvGrpSpPr>
        <p:grpSpPr>
          <a:xfrm>
            <a:off x="1151469" y="1557865"/>
            <a:ext cx="5480756" cy="3234375"/>
            <a:chOff x="1083733" y="1557865"/>
            <a:chExt cx="5480756" cy="3234375"/>
          </a:xfrm>
        </p:grpSpPr>
        <p:sp>
          <p:nvSpPr>
            <p:cNvPr id="8" name="TextBox 7"/>
            <p:cNvSpPr txBox="1"/>
            <p:nvPr/>
          </p:nvSpPr>
          <p:spPr>
            <a:xfrm>
              <a:off x="1083733" y="4089387"/>
              <a:ext cx="1083733" cy="584776"/>
            </a:xfrm>
            <a:prstGeom prst="rect">
              <a:avLst/>
            </a:prstGeom>
            <a:noFill/>
          </p:spPr>
          <p:txBody>
            <a:bodyPr wrap="square" rtlCol="0">
              <a:spAutoFit/>
            </a:bodyPr>
            <a:lstStyle/>
            <a:p>
              <a:r>
                <a:rPr lang="en-US" sz="3200" dirty="0" smtClean="0">
                  <a:solidFill>
                    <a:schemeClr val="bg1"/>
                  </a:solidFill>
                </a:rPr>
                <a:t>1996</a:t>
              </a:r>
              <a:endParaRPr lang="en-US" sz="3200" dirty="0">
                <a:solidFill>
                  <a:schemeClr val="bg1"/>
                </a:solidFill>
              </a:endParaRPr>
            </a:p>
          </p:txBody>
        </p:sp>
        <p:pic>
          <p:nvPicPr>
            <p:cNvPr id="7" name="Picture 6" descr="GCM 1996.gif"/>
            <p:cNvPicPr>
              <a:picLocks noChangeAspect="1"/>
            </p:cNvPicPr>
            <p:nvPr/>
          </p:nvPicPr>
          <p:blipFill rotWithShape="1">
            <a:blip r:embed="rId4">
              <a:extLst>
                <a:ext uri="{28A0092B-C50C-407E-A947-70E740481C1C}">
                  <a14:useLocalDpi xmlns:a14="http://schemas.microsoft.com/office/drawing/2010/main" val="0"/>
                </a:ext>
              </a:extLst>
            </a:blip>
            <a:srcRect l="-980" t="48547" r="49551" b="-2547"/>
            <a:stretch/>
          </p:blipFill>
          <p:spPr>
            <a:xfrm>
              <a:off x="1173863" y="1557865"/>
              <a:ext cx="5390626" cy="3234375"/>
            </a:xfrm>
            <a:prstGeom prst="rect">
              <a:avLst/>
            </a:prstGeom>
          </p:spPr>
        </p:pic>
      </p:grpSp>
      <p:grpSp>
        <p:nvGrpSpPr>
          <p:cNvPr id="15" name="Group 14"/>
          <p:cNvGrpSpPr/>
          <p:nvPr/>
        </p:nvGrpSpPr>
        <p:grpSpPr>
          <a:xfrm>
            <a:off x="2302938" y="2437285"/>
            <a:ext cx="5469464" cy="3304203"/>
            <a:chOff x="2235202" y="2334591"/>
            <a:chExt cx="5469464" cy="3304203"/>
          </a:xfrm>
        </p:grpSpPr>
        <p:sp>
          <p:nvSpPr>
            <p:cNvPr id="10" name="TextBox 9"/>
            <p:cNvSpPr txBox="1"/>
            <p:nvPr/>
          </p:nvSpPr>
          <p:spPr>
            <a:xfrm>
              <a:off x="2235202" y="4741628"/>
              <a:ext cx="1083733" cy="584776"/>
            </a:xfrm>
            <a:prstGeom prst="rect">
              <a:avLst/>
            </a:prstGeom>
            <a:noFill/>
          </p:spPr>
          <p:txBody>
            <a:bodyPr wrap="square" rtlCol="0">
              <a:spAutoFit/>
            </a:bodyPr>
            <a:lstStyle/>
            <a:p>
              <a:r>
                <a:rPr lang="en-US" sz="3200" dirty="0" smtClean="0">
                  <a:solidFill>
                    <a:schemeClr val="bg1"/>
                  </a:solidFill>
                </a:rPr>
                <a:t>2001</a:t>
              </a:r>
              <a:endParaRPr lang="en-US" sz="3200" dirty="0">
                <a:solidFill>
                  <a:schemeClr val="bg1"/>
                </a:solidFill>
              </a:endParaRPr>
            </a:p>
          </p:txBody>
        </p:sp>
        <p:pic>
          <p:nvPicPr>
            <p:cNvPr id="12" name="Picture 11" descr="GCM 2001.gif"/>
            <p:cNvPicPr>
              <a:picLocks noChangeAspect="1"/>
            </p:cNvPicPr>
            <p:nvPr/>
          </p:nvPicPr>
          <p:blipFill rotWithShape="1">
            <a:blip r:embed="rId5">
              <a:extLst>
                <a:ext uri="{28A0092B-C50C-407E-A947-70E740481C1C}">
                  <a14:useLocalDpi xmlns:a14="http://schemas.microsoft.com/office/drawing/2010/main" val="0"/>
                </a:ext>
              </a:extLst>
            </a:blip>
            <a:srcRect l="50434" t="3" r="-1863" b="44916"/>
            <a:stretch/>
          </p:blipFill>
          <p:spPr>
            <a:xfrm>
              <a:off x="2305641" y="2334591"/>
              <a:ext cx="5399025" cy="3304203"/>
            </a:xfrm>
            <a:prstGeom prst="rect">
              <a:avLst/>
            </a:prstGeom>
          </p:spPr>
        </p:pic>
      </p:grpSp>
      <p:grpSp>
        <p:nvGrpSpPr>
          <p:cNvPr id="5" name="Group 4"/>
          <p:cNvGrpSpPr/>
          <p:nvPr/>
        </p:nvGrpSpPr>
        <p:grpSpPr>
          <a:xfrm>
            <a:off x="90129" y="3100804"/>
            <a:ext cx="8937482" cy="3749611"/>
            <a:chOff x="90129" y="3100804"/>
            <a:chExt cx="8937482" cy="3749611"/>
          </a:xfrm>
        </p:grpSpPr>
        <p:sp>
          <p:nvSpPr>
            <p:cNvPr id="9" name="TextBox 8"/>
            <p:cNvSpPr txBox="1"/>
            <p:nvPr/>
          </p:nvSpPr>
          <p:spPr>
            <a:xfrm>
              <a:off x="90129" y="6265639"/>
              <a:ext cx="8937482" cy="584776"/>
            </a:xfrm>
            <a:prstGeom prst="rect">
              <a:avLst/>
            </a:prstGeom>
            <a:noFill/>
          </p:spPr>
          <p:txBody>
            <a:bodyPr wrap="square" rtlCol="0">
              <a:spAutoFit/>
            </a:bodyPr>
            <a:lstStyle/>
            <a:p>
              <a:pPr algn="ctr"/>
              <a:r>
                <a:rPr lang="en-US" sz="2800" b="1" i="1" dirty="0" smtClean="0">
                  <a:solidFill>
                    <a:srgbClr val="8EB4E3"/>
                  </a:solidFill>
                </a:rPr>
                <a:t>New models + better </a:t>
              </a:r>
              <a:r>
                <a:rPr lang="en-US" sz="3200" b="1" i="1" dirty="0" smtClean="0">
                  <a:solidFill>
                    <a:srgbClr val="8EB4E3"/>
                  </a:solidFill>
                </a:rPr>
                <a:t>data</a:t>
              </a:r>
              <a:r>
                <a:rPr lang="en-US" sz="2800" b="1" i="1" dirty="0" smtClean="0">
                  <a:solidFill>
                    <a:srgbClr val="8EB4E3"/>
                  </a:solidFill>
                </a:rPr>
                <a:t> = more specific projections</a:t>
              </a:r>
            </a:p>
          </p:txBody>
        </p:sp>
        <p:sp>
          <p:nvSpPr>
            <p:cNvPr id="11" name="TextBox 10"/>
            <p:cNvSpPr txBox="1"/>
            <p:nvPr/>
          </p:nvSpPr>
          <p:spPr>
            <a:xfrm>
              <a:off x="3428998" y="5647271"/>
              <a:ext cx="1083733" cy="584776"/>
            </a:xfrm>
            <a:prstGeom prst="rect">
              <a:avLst/>
            </a:prstGeom>
            <a:noFill/>
          </p:spPr>
          <p:txBody>
            <a:bodyPr wrap="square" rtlCol="0">
              <a:spAutoFit/>
            </a:bodyPr>
            <a:lstStyle/>
            <a:p>
              <a:r>
                <a:rPr lang="en-US" sz="3200" dirty="0" smtClean="0">
                  <a:solidFill>
                    <a:schemeClr val="bg1"/>
                  </a:solidFill>
                </a:rPr>
                <a:t>2007</a:t>
              </a:r>
              <a:endParaRPr lang="en-US" sz="3200" dirty="0">
                <a:solidFill>
                  <a:schemeClr val="bg1"/>
                </a:solidFill>
              </a:endParaRPr>
            </a:p>
          </p:txBody>
        </p:sp>
        <p:pic>
          <p:nvPicPr>
            <p:cNvPr id="13" name="Picture 12" descr="GCM 2007.gif"/>
            <p:cNvPicPr>
              <a:picLocks noChangeAspect="1"/>
            </p:cNvPicPr>
            <p:nvPr/>
          </p:nvPicPr>
          <p:blipFill rotWithShape="1">
            <a:blip r:embed="rId6">
              <a:extLst>
                <a:ext uri="{28A0092B-C50C-407E-A947-70E740481C1C}">
                  <a14:useLocalDpi xmlns:a14="http://schemas.microsoft.com/office/drawing/2010/main" val="0"/>
                </a:ext>
              </a:extLst>
            </a:blip>
            <a:srcRect l="50000" t="45500" r="-1429" b="-1300"/>
            <a:stretch/>
          </p:blipFill>
          <p:spPr>
            <a:xfrm>
              <a:off x="3551043" y="3100804"/>
              <a:ext cx="5459634" cy="3384973"/>
            </a:xfrm>
            <a:prstGeom prst="rect">
              <a:avLst/>
            </a:prstGeom>
          </p:spPr>
        </p:pic>
      </p:grpSp>
    </p:spTree>
    <p:extLst>
      <p:ext uri="{BB962C8B-B14F-4D97-AF65-F5344CB8AC3E}">
        <p14:creationId xmlns:p14="http://schemas.microsoft.com/office/powerpoint/2010/main" val="5244690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decel="5000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1+#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100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1+#ppt_w/2"/>
                                          </p:val>
                                        </p:tav>
                                        <p:tav tm="100000">
                                          <p:val>
                                            <p:strVal val="#ppt_x"/>
                                          </p:val>
                                        </p:tav>
                                      </p:tavLst>
                                    </p:anim>
                                    <p:anim calcmode="lin" valueType="num">
                                      <p:cBhvr additive="base">
                                        <p:cTn id="13" dur="500" fill="hold"/>
                                        <p:tgtEl>
                                          <p:spTgt spid="15"/>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2" fill="hold" nodeType="afterEffect">
                                  <p:stCondLst>
                                    <p:cond delay="200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erial_07_01.jpeg"/>
          <p:cNvPicPr>
            <a:picLocks noChangeAspect="1"/>
          </p:cNvPicPr>
          <p:nvPr/>
        </p:nvPicPr>
        <p:blipFill rotWithShape="1">
          <a:blip r:embed="rId3">
            <a:alphaModFix amt="64000"/>
            <a:extLst>
              <a:ext uri="{28A0092B-C50C-407E-A947-70E740481C1C}">
                <a14:useLocalDpi xmlns:a14="http://schemas.microsoft.com/office/drawing/2010/main" val="0"/>
              </a:ext>
            </a:extLst>
          </a:blip>
          <a:srcRect l="-1" r="18816"/>
          <a:stretch/>
        </p:blipFill>
        <p:spPr>
          <a:xfrm>
            <a:off x="-2" y="0"/>
            <a:ext cx="9144001" cy="7454349"/>
          </a:xfrm>
          <a:prstGeom prst="rect">
            <a:avLst/>
          </a:prstGeom>
        </p:spPr>
      </p:pic>
      <p:sp>
        <p:nvSpPr>
          <p:cNvPr id="2" name="Title 1"/>
          <p:cNvSpPr>
            <a:spLocks noGrp="1"/>
          </p:cNvSpPr>
          <p:nvPr>
            <p:ph type="title"/>
          </p:nvPr>
        </p:nvSpPr>
        <p:spPr>
          <a:xfrm>
            <a:off x="457200" y="115869"/>
            <a:ext cx="8229600" cy="1143000"/>
          </a:xfrm>
        </p:spPr>
        <p:txBody>
          <a:bodyPr>
            <a:normAutofit/>
          </a:bodyPr>
          <a:lstStyle/>
          <a:p>
            <a:pPr algn="l"/>
            <a:r>
              <a:rPr lang="en-US" sz="5400" dirty="0" smtClean="0">
                <a:solidFill>
                  <a:srgbClr val="23C3E3"/>
                </a:solidFill>
              </a:rPr>
              <a:t>Question</a:t>
            </a:r>
            <a:endParaRPr lang="en-US" sz="5400" dirty="0">
              <a:solidFill>
                <a:srgbClr val="23C3E3"/>
              </a:solidFill>
            </a:endParaRPr>
          </a:p>
        </p:txBody>
      </p:sp>
      <p:sp>
        <p:nvSpPr>
          <p:cNvPr id="4" name="TextBox 3"/>
          <p:cNvSpPr txBox="1"/>
          <p:nvPr/>
        </p:nvSpPr>
        <p:spPr>
          <a:xfrm>
            <a:off x="493917" y="1883370"/>
            <a:ext cx="8439844" cy="646331"/>
          </a:xfrm>
          <a:prstGeom prst="rect">
            <a:avLst/>
          </a:prstGeom>
          <a:noFill/>
        </p:spPr>
        <p:txBody>
          <a:bodyPr wrap="square" rtlCol="0">
            <a:spAutoFit/>
          </a:bodyPr>
          <a:lstStyle/>
          <a:p>
            <a:r>
              <a:rPr lang="en-US" sz="3600" dirty="0" smtClean="0">
                <a:solidFill>
                  <a:schemeClr val="bg1"/>
                </a:solidFill>
              </a:rPr>
              <a:t>What is projected for Washington DC?</a:t>
            </a:r>
          </a:p>
        </p:txBody>
      </p:sp>
    </p:spTree>
    <p:extLst>
      <p:ext uri="{BB962C8B-B14F-4D97-AF65-F5344CB8AC3E}">
        <p14:creationId xmlns:p14="http://schemas.microsoft.com/office/powerpoint/2010/main" val="14394291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srcRect l="-2" r="20879" b="14696"/>
          <a:stretch/>
        </p:blipFill>
        <p:spPr>
          <a:xfrm>
            <a:off x="457200" y="419556"/>
            <a:ext cx="7982712" cy="5852160"/>
          </a:xfrm>
          <a:prstGeom prst="rect">
            <a:avLst/>
          </a:prstGeom>
        </p:spPr>
      </p:pic>
      <p:sp>
        <p:nvSpPr>
          <p:cNvPr id="2" name="Title 1"/>
          <p:cNvSpPr>
            <a:spLocks noGrp="1"/>
          </p:cNvSpPr>
          <p:nvPr>
            <p:ph type="title"/>
          </p:nvPr>
        </p:nvSpPr>
        <p:spPr>
          <a:xfrm>
            <a:off x="457200" y="20638"/>
            <a:ext cx="8229600" cy="815104"/>
          </a:xfrm>
        </p:spPr>
        <p:txBody>
          <a:bodyPr/>
          <a:lstStyle/>
          <a:p>
            <a:r>
              <a:rPr lang="en-US" dirty="0" smtClean="0">
                <a:solidFill>
                  <a:srgbClr val="8EB4E3"/>
                </a:solidFill>
              </a:rPr>
              <a:t>What is projected locally?</a:t>
            </a:r>
            <a:endParaRPr lang="en-US" dirty="0">
              <a:solidFill>
                <a:srgbClr val="8EB4E3"/>
              </a:solidFill>
            </a:endParaRPr>
          </a:p>
        </p:txBody>
      </p:sp>
      <p:grpSp>
        <p:nvGrpSpPr>
          <p:cNvPr id="9" name="Group 8"/>
          <p:cNvGrpSpPr/>
          <p:nvPr/>
        </p:nvGrpSpPr>
        <p:grpSpPr>
          <a:xfrm>
            <a:off x="116960" y="1642680"/>
            <a:ext cx="9053871" cy="5086912"/>
            <a:chOff x="116960" y="1642680"/>
            <a:chExt cx="9053871" cy="5086912"/>
          </a:xfrm>
        </p:grpSpPr>
        <p:sp>
          <p:nvSpPr>
            <p:cNvPr id="10" name="TextBox 9"/>
            <p:cNvSpPr txBox="1"/>
            <p:nvPr/>
          </p:nvSpPr>
          <p:spPr>
            <a:xfrm>
              <a:off x="116960" y="6206372"/>
              <a:ext cx="9053871" cy="523220"/>
            </a:xfrm>
            <a:prstGeom prst="rect">
              <a:avLst/>
            </a:prstGeom>
            <a:noFill/>
          </p:spPr>
          <p:txBody>
            <a:bodyPr wrap="square" rtlCol="0">
              <a:spAutoFit/>
            </a:bodyPr>
            <a:lstStyle/>
            <a:p>
              <a:pPr algn="ctr"/>
              <a:r>
                <a:rPr lang="en-US" sz="2800" b="1" i="1" dirty="0" smtClean="0">
                  <a:solidFill>
                    <a:srgbClr val="8EB4E3"/>
                  </a:solidFill>
                </a:rPr>
                <a:t>Sea </a:t>
              </a:r>
              <a:r>
                <a:rPr lang="en-US" sz="2800" b="1" i="1" dirty="0">
                  <a:solidFill>
                    <a:srgbClr val="8EB4E3"/>
                  </a:solidFill>
                </a:rPr>
                <a:t>level rise is projected to accelerate this century</a:t>
              </a:r>
            </a:p>
          </p:txBody>
        </p:sp>
        <p:sp>
          <p:nvSpPr>
            <p:cNvPr id="4" name="TextBox 3"/>
            <p:cNvSpPr txBox="1"/>
            <p:nvPr/>
          </p:nvSpPr>
          <p:spPr>
            <a:xfrm>
              <a:off x="2147379" y="1642680"/>
              <a:ext cx="3585882" cy="954107"/>
            </a:xfrm>
            <a:prstGeom prst="rect">
              <a:avLst/>
            </a:prstGeom>
            <a:solidFill>
              <a:schemeClr val="bg2">
                <a:alpha val="50000"/>
              </a:schemeClr>
            </a:solidFill>
          </p:spPr>
          <p:txBody>
            <a:bodyPr wrap="square" rtlCol="0">
              <a:spAutoFit/>
            </a:bodyPr>
            <a:lstStyle/>
            <a:p>
              <a:r>
                <a:rPr lang="en-US" sz="2800" b="1" dirty="0" smtClean="0">
                  <a:solidFill>
                    <a:schemeClr val="accent3">
                      <a:lumMod val="50000"/>
                    </a:schemeClr>
                  </a:solidFill>
                </a:rPr>
                <a:t>Adjusted for observed </a:t>
              </a:r>
            </a:p>
            <a:p>
              <a:r>
                <a:rPr lang="en-US" sz="2800" b="1" dirty="0" smtClean="0">
                  <a:solidFill>
                    <a:schemeClr val="accent3">
                      <a:lumMod val="50000"/>
                    </a:schemeClr>
                  </a:solidFill>
                </a:rPr>
                <a:t>rapid ice melting</a:t>
              </a:r>
              <a:endParaRPr lang="en-US" sz="2800" b="1" dirty="0">
                <a:solidFill>
                  <a:schemeClr val="accent3">
                    <a:lumMod val="50000"/>
                  </a:schemeClr>
                </a:solidFill>
              </a:endParaRPr>
            </a:p>
          </p:txBody>
        </p:sp>
        <p:cxnSp>
          <p:nvCxnSpPr>
            <p:cNvPr id="16" name="Straight Arrow Connector 15"/>
            <p:cNvCxnSpPr/>
            <p:nvPr/>
          </p:nvCxnSpPr>
          <p:spPr>
            <a:xfrm>
              <a:off x="4796118" y="2381354"/>
              <a:ext cx="1220442" cy="0"/>
            </a:xfrm>
            <a:prstGeom prst="straightConnector1">
              <a:avLst/>
            </a:prstGeom>
            <a:ln w="38100">
              <a:solidFill>
                <a:schemeClr val="accent3">
                  <a:lumMod val="50000"/>
                </a:schemeClr>
              </a:solidFill>
              <a:tailEnd type="none"/>
            </a:ln>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a:off x="6016560" y="2381354"/>
              <a:ext cx="537882" cy="543666"/>
            </a:xfrm>
            <a:prstGeom prst="straightConnector1">
              <a:avLst/>
            </a:prstGeom>
            <a:ln w="38100">
              <a:solidFill>
                <a:schemeClr val="accent3">
                  <a:lumMod val="50000"/>
                </a:schemeClr>
              </a:solidFill>
              <a:tailEnd type="oval" w="lg" len="lg"/>
            </a:ln>
          </p:spPr>
          <p:style>
            <a:lnRef idx="2">
              <a:schemeClr val="accent1"/>
            </a:lnRef>
            <a:fillRef idx="0">
              <a:schemeClr val="accent1"/>
            </a:fillRef>
            <a:effectRef idx="1">
              <a:schemeClr val="accent1"/>
            </a:effectRef>
            <a:fontRef idx="minor">
              <a:schemeClr val="tx1"/>
            </a:fontRef>
          </p:style>
        </p:cxnSp>
      </p:grpSp>
      <p:grpSp>
        <p:nvGrpSpPr>
          <p:cNvPr id="5" name="Group 20"/>
          <p:cNvGrpSpPr/>
          <p:nvPr/>
        </p:nvGrpSpPr>
        <p:grpSpPr>
          <a:xfrm>
            <a:off x="2133600" y="2895600"/>
            <a:ext cx="4437527" cy="1486269"/>
            <a:chOff x="582708" y="2919199"/>
            <a:chExt cx="4437527" cy="1486269"/>
          </a:xfrm>
        </p:grpSpPr>
        <p:sp>
          <p:nvSpPr>
            <p:cNvPr id="11" name="TextBox 10"/>
            <p:cNvSpPr txBox="1"/>
            <p:nvPr/>
          </p:nvSpPr>
          <p:spPr>
            <a:xfrm>
              <a:off x="582708" y="2919199"/>
              <a:ext cx="2662518" cy="954107"/>
            </a:xfrm>
            <a:prstGeom prst="rect">
              <a:avLst/>
            </a:prstGeom>
            <a:solidFill>
              <a:schemeClr val="bg2">
                <a:alpha val="50000"/>
              </a:schemeClr>
            </a:solidFill>
          </p:spPr>
          <p:txBody>
            <a:bodyPr wrap="square" rtlCol="0">
              <a:spAutoFit/>
            </a:bodyPr>
            <a:lstStyle/>
            <a:p>
              <a:r>
                <a:rPr lang="en-US" sz="2800" b="1" dirty="0" smtClean="0">
                  <a:solidFill>
                    <a:srgbClr val="0000FF"/>
                  </a:solidFill>
                </a:rPr>
                <a:t>Not adjusted for</a:t>
              </a:r>
            </a:p>
            <a:p>
              <a:r>
                <a:rPr lang="en-US" sz="2800" b="1" dirty="0" smtClean="0">
                  <a:solidFill>
                    <a:srgbClr val="0000FF"/>
                  </a:solidFill>
                </a:rPr>
                <a:t>rapid ice melting</a:t>
              </a:r>
              <a:endParaRPr lang="en-US" sz="2800" b="1" dirty="0">
                <a:solidFill>
                  <a:srgbClr val="0000FF"/>
                </a:solidFill>
              </a:endParaRPr>
            </a:p>
          </p:txBody>
        </p:sp>
        <p:cxnSp>
          <p:nvCxnSpPr>
            <p:cNvPr id="18" name="Straight Arrow Connector 17"/>
            <p:cNvCxnSpPr/>
            <p:nvPr/>
          </p:nvCxnSpPr>
          <p:spPr>
            <a:xfrm>
              <a:off x="3245226" y="3646440"/>
              <a:ext cx="1030941" cy="0"/>
            </a:xfrm>
            <a:prstGeom prst="straightConnector1">
              <a:avLst/>
            </a:prstGeom>
            <a:ln w="38100">
              <a:solidFill>
                <a:srgbClr val="0000FF"/>
              </a:solidFill>
              <a:tailEnd type="none"/>
            </a:ln>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a:off x="4276167" y="3646440"/>
              <a:ext cx="744068" cy="759028"/>
            </a:xfrm>
            <a:prstGeom prst="straightConnector1">
              <a:avLst/>
            </a:prstGeom>
            <a:ln w="38100">
              <a:solidFill>
                <a:srgbClr val="0000FF"/>
              </a:solidFill>
              <a:tailEnd type="oval" w="lg" len="lg"/>
            </a:ln>
          </p:spPr>
          <p:style>
            <a:lnRef idx="2">
              <a:schemeClr val="accent1"/>
            </a:lnRef>
            <a:fillRef idx="0">
              <a:schemeClr val="accent1"/>
            </a:fillRef>
            <a:effectRef idx="1">
              <a:schemeClr val="accent1"/>
            </a:effectRef>
            <a:fontRef idx="minor">
              <a:schemeClr val="tx1"/>
            </a:fontRef>
          </p:style>
        </p:cxnSp>
      </p:grpSp>
      <p:sp>
        <p:nvSpPr>
          <p:cNvPr id="13" name="TextBox 12"/>
          <p:cNvSpPr txBox="1"/>
          <p:nvPr/>
        </p:nvSpPr>
        <p:spPr>
          <a:xfrm>
            <a:off x="-32658" y="6585856"/>
            <a:ext cx="1559706" cy="307777"/>
          </a:xfrm>
          <a:prstGeom prst="rect">
            <a:avLst/>
          </a:prstGeom>
          <a:noFill/>
        </p:spPr>
        <p:txBody>
          <a:bodyPr wrap="square" rtlCol="0">
            <a:spAutoFit/>
          </a:bodyPr>
          <a:lstStyle/>
          <a:p>
            <a:r>
              <a:rPr lang="en-US" sz="1400" dirty="0" smtClean="0">
                <a:solidFill>
                  <a:schemeClr val="bg1"/>
                </a:solidFill>
              </a:rPr>
              <a:t>NASA GISS 2013</a:t>
            </a:r>
            <a:endParaRPr lang="en-US" sz="1400" dirty="0">
              <a:solidFill>
                <a:schemeClr val="bg1"/>
              </a:solidFill>
            </a:endParaRPr>
          </a:p>
        </p:txBody>
      </p:sp>
    </p:spTree>
    <p:extLst>
      <p:ext uri="{BB962C8B-B14F-4D97-AF65-F5344CB8AC3E}">
        <p14:creationId xmlns:p14="http://schemas.microsoft.com/office/powerpoint/2010/main" val="15003043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r="20798" b="997"/>
          <a:stretch/>
        </p:blipFill>
        <p:spPr>
          <a:xfrm>
            <a:off x="835010" y="577448"/>
            <a:ext cx="7315200" cy="6217920"/>
          </a:xfrm>
          <a:prstGeom prst="rect">
            <a:avLst/>
          </a:prstGeom>
        </p:spPr>
      </p:pic>
      <p:sp>
        <p:nvSpPr>
          <p:cNvPr id="2" name="Title 1"/>
          <p:cNvSpPr>
            <a:spLocks noGrp="1"/>
          </p:cNvSpPr>
          <p:nvPr>
            <p:ph type="title"/>
          </p:nvPr>
        </p:nvSpPr>
        <p:spPr>
          <a:xfrm>
            <a:off x="457200" y="20638"/>
            <a:ext cx="8229600" cy="815104"/>
          </a:xfrm>
        </p:spPr>
        <p:txBody>
          <a:bodyPr/>
          <a:lstStyle/>
          <a:p>
            <a:r>
              <a:rPr lang="en-US" smtClean="0">
                <a:solidFill>
                  <a:srgbClr val="8EB4E3"/>
                </a:solidFill>
              </a:rPr>
              <a:t>What is projected locally?</a:t>
            </a:r>
            <a:endParaRPr lang="en-US" dirty="0">
              <a:solidFill>
                <a:srgbClr val="8EB4E3"/>
              </a:solidFill>
            </a:endParaRPr>
          </a:p>
        </p:txBody>
      </p:sp>
      <p:sp>
        <p:nvSpPr>
          <p:cNvPr id="10" name="TextBox 9"/>
          <p:cNvSpPr txBox="1"/>
          <p:nvPr/>
        </p:nvSpPr>
        <p:spPr>
          <a:xfrm>
            <a:off x="90129" y="6206372"/>
            <a:ext cx="8937482" cy="523220"/>
          </a:xfrm>
          <a:prstGeom prst="rect">
            <a:avLst/>
          </a:prstGeom>
          <a:noFill/>
        </p:spPr>
        <p:txBody>
          <a:bodyPr wrap="square" rtlCol="0">
            <a:spAutoFit/>
          </a:bodyPr>
          <a:lstStyle/>
          <a:p>
            <a:pPr algn="ctr"/>
            <a:r>
              <a:rPr lang="en-US" sz="2800" b="1" i="1" dirty="0" smtClean="0">
                <a:solidFill>
                  <a:srgbClr val="8EB4E3"/>
                </a:solidFill>
              </a:rPr>
              <a:t>Average temperatures are projected to rise</a:t>
            </a:r>
          </a:p>
        </p:txBody>
      </p:sp>
      <p:sp>
        <p:nvSpPr>
          <p:cNvPr id="5" name="TextBox 4"/>
          <p:cNvSpPr txBox="1"/>
          <p:nvPr/>
        </p:nvSpPr>
        <p:spPr>
          <a:xfrm>
            <a:off x="-32658" y="6585856"/>
            <a:ext cx="1559706" cy="307777"/>
          </a:xfrm>
          <a:prstGeom prst="rect">
            <a:avLst/>
          </a:prstGeom>
          <a:noFill/>
        </p:spPr>
        <p:txBody>
          <a:bodyPr wrap="square" rtlCol="0">
            <a:spAutoFit/>
          </a:bodyPr>
          <a:lstStyle/>
          <a:p>
            <a:r>
              <a:rPr lang="en-US" sz="1400" dirty="0" smtClean="0">
                <a:solidFill>
                  <a:schemeClr val="bg1"/>
                </a:solidFill>
              </a:rPr>
              <a:t>NASA GISS 2013</a:t>
            </a:r>
            <a:endParaRPr lang="en-US" sz="1400" dirty="0">
              <a:solidFill>
                <a:schemeClr val="bg1"/>
              </a:solidFill>
            </a:endParaRPr>
          </a:p>
        </p:txBody>
      </p:sp>
    </p:spTree>
    <p:extLst>
      <p:ext uri="{BB962C8B-B14F-4D97-AF65-F5344CB8AC3E}">
        <p14:creationId xmlns:p14="http://schemas.microsoft.com/office/powerpoint/2010/main" val="41314912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2000" fill="hold"/>
                                        <p:tgtEl>
                                          <p:spTgt spid="10"/>
                                        </p:tgtEl>
                                        <p:attrNameLst>
                                          <p:attrName>ppt_x</p:attrName>
                                        </p:attrNameLst>
                                      </p:cBhvr>
                                      <p:tavLst>
                                        <p:tav tm="0">
                                          <p:val>
                                            <p:strVal val="1+#ppt_w/2"/>
                                          </p:val>
                                        </p:tav>
                                        <p:tav tm="100000">
                                          <p:val>
                                            <p:strVal val="#ppt_x"/>
                                          </p:val>
                                        </p:tav>
                                      </p:tavLst>
                                    </p:anim>
                                    <p:anim calcmode="lin" valueType="num">
                                      <p:cBhvr additive="base">
                                        <p:cTn id="8" dur="2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p:cNvGrpSpPr/>
          <p:nvPr/>
        </p:nvGrpSpPr>
        <p:grpSpPr>
          <a:xfrm>
            <a:off x="880471" y="1303568"/>
            <a:ext cx="4902261" cy="4098155"/>
            <a:chOff x="880472" y="990289"/>
            <a:chExt cx="4381486" cy="3704477"/>
          </a:xfrm>
        </p:grpSpPr>
        <p:cxnSp>
          <p:nvCxnSpPr>
            <p:cNvPr id="23" name="Straight Connector 22"/>
            <p:cNvCxnSpPr/>
            <p:nvPr/>
          </p:nvCxnSpPr>
          <p:spPr>
            <a:xfrm flipH="1">
              <a:off x="2973373" y="1624572"/>
              <a:ext cx="49162" cy="3048000"/>
            </a:xfrm>
            <a:prstGeom prst="line">
              <a:avLst/>
            </a:prstGeom>
            <a:ln>
              <a:solidFill>
                <a:schemeClr val="accent2">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7" name="Freeform 26"/>
            <p:cNvSpPr/>
            <p:nvPr/>
          </p:nvSpPr>
          <p:spPr>
            <a:xfrm>
              <a:off x="4527323" y="4037167"/>
              <a:ext cx="700767" cy="657599"/>
            </a:xfrm>
            <a:custGeom>
              <a:avLst/>
              <a:gdLst>
                <a:gd name="connsiteX0" fmla="*/ 8467 w 550333"/>
                <a:gd name="connsiteY0" fmla="*/ 0 h 359833"/>
                <a:gd name="connsiteX1" fmla="*/ 118533 w 550333"/>
                <a:gd name="connsiteY1" fmla="*/ 143933 h 359833"/>
                <a:gd name="connsiteX2" fmla="*/ 232833 w 550333"/>
                <a:gd name="connsiteY2" fmla="*/ 237066 h 359833"/>
                <a:gd name="connsiteX3" fmla="*/ 334433 w 550333"/>
                <a:gd name="connsiteY3" fmla="*/ 304800 h 359833"/>
                <a:gd name="connsiteX4" fmla="*/ 550333 w 550333"/>
                <a:gd name="connsiteY4" fmla="*/ 359833 h 359833"/>
                <a:gd name="connsiteX5" fmla="*/ 0 w 550333"/>
                <a:gd name="connsiteY5" fmla="*/ 351366 h 359833"/>
                <a:gd name="connsiteX6" fmla="*/ 8467 w 550333"/>
                <a:gd name="connsiteY6" fmla="*/ 0 h 359833"/>
                <a:gd name="connsiteX0" fmla="*/ 8467 w 550333"/>
                <a:gd name="connsiteY0" fmla="*/ 0 h 359833"/>
                <a:gd name="connsiteX1" fmla="*/ 135467 w 550333"/>
                <a:gd name="connsiteY1" fmla="*/ 139699 h 359833"/>
                <a:gd name="connsiteX2" fmla="*/ 232833 w 550333"/>
                <a:gd name="connsiteY2" fmla="*/ 237066 h 359833"/>
                <a:gd name="connsiteX3" fmla="*/ 334433 w 550333"/>
                <a:gd name="connsiteY3" fmla="*/ 304800 h 359833"/>
                <a:gd name="connsiteX4" fmla="*/ 550333 w 550333"/>
                <a:gd name="connsiteY4" fmla="*/ 359833 h 359833"/>
                <a:gd name="connsiteX5" fmla="*/ 0 w 550333"/>
                <a:gd name="connsiteY5" fmla="*/ 351366 h 359833"/>
                <a:gd name="connsiteX6" fmla="*/ 8467 w 550333"/>
                <a:gd name="connsiteY6" fmla="*/ 0 h 359833"/>
                <a:gd name="connsiteX0" fmla="*/ 8467 w 550333"/>
                <a:gd name="connsiteY0" fmla="*/ 0 h 359833"/>
                <a:gd name="connsiteX1" fmla="*/ 135467 w 550333"/>
                <a:gd name="connsiteY1" fmla="*/ 139699 h 359833"/>
                <a:gd name="connsiteX2" fmla="*/ 245533 w 550333"/>
                <a:gd name="connsiteY2" fmla="*/ 228599 h 359833"/>
                <a:gd name="connsiteX3" fmla="*/ 334433 w 550333"/>
                <a:gd name="connsiteY3" fmla="*/ 304800 h 359833"/>
                <a:gd name="connsiteX4" fmla="*/ 550333 w 550333"/>
                <a:gd name="connsiteY4" fmla="*/ 359833 h 359833"/>
                <a:gd name="connsiteX5" fmla="*/ 0 w 550333"/>
                <a:gd name="connsiteY5" fmla="*/ 351366 h 359833"/>
                <a:gd name="connsiteX6" fmla="*/ 8467 w 550333"/>
                <a:gd name="connsiteY6" fmla="*/ 0 h 359833"/>
                <a:gd name="connsiteX0" fmla="*/ 8467 w 550333"/>
                <a:gd name="connsiteY0" fmla="*/ 0 h 359833"/>
                <a:gd name="connsiteX1" fmla="*/ 135467 w 550333"/>
                <a:gd name="connsiteY1" fmla="*/ 139699 h 359833"/>
                <a:gd name="connsiteX2" fmla="*/ 245533 w 550333"/>
                <a:gd name="connsiteY2" fmla="*/ 228599 h 359833"/>
                <a:gd name="connsiteX3" fmla="*/ 347133 w 550333"/>
                <a:gd name="connsiteY3" fmla="*/ 304800 h 359833"/>
                <a:gd name="connsiteX4" fmla="*/ 550333 w 550333"/>
                <a:gd name="connsiteY4" fmla="*/ 359833 h 359833"/>
                <a:gd name="connsiteX5" fmla="*/ 0 w 550333"/>
                <a:gd name="connsiteY5" fmla="*/ 351366 h 359833"/>
                <a:gd name="connsiteX6" fmla="*/ 8467 w 550333"/>
                <a:gd name="connsiteY6" fmla="*/ 0 h 359833"/>
                <a:gd name="connsiteX0" fmla="*/ 8467 w 499533"/>
                <a:gd name="connsiteY0" fmla="*/ 0 h 372533"/>
                <a:gd name="connsiteX1" fmla="*/ 135467 w 499533"/>
                <a:gd name="connsiteY1" fmla="*/ 139699 h 372533"/>
                <a:gd name="connsiteX2" fmla="*/ 245533 w 499533"/>
                <a:gd name="connsiteY2" fmla="*/ 228599 h 372533"/>
                <a:gd name="connsiteX3" fmla="*/ 347133 w 499533"/>
                <a:gd name="connsiteY3" fmla="*/ 304800 h 372533"/>
                <a:gd name="connsiteX4" fmla="*/ 499533 w 499533"/>
                <a:gd name="connsiteY4" fmla="*/ 372533 h 372533"/>
                <a:gd name="connsiteX5" fmla="*/ 0 w 499533"/>
                <a:gd name="connsiteY5" fmla="*/ 351366 h 372533"/>
                <a:gd name="connsiteX6" fmla="*/ 8467 w 499533"/>
                <a:gd name="connsiteY6" fmla="*/ 0 h 372533"/>
                <a:gd name="connsiteX0" fmla="*/ 8467 w 461433"/>
                <a:gd name="connsiteY0" fmla="*/ 0 h 364066"/>
                <a:gd name="connsiteX1" fmla="*/ 135467 w 461433"/>
                <a:gd name="connsiteY1" fmla="*/ 139699 h 364066"/>
                <a:gd name="connsiteX2" fmla="*/ 245533 w 461433"/>
                <a:gd name="connsiteY2" fmla="*/ 228599 h 364066"/>
                <a:gd name="connsiteX3" fmla="*/ 347133 w 461433"/>
                <a:gd name="connsiteY3" fmla="*/ 304800 h 364066"/>
                <a:gd name="connsiteX4" fmla="*/ 461433 w 461433"/>
                <a:gd name="connsiteY4" fmla="*/ 364066 h 364066"/>
                <a:gd name="connsiteX5" fmla="*/ 0 w 461433"/>
                <a:gd name="connsiteY5" fmla="*/ 351366 h 364066"/>
                <a:gd name="connsiteX6" fmla="*/ 8467 w 461433"/>
                <a:gd name="connsiteY6" fmla="*/ 0 h 364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1433" h="364066">
                  <a:moveTo>
                    <a:pt x="8467" y="0"/>
                  </a:moveTo>
                  <a:lnTo>
                    <a:pt x="135467" y="139699"/>
                  </a:lnTo>
                  <a:lnTo>
                    <a:pt x="245533" y="228599"/>
                  </a:lnTo>
                  <a:lnTo>
                    <a:pt x="347133" y="304800"/>
                  </a:lnTo>
                  <a:lnTo>
                    <a:pt x="461433" y="364066"/>
                  </a:lnTo>
                  <a:lnTo>
                    <a:pt x="0" y="351366"/>
                  </a:lnTo>
                  <a:lnTo>
                    <a:pt x="8467" y="0"/>
                  </a:lnTo>
                  <a:close/>
                </a:path>
              </a:pathLst>
            </a:custGeom>
            <a:solidFill>
              <a:srgbClr val="FF0000">
                <a:alpha val="50000"/>
              </a:srgbClr>
            </a:solidFill>
            <a:ln>
              <a:solidFill>
                <a:srgbClr val="FF0000">
                  <a:alpha val="50000"/>
                </a:srgb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Freeform 20"/>
            <p:cNvSpPr/>
            <p:nvPr/>
          </p:nvSpPr>
          <p:spPr>
            <a:xfrm flipH="1">
              <a:off x="880472" y="1721321"/>
              <a:ext cx="4381486" cy="2963299"/>
            </a:xfrm>
            <a:custGeom>
              <a:avLst/>
              <a:gdLst>
                <a:gd name="connsiteX0" fmla="*/ 0 w 3875548"/>
                <a:gd name="connsiteY0" fmla="*/ 2345190 h 2345190"/>
                <a:gd name="connsiteX1" fmla="*/ 196645 w 3875548"/>
                <a:gd name="connsiteY1" fmla="*/ 2263255 h 2345190"/>
                <a:gd name="connsiteX2" fmla="*/ 491612 w 3875548"/>
                <a:gd name="connsiteY2" fmla="*/ 2017448 h 2345190"/>
                <a:gd name="connsiteX3" fmla="*/ 729225 w 3875548"/>
                <a:gd name="connsiteY3" fmla="*/ 1730674 h 2345190"/>
                <a:gd name="connsiteX4" fmla="*/ 1016000 w 3875548"/>
                <a:gd name="connsiteY4" fmla="*/ 1206287 h 2345190"/>
                <a:gd name="connsiteX5" fmla="*/ 1261806 w 3875548"/>
                <a:gd name="connsiteY5" fmla="*/ 747448 h 2345190"/>
                <a:gd name="connsiteX6" fmla="*/ 1458451 w 3875548"/>
                <a:gd name="connsiteY6" fmla="*/ 378739 h 2345190"/>
                <a:gd name="connsiteX7" fmla="*/ 1671483 w 3875548"/>
                <a:gd name="connsiteY7" fmla="*/ 132932 h 2345190"/>
                <a:gd name="connsiteX8" fmla="*/ 1843548 w 3875548"/>
                <a:gd name="connsiteY8" fmla="*/ 42803 h 2345190"/>
                <a:gd name="connsiteX9" fmla="*/ 1982838 w 3875548"/>
                <a:gd name="connsiteY9" fmla="*/ 1835 h 2345190"/>
                <a:gd name="connsiteX10" fmla="*/ 2138516 w 3875548"/>
                <a:gd name="connsiteY10" fmla="*/ 26416 h 2345190"/>
                <a:gd name="connsiteX11" fmla="*/ 2343354 w 3875548"/>
                <a:gd name="connsiteY11" fmla="*/ 190287 h 2345190"/>
                <a:gd name="connsiteX12" fmla="*/ 2589161 w 3875548"/>
                <a:gd name="connsiteY12" fmla="*/ 599964 h 2345190"/>
                <a:gd name="connsiteX13" fmla="*/ 2744838 w 3875548"/>
                <a:gd name="connsiteY13" fmla="*/ 935900 h 2345190"/>
                <a:gd name="connsiteX14" fmla="*/ 2990645 w 3875548"/>
                <a:gd name="connsiteY14" fmla="*/ 1386545 h 2345190"/>
                <a:gd name="connsiteX15" fmla="*/ 3146322 w 3875548"/>
                <a:gd name="connsiteY15" fmla="*/ 1673319 h 2345190"/>
                <a:gd name="connsiteX16" fmla="*/ 3318387 w 3875548"/>
                <a:gd name="connsiteY16" fmla="*/ 1927319 h 2345190"/>
                <a:gd name="connsiteX17" fmla="*/ 3588774 w 3875548"/>
                <a:gd name="connsiteY17" fmla="*/ 2205900 h 2345190"/>
                <a:gd name="connsiteX18" fmla="*/ 3875548 w 3875548"/>
                <a:gd name="connsiteY18" fmla="*/ 2345190 h 2345190"/>
                <a:gd name="connsiteX0" fmla="*/ 0 w 3875548"/>
                <a:gd name="connsiteY0" fmla="*/ 2345190 h 2345190"/>
                <a:gd name="connsiteX1" fmla="*/ 196645 w 3875548"/>
                <a:gd name="connsiteY1" fmla="*/ 2263255 h 2345190"/>
                <a:gd name="connsiteX2" fmla="*/ 491612 w 3875548"/>
                <a:gd name="connsiteY2" fmla="*/ 2017448 h 2345190"/>
                <a:gd name="connsiteX3" fmla="*/ 729225 w 3875548"/>
                <a:gd name="connsiteY3" fmla="*/ 1730674 h 2345190"/>
                <a:gd name="connsiteX4" fmla="*/ 1016000 w 3875548"/>
                <a:gd name="connsiteY4" fmla="*/ 1206287 h 2345190"/>
                <a:gd name="connsiteX5" fmla="*/ 1261806 w 3875548"/>
                <a:gd name="connsiteY5" fmla="*/ 747448 h 2345190"/>
                <a:gd name="connsiteX6" fmla="*/ 1458451 w 3875548"/>
                <a:gd name="connsiteY6" fmla="*/ 378739 h 2345190"/>
                <a:gd name="connsiteX7" fmla="*/ 1671483 w 3875548"/>
                <a:gd name="connsiteY7" fmla="*/ 132932 h 2345190"/>
                <a:gd name="connsiteX8" fmla="*/ 1843548 w 3875548"/>
                <a:gd name="connsiteY8" fmla="*/ 42803 h 2345190"/>
                <a:gd name="connsiteX9" fmla="*/ 1982838 w 3875548"/>
                <a:gd name="connsiteY9" fmla="*/ 1835 h 2345190"/>
                <a:gd name="connsiteX10" fmla="*/ 2138516 w 3875548"/>
                <a:gd name="connsiteY10" fmla="*/ 26416 h 2345190"/>
                <a:gd name="connsiteX11" fmla="*/ 2343354 w 3875548"/>
                <a:gd name="connsiteY11" fmla="*/ 190287 h 2345190"/>
                <a:gd name="connsiteX12" fmla="*/ 2589161 w 3875548"/>
                <a:gd name="connsiteY12" fmla="*/ 599964 h 2345190"/>
                <a:gd name="connsiteX13" fmla="*/ 2744838 w 3875548"/>
                <a:gd name="connsiteY13" fmla="*/ 935900 h 2345190"/>
                <a:gd name="connsiteX14" fmla="*/ 2990645 w 3875548"/>
                <a:gd name="connsiteY14" fmla="*/ 1386545 h 2345190"/>
                <a:gd name="connsiteX15" fmla="*/ 3146322 w 3875548"/>
                <a:gd name="connsiteY15" fmla="*/ 1673319 h 2345190"/>
                <a:gd name="connsiteX16" fmla="*/ 3318387 w 3875548"/>
                <a:gd name="connsiteY16" fmla="*/ 1927319 h 2345190"/>
                <a:gd name="connsiteX17" fmla="*/ 3580580 w 3875548"/>
                <a:gd name="connsiteY17" fmla="*/ 2238674 h 2345190"/>
                <a:gd name="connsiteX18" fmla="*/ 3875548 w 3875548"/>
                <a:gd name="connsiteY18" fmla="*/ 2345190 h 2345190"/>
                <a:gd name="connsiteX0" fmla="*/ 0 w 3875548"/>
                <a:gd name="connsiteY0" fmla="*/ 2343982 h 2343982"/>
                <a:gd name="connsiteX1" fmla="*/ 196645 w 3875548"/>
                <a:gd name="connsiteY1" fmla="*/ 2262047 h 2343982"/>
                <a:gd name="connsiteX2" fmla="*/ 491612 w 3875548"/>
                <a:gd name="connsiteY2" fmla="*/ 2016240 h 2343982"/>
                <a:gd name="connsiteX3" fmla="*/ 729225 w 3875548"/>
                <a:gd name="connsiteY3" fmla="*/ 1729466 h 2343982"/>
                <a:gd name="connsiteX4" fmla="*/ 1016000 w 3875548"/>
                <a:gd name="connsiteY4" fmla="*/ 1205079 h 2343982"/>
                <a:gd name="connsiteX5" fmla="*/ 1261806 w 3875548"/>
                <a:gd name="connsiteY5" fmla="*/ 746240 h 2343982"/>
                <a:gd name="connsiteX6" fmla="*/ 1458451 w 3875548"/>
                <a:gd name="connsiteY6" fmla="*/ 377531 h 2343982"/>
                <a:gd name="connsiteX7" fmla="*/ 1671483 w 3875548"/>
                <a:gd name="connsiteY7" fmla="*/ 131724 h 2343982"/>
                <a:gd name="connsiteX8" fmla="*/ 1835354 w 3875548"/>
                <a:gd name="connsiteY8" fmla="*/ 25208 h 2343982"/>
                <a:gd name="connsiteX9" fmla="*/ 1982838 w 3875548"/>
                <a:gd name="connsiteY9" fmla="*/ 627 h 2343982"/>
                <a:gd name="connsiteX10" fmla="*/ 2138516 w 3875548"/>
                <a:gd name="connsiteY10" fmla="*/ 25208 h 2343982"/>
                <a:gd name="connsiteX11" fmla="*/ 2343354 w 3875548"/>
                <a:gd name="connsiteY11" fmla="*/ 189079 h 2343982"/>
                <a:gd name="connsiteX12" fmla="*/ 2589161 w 3875548"/>
                <a:gd name="connsiteY12" fmla="*/ 598756 h 2343982"/>
                <a:gd name="connsiteX13" fmla="*/ 2744838 w 3875548"/>
                <a:gd name="connsiteY13" fmla="*/ 934692 h 2343982"/>
                <a:gd name="connsiteX14" fmla="*/ 2990645 w 3875548"/>
                <a:gd name="connsiteY14" fmla="*/ 1385337 h 2343982"/>
                <a:gd name="connsiteX15" fmla="*/ 3146322 w 3875548"/>
                <a:gd name="connsiteY15" fmla="*/ 1672111 h 2343982"/>
                <a:gd name="connsiteX16" fmla="*/ 3318387 w 3875548"/>
                <a:gd name="connsiteY16" fmla="*/ 1926111 h 2343982"/>
                <a:gd name="connsiteX17" fmla="*/ 3580580 w 3875548"/>
                <a:gd name="connsiteY17" fmla="*/ 2237466 h 2343982"/>
                <a:gd name="connsiteX18" fmla="*/ 3875548 w 3875548"/>
                <a:gd name="connsiteY18" fmla="*/ 2343982 h 2343982"/>
                <a:gd name="connsiteX0" fmla="*/ 0 w 3875548"/>
                <a:gd name="connsiteY0" fmla="*/ 2344481 h 2344481"/>
                <a:gd name="connsiteX1" fmla="*/ 196645 w 3875548"/>
                <a:gd name="connsiteY1" fmla="*/ 2262546 h 2344481"/>
                <a:gd name="connsiteX2" fmla="*/ 491612 w 3875548"/>
                <a:gd name="connsiteY2" fmla="*/ 2016739 h 2344481"/>
                <a:gd name="connsiteX3" fmla="*/ 729225 w 3875548"/>
                <a:gd name="connsiteY3" fmla="*/ 1729965 h 2344481"/>
                <a:gd name="connsiteX4" fmla="*/ 1016000 w 3875548"/>
                <a:gd name="connsiteY4" fmla="*/ 1205578 h 2344481"/>
                <a:gd name="connsiteX5" fmla="*/ 1261806 w 3875548"/>
                <a:gd name="connsiteY5" fmla="*/ 746739 h 2344481"/>
                <a:gd name="connsiteX6" fmla="*/ 1458451 w 3875548"/>
                <a:gd name="connsiteY6" fmla="*/ 378030 h 2344481"/>
                <a:gd name="connsiteX7" fmla="*/ 1671483 w 3875548"/>
                <a:gd name="connsiteY7" fmla="*/ 132223 h 2344481"/>
                <a:gd name="connsiteX8" fmla="*/ 1835354 w 3875548"/>
                <a:gd name="connsiteY8" fmla="*/ 25707 h 2344481"/>
                <a:gd name="connsiteX9" fmla="*/ 1982838 w 3875548"/>
                <a:gd name="connsiteY9" fmla="*/ 1126 h 2344481"/>
                <a:gd name="connsiteX10" fmla="*/ 2179484 w 3875548"/>
                <a:gd name="connsiteY10" fmla="*/ 50288 h 2344481"/>
                <a:gd name="connsiteX11" fmla="*/ 2343354 w 3875548"/>
                <a:gd name="connsiteY11" fmla="*/ 189578 h 2344481"/>
                <a:gd name="connsiteX12" fmla="*/ 2589161 w 3875548"/>
                <a:gd name="connsiteY12" fmla="*/ 599255 h 2344481"/>
                <a:gd name="connsiteX13" fmla="*/ 2744838 w 3875548"/>
                <a:gd name="connsiteY13" fmla="*/ 935191 h 2344481"/>
                <a:gd name="connsiteX14" fmla="*/ 2990645 w 3875548"/>
                <a:gd name="connsiteY14" fmla="*/ 1385836 h 2344481"/>
                <a:gd name="connsiteX15" fmla="*/ 3146322 w 3875548"/>
                <a:gd name="connsiteY15" fmla="*/ 1672610 h 2344481"/>
                <a:gd name="connsiteX16" fmla="*/ 3318387 w 3875548"/>
                <a:gd name="connsiteY16" fmla="*/ 1926610 h 2344481"/>
                <a:gd name="connsiteX17" fmla="*/ 3580580 w 3875548"/>
                <a:gd name="connsiteY17" fmla="*/ 2237965 h 2344481"/>
                <a:gd name="connsiteX18" fmla="*/ 3875548 w 3875548"/>
                <a:gd name="connsiteY18" fmla="*/ 2344481 h 2344481"/>
                <a:gd name="connsiteX0" fmla="*/ 0 w 3875548"/>
                <a:gd name="connsiteY0" fmla="*/ 2337303 h 2337303"/>
                <a:gd name="connsiteX1" fmla="*/ 196645 w 3875548"/>
                <a:gd name="connsiteY1" fmla="*/ 2255368 h 2337303"/>
                <a:gd name="connsiteX2" fmla="*/ 491612 w 3875548"/>
                <a:gd name="connsiteY2" fmla="*/ 2009561 h 2337303"/>
                <a:gd name="connsiteX3" fmla="*/ 729225 w 3875548"/>
                <a:gd name="connsiteY3" fmla="*/ 1722787 h 2337303"/>
                <a:gd name="connsiteX4" fmla="*/ 1016000 w 3875548"/>
                <a:gd name="connsiteY4" fmla="*/ 1198400 h 2337303"/>
                <a:gd name="connsiteX5" fmla="*/ 1261806 w 3875548"/>
                <a:gd name="connsiteY5" fmla="*/ 739561 h 2337303"/>
                <a:gd name="connsiteX6" fmla="*/ 1458451 w 3875548"/>
                <a:gd name="connsiteY6" fmla="*/ 370852 h 2337303"/>
                <a:gd name="connsiteX7" fmla="*/ 1671483 w 3875548"/>
                <a:gd name="connsiteY7" fmla="*/ 125045 h 2337303"/>
                <a:gd name="connsiteX8" fmla="*/ 1835354 w 3875548"/>
                <a:gd name="connsiteY8" fmla="*/ 18529 h 2337303"/>
                <a:gd name="connsiteX9" fmla="*/ 2015612 w 3875548"/>
                <a:gd name="connsiteY9" fmla="*/ 2141 h 2337303"/>
                <a:gd name="connsiteX10" fmla="*/ 2179484 w 3875548"/>
                <a:gd name="connsiteY10" fmla="*/ 43110 h 2337303"/>
                <a:gd name="connsiteX11" fmla="*/ 2343354 w 3875548"/>
                <a:gd name="connsiteY11" fmla="*/ 182400 h 2337303"/>
                <a:gd name="connsiteX12" fmla="*/ 2589161 w 3875548"/>
                <a:gd name="connsiteY12" fmla="*/ 592077 h 2337303"/>
                <a:gd name="connsiteX13" fmla="*/ 2744838 w 3875548"/>
                <a:gd name="connsiteY13" fmla="*/ 928013 h 2337303"/>
                <a:gd name="connsiteX14" fmla="*/ 2990645 w 3875548"/>
                <a:gd name="connsiteY14" fmla="*/ 1378658 h 2337303"/>
                <a:gd name="connsiteX15" fmla="*/ 3146322 w 3875548"/>
                <a:gd name="connsiteY15" fmla="*/ 1665432 h 2337303"/>
                <a:gd name="connsiteX16" fmla="*/ 3318387 w 3875548"/>
                <a:gd name="connsiteY16" fmla="*/ 1919432 h 2337303"/>
                <a:gd name="connsiteX17" fmla="*/ 3580580 w 3875548"/>
                <a:gd name="connsiteY17" fmla="*/ 2230787 h 2337303"/>
                <a:gd name="connsiteX18" fmla="*/ 3875548 w 3875548"/>
                <a:gd name="connsiteY18" fmla="*/ 2337303 h 2337303"/>
                <a:gd name="connsiteX0" fmla="*/ 0 w 3875548"/>
                <a:gd name="connsiteY0" fmla="*/ 2337303 h 2337303"/>
                <a:gd name="connsiteX1" fmla="*/ 196645 w 3875548"/>
                <a:gd name="connsiteY1" fmla="*/ 2255368 h 2337303"/>
                <a:gd name="connsiteX2" fmla="*/ 491612 w 3875548"/>
                <a:gd name="connsiteY2" fmla="*/ 2009561 h 2337303"/>
                <a:gd name="connsiteX3" fmla="*/ 729225 w 3875548"/>
                <a:gd name="connsiteY3" fmla="*/ 1722787 h 2337303"/>
                <a:gd name="connsiteX4" fmla="*/ 1024194 w 3875548"/>
                <a:gd name="connsiteY4" fmla="*/ 1222981 h 2337303"/>
                <a:gd name="connsiteX5" fmla="*/ 1261806 w 3875548"/>
                <a:gd name="connsiteY5" fmla="*/ 739561 h 2337303"/>
                <a:gd name="connsiteX6" fmla="*/ 1458451 w 3875548"/>
                <a:gd name="connsiteY6" fmla="*/ 370852 h 2337303"/>
                <a:gd name="connsiteX7" fmla="*/ 1671483 w 3875548"/>
                <a:gd name="connsiteY7" fmla="*/ 125045 h 2337303"/>
                <a:gd name="connsiteX8" fmla="*/ 1835354 w 3875548"/>
                <a:gd name="connsiteY8" fmla="*/ 18529 h 2337303"/>
                <a:gd name="connsiteX9" fmla="*/ 2015612 w 3875548"/>
                <a:gd name="connsiteY9" fmla="*/ 2141 h 2337303"/>
                <a:gd name="connsiteX10" fmla="*/ 2179484 w 3875548"/>
                <a:gd name="connsiteY10" fmla="*/ 43110 h 2337303"/>
                <a:gd name="connsiteX11" fmla="*/ 2343354 w 3875548"/>
                <a:gd name="connsiteY11" fmla="*/ 182400 h 2337303"/>
                <a:gd name="connsiteX12" fmla="*/ 2589161 w 3875548"/>
                <a:gd name="connsiteY12" fmla="*/ 592077 h 2337303"/>
                <a:gd name="connsiteX13" fmla="*/ 2744838 w 3875548"/>
                <a:gd name="connsiteY13" fmla="*/ 928013 h 2337303"/>
                <a:gd name="connsiteX14" fmla="*/ 2990645 w 3875548"/>
                <a:gd name="connsiteY14" fmla="*/ 1378658 h 2337303"/>
                <a:gd name="connsiteX15" fmla="*/ 3146322 w 3875548"/>
                <a:gd name="connsiteY15" fmla="*/ 1665432 h 2337303"/>
                <a:gd name="connsiteX16" fmla="*/ 3318387 w 3875548"/>
                <a:gd name="connsiteY16" fmla="*/ 1919432 h 2337303"/>
                <a:gd name="connsiteX17" fmla="*/ 3580580 w 3875548"/>
                <a:gd name="connsiteY17" fmla="*/ 2230787 h 2337303"/>
                <a:gd name="connsiteX18" fmla="*/ 3875548 w 3875548"/>
                <a:gd name="connsiteY18" fmla="*/ 2337303 h 2337303"/>
                <a:gd name="connsiteX0" fmla="*/ 0 w 3875548"/>
                <a:gd name="connsiteY0" fmla="*/ 2337303 h 2337303"/>
                <a:gd name="connsiteX1" fmla="*/ 196645 w 3875548"/>
                <a:gd name="connsiteY1" fmla="*/ 2255368 h 2337303"/>
                <a:gd name="connsiteX2" fmla="*/ 491612 w 3875548"/>
                <a:gd name="connsiteY2" fmla="*/ 2009561 h 2337303"/>
                <a:gd name="connsiteX3" fmla="*/ 729225 w 3875548"/>
                <a:gd name="connsiteY3" fmla="*/ 1722787 h 2337303"/>
                <a:gd name="connsiteX4" fmla="*/ 1024194 w 3875548"/>
                <a:gd name="connsiteY4" fmla="*/ 1222981 h 2337303"/>
                <a:gd name="connsiteX5" fmla="*/ 1261806 w 3875548"/>
                <a:gd name="connsiteY5" fmla="*/ 739561 h 2337303"/>
                <a:gd name="connsiteX6" fmla="*/ 1458451 w 3875548"/>
                <a:gd name="connsiteY6" fmla="*/ 370852 h 2337303"/>
                <a:gd name="connsiteX7" fmla="*/ 1671483 w 3875548"/>
                <a:gd name="connsiteY7" fmla="*/ 125045 h 2337303"/>
                <a:gd name="connsiteX8" fmla="*/ 1835354 w 3875548"/>
                <a:gd name="connsiteY8" fmla="*/ 18529 h 2337303"/>
                <a:gd name="connsiteX9" fmla="*/ 2015612 w 3875548"/>
                <a:gd name="connsiteY9" fmla="*/ 2141 h 2337303"/>
                <a:gd name="connsiteX10" fmla="*/ 2179484 w 3875548"/>
                <a:gd name="connsiteY10" fmla="*/ 43110 h 2337303"/>
                <a:gd name="connsiteX11" fmla="*/ 2343354 w 3875548"/>
                <a:gd name="connsiteY11" fmla="*/ 182400 h 2337303"/>
                <a:gd name="connsiteX12" fmla="*/ 2589161 w 3875548"/>
                <a:gd name="connsiteY12" fmla="*/ 592077 h 2337303"/>
                <a:gd name="connsiteX13" fmla="*/ 2769419 w 3875548"/>
                <a:gd name="connsiteY13" fmla="*/ 960787 h 2337303"/>
                <a:gd name="connsiteX14" fmla="*/ 2990645 w 3875548"/>
                <a:gd name="connsiteY14" fmla="*/ 1378658 h 2337303"/>
                <a:gd name="connsiteX15" fmla="*/ 3146322 w 3875548"/>
                <a:gd name="connsiteY15" fmla="*/ 1665432 h 2337303"/>
                <a:gd name="connsiteX16" fmla="*/ 3318387 w 3875548"/>
                <a:gd name="connsiteY16" fmla="*/ 1919432 h 2337303"/>
                <a:gd name="connsiteX17" fmla="*/ 3580580 w 3875548"/>
                <a:gd name="connsiteY17" fmla="*/ 2230787 h 2337303"/>
                <a:gd name="connsiteX18" fmla="*/ 3875548 w 3875548"/>
                <a:gd name="connsiteY18" fmla="*/ 2337303 h 2337303"/>
                <a:gd name="connsiteX0" fmla="*/ 0 w 3875548"/>
                <a:gd name="connsiteY0" fmla="*/ 2337303 h 2337303"/>
                <a:gd name="connsiteX1" fmla="*/ 196645 w 3875548"/>
                <a:gd name="connsiteY1" fmla="*/ 2255368 h 2337303"/>
                <a:gd name="connsiteX2" fmla="*/ 491612 w 3875548"/>
                <a:gd name="connsiteY2" fmla="*/ 2009561 h 2337303"/>
                <a:gd name="connsiteX3" fmla="*/ 729225 w 3875548"/>
                <a:gd name="connsiteY3" fmla="*/ 1722787 h 2337303"/>
                <a:gd name="connsiteX4" fmla="*/ 1024194 w 3875548"/>
                <a:gd name="connsiteY4" fmla="*/ 1222981 h 2337303"/>
                <a:gd name="connsiteX5" fmla="*/ 1261806 w 3875548"/>
                <a:gd name="connsiteY5" fmla="*/ 739561 h 2337303"/>
                <a:gd name="connsiteX6" fmla="*/ 1483032 w 3875548"/>
                <a:gd name="connsiteY6" fmla="*/ 370852 h 2337303"/>
                <a:gd name="connsiteX7" fmla="*/ 1671483 w 3875548"/>
                <a:gd name="connsiteY7" fmla="*/ 125045 h 2337303"/>
                <a:gd name="connsiteX8" fmla="*/ 1835354 w 3875548"/>
                <a:gd name="connsiteY8" fmla="*/ 18529 h 2337303"/>
                <a:gd name="connsiteX9" fmla="*/ 2015612 w 3875548"/>
                <a:gd name="connsiteY9" fmla="*/ 2141 h 2337303"/>
                <a:gd name="connsiteX10" fmla="*/ 2179484 w 3875548"/>
                <a:gd name="connsiteY10" fmla="*/ 43110 h 2337303"/>
                <a:gd name="connsiteX11" fmla="*/ 2343354 w 3875548"/>
                <a:gd name="connsiteY11" fmla="*/ 182400 h 2337303"/>
                <a:gd name="connsiteX12" fmla="*/ 2589161 w 3875548"/>
                <a:gd name="connsiteY12" fmla="*/ 592077 h 2337303"/>
                <a:gd name="connsiteX13" fmla="*/ 2769419 w 3875548"/>
                <a:gd name="connsiteY13" fmla="*/ 960787 h 2337303"/>
                <a:gd name="connsiteX14" fmla="*/ 2990645 w 3875548"/>
                <a:gd name="connsiteY14" fmla="*/ 1378658 h 2337303"/>
                <a:gd name="connsiteX15" fmla="*/ 3146322 w 3875548"/>
                <a:gd name="connsiteY15" fmla="*/ 1665432 h 2337303"/>
                <a:gd name="connsiteX16" fmla="*/ 3318387 w 3875548"/>
                <a:gd name="connsiteY16" fmla="*/ 1919432 h 2337303"/>
                <a:gd name="connsiteX17" fmla="*/ 3580580 w 3875548"/>
                <a:gd name="connsiteY17" fmla="*/ 2230787 h 2337303"/>
                <a:gd name="connsiteX18" fmla="*/ 3875548 w 3875548"/>
                <a:gd name="connsiteY18" fmla="*/ 2337303 h 2337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875548" h="2337303">
                  <a:moveTo>
                    <a:pt x="0" y="2337303"/>
                  </a:moveTo>
                  <a:cubicBezTo>
                    <a:pt x="57355" y="2323647"/>
                    <a:pt x="114710" y="2309992"/>
                    <a:pt x="196645" y="2255368"/>
                  </a:cubicBezTo>
                  <a:cubicBezTo>
                    <a:pt x="278580" y="2200744"/>
                    <a:pt x="402849" y="2098324"/>
                    <a:pt x="491612" y="2009561"/>
                  </a:cubicBezTo>
                  <a:cubicBezTo>
                    <a:pt x="580375" y="1920798"/>
                    <a:pt x="640461" y="1853884"/>
                    <a:pt x="729225" y="1722787"/>
                  </a:cubicBezTo>
                  <a:cubicBezTo>
                    <a:pt x="817989" y="1591690"/>
                    <a:pt x="935431" y="1386852"/>
                    <a:pt x="1024194" y="1222981"/>
                  </a:cubicBezTo>
                  <a:cubicBezTo>
                    <a:pt x="1112957" y="1059110"/>
                    <a:pt x="1185333" y="881582"/>
                    <a:pt x="1261806" y="739561"/>
                  </a:cubicBezTo>
                  <a:cubicBezTo>
                    <a:pt x="1338279" y="597540"/>
                    <a:pt x="1414753" y="473271"/>
                    <a:pt x="1483032" y="370852"/>
                  </a:cubicBezTo>
                  <a:cubicBezTo>
                    <a:pt x="1551311" y="268433"/>
                    <a:pt x="1612763" y="183766"/>
                    <a:pt x="1671483" y="125045"/>
                  </a:cubicBezTo>
                  <a:cubicBezTo>
                    <a:pt x="1730203" y="66325"/>
                    <a:pt x="1777999" y="39013"/>
                    <a:pt x="1835354" y="18529"/>
                  </a:cubicBezTo>
                  <a:cubicBezTo>
                    <a:pt x="1892709" y="-1955"/>
                    <a:pt x="1958257" y="-1956"/>
                    <a:pt x="2015612" y="2141"/>
                  </a:cubicBezTo>
                  <a:cubicBezTo>
                    <a:pt x="2072967" y="6238"/>
                    <a:pt x="2124860" y="13067"/>
                    <a:pt x="2179484" y="43110"/>
                  </a:cubicBezTo>
                  <a:cubicBezTo>
                    <a:pt x="2234108" y="73153"/>
                    <a:pt x="2275075" y="90906"/>
                    <a:pt x="2343354" y="182400"/>
                  </a:cubicBezTo>
                  <a:cubicBezTo>
                    <a:pt x="2411633" y="273894"/>
                    <a:pt x="2518150" y="462346"/>
                    <a:pt x="2589161" y="592077"/>
                  </a:cubicBezTo>
                  <a:cubicBezTo>
                    <a:pt x="2660172" y="721808"/>
                    <a:pt x="2702505" y="829690"/>
                    <a:pt x="2769419" y="960787"/>
                  </a:cubicBezTo>
                  <a:cubicBezTo>
                    <a:pt x="2836333" y="1091884"/>
                    <a:pt x="2927828" y="1261217"/>
                    <a:pt x="2990645" y="1378658"/>
                  </a:cubicBezTo>
                  <a:cubicBezTo>
                    <a:pt x="3053462" y="1496099"/>
                    <a:pt x="3091698" y="1575303"/>
                    <a:pt x="3146322" y="1665432"/>
                  </a:cubicBezTo>
                  <a:cubicBezTo>
                    <a:pt x="3200946" y="1755561"/>
                    <a:pt x="3246011" y="1825206"/>
                    <a:pt x="3318387" y="1919432"/>
                  </a:cubicBezTo>
                  <a:cubicBezTo>
                    <a:pt x="3390763" y="2013658"/>
                    <a:pt x="3487720" y="2161142"/>
                    <a:pt x="3580580" y="2230787"/>
                  </a:cubicBezTo>
                  <a:cubicBezTo>
                    <a:pt x="3673440" y="2300432"/>
                    <a:pt x="3635204" y="2320916"/>
                    <a:pt x="3875548" y="2337303"/>
                  </a:cubicBezTo>
                </a:path>
              </a:pathLst>
            </a:custGeom>
            <a:ln w="50800">
              <a:gradFill flip="none" rotWithShape="1">
                <a:gsLst>
                  <a:gs pos="0">
                    <a:srgbClr val="FF0000"/>
                  </a:gs>
                  <a:gs pos="100000">
                    <a:srgbClr val="000090"/>
                  </a:gs>
                  <a:gs pos="60000">
                    <a:schemeClr val="bg1"/>
                  </a:gs>
                </a:gsLst>
                <a:lin ang="0" scaled="1"/>
                <a:tileRect/>
              </a:gra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6" name="TextBox 25"/>
            <p:cNvSpPr txBox="1"/>
            <p:nvPr/>
          </p:nvSpPr>
          <p:spPr>
            <a:xfrm>
              <a:off x="2605745" y="990289"/>
              <a:ext cx="1127979" cy="584243"/>
            </a:xfrm>
            <a:prstGeom prst="rect">
              <a:avLst/>
            </a:prstGeom>
            <a:noFill/>
          </p:spPr>
          <p:txBody>
            <a:bodyPr wrap="square" rtlCol="0">
              <a:spAutoFit/>
            </a:bodyPr>
            <a:lstStyle/>
            <a:p>
              <a:r>
                <a:rPr lang="en-US" dirty="0" smtClean="0">
                  <a:solidFill>
                    <a:schemeClr val="accent2">
                      <a:lumMod val="60000"/>
                      <a:lumOff val="40000"/>
                    </a:schemeClr>
                  </a:solidFill>
                </a:rPr>
                <a:t>    New</a:t>
              </a:r>
            </a:p>
            <a:p>
              <a:r>
                <a:rPr lang="en-US" dirty="0" smtClean="0">
                  <a:solidFill>
                    <a:schemeClr val="accent2">
                      <a:lumMod val="60000"/>
                      <a:lumOff val="40000"/>
                    </a:schemeClr>
                  </a:solidFill>
                </a:rPr>
                <a:t> Average</a:t>
              </a:r>
              <a:r>
                <a:rPr lang="en-US" dirty="0" smtClean="0">
                  <a:solidFill>
                    <a:schemeClr val="tx2">
                      <a:lumMod val="40000"/>
                      <a:lumOff val="60000"/>
                    </a:schemeClr>
                  </a:solidFill>
                </a:rPr>
                <a:t>	 </a:t>
              </a:r>
              <a:endParaRPr lang="en-US" dirty="0">
                <a:solidFill>
                  <a:schemeClr val="tx2">
                    <a:lumMod val="40000"/>
                    <a:lumOff val="60000"/>
                  </a:schemeClr>
                </a:solidFill>
              </a:endParaRPr>
            </a:p>
          </p:txBody>
        </p:sp>
      </p:grpSp>
      <p:sp>
        <p:nvSpPr>
          <p:cNvPr id="2" name="Title 1"/>
          <p:cNvSpPr>
            <a:spLocks noGrp="1"/>
          </p:cNvSpPr>
          <p:nvPr>
            <p:ph type="title"/>
          </p:nvPr>
        </p:nvSpPr>
        <p:spPr>
          <a:xfrm>
            <a:off x="457200" y="20638"/>
            <a:ext cx="8229600" cy="815104"/>
          </a:xfrm>
        </p:spPr>
        <p:txBody>
          <a:bodyPr>
            <a:normAutofit fontScale="90000"/>
          </a:bodyPr>
          <a:lstStyle/>
          <a:p>
            <a:r>
              <a:rPr lang="en-US" dirty="0" smtClean="0">
                <a:solidFill>
                  <a:srgbClr val="8EB4E3"/>
                </a:solidFill>
              </a:rPr>
              <a:t>What can a few degrees warmer do?</a:t>
            </a:r>
            <a:endParaRPr lang="en-US" dirty="0">
              <a:solidFill>
                <a:srgbClr val="8EB4E3"/>
              </a:solidFill>
            </a:endParaRPr>
          </a:p>
        </p:txBody>
      </p:sp>
      <p:sp>
        <p:nvSpPr>
          <p:cNvPr id="19" name="TextBox 18"/>
          <p:cNvSpPr txBox="1"/>
          <p:nvPr/>
        </p:nvSpPr>
        <p:spPr>
          <a:xfrm>
            <a:off x="2330453" y="5279093"/>
            <a:ext cx="3171926" cy="646331"/>
          </a:xfrm>
          <a:prstGeom prst="rect">
            <a:avLst/>
          </a:prstGeom>
          <a:noFill/>
        </p:spPr>
        <p:txBody>
          <a:bodyPr wrap="square" rtlCol="0">
            <a:spAutoFit/>
          </a:bodyPr>
          <a:lstStyle/>
          <a:p>
            <a:r>
              <a:rPr lang="en-US" dirty="0" smtClean="0">
                <a:solidFill>
                  <a:schemeClr val="tx2">
                    <a:lumMod val="40000"/>
                    <a:lumOff val="60000"/>
                  </a:schemeClr>
                </a:solidFill>
              </a:rPr>
              <a:t> Average		                 Action</a:t>
            </a:r>
          </a:p>
          <a:p>
            <a:r>
              <a:rPr lang="en-US" dirty="0" smtClean="0">
                <a:solidFill>
                  <a:schemeClr val="tx2">
                    <a:lumMod val="40000"/>
                    <a:lumOff val="60000"/>
                  </a:schemeClr>
                </a:solidFill>
              </a:rPr>
              <a:t>				         Point</a:t>
            </a:r>
            <a:endParaRPr lang="en-US" dirty="0">
              <a:solidFill>
                <a:schemeClr val="tx2">
                  <a:lumMod val="40000"/>
                  <a:lumOff val="60000"/>
                </a:schemeClr>
              </a:solidFill>
            </a:endParaRPr>
          </a:p>
        </p:txBody>
      </p:sp>
      <p:grpSp>
        <p:nvGrpSpPr>
          <p:cNvPr id="25" name="Group 24"/>
          <p:cNvGrpSpPr/>
          <p:nvPr/>
        </p:nvGrpSpPr>
        <p:grpSpPr>
          <a:xfrm>
            <a:off x="507924" y="1992212"/>
            <a:ext cx="4812282" cy="3388847"/>
            <a:chOff x="2446867" y="2203887"/>
            <a:chExt cx="4301066" cy="3063307"/>
          </a:xfrm>
        </p:grpSpPr>
        <p:sp>
          <p:nvSpPr>
            <p:cNvPr id="24" name="Freeform 23"/>
            <p:cNvSpPr/>
            <p:nvPr/>
          </p:nvSpPr>
          <p:spPr>
            <a:xfrm>
              <a:off x="6426690" y="5096875"/>
              <a:ext cx="308542" cy="165158"/>
            </a:xfrm>
            <a:custGeom>
              <a:avLst/>
              <a:gdLst>
                <a:gd name="connsiteX0" fmla="*/ 8467 w 550333"/>
                <a:gd name="connsiteY0" fmla="*/ 0 h 359833"/>
                <a:gd name="connsiteX1" fmla="*/ 118533 w 550333"/>
                <a:gd name="connsiteY1" fmla="*/ 143933 h 359833"/>
                <a:gd name="connsiteX2" fmla="*/ 232833 w 550333"/>
                <a:gd name="connsiteY2" fmla="*/ 237066 h 359833"/>
                <a:gd name="connsiteX3" fmla="*/ 334433 w 550333"/>
                <a:gd name="connsiteY3" fmla="*/ 304800 h 359833"/>
                <a:gd name="connsiteX4" fmla="*/ 550333 w 550333"/>
                <a:gd name="connsiteY4" fmla="*/ 359833 h 359833"/>
                <a:gd name="connsiteX5" fmla="*/ 0 w 550333"/>
                <a:gd name="connsiteY5" fmla="*/ 351366 h 359833"/>
                <a:gd name="connsiteX6" fmla="*/ 8467 w 550333"/>
                <a:gd name="connsiteY6" fmla="*/ 0 h 359833"/>
                <a:gd name="connsiteX0" fmla="*/ 8467 w 550333"/>
                <a:gd name="connsiteY0" fmla="*/ 0 h 359833"/>
                <a:gd name="connsiteX1" fmla="*/ 135467 w 550333"/>
                <a:gd name="connsiteY1" fmla="*/ 139699 h 359833"/>
                <a:gd name="connsiteX2" fmla="*/ 232833 w 550333"/>
                <a:gd name="connsiteY2" fmla="*/ 237066 h 359833"/>
                <a:gd name="connsiteX3" fmla="*/ 334433 w 550333"/>
                <a:gd name="connsiteY3" fmla="*/ 304800 h 359833"/>
                <a:gd name="connsiteX4" fmla="*/ 550333 w 550333"/>
                <a:gd name="connsiteY4" fmla="*/ 359833 h 359833"/>
                <a:gd name="connsiteX5" fmla="*/ 0 w 550333"/>
                <a:gd name="connsiteY5" fmla="*/ 351366 h 359833"/>
                <a:gd name="connsiteX6" fmla="*/ 8467 w 550333"/>
                <a:gd name="connsiteY6" fmla="*/ 0 h 359833"/>
                <a:gd name="connsiteX0" fmla="*/ 8467 w 550333"/>
                <a:gd name="connsiteY0" fmla="*/ 0 h 359833"/>
                <a:gd name="connsiteX1" fmla="*/ 135467 w 550333"/>
                <a:gd name="connsiteY1" fmla="*/ 139699 h 359833"/>
                <a:gd name="connsiteX2" fmla="*/ 245533 w 550333"/>
                <a:gd name="connsiteY2" fmla="*/ 228599 h 359833"/>
                <a:gd name="connsiteX3" fmla="*/ 334433 w 550333"/>
                <a:gd name="connsiteY3" fmla="*/ 304800 h 359833"/>
                <a:gd name="connsiteX4" fmla="*/ 550333 w 550333"/>
                <a:gd name="connsiteY4" fmla="*/ 359833 h 359833"/>
                <a:gd name="connsiteX5" fmla="*/ 0 w 550333"/>
                <a:gd name="connsiteY5" fmla="*/ 351366 h 359833"/>
                <a:gd name="connsiteX6" fmla="*/ 8467 w 550333"/>
                <a:gd name="connsiteY6" fmla="*/ 0 h 359833"/>
                <a:gd name="connsiteX0" fmla="*/ 8467 w 550333"/>
                <a:gd name="connsiteY0" fmla="*/ 0 h 359833"/>
                <a:gd name="connsiteX1" fmla="*/ 135467 w 550333"/>
                <a:gd name="connsiteY1" fmla="*/ 139699 h 359833"/>
                <a:gd name="connsiteX2" fmla="*/ 245533 w 550333"/>
                <a:gd name="connsiteY2" fmla="*/ 228599 h 359833"/>
                <a:gd name="connsiteX3" fmla="*/ 347133 w 550333"/>
                <a:gd name="connsiteY3" fmla="*/ 304800 h 359833"/>
                <a:gd name="connsiteX4" fmla="*/ 550333 w 550333"/>
                <a:gd name="connsiteY4" fmla="*/ 359833 h 359833"/>
                <a:gd name="connsiteX5" fmla="*/ 0 w 550333"/>
                <a:gd name="connsiteY5" fmla="*/ 351366 h 359833"/>
                <a:gd name="connsiteX6" fmla="*/ 8467 w 550333"/>
                <a:gd name="connsiteY6" fmla="*/ 0 h 359833"/>
                <a:gd name="connsiteX0" fmla="*/ 8467 w 499533"/>
                <a:gd name="connsiteY0" fmla="*/ 0 h 372533"/>
                <a:gd name="connsiteX1" fmla="*/ 135467 w 499533"/>
                <a:gd name="connsiteY1" fmla="*/ 139699 h 372533"/>
                <a:gd name="connsiteX2" fmla="*/ 245533 w 499533"/>
                <a:gd name="connsiteY2" fmla="*/ 228599 h 372533"/>
                <a:gd name="connsiteX3" fmla="*/ 347133 w 499533"/>
                <a:gd name="connsiteY3" fmla="*/ 304800 h 372533"/>
                <a:gd name="connsiteX4" fmla="*/ 499533 w 499533"/>
                <a:gd name="connsiteY4" fmla="*/ 372533 h 372533"/>
                <a:gd name="connsiteX5" fmla="*/ 0 w 499533"/>
                <a:gd name="connsiteY5" fmla="*/ 351366 h 372533"/>
                <a:gd name="connsiteX6" fmla="*/ 8467 w 499533"/>
                <a:gd name="connsiteY6" fmla="*/ 0 h 372533"/>
                <a:gd name="connsiteX0" fmla="*/ 8467 w 461433"/>
                <a:gd name="connsiteY0" fmla="*/ 0 h 364066"/>
                <a:gd name="connsiteX1" fmla="*/ 135467 w 461433"/>
                <a:gd name="connsiteY1" fmla="*/ 139699 h 364066"/>
                <a:gd name="connsiteX2" fmla="*/ 245533 w 461433"/>
                <a:gd name="connsiteY2" fmla="*/ 228599 h 364066"/>
                <a:gd name="connsiteX3" fmla="*/ 347133 w 461433"/>
                <a:gd name="connsiteY3" fmla="*/ 304800 h 364066"/>
                <a:gd name="connsiteX4" fmla="*/ 461433 w 461433"/>
                <a:gd name="connsiteY4" fmla="*/ 364066 h 364066"/>
                <a:gd name="connsiteX5" fmla="*/ 0 w 461433"/>
                <a:gd name="connsiteY5" fmla="*/ 351366 h 364066"/>
                <a:gd name="connsiteX6" fmla="*/ 8467 w 461433"/>
                <a:gd name="connsiteY6" fmla="*/ 0 h 364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1433" h="364066">
                  <a:moveTo>
                    <a:pt x="8467" y="0"/>
                  </a:moveTo>
                  <a:lnTo>
                    <a:pt x="135467" y="139699"/>
                  </a:lnTo>
                  <a:lnTo>
                    <a:pt x="245533" y="228599"/>
                  </a:lnTo>
                  <a:lnTo>
                    <a:pt x="347133" y="304800"/>
                  </a:lnTo>
                  <a:lnTo>
                    <a:pt x="461433" y="364066"/>
                  </a:lnTo>
                  <a:lnTo>
                    <a:pt x="0" y="351366"/>
                  </a:lnTo>
                  <a:lnTo>
                    <a:pt x="8467" y="0"/>
                  </a:lnTo>
                  <a:close/>
                </a:path>
              </a:pathLst>
            </a:custGeom>
            <a:solidFill>
              <a:srgbClr val="FF0000">
                <a:alpha val="50000"/>
              </a:srgbClr>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8" name="Group 17"/>
            <p:cNvGrpSpPr/>
            <p:nvPr/>
          </p:nvGrpSpPr>
          <p:grpSpPr>
            <a:xfrm>
              <a:off x="2446867" y="2203887"/>
              <a:ext cx="4301066" cy="3063307"/>
              <a:chOff x="2446867" y="2695677"/>
              <a:chExt cx="4301066" cy="3063307"/>
            </a:xfrm>
          </p:grpSpPr>
          <p:sp>
            <p:nvSpPr>
              <p:cNvPr id="11" name="Freeform 10"/>
              <p:cNvSpPr/>
              <p:nvPr/>
            </p:nvSpPr>
            <p:spPr>
              <a:xfrm flipH="1">
                <a:off x="2446867" y="2775470"/>
                <a:ext cx="4301066" cy="2968207"/>
              </a:xfrm>
              <a:custGeom>
                <a:avLst/>
                <a:gdLst>
                  <a:gd name="connsiteX0" fmla="*/ 0 w 3875548"/>
                  <a:gd name="connsiteY0" fmla="*/ 2345190 h 2345190"/>
                  <a:gd name="connsiteX1" fmla="*/ 196645 w 3875548"/>
                  <a:gd name="connsiteY1" fmla="*/ 2263255 h 2345190"/>
                  <a:gd name="connsiteX2" fmla="*/ 491612 w 3875548"/>
                  <a:gd name="connsiteY2" fmla="*/ 2017448 h 2345190"/>
                  <a:gd name="connsiteX3" fmla="*/ 729225 w 3875548"/>
                  <a:gd name="connsiteY3" fmla="*/ 1730674 h 2345190"/>
                  <a:gd name="connsiteX4" fmla="*/ 1016000 w 3875548"/>
                  <a:gd name="connsiteY4" fmla="*/ 1206287 h 2345190"/>
                  <a:gd name="connsiteX5" fmla="*/ 1261806 w 3875548"/>
                  <a:gd name="connsiteY5" fmla="*/ 747448 h 2345190"/>
                  <a:gd name="connsiteX6" fmla="*/ 1458451 w 3875548"/>
                  <a:gd name="connsiteY6" fmla="*/ 378739 h 2345190"/>
                  <a:gd name="connsiteX7" fmla="*/ 1671483 w 3875548"/>
                  <a:gd name="connsiteY7" fmla="*/ 132932 h 2345190"/>
                  <a:gd name="connsiteX8" fmla="*/ 1843548 w 3875548"/>
                  <a:gd name="connsiteY8" fmla="*/ 42803 h 2345190"/>
                  <a:gd name="connsiteX9" fmla="*/ 1982838 w 3875548"/>
                  <a:gd name="connsiteY9" fmla="*/ 1835 h 2345190"/>
                  <a:gd name="connsiteX10" fmla="*/ 2138516 w 3875548"/>
                  <a:gd name="connsiteY10" fmla="*/ 26416 h 2345190"/>
                  <a:gd name="connsiteX11" fmla="*/ 2343354 w 3875548"/>
                  <a:gd name="connsiteY11" fmla="*/ 190287 h 2345190"/>
                  <a:gd name="connsiteX12" fmla="*/ 2589161 w 3875548"/>
                  <a:gd name="connsiteY12" fmla="*/ 599964 h 2345190"/>
                  <a:gd name="connsiteX13" fmla="*/ 2744838 w 3875548"/>
                  <a:gd name="connsiteY13" fmla="*/ 935900 h 2345190"/>
                  <a:gd name="connsiteX14" fmla="*/ 2990645 w 3875548"/>
                  <a:gd name="connsiteY14" fmla="*/ 1386545 h 2345190"/>
                  <a:gd name="connsiteX15" fmla="*/ 3146322 w 3875548"/>
                  <a:gd name="connsiteY15" fmla="*/ 1673319 h 2345190"/>
                  <a:gd name="connsiteX16" fmla="*/ 3318387 w 3875548"/>
                  <a:gd name="connsiteY16" fmla="*/ 1927319 h 2345190"/>
                  <a:gd name="connsiteX17" fmla="*/ 3588774 w 3875548"/>
                  <a:gd name="connsiteY17" fmla="*/ 2205900 h 2345190"/>
                  <a:gd name="connsiteX18" fmla="*/ 3875548 w 3875548"/>
                  <a:gd name="connsiteY18" fmla="*/ 2345190 h 2345190"/>
                  <a:gd name="connsiteX0" fmla="*/ 0 w 3875548"/>
                  <a:gd name="connsiteY0" fmla="*/ 2345190 h 2345190"/>
                  <a:gd name="connsiteX1" fmla="*/ 196645 w 3875548"/>
                  <a:gd name="connsiteY1" fmla="*/ 2263255 h 2345190"/>
                  <a:gd name="connsiteX2" fmla="*/ 491612 w 3875548"/>
                  <a:gd name="connsiteY2" fmla="*/ 2017448 h 2345190"/>
                  <a:gd name="connsiteX3" fmla="*/ 729225 w 3875548"/>
                  <a:gd name="connsiteY3" fmla="*/ 1730674 h 2345190"/>
                  <a:gd name="connsiteX4" fmla="*/ 1016000 w 3875548"/>
                  <a:gd name="connsiteY4" fmla="*/ 1206287 h 2345190"/>
                  <a:gd name="connsiteX5" fmla="*/ 1261806 w 3875548"/>
                  <a:gd name="connsiteY5" fmla="*/ 747448 h 2345190"/>
                  <a:gd name="connsiteX6" fmla="*/ 1458451 w 3875548"/>
                  <a:gd name="connsiteY6" fmla="*/ 378739 h 2345190"/>
                  <a:gd name="connsiteX7" fmla="*/ 1671483 w 3875548"/>
                  <a:gd name="connsiteY7" fmla="*/ 132932 h 2345190"/>
                  <a:gd name="connsiteX8" fmla="*/ 1843548 w 3875548"/>
                  <a:gd name="connsiteY8" fmla="*/ 42803 h 2345190"/>
                  <a:gd name="connsiteX9" fmla="*/ 1982838 w 3875548"/>
                  <a:gd name="connsiteY9" fmla="*/ 1835 h 2345190"/>
                  <a:gd name="connsiteX10" fmla="*/ 2138516 w 3875548"/>
                  <a:gd name="connsiteY10" fmla="*/ 26416 h 2345190"/>
                  <a:gd name="connsiteX11" fmla="*/ 2343354 w 3875548"/>
                  <a:gd name="connsiteY11" fmla="*/ 190287 h 2345190"/>
                  <a:gd name="connsiteX12" fmla="*/ 2589161 w 3875548"/>
                  <a:gd name="connsiteY12" fmla="*/ 599964 h 2345190"/>
                  <a:gd name="connsiteX13" fmla="*/ 2744838 w 3875548"/>
                  <a:gd name="connsiteY13" fmla="*/ 935900 h 2345190"/>
                  <a:gd name="connsiteX14" fmla="*/ 2990645 w 3875548"/>
                  <a:gd name="connsiteY14" fmla="*/ 1386545 h 2345190"/>
                  <a:gd name="connsiteX15" fmla="*/ 3146322 w 3875548"/>
                  <a:gd name="connsiteY15" fmla="*/ 1673319 h 2345190"/>
                  <a:gd name="connsiteX16" fmla="*/ 3318387 w 3875548"/>
                  <a:gd name="connsiteY16" fmla="*/ 1927319 h 2345190"/>
                  <a:gd name="connsiteX17" fmla="*/ 3580580 w 3875548"/>
                  <a:gd name="connsiteY17" fmla="*/ 2238674 h 2345190"/>
                  <a:gd name="connsiteX18" fmla="*/ 3875548 w 3875548"/>
                  <a:gd name="connsiteY18" fmla="*/ 2345190 h 2345190"/>
                  <a:gd name="connsiteX0" fmla="*/ 0 w 3875548"/>
                  <a:gd name="connsiteY0" fmla="*/ 2343982 h 2343982"/>
                  <a:gd name="connsiteX1" fmla="*/ 196645 w 3875548"/>
                  <a:gd name="connsiteY1" fmla="*/ 2262047 h 2343982"/>
                  <a:gd name="connsiteX2" fmla="*/ 491612 w 3875548"/>
                  <a:gd name="connsiteY2" fmla="*/ 2016240 h 2343982"/>
                  <a:gd name="connsiteX3" fmla="*/ 729225 w 3875548"/>
                  <a:gd name="connsiteY3" fmla="*/ 1729466 h 2343982"/>
                  <a:gd name="connsiteX4" fmla="*/ 1016000 w 3875548"/>
                  <a:gd name="connsiteY4" fmla="*/ 1205079 h 2343982"/>
                  <a:gd name="connsiteX5" fmla="*/ 1261806 w 3875548"/>
                  <a:gd name="connsiteY5" fmla="*/ 746240 h 2343982"/>
                  <a:gd name="connsiteX6" fmla="*/ 1458451 w 3875548"/>
                  <a:gd name="connsiteY6" fmla="*/ 377531 h 2343982"/>
                  <a:gd name="connsiteX7" fmla="*/ 1671483 w 3875548"/>
                  <a:gd name="connsiteY7" fmla="*/ 131724 h 2343982"/>
                  <a:gd name="connsiteX8" fmla="*/ 1835354 w 3875548"/>
                  <a:gd name="connsiteY8" fmla="*/ 25208 h 2343982"/>
                  <a:gd name="connsiteX9" fmla="*/ 1982838 w 3875548"/>
                  <a:gd name="connsiteY9" fmla="*/ 627 h 2343982"/>
                  <a:gd name="connsiteX10" fmla="*/ 2138516 w 3875548"/>
                  <a:gd name="connsiteY10" fmla="*/ 25208 h 2343982"/>
                  <a:gd name="connsiteX11" fmla="*/ 2343354 w 3875548"/>
                  <a:gd name="connsiteY11" fmla="*/ 189079 h 2343982"/>
                  <a:gd name="connsiteX12" fmla="*/ 2589161 w 3875548"/>
                  <a:gd name="connsiteY12" fmla="*/ 598756 h 2343982"/>
                  <a:gd name="connsiteX13" fmla="*/ 2744838 w 3875548"/>
                  <a:gd name="connsiteY13" fmla="*/ 934692 h 2343982"/>
                  <a:gd name="connsiteX14" fmla="*/ 2990645 w 3875548"/>
                  <a:gd name="connsiteY14" fmla="*/ 1385337 h 2343982"/>
                  <a:gd name="connsiteX15" fmla="*/ 3146322 w 3875548"/>
                  <a:gd name="connsiteY15" fmla="*/ 1672111 h 2343982"/>
                  <a:gd name="connsiteX16" fmla="*/ 3318387 w 3875548"/>
                  <a:gd name="connsiteY16" fmla="*/ 1926111 h 2343982"/>
                  <a:gd name="connsiteX17" fmla="*/ 3580580 w 3875548"/>
                  <a:gd name="connsiteY17" fmla="*/ 2237466 h 2343982"/>
                  <a:gd name="connsiteX18" fmla="*/ 3875548 w 3875548"/>
                  <a:gd name="connsiteY18" fmla="*/ 2343982 h 2343982"/>
                  <a:gd name="connsiteX0" fmla="*/ 0 w 3875548"/>
                  <a:gd name="connsiteY0" fmla="*/ 2344481 h 2344481"/>
                  <a:gd name="connsiteX1" fmla="*/ 196645 w 3875548"/>
                  <a:gd name="connsiteY1" fmla="*/ 2262546 h 2344481"/>
                  <a:gd name="connsiteX2" fmla="*/ 491612 w 3875548"/>
                  <a:gd name="connsiteY2" fmla="*/ 2016739 h 2344481"/>
                  <a:gd name="connsiteX3" fmla="*/ 729225 w 3875548"/>
                  <a:gd name="connsiteY3" fmla="*/ 1729965 h 2344481"/>
                  <a:gd name="connsiteX4" fmla="*/ 1016000 w 3875548"/>
                  <a:gd name="connsiteY4" fmla="*/ 1205578 h 2344481"/>
                  <a:gd name="connsiteX5" fmla="*/ 1261806 w 3875548"/>
                  <a:gd name="connsiteY5" fmla="*/ 746739 h 2344481"/>
                  <a:gd name="connsiteX6" fmla="*/ 1458451 w 3875548"/>
                  <a:gd name="connsiteY6" fmla="*/ 378030 h 2344481"/>
                  <a:gd name="connsiteX7" fmla="*/ 1671483 w 3875548"/>
                  <a:gd name="connsiteY7" fmla="*/ 132223 h 2344481"/>
                  <a:gd name="connsiteX8" fmla="*/ 1835354 w 3875548"/>
                  <a:gd name="connsiteY8" fmla="*/ 25707 h 2344481"/>
                  <a:gd name="connsiteX9" fmla="*/ 1982838 w 3875548"/>
                  <a:gd name="connsiteY9" fmla="*/ 1126 h 2344481"/>
                  <a:gd name="connsiteX10" fmla="*/ 2179484 w 3875548"/>
                  <a:gd name="connsiteY10" fmla="*/ 50288 h 2344481"/>
                  <a:gd name="connsiteX11" fmla="*/ 2343354 w 3875548"/>
                  <a:gd name="connsiteY11" fmla="*/ 189578 h 2344481"/>
                  <a:gd name="connsiteX12" fmla="*/ 2589161 w 3875548"/>
                  <a:gd name="connsiteY12" fmla="*/ 599255 h 2344481"/>
                  <a:gd name="connsiteX13" fmla="*/ 2744838 w 3875548"/>
                  <a:gd name="connsiteY13" fmla="*/ 935191 h 2344481"/>
                  <a:gd name="connsiteX14" fmla="*/ 2990645 w 3875548"/>
                  <a:gd name="connsiteY14" fmla="*/ 1385836 h 2344481"/>
                  <a:gd name="connsiteX15" fmla="*/ 3146322 w 3875548"/>
                  <a:gd name="connsiteY15" fmla="*/ 1672610 h 2344481"/>
                  <a:gd name="connsiteX16" fmla="*/ 3318387 w 3875548"/>
                  <a:gd name="connsiteY16" fmla="*/ 1926610 h 2344481"/>
                  <a:gd name="connsiteX17" fmla="*/ 3580580 w 3875548"/>
                  <a:gd name="connsiteY17" fmla="*/ 2237965 h 2344481"/>
                  <a:gd name="connsiteX18" fmla="*/ 3875548 w 3875548"/>
                  <a:gd name="connsiteY18" fmla="*/ 2344481 h 2344481"/>
                  <a:gd name="connsiteX0" fmla="*/ 0 w 3875548"/>
                  <a:gd name="connsiteY0" fmla="*/ 2337303 h 2337303"/>
                  <a:gd name="connsiteX1" fmla="*/ 196645 w 3875548"/>
                  <a:gd name="connsiteY1" fmla="*/ 2255368 h 2337303"/>
                  <a:gd name="connsiteX2" fmla="*/ 491612 w 3875548"/>
                  <a:gd name="connsiteY2" fmla="*/ 2009561 h 2337303"/>
                  <a:gd name="connsiteX3" fmla="*/ 729225 w 3875548"/>
                  <a:gd name="connsiteY3" fmla="*/ 1722787 h 2337303"/>
                  <a:gd name="connsiteX4" fmla="*/ 1016000 w 3875548"/>
                  <a:gd name="connsiteY4" fmla="*/ 1198400 h 2337303"/>
                  <a:gd name="connsiteX5" fmla="*/ 1261806 w 3875548"/>
                  <a:gd name="connsiteY5" fmla="*/ 739561 h 2337303"/>
                  <a:gd name="connsiteX6" fmla="*/ 1458451 w 3875548"/>
                  <a:gd name="connsiteY6" fmla="*/ 370852 h 2337303"/>
                  <a:gd name="connsiteX7" fmla="*/ 1671483 w 3875548"/>
                  <a:gd name="connsiteY7" fmla="*/ 125045 h 2337303"/>
                  <a:gd name="connsiteX8" fmla="*/ 1835354 w 3875548"/>
                  <a:gd name="connsiteY8" fmla="*/ 18529 h 2337303"/>
                  <a:gd name="connsiteX9" fmla="*/ 2015612 w 3875548"/>
                  <a:gd name="connsiteY9" fmla="*/ 2141 h 2337303"/>
                  <a:gd name="connsiteX10" fmla="*/ 2179484 w 3875548"/>
                  <a:gd name="connsiteY10" fmla="*/ 43110 h 2337303"/>
                  <a:gd name="connsiteX11" fmla="*/ 2343354 w 3875548"/>
                  <a:gd name="connsiteY11" fmla="*/ 182400 h 2337303"/>
                  <a:gd name="connsiteX12" fmla="*/ 2589161 w 3875548"/>
                  <a:gd name="connsiteY12" fmla="*/ 592077 h 2337303"/>
                  <a:gd name="connsiteX13" fmla="*/ 2744838 w 3875548"/>
                  <a:gd name="connsiteY13" fmla="*/ 928013 h 2337303"/>
                  <a:gd name="connsiteX14" fmla="*/ 2990645 w 3875548"/>
                  <a:gd name="connsiteY14" fmla="*/ 1378658 h 2337303"/>
                  <a:gd name="connsiteX15" fmla="*/ 3146322 w 3875548"/>
                  <a:gd name="connsiteY15" fmla="*/ 1665432 h 2337303"/>
                  <a:gd name="connsiteX16" fmla="*/ 3318387 w 3875548"/>
                  <a:gd name="connsiteY16" fmla="*/ 1919432 h 2337303"/>
                  <a:gd name="connsiteX17" fmla="*/ 3580580 w 3875548"/>
                  <a:gd name="connsiteY17" fmla="*/ 2230787 h 2337303"/>
                  <a:gd name="connsiteX18" fmla="*/ 3875548 w 3875548"/>
                  <a:gd name="connsiteY18" fmla="*/ 2337303 h 2337303"/>
                  <a:gd name="connsiteX0" fmla="*/ 0 w 3875548"/>
                  <a:gd name="connsiteY0" fmla="*/ 2337303 h 2337303"/>
                  <a:gd name="connsiteX1" fmla="*/ 196645 w 3875548"/>
                  <a:gd name="connsiteY1" fmla="*/ 2255368 h 2337303"/>
                  <a:gd name="connsiteX2" fmla="*/ 491612 w 3875548"/>
                  <a:gd name="connsiteY2" fmla="*/ 2009561 h 2337303"/>
                  <a:gd name="connsiteX3" fmla="*/ 729225 w 3875548"/>
                  <a:gd name="connsiteY3" fmla="*/ 1722787 h 2337303"/>
                  <a:gd name="connsiteX4" fmla="*/ 1024194 w 3875548"/>
                  <a:gd name="connsiteY4" fmla="*/ 1222981 h 2337303"/>
                  <a:gd name="connsiteX5" fmla="*/ 1261806 w 3875548"/>
                  <a:gd name="connsiteY5" fmla="*/ 739561 h 2337303"/>
                  <a:gd name="connsiteX6" fmla="*/ 1458451 w 3875548"/>
                  <a:gd name="connsiteY6" fmla="*/ 370852 h 2337303"/>
                  <a:gd name="connsiteX7" fmla="*/ 1671483 w 3875548"/>
                  <a:gd name="connsiteY7" fmla="*/ 125045 h 2337303"/>
                  <a:gd name="connsiteX8" fmla="*/ 1835354 w 3875548"/>
                  <a:gd name="connsiteY8" fmla="*/ 18529 h 2337303"/>
                  <a:gd name="connsiteX9" fmla="*/ 2015612 w 3875548"/>
                  <a:gd name="connsiteY9" fmla="*/ 2141 h 2337303"/>
                  <a:gd name="connsiteX10" fmla="*/ 2179484 w 3875548"/>
                  <a:gd name="connsiteY10" fmla="*/ 43110 h 2337303"/>
                  <a:gd name="connsiteX11" fmla="*/ 2343354 w 3875548"/>
                  <a:gd name="connsiteY11" fmla="*/ 182400 h 2337303"/>
                  <a:gd name="connsiteX12" fmla="*/ 2589161 w 3875548"/>
                  <a:gd name="connsiteY12" fmla="*/ 592077 h 2337303"/>
                  <a:gd name="connsiteX13" fmla="*/ 2744838 w 3875548"/>
                  <a:gd name="connsiteY13" fmla="*/ 928013 h 2337303"/>
                  <a:gd name="connsiteX14" fmla="*/ 2990645 w 3875548"/>
                  <a:gd name="connsiteY14" fmla="*/ 1378658 h 2337303"/>
                  <a:gd name="connsiteX15" fmla="*/ 3146322 w 3875548"/>
                  <a:gd name="connsiteY15" fmla="*/ 1665432 h 2337303"/>
                  <a:gd name="connsiteX16" fmla="*/ 3318387 w 3875548"/>
                  <a:gd name="connsiteY16" fmla="*/ 1919432 h 2337303"/>
                  <a:gd name="connsiteX17" fmla="*/ 3580580 w 3875548"/>
                  <a:gd name="connsiteY17" fmla="*/ 2230787 h 2337303"/>
                  <a:gd name="connsiteX18" fmla="*/ 3875548 w 3875548"/>
                  <a:gd name="connsiteY18" fmla="*/ 2337303 h 2337303"/>
                  <a:gd name="connsiteX0" fmla="*/ 0 w 3875548"/>
                  <a:gd name="connsiteY0" fmla="*/ 2337303 h 2337303"/>
                  <a:gd name="connsiteX1" fmla="*/ 196645 w 3875548"/>
                  <a:gd name="connsiteY1" fmla="*/ 2255368 h 2337303"/>
                  <a:gd name="connsiteX2" fmla="*/ 491612 w 3875548"/>
                  <a:gd name="connsiteY2" fmla="*/ 2009561 h 2337303"/>
                  <a:gd name="connsiteX3" fmla="*/ 729225 w 3875548"/>
                  <a:gd name="connsiteY3" fmla="*/ 1722787 h 2337303"/>
                  <a:gd name="connsiteX4" fmla="*/ 1024194 w 3875548"/>
                  <a:gd name="connsiteY4" fmla="*/ 1222981 h 2337303"/>
                  <a:gd name="connsiteX5" fmla="*/ 1261806 w 3875548"/>
                  <a:gd name="connsiteY5" fmla="*/ 739561 h 2337303"/>
                  <a:gd name="connsiteX6" fmla="*/ 1458451 w 3875548"/>
                  <a:gd name="connsiteY6" fmla="*/ 370852 h 2337303"/>
                  <a:gd name="connsiteX7" fmla="*/ 1671483 w 3875548"/>
                  <a:gd name="connsiteY7" fmla="*/ 125045 h 2337303"/>
                  <a:gd name="connsiteX8" fmla="*/ 1835354 w 3875548"/>
                  <a:gd name="connsiteY8" fmla="*/ 18529 h 2337303"/>
                  <a:gd name="connsiteX9" fmla="*/ 2015612 w 3875548"/>
                  <a:gd name="connsiteY9" fmla="*/ 2141 h 2337303"/>
                  <a:gd name="connsiteX10" fmla="*/ 2179484 w 3875548"/>
                  <a:gd name="connsiteY10" fmla="*/ 43110 h 2337303"/>
                  <a:gd name="connsiteX11" fmla="*/ 2343354 w 3875548"/>
                  <a:gd name="connsiteY11" fmla="*/ 182400 h 2337303"/>
                  <a:gd name="connsiteX12" fmla="*/ 2589161 w 3875548"/>
                  <a:gd name="connsiteY12" fmla="*/ 592077 h 2337303"/>
                  <a:gd name="connsiteX13" fmla="*/ 2769419 w 3875548"/>
                  <a:gd name="connsiteY13" fmla="*/ 960787 h 2337303"/>
                  <a:gd name="connsiteX14" fmla="*/ 2990645 w 3875548"/>
                  <a:gd name="connsiteY14" fmla="*/ 1378658 h 2337303"/>
                  <a:gd name="connsiteX15" fmla="*/ 3146322 w 3875548"/>
                  <a:gd name="connsiteY15" fmla="*/ 1665432 h 2337303"/>
                  <a:gd name="connsiteX16" fmla="*/ 3318387 w 3875548"/>
                  <a:gd name="connsiteY16" fmla="*/ 1919432 h 2337303"/>
                  <a:gd name="connsiteX17" fmla="*/ 3580580 w 3875548"/>
                  <a:gd name="connsiteY17" fmla="*/ 2230787 h 2337303"/>
                  <a:gd name="connsiteX18" fmla="*/ 3875548 w 3875548"/>
                  <a:gd name="connsiteY18" fmla="*/ 2337303 h 2337303"/>
                  <a:gd name="connsiteX0" fmla="*/ 0 w 3875548"/>
                  <a:gd name="connsiteY0" fmla="*/ 2337303 h 2337303"/>
                  <a:gd name="connsiteX1" fmla="*/ 196645 w 3875548"/>
                  <a:gd name="connsiteY1" fmla="*/ 2255368 h 2337303"/>
                  <a:gd name="connsiteX2" fmla="*/ 491612 w 3875548"/>
                  <a:gd name="connsiteY2" fmla="*/ 2009561 h 2337303"/>
                  <a:gd name="connsiteX3" fmla="*/ 729225 w 3875548"/>
                  <a:gd name="connsiteY3" fmla="*/ 1722787 h 2337303"/>
                  <a:gd name="connsiteX4" fmla="*/ 1024194 w 3875548"/>
                  <a:gd name="connsiteY4" fmla="*/ 1222981 h 2337303"/>
                  <a:gd name="connsiteX5" fmla="*/ 1261806 w 3875548"/>
                  <a:gd name="connsiteY5" fmla="*/ 739561 h 2337303"/>
                  <a:gd name="connsiteX6" fmla="*/ 1483032 w 3875548"/>
                  <a:gd name="connsiteY6" fmla="*/ 370852 h 2337303"/>
                  <a:gd name="connsiteX7" fmla="*/ 1671483 w 3875548"/>
                  <a:gd name="connsiteY7" fmla="*/ 125045 h 2337303"/>
                  <a:gd name="connsiteX8" fmla="*/ 1835354 w 3875548"/>
                  <a:gd name="connsiteY8" fmla="*/ 18529 h 2337303"/>
                  <a:gd name="connsiteX9" fmla="*/ 2015612 w 3875548"/>
                  <a:gd name="connsiteY9" fmla="*/ 2141 h 2337303"/>
                  <a:gd name="connsiteX10" fmla="*/ 2179484 w 3875548"/>
                  <a:gd name="connsiteY10" fmla="*/ 43110 h 2337303"/>
                  <a:gd name="connsiteX11" fmla="*/ 2343354 w 3875548"/>
                  <a:gd name="connsiteY11" fmla="*/ 182400 h 2337303"/>
                  <a:gd name="connsiteX12" fmla="*/ 2589161 w 3875548"/>
                  <a:gd name="connsiteY12" fmla="*/ 592077 h 2337303"/>
                  <a:gd name="connsiteX13" fmla="*/ 2769419 w 3875548"/>
                  <a:gd name="connsiteY13" fmla="*/ 960787 h 2337303"/>
                  <a:gd name="connsiteX14" fmla="*/ 2990645 w 3875548"/>
                  <a:gd name="connsiteY14" fmla="*/ 1378658 h 2337303"/>
                  <a:gd name="connsiteX15" fmla="*/ 3146322 w 3875548"/>
                  <a:gd name="connsiteY15" fmla="*/ 1665432 h 2337303"/>
                  <a:gd name="connsiteX16" fmla="*/ 3318387 w 3875548"/>
                  <a:gd name="connsiteY16" fmla="*/ 1919432 h 2337303"/>
                  <a:gd name="connsiteX17" fmla="*/ 3580580 w 3875548"/>
                  <a:gd name="connsiteY17" fmla="*/ 2230787 h 2337303"/>
                  <a:gd name="connsiteX18" fmla="*/ 3875548 w 3875548"/>
                  <a:gd name="connsiteY18" fmla="*/ 2337303 h 2337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875548" h="2337303">
                    <a:moveTo>
                      <a:pt x="0" y="2337303"/>
                    </a:moveTo>
                    <a:cubicBezTo>
                      <a:pt x="57355" y="2323647"/>
                      <a:pt x="114710" y="2309992"/>
                      <a:pt x="196645" y="2255368"/>
                    </a:cubicBezTo>
                    <a:cubicBezTo>
                      <a:pt x="278580" y="2200744"/>
                      <a:pt x="402849" y="2098324"/>
                      <a:pt x="491612" y="2009561"/>
                    </a:cubicBezTo>
                    <a:cubicBezTo>
                      <a:pt x="580375" y="1920798"/>
                      <a:pt x="640461" y="1853884"/>
                      <a:pt x="729225" y="1722787"/>
                    </a:cubicBezTo>
                    <a:cubicBezTo>
                      <a:pt x="817989" y="1591690"/>
                      <a:pt x="935431" y="1386852"/>
                      <a:pt x="1024194" y="1222981"/>
                    </a:cubicBezTo>
                    <a:cubicBezTo>
                      <a:pt x="1112957" y="1059110"/>
                      <a:pt x="1185333" y="881582"/>
                      <a:pt x="1261806" y="739561"/>
                    </a:cubicBezTo>
                    <a:cubicBezTo>
                      <a:pt x="1338279" y="597540"/>
                      <a:pt x="1414753" y="473271"/>
                      <a:pt x="1483032" y="370852"/>
                    </a:cubicBezTo>
                    <a:cubicBezTo>
                      <a:pt x="1551311" y="268433"/>
                      <a:pt x="1612763" y="183766"/>
                      <a:pt x="1671483" y="125045"/>
                    </a:cubicBezTo>
                    <a:cubicBezTo>
                      <a:pt x="1730203" y="66325"/>
                      <a:pt x="1777999" y="39013"/>
                      <a:pt x="1835354" y="18529"/>
                    </a:cubicBezTo>
                    <a:cubicBezTo>
                      <a:pt x="1892709" y="-1955"/>
                      <a:pt x="1958257" y="-1956"/>
                      <a:pt x="2015612" y="2141"/>
                    </a:cubicBezTo>
                    <a:cubicBezTo>
                      <a:pt x="2072967" y="6238"/>
                      <a:pt x="2124860" y="13067"/>
                      <a:pt x="2179484" y="43110"/>
                    </a:cubicBezTo>
                    <a:cubicBezTo>
                      <a:pt x="2234108" y="73153"/>
                      <a:pt x="2275075" y="90906"/>
                      <a:pt x="2343354" y="182400"/>
                    </a:cubicBezTo>
                    <a:cubicBezTo>
                      <a:pt x="2411633" y="273894"/>
                      <a:pt x="2518150" y="462346"/>
                      <a:pt x="2589161" y="592077"/>
                    </a:cubicBezTo>
                    <a:cubicBezTo>
                      <a:pt x="2660172" y="721808"/>
                      <a:pt x="2702505" y="829690"/>
                      <a:pt x="2769419" y="960787"/>
                    </a:cubicBezTo>
                    <a:cubicBezTo>
                      <a:pt x="2836333" y="1091884"/>
                      <a:pt x="2927828" y="1261217"/>
                      <a:pt x="2990645" y="1378658"/>
                    </a:cubicBezTo>
                    <a:cubicBezTo>
                      <a:pt x="3053462" y="1496099"/>
                      <a:pt x="3091698" y="1575303"/>
                      <a:pt x="3146322" y="1665432"/>
                    </a:cubicBezTo>
                    <a:cubicBezTo>
                      <a:pt x="3200946" y="1755561"/>
                      <a:pt x="3246011" y="1825206"/>
                      <a:pt x="3318387" y="1919432"/>
                    </a:cubicBezTo>
                    <a:cubicBezTo>
                      <a:pt x="3390763" y="2013658"/>
                      <a:pt x="3487720" y="2161142"/>
                      <a:pt x="3580580" y="2230787"/>
                    </a:cubicBezTo>
                    <a:cubicBezTo>
                      <a:pt x="3673440" y="2300432"/>
                      <a:pt x="3635204" y="2320916"/>
                      <a:pt x="3875548" y="2337303"/>
                    </a:cubicBezTo>
                  </a:path>
                </a:pathLst>
              </a:custGeom>
              <a:ln w="50800">
                <a:gradFill flip="none" rotWithShape="1">
                  <a:gsLst>
                    <a:gs pos="100000">
                      <a:srgbClr val="0000FF"/>
                    </a:gs>
                    <a:gs pos="0">
                      <a:srgbClr val="FF0000"/>
                    </a:gs>
                    <a:gs pos="50000">
                      <a:schemeClr val="bg1"/>
                    </a:gs>
                  </a:gsLst>
                  <a:lin ang="0" scaled="1"/>
                  <a:tileRect/>
                </a:gra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13" name="Straight Connector 12"/>
              <p:cNvCxnSpPr/>
              <p:nvPr/>
            </p:nvCxnSpPr>
            <p:spPr>
              <a:xfrm flipH="1">
                <a:off x="6426691" y="2710984"/>
                <a:ext cx="49162" cy="3048000"/>
              </a:xfrm>
              <a:prstGeom prst="line">
                <a:avLst/>
              </a:prstGeom>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flipH="1">
                <a:off x="4527754" y="2695677"/>
                <a:ext cx="49162" cy="3048000"/>
              </a:xfrm>
              <a:prstGeom prst="line">
                <a:avLst/>
              </a:prstGeom>
            </p:spPr>
            <p:style>
              <a:lnRef idx="2">
                <a:schemeClr val="accent1"/>
              </a:lnRef>
              <a:fillRef idx="0">
                <a:schemeClr val="accent1"/>
              </a:fillRef>
              <a:effectRef idx="1">
                <a:schemeClr val="accent1"/>
              </a:effectRef>
              <a:fontRef idx="minor">
                <a:schemeClr val="tx1"/>
              </a:fontRef>
            </p:style>
          </p:cxnSp>
        </p:grpSp>
      </p:grpSp>
      <p:grpSp>
        <p:nvGrpSpPr>
          <p:cNvPr id="3" name="Group 2"/>
          <p:cNvGrpSpPr/>
          <p:nvPr/>
        </p:nvGrpSpPr>
        <p:grpSpPr>
          <a:xfrm>
            <a:off x="90129" y="1798506"/>
            <a:ext cx="9301181" cy="4931086"/>
            <a:chOff x="90129" y="1798506"/>
            <a:chExt cx="9301181" cy="4931086"/>
          </a:xfrm>
        </p:grpSpPr>
        <p:sp>
          <p:nvSpPr>
            <p:cNvPr id="29" name="TextBox 28"/>
            <p:cNvSpPr txBox="1"/>
            <p:nvPr/>
          </p:nvSpPr>
          <p:spPr>
            <a:xfrm>
              <a:off x="90129" y="6206372"/>
              <a:ext cx="8937482" cy="523220"/>
            </a:xfrm>
            <a:prstGeom prst="rect">
              <a:avLst/>
            </a:prstGeom>
            <a:noFill/>
          </p:spPr>
          <p:txBody>
            <a:bodyPr wrap="square" rtlCol="0">
              <a:spAutoFit/>
            </a:bodyPr>
            <a:lstStyle/>
            <a:p>
              <a:pPr algn="ctr"/>
              <a:r>
                <a:rPr lang="en-US" sz="2800" b="1" i="1" dirty="0" smtClean="0">
                  <a:solidFill>
                    <a:srgbClr val="8EB4E3"/>
                  </a:solidFill>
                </a:rPr>
                <a:t>A small average change can mean a big effect on extremes</a:t>
              </a:r>
            </a:p>
          </p:txBody>
        </p:sp>
        <p:pic>
          <p:nvPicPr>
            <p:cNvPr id="31" name="Picture 30"/>
            <p:cNvPicPr>
              <a:picLocks noChangeAspect="1"/>
            </p:cNvPicPr>
            <p:nvPr/>
          </p:nvPicPr>
          <p:blipFill rotWithShape="1">
            <a:blip r:embed="rId3"/>
            <a:srcRect l="606" t="313" r="829" b="628"/>
            <a:stretch/>
          </p:blipFill>
          <p:spPr>
            <a:xfrm>
              <a:off x="5257800" y="2505456"/>
              <a:ext cx="1773936" cy="1737360"/>
            </a:xfrm>
            <a:prstGeom prst="rect">
              <a:avLst/>
            </a:prstGeom>
          </p:spPr>
        </p:pic>
        <p:sp>
          <p:nvSpPr>
            <p:cNvPr id="33" name="TextBox 32"/>
            <p:cNvSpPr txBox="1"/>
            <p:nvPr/>
          </p:nvSpPr>
          <p:spPr>
            <a:xfrm>
              <a:off x="7054752" y="2595851"/>
              <a:ext cx="1864893" cy="1569660"/>
            </a:xfrm>
            <a:prstGeom prst="rect">
              <a:avLst/>
            </a:prstGeom>
            <a:noFill/>
          </p:spPr>
          <p:txBody>
            <a:bodyPr wrap="square" rtlCol="0">
              <a:spAutoFit/>
            </a:bodyPr>
            <a:lstStyle/>
            <a:p>
              <a:r>
                <a:rPr lang="en-US" sz="3200" dirty="0" smtClean="0">
                  <a:solidFill>
                    <a:srgbClr val="FF0000"/>
                  </a:solidFill>
                </a:rPr>
                <a:t>Extremely warm days</a:t>
              </a:r>
            </a:p>
          </p:txBody>
        </p:sp>
        <p:sp>
          <p:nvSpPr>
            <p:cNvPr id="34" name="TextBox 33"/>
            <p:cNvSpPr txBox="1"/>
            <p:nvPr/>
          </p:nvSpPr>
          <p:spPr>
            <a:xfrm>
              <a:off x="5160008" y="1798506"/>
              <a:ext cx="4231302" cy="584776"/>
            </a:xfrm>
            <a:prstGeom prst="rect">
              <a:avLst/>
            </a:prstGeom>
            <a:noFill/>
          </p:spPr>
          <p:txBody>
            <a:bodyPr wrap="square" rtlCol="0">
              <a:spAutoFit/>
            </a:bodyPr>
            <a:lstStyle/>
            <a:p>
              <a:r>
                <a:rPr lang="en-US" sz="3200" b="1" u="sng" dirty="0" smtClean="0">
                  <a:solidFill>
                    <a:srgbClr val="FF0000"/>
                  </a:solidFill>
                </a:rPr>
                <a:t>Very Likely Increase:</a:t>
              </a:r>
              <a:endParaRPr lang="en-US" sz="3200" b="1" u="sng" dirty="0">
                <a:solidFill>
                  <a:srgbClr val="FF0000"/>
                </a:solidFill>
              </a:endParaRPr>
            </a:p>
          </p:txBody>
        </p:sp>
      </p:grpSp>
    </p:spTree>
    <p:extLst>
      <p:ext uri="{BB962C8B-B14F-4D97-AF65-F5344CB8AC3E}">
        <p14:creationId xmlns:p14="http://schemas.microsoft.com/office/powerpoint/2010/main" val="31462707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1+#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t="2" r="23140" b="15021"/>
          <a:stretch/>
        </p:blipFill>
        <p:spPr>
          <a:xfrm>
            <a:off x="577060" y="507999"/>
            <a:ext cx="7589520" cy="5705856"/>
          </a:xfrm>
          <a:prstGeom prst="rect">
            <a:avLst/>
          </a:prstGeom>
        </p:spPr>
      </p:pic>
      <p:sp>
        <p:nvSpPr>
          <p:cNvPr id="2" name="Title 1"/>
          <p:cNvSpPr>
            <a:spLocks noGrp="1"/>
          </p:cNvSpPr>
          <p:nvPr>
            <p:ph type="title"/>
          </p:nvPr>
        </p:nvSpPr>
        <p:spPr>
          <a:xfrm>
            <a:off x="457200" y="20638"/>
            <a:ext cx="8229600" cy="815104"/>
          </a:xfrm>
        </p:spPr>
        <p:txBody>
          <a:bodyPr>
            <a:normAutofit fontScale="90000"/>
          </a:bodyPr>
          <a:lstStyle/>
          <a:p>
            <a:r>
              <a:rPr lang="en-US" dirty="0" smtClean="0">
                <a:solidFill>
                  <a:srgbClr val="8EB4E3"/>
                </a:solidFill>
              </a:rPr>
              <a:t>What can a few degrees warmer do?</a:t>
            </a:r>
            <a:endParaRPr lang="en-US" dirty="0">
              <a:solidFill>
                <a:srgbClr val="8EB4E3"/>
              </a:solidFill>
            </a:endParaRPr>
          </a:p>
        </p:txBody>
      </p:sp>
      <p:grpSp>
        <p:nvGrpSpPr>
          <p:cNvPr id="6" name="Group 21"/>
          <p:cNvGrpSpPr/>
          <p:nvPr/>
        </p:nvGrpSpPr>
        <p:grpSpPr>
          <a:xfrm>
            <a:off x="2147379" y="1642680"/>
            <a:ext cx="3200400" cy="1282340"/>
            <a:chOff x="448819" y="1487561"/>
            <a:chExt cx="3200400" cy="1282340"/>
          </a:xfrm>
        </p:grpSpPr>
        <p:sp>
          <p:nvSpPr>
            <p:cNvPr id="7" name="TextBox 6"/>
            <p:cNvSpPr txBox="1"/>
            <p:nvPr/>
          </p:nvSpPr>
          <p:spPr>
            <a:xfrm>
              <a:off x="448819" y="1487561"/>
              <a:ext cx="1864901" cy="954107"/>
            </a:xfrm>
            <a:prstGeom prst="rect">
              <a:avLst/>
            </a:prstGeom>
            <a:solidFill>
              <a:schemeClr val="bg2">
                <a:alpha val="50000"/>
              </a:schemeClr>
            </a:solidFill>
          </p:spPr>
          <p:txBody>
            <a:bodyPr wrap="square" rtlCol="0">
              <a:spAutoFit/>
            </a:bodyPr>
            <a:lstStyle/>
            <a:p>
              <a:r>
                <a:rPr lang="en-US" sz="2800" b="1" dirty="0" smtClean="0">
                  <a:solidFill>
                    <a:srgbClr val="FF0000"/>
                  </a:solidFill>
                </a:rPr>
                <a:t>Days/year above 90</a:t>
              </a:r>
              <a:r>
                <a:rPr lang="en-US" sz="2800" b="1" baseline="30000" dirty="0" smtClean="0">
                  <a:solidFill>
                    <a:srgbClr val="FF0000"/>
                  </a:solidFill>
                </a:rPr>
                <a:t>o</a:t>
              </a:r>
              <a:r>
                <a:rPr lang="en-US" sz="2800" b="1" dirty="0" smtClean="0">
                  <a:solidFill>
                    <a:srgbClr val="FF0000"/>
                  </a:solidFill>
                </a:rPr>
                <a:t>F</a:t>
              </a:r>
            </a:p>
          </p:txBody>
        </p:sp>
        <p:cxnSp>
          <p:nvCxnSpPr>
            <p:cNvPr id="8" name="Straight Arrow Connector 7"/>
            <p:cNvCxnSpPr/>
            <p:nvPr/>
          </p:nvCxnSpPr>
          <p:spPr>
            <a:xfrm>
              <a:off x="2283986" y="2226235"/>
              <a:ext cx="827351" cy="0"/>
            </a:xfrm>
            <a:prstGeom prst="straightConnector1">
              <a:avLst/>
            </a:prstGeom>
            <a:ln w="38100">
              <a:solidFill>
                <a:srgbClr val="FF0000"/>
              </a:solidFill>
              <a:tailEnd type="none"/>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a:off x="3111337" y="2226235"/>
              <a:ext cx="537882" cy="543666"/>
            </a:xfrm>
            <a:prstGeom prst="straightConnector1">
              <a:avLst/>
            </a:prstGeom>
            <a:ln w="38100">
              <a:solidFill>
                <a:srgbClr val="FF0000"/>
              </a:solidFill>
              <a:tailEnd type="oval" w="lg" len="lg"/>
            </a:ln>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a:off x="90129" y="4074318"/>
            <a:ext cx="8937482" cy="2655274"/>
            <a:chOff x="90129" y="4074318"/>
            <a:chExt cx="8937482" cy="2655274"/>
          </a:xfrm>
        </p:grpSpPr>
        <p:sp>
          <p:nvSpPr>
            <p:cNvPr id="10" name="TextBox 9"/>
            <p:cNvSpPr txBox="1"/>
            <p:nvPr/>
          </p:nvSpPr>
          <p:spPr>
            <a:xfrm>
              <a:off x="90129" y="6206372"/>
              <a:ext cx="8937482" cy="523220"/>
            </a:xfrm>
            <a:prstGeom prst="rect">
              <a:avLst/>
            </a:prstGeom>
            <a:noFill/>
          </p:spPr>
          <p:txBody>
            <a:bodyPr wrap="square" rtlCol="0">
              <a:spAutoFit/>
            </a:bodyPr>
            <a:lstStyle/>
            <a:p>
              <a:pPr algn="ctr"/>
              <a:r>
                <a:rPr lang="en-US" sz="2800" b="1" i="1" dirty="0" smtClean="0">
                  <a:solidFill>
                    <a:srgbClr val="8EB4E3"/>
                  </a:solidFill>
                </a:rPr>
                <a:t>Extremes can change much faster than averages.</a:t>
              </a:r>
            </a:p>
          </p:txBody>
        </p:sp>
        <p:sp>
          <p:nvSpPr>
            <p:cNvPr id="12" name="TextBox 11"/>
            <p:cNvSpPr txBox="1"/>
            <p:nvPr/>
          </p:nvSpPr>
          <p:spPr>
            <a:xfrm>
              <a:off x="2147379" y="4074318"/>
              <a:ext cx="1864901" cy="954107"/>
            </a:xfrm>
            <a:prstGeom prst="rect">
              <a:avLst/>
            </a:prstGeom>
            <a:solidFill>
              <a:schemeClr val="bg2">
                <a:alpha val="50000"/>
              </a:schemeClr>
            </a:solidFill>
          </p:spPr>
          <p:txBody>
            <a:bodyPr wrap="square" rtlCol="0">
              <a:spAutoFit/>
            </a:bodyPr>
            <a:lstStyle/>
            <a:p>
              <a:r>
                <a:rPr lang="en-US" sz="2800" b="1" dirty="0" smtClean="0">
                  <a:solidFill>
                    <a:srgbClr val="0000FF"/>
                  </a:solidFill>
                </a:rPr>
                <a:t>Days/year below 32</a:t>
              </a:r>
              <a:r>
                <a:rPr lang="en-US" sz="2800" b="1" baseline="30000" dirty="0" smtClean="0">
                  <a:solidFill>
                    <a:srgbClr val="0000FF"/>
                  </a:solidFill>
                </a:rPr>
                <a:t>o</a:t>
              </a:r>
              <a:r>
                <a:rPr lang="en-US" sz="2800" b="1" dirty="0" smtClean="0">
                  <a:solidFill>
                    <a:srgbClr val="0000FF"/>
                  </a:solidFill>
                </a:rPr>
                <a:t>F</a:t>
              </a:r>
              <a:endParaRPr lang="en-US" sz="2800" b="1" dirty="0">
                <a:solidFill>
                  <a:srgbClr val="0000FF"/>
                </a:solidFill>
              </a:endParaRPr>
            </a:p>
          </p:txBody>
        </p:sp>
        <p:cxnSp>
          <p:nvCxnSpPr>
            <p:cNvPr id="13" name="Straight Arrow Connector 12"/>
            <p:cNvCxnSpPr/>
            <p:nvPr/>
          </p:nvCxnSpPr>
          <p:spPr>
            <a:xfrm>
              <a:off x="4012280" y="4783621"/>
              <a:ext cx="1030941" cy="0"/>
            </a:xfrm>
            <a:prstGeom prst="straightConnector1">
              <a:avLst/>
            </a:prstGeom>
            <a:ln w="38100">
              <a:solidFill>
                <a:srgbClr val="0000FF"/>
              </a:solidFill>
              <a:tailEnd type="none"/>
            </a:ln>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p:nvPr/>
          </p:nvCxnSpPr>
          <p:spPr>
            <a:xfrm flipV="1">
              <a:off x="5043221" y="4147044"/>
              <a:ext cx="505830" cy="636578"/>
            </a:xfrm>
            <a:prstGeom prst="straightConnector1">
              <a:avLst/>
            </a:prstGeom>
            <a:ln w="38100">
              <a:solidFill>
                <a:srgbClr val="0000FF"/>
              </a:solidFill>
              <a:tailEnd type="oval" w="lg" len="lg"/>
            </a:ln>
          </p:spPr>
          <p:style>
            <a:lnRef idx="2">
              <a:schemeClr val="accent1"/>
            </a:lnRef>
            <a:fillRef idx="0">
              <a:schemeClr val="accent1"/>
            </a:fillRef>
            <a:effectRef idx="1">
              <a:schemeClr val="accent1"/>
            </a:effectRef>
            <a:fontRef idx="minor">
              <a:schemeClr val="tx1"/>
            </a:fontRef>
          </p:style>
        </p:cxnSp>
      </p:grpSp>
      <p:sp>
        <p:nvSpPr>
          <p:cNvPr id="3" name="TextBox 2"/>
          <p:cNvSpPr txBox="1"/>
          <p:nvPr/>
        </p:nvSpPr>
        <p:spPr>
          <a:xfrm rot="16200000">
            <a:off x="6619730" y="3482051"/>
            <a:ext cx="2724611" cy="523220"/>
          </a:xfrm>
          <a:prstGeom prst="rect">
            <a:avLst/>
          </a:prstGeom>
          <a:noFill/>
        </p:spPr>
        <p:txBody>
          <a:bodyPr wrap="square" rtlCol="0">
            <a:spAutoFit/>
          </a:bodyPr>
          <a:lstStyle/>
          <a:p>
            <a:pPr algn="ctr"/>
            <a:r>
              <a:rPr lang="en-US" sz="2800" dirty="0" smtClean="0">
                <a:solidFill>
                  <a:schemeClr val="bg1">
                    <a:lumMod val="85000"/>
                  </a:schemeClr>
                </a:solidFill>
              </a:rPr>
              <a:t>Days/year</a:t>
            </a:r>
            <a:endParaRPr lang="en-US" sz="2800" dirty="0">
              <a:solidFill>
                <a:schemeClr val="bg1">
                  <a:lumMod val="85000"/>
                </a:schemeClr>
              </a:solidFill>
            </a:endParaRPr>
          </a:p>
        </p:txBody>
      </p:sp>
      <p:sp>
        <p:nvSpPr>
          <p:cNvPr id="15" name="TextBox 14"/>
          <p:cNvSpPr txBox="1"/>
          <p:nvPr/>
        </p:nvSpPr>
        <p:spPr>
          <a:xfrm>
            <a:off x="-32658" y="6585856"/>
            <a:ext cx="1559706" cy="307777"/>
          </a:xfrm>
          <a:prstGeom prst="rect">
            <a:avLst/>
          </a:prstGeom>
          <a:noFill/>
        </p:spPr>
        <p:txBody>
          <a:bodyPr wrap="square" rtlCol="0">
            <a:spAutoFit/>
          </a:bodyPr>
          <a:lstStyle/>
          <a:p>
            <a:r>
              <a:rPr lang="en-US" sz="1400" dirty="0" smtClean="0">
                <a:solidFill>
                  <a:schemeClr val="bg1"/>
                </a:solidFill>
              </a:rPr>
              <a:t>NASA GISS 2013</a:t>
            </a:r>
            <a:endParaRPr lang="en-US" sz="1400" dirty="0">
              <a:solidFill>
                <a:schemeClr val="bg1"/>
              </a:solidFill>
            </a:endParaRPr>
          </a:p>
        </p:txBody>
      </p:sp>
    </p:spTree>
    <p:extLst>
      <p:ext uri="{BB962C8B-B14F-4D97-AF65-F5344CB8AC3E}">
        <p14:creationId xmlns:p14="http://schemas.microsoft.com/office/powerpoint/2010/main" val="28706011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1+#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8222"/>
            <a:ext cx="8229600" cy="1143000"/>
          </a:xfrm>
        </p:spPr>
        <p:txBody>
          <a:bodyPr/>
          <a:lstStyle/>
          <a:p>
            <a:r>
              <a:rPr lang="en-US" dirty="0" smtClean="0">
                <a:solidFill>
                  <a:srgbClr val="8EB4E3"/>
                </a:solidFill>
              </a:rPr>
              <a:t>NCA Regional Climate Scenarios</a:t>
            </a:r>
            <a:endParaRPr lang="en-US" dirty="0"/>
          </a:p>
        </p:txBody>
      </p:sp>
      <p:sp>
        <p:nvSpPr>
          <p:cNvPr id="3" name="Content Placeholder 2"/>
          <p:cNvSpPr>
            <a:spLocks noGrp="1"/>
          </p:cNvSpPr>
          <p:nvPr>
            <p:ph idx="1"/>
          </p:nvPr>
        </p:nvSpPr>
        <p:spPr>
          <a:xfrm>
            <a:off x="457200" y="878182"/>
            <a:ext cx="8441140" cy="1074273"/>
          </a:xfrm>
        </p:spPr>
        <p:txBody>
          <a:bodyPr>
            <a:noAutofit/>
          </a:bodyPr>
          <a:lstStyle/>
          <a:p>
            <a:r>
              <a:rPr lang="en-US" sz="2400" dirty="0" smtClean="0">
                <a:solidFill>
                  <a:srgbClr val="8EB4E3"/>
                </a:solidFill>
              </a:rPr>
              <a:t>Information on precipitation are illustrated here for the Northeast Region.  Other </a:t>
            </a:r>
            <a:r>
              <a:rPr lang="en-US" sz="2400" dirty="0">
                <a:solidFill>
                  <a:srgbClr val="8EB4E3"/>
                </a:solidFill>
              </a:rPr>
              <a:t>regions </a:t>
            </a:r>
            <a:r>
              <a:rPr lang="en-US" sz="2400" dirty="0" smtClean="0">
                <a:solidFill>
                  <a:srgbClr val="8EB4E3"/>
                </a:solidFill>
              </a:rPr>
              <a:t>available at: </a:t>
            </a:r>
            <a:r>
              <a:rPr lang="en-US" sz="2400" dirty="0" smtClean="0">
                <a:solidFill>
                  <a:schemeClr val="bg1"/>
                </a:solidFill>
                <a:hlinkClick r:id="rId3"/>
              </a:rPr>
              <a:t>http</a:t>
            </a:r>
            <a:r>
              <a:rPr lang="en-US" sz="2400" dirty="0">
                <a:solidFill>
                  <a:schemeClr val="bg1"/>
                </a:solidFill>
                <a:hlinkClick r:id="rId3"/>
              </a:rPr>
              <a:t>://scenarios.globalchange.gov/node/1155</a:t>
            </a:r>
            <a:r>
              <a:rPr lang="en-US" sz="2400" dirty="0">
                <a:solidFill>
                  <a:schemeClr val="bg1"/>
                </a:solidFill>
              </a:rPr>
              <a:t> </a:t>
            </a:r>
          </a:p>
          <a:p>
            <a:endParaRPr lang="en-US" sz="2400" dirty="0" smtClean="0">
              <a:solidFill>
                <a:srgbClr val="8EB4E3"/>
              </a:solidFill>
            </a:endParaRPr>
          </a:p>
        </p:txBody>
      </p:sp>
      <p:sp>
        <p:nvSpPr>
          <p:cNvPr id="6" name="TextBox 5"/>
          <p:cNvSpPr txBox="1"/>
          <p:nvPr/>
        </p:nvSpPr>
        <p:spPr>
          <a:xfrm>
            <a:off x="6369497" y="2272336"/>
            <a:ext cx="2317303" cy="4154984"/>
          </a:xfrm>
          <a:prstGeom prst="rect">
            <a:avLst/>
          </a:prstGeom>
          <a:noFill/>
        </p:spPr>
        <p:txBody>
          <a:bodyPr wrap="square" rtlCol="0">
            <a:spAutoFit/>
          </a:bodyPr>
          <a:lstStyle/>
          <a:p>
            <a:r>
              <a:rPr lang="en-US" sz="2400" dirty="0">
                <a:solidFill>
                  <a:schemeClr val="bg1"/>
                </a:solidFill>
              </a:rPr>
              <a:t>Seasonal changes simulated by </a:t>
            </a:r>
            <a:r>
              <a:rPr lang="en-US" sz="2400" dirty="0" smtClean="0">
                <a:solidFill>
                  <a:schemeClr val="bg1"/>
                </a:solidFill>
              </a:rPr>
              <a:t>NARCCAP* </a:t>
            </a:r>
            <a:r>
              <a:rPr lang="en-US" sz="2400" dirty="0">
                <a:solidFill>
                  <a:schemeClr val="bg1"/>
                </a:solidFill>
              </a:rPr>
              <a:t>indicate an </a:t>
            </a:r>
            <a:r>
              <a:rPr lang="en-US" sz="2400" dirty="0" smtClean="0">
                <a:solidFill>
                  <a:schemeClr val="bg1"/>
                </a:solidFill>
              </a:rPr>
              <a:t>increase </a:t>
            </a:r>
            <a:r>
              <a:rPr lang="en-US" sz="2400" dirty="0">
                <a:solidFill>
                  <a:schemeClr val="bg1"/>
                </a:solidFill>
              </a:rPr>
              <a:t>in precipitation for winter, spring, and fall, but a decrease </a:t>
            </a:r>
            <a:r>
              <a:rPr lang="en-US" sz="2400" dirty="0" smtClean="0">
                <a:solidFill>
                  <a:schemeClr val="bg1"/>
                </a:solidFill>
              </a:rPr>
              <a:t>for </a:t>
            </a:r>
            <a:r>
              <a:rPr lang="en-US" sz="2400" dirty="0">
                <a:solidFill>
                  <a:schemeClr val="bg1"/>
                </a:solidFill>
              </a:rPr>
              <a:t>summer</a:t>
            </a:r>
          </a:p>
        </p:txBody>
      </p:sp>
      <p:sp>
        <p:nvSpPr>
          <p:cNvPr id="8" name="TextBox 7"/>
          <p:cNvSpPr txBox="1"/>
          <p:nvPr/>
        </p:nvSpPr>
        <p:spPr>
          <a:xfrm>
            <a:off x="2490716" y="6555192"/>
            <a:ext cx="6653284" cy="307777"/>
          </a:xfrm>
          <a:prstGeom prst="rect">
            <a:avLst/>
          </a:prstGeom>
          <a:noFill/>
        </p:spPr>
        <p:txBody>
          <a:bodyPr wrap="square" rtlCol="0">
            <a:spAutoFit/>
          </a:bodyPr>
          <a:lstStyle/>
          <a:p>
            <a:pPr algn="r"/>
            <a:r>
              <a:rPr lang="en-US" sz="1400" dirty="0" smtClean="0">
                <a:solidFill>
                  <a:schemeClr val="tx2">
                    <a:lumMod val="40000"/>
                    <a:lumOff val="60000"/>
                  </a:schemeClr>
                </a:solidFill>
              </a:rPr>
              <a:t>*North </a:t>
            </a:r>
            <a:r>
              <a:rPr lang="en-US" sz="1400" dirty="0">
                <a:solidFill>
                  <a:schemeClr val="tx2">
                    <a:lumMod val="40000"/>
                    <a:lumOff val="60000"/>
                  </a:schemeClr>
                </a:solidFill>
              </a:rPr>
              <a:t>American Regional Climate Change Assessment Program (NARCCAP) </a:t>
            </a:r>
          </a:p>
        </p:txBody>
      </p:sp>
      <p:pic>
        <p:nvPicPr>
          <p:cNvPr id="307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7063" t="47230" r="7748" b="1674"/>
          <a:stretch/>
        </p:blipFill>
        <p:spPr bwMode="auto">
          <a:xfrm>
            <a:off x="457199" y="2216918"/>
            <a:ext cx="5711589" cy="4201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32658" y="6585856"/>
            <a:ext cx="2912336" cy="307777"/>
          </a:xfrm>
          <a:prstGeom prst="rect">
            <a:avLst/>
          </a:prstGeom>
          <a:noFill/>
        </p:spPr>
        <p:txBody>
          <a:bodyPr wrap="square" rtlCol="0">
            <a:spAutoFit/>
          </a:bodyPr>
          <a:lstStyle/>
          <a:p>
            <a:r>
              <a:rPr lang="en-US" sz="1400" dirty="0" smtClean="0">
                <a:solidFill>
                  <a:schemeClr val="bg1"/>
                </a:solidFill>
              </a:rPr>
              <a:t>National Climate Assessment 2013</a:t>
            </a:r>
            <a:endParaRPr lang="en-US" sz="1400" dirty="0">
              <a:solidFill>
                <a:schemeClr val="bg1"/>
              </a:solidFill>
            </a:endParaRPr>
          </a:p>
        </p:txBody>
      </p:sp>
    </p:spTree>
    <p:extLst>
      <p:ext uri="{BB962C8B-B14F-4D97-AF65-F5344CB8AC3E}">
        <p14:creationId xmlns:p14="http://schemas.microsoft.com/office/powerpoint/2010/main" val="14955595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678036572.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5407"/>
            <a:ext cx="9144000" cy="6842760"/>
          </a:xfrm>
          <a:prstGeom prst="rect">
            <a:avLst/>
          </a:prstGeom>
        </p:spPr>
      </p:pic>
      <p:sp>
        <p:nvSpPr>
          <p:cNvPr id="2" name="Title 1"/>
          <p:cNvSpPr>
            <a:spLocks noGrp="1"/>
          </p:cNvSpPr>
          <p:nvPr>
            <p:ph type="title"/>
          </p:nvPr>
        </p:nvSpPr>
        <p:spPr>
          <a:xfrm>
            <a:off x="457200" y="115869"/>
            <a:ext cx="8229600" cy="1143000"/>
          </a:xfrm>
        </p:spPr>
        <p:txBody>
          <a:bodyPr>
            <a:normAutofit/>
          </a:bodyPr>
          <a:lstStyle/>
          <a:p>
            <a:pPr algn="l"/>
            <a:r>
              <a:rPr lang="en-US" sz="5400" dirty="0" smtClean="0">
                <a:solidFill>
                  <a:srgbClr val="23C3E3"/>
                </a:solidFill>
              </a:rPr>
              <a:t>Question</a:t>
            </a:r>
            <a:endParaRPr lang="en-US" sz="5400" dirty="0">
              <a:solidFill>
                <a:srgbClr val="23C3E3"/>
              </a:solidFill>
            </a:endParaRPr>
          </a:p>
        </p:txBody>
      </p:sp>
      <p:sp>
        <p:nvSpPr>
          <p:cNvPr id="4" name="TextBox 3"/>
          <p:cNvSpPr txBox="1"/>
          <p:nvPr/>
        </p:nvSpPr>
        <p:spPr>
          <a:xfrm>
            <a:off x="493917" y="2101734"/>
            <a:ext cx="8439844" cy="646331"/>
          </a:xfrm>
          <a:prstGeom prst="rect">
            <a:avLst/>
          </a:prstGeom>
          <a:noFill/>
        </p:spPr>
        <p:txBody>
          <a:bodyPr wrap="square" rtlCol="0">
            <a:spAutoFit/>
          </a:bodyPr>
          <a:lstStyle/>
          <a:p>
            <a:r>
              <a:rPr lang="en-US" sz="3600" dirty="0" smtClean="0">
                <a:solidFill>
                  <a:schemeClr val="bg1"/>
                </a:solidFill>
              </a:rPr>
              <a:t>What other changes are projected?</a:t>
            </a:r>
          </a:p>
        </p:txBody>
      </p:sp>
    </p:spTree>
    <p:extLst>
      <p:ext uri="{BB962C8B-B14F-4D97-AF65-F5344CB8AC3E}">
        <p14:creationId xmlns:p14="http://schemas.microsoft.com/office/powerpoint/2010/main" val="19765127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0"/>
            <a:ext cx="9144000" cy="68580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 y="20638"/>
            <a:ext cx="8229600" cy="815104"/>
          </a:xfrm>
        </p:spPr>
        <p:txBody>
          <a:bodyPr>
            <a:normAutofit/>
          </a:bodyPr>
          <a:lstStyle/>
          <a:p>
            <a:r>
              <a:rPr lang="en-US" dirty="0" smtClean="0">
                <a:solidFill>
                  <a:srgbClr val="8EB4E3"/>
                </a:solidFill>
              </a:rPr>
              <a:t>What other changes are projected?</a:t>
            </a:r>
            <a:endParaRPr lang="en-US" dirty="0">
              <a:solidFill>
                <a:srgbClr val="8EB4E3"/>
              </a:solidFill>
            </a:endParaRPr>
          </a:p>
        </p:txBody>
      </p:sp>
      <p:grpSp>
        <p:nvGrpSpPr>
          <p:cNvPr id="6" name="Group 5"/>
          <p:cNvGrpSpPr/>
          <p:nvPr/>
        </p:nvGrpSpPr>
        <p:grpSpPr>
          <a:xfrm>
            <a:off x="228600" y="3849469"/>
            <a:ext cx="4480138" cy="2475131"/>
            <a:chOff x="228600" y="3849469"/>
            <a:chExt cx="4480138" cy="2475131"/>
          </a:xfrm>
        </p:grpSpPr>
        <p:sp>
          <p:nvSpPr>
            <p:cNvPr id="30" name="TextBox 29"/>
            <p:cNvSpPr txBox="1"/>
            <p:nvPr/>
          </p:nvSpPr>
          <p:spPr>
            <a:xfrm>
              <a:off x="2646157" y="4745546"/>
              <a:ext cx="2062581" cy="1569660"/>
            </a:xfrm>
            <a:prstGeom prst="rect">
              <a:avLst/>
            </a:prstGeom>
            <a:noFill/>
          </p:spPr>
          <p:txBody>
            <a:bodyPr wrap="square" rtlCol="0">
              <a:spAutoFit/>
            </a:bodyPr>
            <a:lstStyle/>
            <a:p>
              <a:r>
                <a:rPr lang="en-US" sz="3200" dirty="0" smtClean="0">
                  <a:solidFill>
                    <a:srgbClr val="FF6600"/>
                  </a:solidFill>
                </a:rPr>
                <a:t>Snowfall frequency &amp; amount</a:t>
              </a:r>
            </a:p>
          </p:txBody>
        </p:sp>
        <p:sp>
          <p:nvSpPr>
            <p:cNvPr id="16" name="TextBox 15"/>
            <p:cNvSpPr txBox="1"/>
            <p:nvPr/>
          </p:nvSpPr>
          <p:spPr>
            <a:xfrm>
              <a:off x="609600" y="3849469"/>
              <a:ext cx="3736181" cy="646331"/>
            </a:xfrm>
            <a:prstGeom prst="rect">
              <a:avLst/>
            </a:prstGeom>
            <a:noFill/>
          </p:spPr>
          <p:txBody>
            <a:bodyPr wrap="square" rtlCol="0">
              <a:spAutoFit/>
            </a:bodyPr>
            <a:lstStyle/>
            <a:p>
              <a:r>
                <a:rPr lang="en-US" sz="3600" b="1" u="sng" dirty="0" smtClean="0">
                  <a:solidFill>
                    <a:srgbClr val="FF6600"/>
                  </a:solidFill>
                </a:rPr>
                <a:t>Likely Decrease</a:t>
              </a:r>
              <a:endParaRPr lang="en-US" sz="3600" b="1" u="sng" dirty="0">
                <a:solidFill>
                  <a:srgbClr val="FF6600"/>
                </a:solidFill>
              </a:endParaRPr>
            </a:p>
          </p:txBody>
        </p:sp>
        <p:pic>
          <p:nvPicPr>
            <p:cNvPr id="4098" name="Picture 2" descr="http://www.crewof42.com/wp-content/uploads/2010/02/sno-wh1.jpg"/>
            <p:cNvPicPr>
              <a:picLocks noChangeAspect="1" noChangeArrowheads="1"/>
            </p:cNvPicPr>
            <p:nvPr/>
          </p:nvPicPr>
          <p:blipFill>
            <a:blip r:embed="rId3" cstate="print"/>
            <a:srcRect/>
            <a:stretch>
              <a:fillRect/>
            </a:stretch>
          </p:blipFill>
          <p:spPr bwMode="auto">
            <a:xfrm>
              <a:off x="228600" y="4572000"/>
              <a:ext cx="2362200" cy="1752600"/>
            </a:xfrm>
            <a:prstGeom prst="rect">
              <a:avLst/>
            </a:prstGeom>
            <a:noFill/>
          </p:spPr>
        </p:pic>
      </p:grpSp>
      <p:grpSp>
        <p:nvGrpSpPr>
          <p:cNvPr id="5" name="Group 4"/>
          <p:cNvGrpSpPr/>
          <p:nvPr/>
        </p:nvGrpSpPr>
        <p:grpSpPr>
          <a:xfrm>
            <a:off x="228600" y="1227669"/>
            <a:ext cx="4403938" cy="2429931"/>
            <a:chOff x="228600" y="1227669"/>
            <a:chExt cx="4403938" cy="2429931"/>
          </a:xfrm>
        </p:grpSpPr>
        <p:sp>
          <p:nvSpPr>
            <p:cNvPr id="32" name="TextBox 31"/>
            <p:cNvSpPr txBox="1"/>
            <p:nvPr/>
          </p:nvSpPr>
          <p:spPr>
            <a:xfrm>
              <a:off x="2646157" y="2038110"/>
              <a:ext cx="1986381" cy="1569660"/>
            </a:xfrm>
            <a:prstGeom prst="rect">
              <a:avLst/>
            </a:prstGeom>
            <a:noFill/>
          </p:spPr>
          <p:txBody>
            <a:bodyPr wrap="square" rtlCol="0">
              <a:spAutoFit/>
            </a:bodyPr>
            <a:lstStyle/>
            <a:p>
              <a:r>
                <a:rPr lang="en-US" sz="3200" dirty="0" smtClean="0">
                  <a:solidFill>
                    <a:srgbClr val="FF6600"/>
                  </a:solidFill>
                </a:rPr>
                <a:t>Intense rainfall</a:t>
              </a:r>
            </a:p>
            <a:p>
              <a:r>
                <a:rPr lang="en-US" sz="3200" dirty="0" smtClean="0">
                  <a:solidFill>
                    <a:srgbClr val="FF6600"/>
                  </a:solidFill>
                </a:rPr>
                <a:t>events</a:t>
              </a:r>
            </a:p>
          </p:txBody>
        </p:sp>
        <p:sp>
          <p:nvSpPr>
            <p:cNvPr id="10" name="TextBox 9"/>
            <p:cNvSpPr txBox="1"/>
            <p:nvPr/>
          </p:nvSpPr>
          <p:spPr>
            <a:xfrm>
              <a:off x="637366" y="1227669"/>
              <a:ext cx="3736181" cy="646331"/>
            </a:xfrm>
            <a:prstGeom prst="rect">
              <a:avLst/>
            </a:prstGeom>
            <a:noFill/>
          </p:spPr>
          <p:txBody>
            <a:bodyPr wrap="square" rtlCol="0">
              <a:spAutoFit/>
            </a:bodyPr>
            <a:lstStyle/>
            <a:p>
              <a:r>
                <a:rPr lang="en-US" sz="3600" b="1" u="sng" dirty="0" smtClean="0">
                  <a:solidFill>
                    <a:srgbClr val="FF6600"/>
                  </a:solidFill>
                </a:rPr>
                <a:t>Likely Increase</a:t>
              </a:r>
              <a:endParaRPr lang="en-US" sz="3600" b="1" u="sng" dirty="0">
                <a:solidFill>
                  <a:srgbClr val="FF6600"/>
                </a:solidFill>
              </a:endParaRPr>
            </a:p>
          </p:txBody>
        </p:sp>
        <p:pic>
          <p:nvPicPr>
            <p:cNvPr id="4100" name="Picture 4" descr="http://media.silive.com/latest_news/photo/flooding-closes-dc-beltway-aa66ec84712a9a03.jpg"/>
            <p:cNvPicPr>
              <a:picLocks noChangeAspect="1" noChangeArrowheads="1"/>
            </p:cNvPicPr>
            <p:nvPr/>
          </p:nvPicPr>
          <p:blipFill>
            <a:blip r:embed="rId4" cstate="print"/>
            <a:srcRect/>
            <a:stretch>
              <a:fillRect/>
            </a:stretch>
          </p:blipFill>
          <p:spPr bwMode="auto">
            <a:xfrm>
              <a:off x="228600" y="1905000"/>
              <a:ext cx="2362200" cy="1752600"/>
            </a:xfrm>
            <a:prstGeom prst="rect">
              <a:avLst/>
            </a:prstGeom>
            <a:noFill/>
          </p:spPr>
        </p:pic>
      </p:grpSp>
      <p:sp>
        <p:nvSpPr>
          <p:cNvPr id="29" name="TextBox 28"/>
          <p:cNvSpPr txBox="1"/>
          <p:nvPr/>
        </p:nvSpPr>
        <p:spPr>
          <a:xfrm>
            <a:off x="90129" y="6334780"/>
            <a:ext cx="8937482" cy="523220"/>
          </a:xfrm>
          <a:prstGeom prst="rect">
            <a:avLst/>
          </a:prstGeom>
          <a:noFill/>
        </p:spPr>
        <p:txBody>
          <a:bodyPr wrap="square" rtlCol="0">
            <a:spAutoFit/>
          </a:bodyPr>
          <a:lstStyle/>
          <a:p>
            <a:pPr algn="ctr"/>
            <a:r>
              <a:rPr lang="en-US" sz="2800" b="1" i="1" dirty="0" smtClean="0">
                <a:solidFill>
                  <a:srgbClr val="8EB4E3"/>
                </a:solidFill>
              </a:rPr>
              <a:t>There’s more to consider than averages</a:t>
            </a:r>
          </a:p>
        </p:txBody>
      </p:sp>
      <p:grpSp>
        <p:nvGrpSpPr>
          <p:cNvPr id="4" name="Group 3"/>
          <p:cNvGrpSpPr/>
          <p:nvPr/>
        </p:nvGrpSpPr>
        <p:grpSpPr>
          <a:xfrm>
            <a:off x="4791203" y="1236132"/>
            <a:ext cx="4481951" cy="4333322"/>
            <a:chOff x="4791203" y="1236132"/>
            <a:chExt cx="4481951" cy="4333322"/>
          </a:xfrm>
        </p:grpSpPr>
        <p:sp>
          <p:nvSpPr>
            <p:cNvPr id="31" name="TextBox 30"/>
            <p:cNvSpPr txBox="1"/>
            <p:nvPr/>
          </p:nvSpPr>
          <p:spPr>
            <a:xfrm>
              <a:off x="5029201" y="2004971"/>
              <a:ext cx="2920999" cy="1077218"/>
            </a:xfrm>
            <a:prstGeom prst="rect">
              <a:avLst/>
            </a:prstGeom>
            <a:noFill/>
          </p:spPr>
          <p:txBody>
            <a:bodyPr wrap="square" rtlCol="0">
              <a:spAutoFit/>
            </a:bodyPr>
            <a:lstStyle/>
            <a:p>
              <a:r>
                <a:rPr lang="en-US" sz="3200" dirty="0" smtClean="0">
                  <a:solidFill>
                    <a:srgbClr val="FFFF00"/>
                  </a:solidFill>
                </a:rPr>
                <a:t>Increases in drought </a:t>
              </a:r>
              <a:r>
                <a:rPr lang="en-US" sz="3200" dirty="0">
                  <a:solidFill>
                    <a:srgbClr val="FFFF00"/>
                  </a:solidFill>
                </a:rPr>
                <a:t>e</a:t>
              </a:r>
              <a:r>
                <a:rPr lang="en-US" sz="3200" dirty="0" smtClean="0">
                  <a:solidFill>
                    <a:srgbClr val="FFFF00"/>
                  </a:solidFill>
                </a:rPr>
                <a:t>vents</a:t>
              </a:r>
            </a:p>
          </p:txBody>
        </p:sp>
        <p:sp>
          <p:nvSpPr>
            <p:cNvPr id="34" name="TextBox 33"/>
            <p:cNvSpPr txBox="1"/>
            <p:nvPr/>
          </p:nvSpPr>
          <p:spPr>
            <a:xfrm>
              <a:off x="4791203" y="1236132"/>
              <a:ext cx="4236408" cy="646331"/>
            </a:xfrm>
            <a:prstGeom prst="rect">
              <a:avLst/>
            </a:prstGeom>
            <a:noFill/>
          </p:spPr>
          <p:txBody>
            <a:bodyPr wrap="square" rtlCol="0">
              <a:spAutoFit/>
            </a:bodyPr>
            <a:lstStyle/>
            <a:p>
              <a:r>
                <a:rPr lang="en-US" sz="3600" b="1" u="sng" dirty="0" smtClean="0">
                  <a:solidFill>
                    <a:srgbClr val="FFFF00"/>
                  </a:solidFill>
                </a:rPr>
                <a:t>More likely than not</a:t>
              </a:r>
              <a:endParaRPr lang="en-US" sz="3600" b="1" u="sng" dirty="0">
                <a:solidFill>
                  <a:srgbClr val="FFFF00"/>
                </a:solidFill>
              </a:endParaRPr>
            </a:p>
          </p:txBody>
        </p:sp>
        <p:grpSp>
          <p:nvGrpSpPr>
            <p:cNvPr id="18" name="Group 17"/>
            <p:cNvGrpSpPr/>
            <p:nvPr/>
          </p:nvGrpSpPr>
          <p:grpSpPr>
            <a:xfrm>
              <a:off x="4920460" y="3138723"/>
              <a:ext cx="4352694" cy="2430731"/>
              <a:chOff x="4920460" y="3138723"/>
              <a:chExt cx="4352694" cy="2430731"/>
            </a:xfrm>
          </p:grpSpPr>
          <p:pic>
            <p:nvPicPr>
              <p:cNvPr id="19" name="Picture 8"/>
              <p:cNvPicPr>
                <a:picLocks noChangeAspect="1" noChangeArrowheads="1"/>
              </p:cNvPicPr>
              <p:nvPr/>
            </p:nvPicPr>
            <p:blipFill rotWithShape="1">
              <a:blip r:embed="rId5">
                <a:extLst>
                  <a:ext uri="{28A0092B-C50C-407E-A947-70E740481C1C}">
                    <a14:useLocalDpi xmlns:a14="http://schemas.microsoft.com/office/drawing/2010/main" val="0"/>
                  </a:ext>
                </a:extLst>
              </a:blip>
              <a:srcRect l="3" t="1" r="52962" b="39629"/>
              <a:stretch/>
            </p:blipFill>
            <p:spPr bwMode="auto">
              <a:xfrm>
                <a:off x="5391782" y="3436448"/>
                <a:ext cx="3881372" cy="2133006"/>
              </a:xfrm>
              <a:prstGeom prst="rect">
                <a:avLst/>
              </a:prstGeom>
              <a:noFill/>
            </p:spPr>
          </p:pic>
          <p:pic>
            <p:nvPicPr>
              <p:cNvPr id="20" name="Picture 8"/>
              <p:cNvPicPr>
                <a:picLocks noChangeAspect="1" noChangeArrowheads="1"/>
              </p:cNvPicPr>
              <p:nvPr/>
            </p:nvPicPr>
            <p:blipFill rotWithShape="1">
              <a:blip r:embed="rId5">
                <a:extLst>
                  <a:ext uri="{28A0092B-C50C-407E-A947-70E740481C1C}">
                    <a14:useLocalDpi xmlns:a14="http://schemas.microsoft.com/office/drawing/2010/main" val="0"/>
                  </a:ext>
                </a:extLst>
              </a:blip>
              <a:srcRect l="46637" r="-29" b="29732"/>
              <a:stretch/>
            </p:blipFill>
            <p:spPr bwMode="auto">
              <a:xfrm>
                <a:off x="6806193" y="3138723"/>
                <a:ext cx="2304288" cy="1298448"/>
              </a:xfrm>
              <a:prstGeom prst="rect">
                <a:avLst/>
              </a:prstGeom>
              <a:noFill/>
            </p:spPr>
          </p:pic>
          <p:sp>
            <p:nvSpPr>
              <p:cNvPr id="22" name="Rectangle 21"/>
              <p:cNvSpPr/>
              <p:nvPr/>
            </p:nvSpPr>
            <p:spPr>
              <a:xfrm>
                <a:off x="4920460" y="3201836"/>
                <a:ext cx="1752527" cy="271476"/>
              </a:xfrm>
              <a:prstGeom prst="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solidFill>
                      <a:schemeClr val="tx1"/>
                    </a:solidFill>
                  </a:rPr>
                  <a:t>Normal Conditions</a:t>
                </a:r>
                <a:endParaRPr lang="en-US" sz="1600" dirty="0">
                  <a:solidFill>
                    <a:schemeClr val="tx1"/>
                  </a:solidFill>
                </a:endParaRPr>
              </a:p>
            </p:txBody>
          </p:sp>
          <p:sp>
            <p:nvSpPr>
              <p:cNvPr id="23" name="Rectangle 22"/>
              <p:cNvSpPr/>
              <p:nvPr/>
            </p:nvSpPr>
            <p:spPr>
              <a:xfrm>
                <a:off x="4933311" y="3976972"/>
                <a:ext cx="1739677" cy="271476"/>
              </a:xfrm>
              <a:prstGeom prst="rect">
                <a:avLst/>
              </a:prstGeom>
              <a:solidFill>
                <a:srgbClr val="E3C87B"/>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solidFill>
                      <a:srgbClr val="000000"/>
                    </a:solidFill>
                  </a:rPr>
                  <a:t>Moderate Drought</a:t>
                </a:r>
                <a:endParaRPr lang="en-US" sz="1600" dirty="0">
                  <a:solidFill>
                    <a:srgbClr val="000000"/>
                  </a:solidFill>
                </a:endParaRPr>
              </a:p>
            </p:txBody>
          </p:sp>
          <p:sp>
            <p:nvSpPr>
              <p:cNvPr id="24" name="Rectangle 23"/>
              <p:cNvSpPr/>
              <p:nvPr/>
            </p:nvSpPr>
            <p:spPr>
              <a:xfrm>
                <a:off x="4932206" y="3590757"/>
                <a:ext cx="1740782" cy="271476"/>
              </a:xfrm>
              <a:prstGeom prst="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solidFill>
                      <a:schemeClr val="tx1"/>
                    </a:solidFill>
                  </a:rPr>
                  <a:t>Abnormally Dry</a:t>
                </a:r>
                <a:endParaRPr lang="en-US" sz="1600" dirty="0">
                  <a:solidFill>
                    <a:schemeClr val="tx1"/>
                  </a:solidFill>
                </a:endParaRPr>
              </a:p>
            </p:txBody>
          </p:sp>
          <p:sp>
            <p:nvSpPr>
              <p:cNvPr id="25" name="Rectangle 24"/>
              <p:cNvSpPr/>
              <p:nvPr/>
            </p:nvSpPr>
            <p:spPr>
              <a:xfrm>
                <a:off x="4940381" y="4365407"/>
                <a:ext cx="1739677" cy="271476"/>
              </a:xfrm>
              <a:prstGeom prst="rect">
                <a:avLst/>
              </a:prstGeom>
              <a:solidFill>
                <a:schemeClr val="accent6">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solidFill>
                      <a:schemeClr val="bg1"/>
                    </a:solidFill>
                  </a:rPr>
                  <a:t>Severe Drought</a:t>
                </a:r>
                <a:endParaRPr lang="en-US" sz="1600" dirty="0">
                  <a:solidFill>
                    <a:schemeClr val="bg1"/>
                  </a:solidFill>
                </a:endParaRPr>
              </a:p>
            </p:txBody>
          </p:sp>
        </p:grpSp>
      </p:grpSp>
      <p:sp>
        <p:nvSpPr>
          <p:cNvPr id="26" name="TextBox 25"/>
          <p:cNvSpPr txBox="1"/>
          <p:nvPr/>
        </p:nvSpPr>
        <p:spPr>
          <a:xfrm>
            <a:off x="-32658" y="6585856"/>
            <a:ext cx="1559706" cy="307777"/>
          </a:xfrm>
          <a:prstGeom prst="rect">
            <a:avLst/>
          </a:prstGeom>
          <a:noFill/>
        </p:spPr>
        <p:txBody>
          <a:bodyPr wrap="square" rtlCol="0">
            <a:spAutoFit/>
          </a:bodyPr>
          <a:lstStyle/>
          <a:p>
            <a:r>
              <a:rPr lang="en-US" sz="1400" dirty="0" smtClean="0">
                <a:solidFill>
                  <a:schemeClr val="bg1"/>
                </a:solidFill>
              </a:rPr>
              <a:t>NASA GISS 2013</a:t>
            </a:r>
            <a:endParaRPr lang="en-US" sz="1400" dirty="0">
              <a:solidFill>
                <a:schemeClr val="bg1"/>
              </a:solidFill>
            </a:endParaRPr>
          </a:p>
        </p:txBody>
      </p:sp>
    </p:spTree>
    <p:extLst>
      <p:ext uri="{BB962C8B-B14F-4D97-AF65-F5344CB8AC3E}">
        <p14:creationId xmlns:p14="http://schemas.microsoft.com/office/powerpoint/2010/main" val="41210564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 presetClass="entr" presetSubtype="2" fill="hold" grpId="0" nodeType="afterEffect">
                                  <p:stCondLst>
                                    <p:cond delay="0"/>
                                  </p:stCondLst>
                                  <p:childTnLst>
                                    <p:set>
                                      <p:cBhvr>
                                        <p:cTn id="17" dur="1" fill="hold">
                                          <p:stCondLst>
                                            <p:cond delay="0"/>
                                          </p:stCondLst>
                                        </p:cTn>
                                        <p:tgtEl>
                                          <p:spTgt spid="29"/>
                                        </p:tgtEl>
                                        <p:attrNameLst>
                                          <p:attrName>style.visibility</p:attrName>
                                        </p:attrNameLst>
                                      </p:cBhvr>
                                      <p:to>
                                        <p:strVal val="visible"/>
                                      </p:to>
                                    </p:set>
                                    <p:anim calcmode="lin" valueType="num">
                                      <p:cBhvr additive="base">
                                        <p:cTn id="18" dur="500" fill="hold"/>
                                        <p:tgtEl>
                                          <p:spTgt spid="29"/>
                                        </p:tgtEl>
                                        <p:attrNameLst>
                                          <p:attrName>ppt_x</p:attrName>
                                        </p:attrNameLst>
                                      </p:cBhvr>
                                      <p:tavLst>
                                        <p:tav tm="0">
                                          <p:val>
                                            <p:strVal val="1+#ppt_w/2"/>
                                          </p:val>
                                        </p:tav>
                                        <p:tav tm="100000">
                                          <p:val>
                                            <p:strVal val="#ppt_x"/>
                                          </p:val>
                                        </p:tav>
                                      </p:tavLst>
                                    </p:anim>
                                    <p:anim calcmode="lin" valueType="num">
                                      <p:cBhvr additive="base">
                                        <p:cTn id="19"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22000"/>
                    </a14:imgEffect>
                  </a14:imgLayer>
                </a14:imgProps>
              </a:ext>
              <a:ext uri="{28A0092B-C50C-407E-A947-70E740481C1C}">
                <a14:useLocalDpi xmlns:a14="http://schemas.microsoft.com/office/drawing/2010/main" val="0"/>
              </a:ext>
            </a:extLst>
          </a:blip>
          <a:stretch>
            <a:fillRect/>
          </a:stretch>
        </p:blipFill>
        <p:spPr bwMode="auto">
          <a:xfrm>
            <a:off x="0" y="0"/>
            <a:ext cx="9143999" cy="6857999"/>
          </a:xfrm>
          <a:prstGeom prst="rect">
            <a:avLst/>
          </a:prstGeom>
          <a:noFill/>
          <a:ln>
            <a:noFill/>
          </a:ln>
        </p:spPr>
      </p:pic>
      <p:sp>
        <p:nvSpPr>
          <p:cNvPr id="2" name="Title 1"/>
          <p:cNvSpPr>
            <a:spLocks noGrp="1"/>
          </p:cNvSpPr>
          <p:nvPr>
            <p:ph type="title"/>
          </p:nvPr>
        </p:nvSpPr>
        <p:spPr>
          <a:xfrm>
            <a:off x="457200" y="115869"/>
            <a:ext cx="8229600" cy="1143000"/>
          </a:xfrm>
        </p:spPr>
        <p:txBody>
          <a:bodyPr>
            <a:normAutofit/>
          </a:bodyPr>
          <a:lstStyle/>
          <a:p>
            <a:pPr algn="r"/>
            <a:r>
              <a:rPr lang="en-US" sz="5400" dirty="0" smtClean="0">
                <a:solidFill>
                  <a:srgbClr val="23C3E3"/>
                </a:solidFill>
              </a:rPr>
              <a:t>Question</a:t>
            </a:r>
            <a:endParaRPr lang="en-US" sz="5400" dirty="0">
              <a:solidFill>
                <a:srgbClr val="23C3E3"/>
              </a:solidFill>
            </a:endParaRPr>
          </a:p>
        </p:txBody>
      </p:sp>
      <p:sp>
        <p:nvSpPr>
          <p:cNvPr id="4" name="TextBox 3"/>
          <p:cNvSpPr txBox="1"/>
          <p:nvPr/>
        </p:nvSpPr>
        <p:spPr>
          <a:xfrm>
            <a:off x="0" y="1120675"/>
            <a:ext cx="8933761" cy="1754326"/>
          </a:xfrm>
          <a:prstGeom prst="rect">
            <a:avLst/>
          </a:prstGeom>
          <a:noFill/>
        </p:spPr>
        <p:txBody>
          <a:bodyPr wrap="square" rtlCol="0">
            <a:spAutoFit/>
          </a:bodyPr>
          <a:lstStyle/>
          <a:p>
            <a:pPr algn="r"/>
            <a:r>
              <a:rPr lang="en-US" sz="3600" dirty="0" smtClean="0">
                <a:solidFill>
                  <a:schemeClr val="bg1"/>
                </a:solidFill>
              </a:rPr>
              <a:t>What types of impacts might these </a:t>
            </a:r>
          </a:p>
          <a:p>
            <a:pPr algn="r"/>
            <a:r>
              <a:rPr lang="en-US" sz="3600" dirty="0" smtClean="0">
                <a:solidFill>
                  <a:schemeClr val="bg1"/>
                </a:solidFill>
              </a:rPr>
              <a:t>projected changes have on us in terms of </a:t>
            </a:r>
          </a:p>
          <a:p>
            <a:pPr algn="r"/>
            <a:r>
              <a:rPr lang="en-US" sz="3600" dirty="0" smtClean="0">
                <a:solidFill>
                  <a:schemeClr val="bg1"/>
                </a:solidFill>
              </a:rPr>
              <a:t>workforce, communities, and natural systems?</a:t>
            </a:r>
          </a:p>
        </p:txBody>
      </p:sp>
      <p:sp>
        <p:nvSpPr>
          <p:cNvPr id="6" name="Text Box 7"/>
          <p:cNvSpPr txBox="1"/>
          <p:nvPr/>
        </p:nvSpPr>
        <p:spPr>
          <a:xfrm>
            <a:off x="5854890" y="6441745"/>
            <a:ext cx="3078871" cy="38114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r">
              <a:lnSpc>
                <a:spcPct val="115000"/>
              </a:lnSpc>
              <a:spcBef>
                <a:spcPts val="0"/>
              </a:spcBef>
              <a:spcAft>
                <a:spcPts val="1000"/>
              </a:spcAft>
            </a:pPr>
            <a:r>
              <a:rPr lang="en-US" sz="1200" b="1" dirty="0">
                <a:effectLst/>
                <a:ea typeface="Calibri"/>
                <a:cs typeface="Times New Roman"/>
              </a:rPr>
              <a:t>Photo by </a:t>
            </a:r>
            <a:r>
              <a:rPr lang="en-US" sz="1200" b="1" dirty="0" err="1">
                <a:effectLst/>
                <a:ea typeface="Calibri"/>
                <a:cs typeface="Times New Roman"/>
              </a:rPr>
              <a:t>dbking</a:t>
            </a:r>
            <a:r>
              <a:rPr lang="en-US" sz="1200" b="1" dirty="0">
                <a:effectLst/>
                <a:ea typeface="Calibri"/>
                <a:cs typeface="Times New Roman"/>
              </a:rPr>
              <a:t> (Wikimedia Commons)</a:t>
            </a:r>
            <a:endParaRPr lang="en-US" sz="1200" dirty="0">
              <a:effectLst/>
              <a:ea typeface="Calibri"/>
              <a:cs typeface="Times New Roman"/>
            </a:endParaRPr>
          </a:p>
        </p:txBody>
      </p:sp>
    </p:spTree>
    <p:extLst>
      <p:ext uri="{BB962C8B-B14F-4D97-AF65-F5344CB8AC3E}">
        <p14:creationId xmlns:p14="http://schemas.microsoft.com/office/powerpoint/2010/main" val="13273545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0638"/>
            <a:ext cx="8229600" cy="815104"/>
          </a:xfrm>
        </p:spPr>
        <p:txBody>
          <a:bodyPr>
            <a:normAutofit/>
          </a:bodyPr>
          <a:lstStyle/>
          <a:p>
            <a:r>
              <a:rPr lang="en-US" dirty="0" smtClean="0">
                <a:solidFill>
                  <a:srgbClr val="8EB4E3"/>
                </a:solidFill>
              </a:rPr>
              <a:t>Public Health Impacts</a:t>
            </a:r>
            <a:endParaRPr lang="en-US" dirty="0">
              <a:solidFill>
                <a:srgbClr val="8EB4E3"/>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9175" y="977877"/>
            <a:ext cx="7105650" cy="503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2658" y="6585856"/>
            <a:ext cx="4331703" cy="307777"/>
          </a:xfrm>
          <a:prstGeom prst="rect">
            <a:avLst/>
          </a:prstGeom>
          <a:noFill/>
        </p:spPr>
        <p:txBody>
          <a:bodyPr wrap="square" rtlCol="0">
            <a:spAutoFit/>
          </a:bodyPr>
          <a:lstStyle/>
          <a:p>
            <a:r>
              <a:rPr lang="en-US" sz="1400" dirty="0" smtClean="0">
                <a:solidFill>
                  <a:schemeClr val="bg1"/>
                </a:solidFill>
              </a:rPr>
              <a:t>Maryland Department of Health and Mental Hygiene </a:t>
            </a:r>
            <a:endParaRPr lang="en-US" sz="1400" dirty="0">
              <a:solidFill>
                <a:schemeClr val="bg1"/>
              </a:solidFill>
            </a:endParaRPr>
          </a:p>
        </p:txBody>
      </p:sp>
    </p:spTree>
    <p:extLst>
      <p:ext uri="{BB962C8B-B14F-4D97-AF65-F5344CB8AC3E}">
        <p14:creationId xmlns:p14="http://schemas.microsoft.com/office/powerpoint/2010/main" val="12184934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743200" y="2177573"/>
            <a:ext cx="6175610" cy="3970318"/>
          </a:xfrm>
          <a:prstGeom prst="rect">
            <a:avLst/>
          </a:prstGeom>
        </p:spPr>
        <p:txBody>
          <a:bodyPr wrap="square">
            <a:spAutoFit/>
          </a:bodyPr>
          <a:lstStyle/>
          <a:p>
            <a:pPr marL="285750" indent="-285750">
              <a:buFont typeface="Arial" panose="020B0604020202020204" pitchFamily="34" charset="0"/>
              <a:buChar char="•"/>
            </a:pPr>
            <a:r>
              <a:rPr lang="en-US" sz="2800" dirty="0" smtClean="0">
                <a:solidFill>
                  <a:schemeClr val="bg1"/>
                </a:solidFill>
              </a:rPr>
              <a:t>Air quality</a:t>
            </a:r>
          </a:p>
          <a:p>
            <a:pPr marL="285750" indent="-285750">
              <a:buFont typeface="Arial" panose="020B0604020202020204" pitchFamily="34" charset="0"/>
              <a:buChar char="•"/>
            </a:pPr>
            <a:r>
              <a:rPr lang="en-US" sz="2800" dirty="0" smtClean="0">
                <a:solidFill>
                  <a:schemeClr val="bg1"/>
                </a:solidFill>
              </a:rPr>
              <a:t>Extreme heat</a:t>
            </a:r>
          </a:p>
          <a:p>
            <a:pPr marL="285750" indent="-285750">
              <a:buFont typeface="Arial" panose="020B0604020202020204" pitchFamily="34" charset="0"/>
              <a:buChar char="•"/>
            </a:pPr>
            <a:r>
              <a:rPr lang="en-US" sz="2800" dirty="0" smtClean="0">
                <a:solidFill>
                  <a:schemeClr val="bg1"/>
                </a:solidFill>
              </a:rPr>
              <a:t>Floods, droughts, and extreme weather events</a:t>
            </a:r>
          </a:p>
          <a:p>
            <a:pPr marL="285750" indent="-285750">
              <a:buFont typeface="Arial" panose="020B0604020202020204" pitchFamily="34" charset="0"/>
              <a:buChar char="•"/>
            </a:pPr>
            <a:r>
              <a:rPr lang="en-US" sz="2800" dirty="0" smtClean="0">
                <a:solidFill>
                  <a:schemeClr val="bg1"/>
                </a:solidFill>
              </a:rPr>
              <a:t>Vector borne diseases</a:t>
            </a:r>
          </a:p>
          <a:p>
            <a:pPr marL="285750" indent="-285750">
              <a:buFont typeface="Arial" panose="020B0604020202020204" pitchFamily="34" charset="0"/>
              <a:buChar char="•"/>
            </a:pPr>
            <a:r>
              <a:rPr lang="en-US" sz="2800" dirty="0" smtClean="0">
                <a:solidFill>
                  <a:schemeClr val="bg1"/>
                </a:solidFill>
              </a:rPr>
              <a:t>Food borne illness</a:t>
            </a:r>
          </a:p>
          <a:p>
            <a:pPr marL="285750" indent="-285750">
              <a:buFont typeface="Arial" panose="020B0604020202020204" pitchFamily="34" charset="0"/>
              <a:buChar char="•"/>
            </a:pPr>
            <a:r>
              <a:rPr lang="en-US" sz="2800" dirty="0" smtClean="0">
                <a:solidFill>
                  <a:schemeClr val="bg1"/>
                </a:solidFill>
              </a:rPr>
              <a:t>Sea level rise</a:t>
            </a:r>
          </a:p>
          <a:p>
            <a:pPr marL="285750" indent="-285750">
              <a:buFont typeface="Arial" panose="020B0604020202020204" pitchFamily="34" charset="0"/>
              <a:buChar char="•"/>
            </a:pPr>
            <a:r>
              <a:rPr lang="en-US" sz="2800" dirty="0" smtClean="0">
                <a:solidFill>
                  <a:schemeClr val="bg1"/>
                </a:solidFill>
              </a:rPr>
              <a:t>Contaminated drinking water</a:t>
            </a:r>
          </a:p>
          <a:p>
            <a:pPr marL="285750" indent="-285750">
              <a:buFont typeface="Arial" panose="020B0604020202020204" pitchFamily="34" charset="0"/>
              <a:buChar char="•"/>
            </a:pPr>
            <a:r>
              <a:rPr lang="en-US" sz="2800" dirty="0">
                <a:solidFill>
                  <a:schemeClr val="bg1"/>
                </a:solidFill>
              </a:rPr>
              <a:t>Malnourishment &amp; food </a:t>
            </a:r>
            <a:r>
              <a:rPr lang="en-US" sz="2800" dirty="0" smtClean="0">
                <a:solidFill>
                  <a:schemeClr val="bg1"/>
                </a:solidFill>
              </a:rPr>
              <a:t>insecurity</a:t>
            </a:r>
            <a:endParaRPr lang="en-US" sz="2800" dirty="0">
              <a:solidFill>
                <a:schemeClr val="bg1"/>
              </a:solidFill>
            </a:endParaRPr>
          </a:p>
        </p:txBody>
      </p:sp>
      <p:sp>
        <p:nvSpPr>
          <p:cNvPr id="4" name="Title 1"/>
          <p:cNvSpPr>
            <a:spLocks noGrp="1"/>
          </p:cNvSpPr>
          <p:nvPr>
            <p:ph type="title"/>
          </p:nvPr>
        </p:nvSpPr>
        <p:spPr>
          <a:xfrm>
            <a:off x="457200" y="20637"/>
            <a:ext cx="8229600" cy="1507911"/>
          </a:xfrm>
        </p:spPr>
        <p:txBody>
          <a:bodyPr>
            <a:normAutofit fontScale="90000"/>
          </a:bodyPr>
          <a:lstStyle/>
          <a:p>
            <a:r>
              <a:rPr lang="en-US" dirty="0" smtClean="0">
                <a:solidFill>
                  <a:srgbClr val="8EB4E3"/>
                </a:solidFill>
              </a:rPr>
              <a:t>The Most Immediate Climate-Related Threats to Public Health in this Region</a:t>
            </a:r>
            <a:endParaRPr lang="en-US" dirty="0">
              <a:solidFill>
                <a:srgbClr val="8EB4E3"/>
              </a:solidFill>
            </a:endParaRPr>
          </a:p>
        </p:txBody>
      </p:sp>
      <p:grpSp>
        <p:nvGrpSpPr>
          <p:cNvPr id="3" name="Group 2"/>
          <p:cNvGrpSpPr/>
          <p:nvPr/>
        </p:nvGrpSpPr>
        <p:grpSpPr>
          <a:xfrm>
            <a:off x="706412" y="1446660"/>
            <a:ext cx="1832072" cy="4701231"/>
            <a:chOff x="706412" y="1528548"/>
            <a:chExt cx="1832072" cy="4701231"/>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412" y="1528548"/>
              <a:ext cx="1832072" cy="1589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6412" y="3319728"/>
              <a:ext cx="1832072" cy="1357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706412" y="4856510"/>
              <a:ext cx="1832072" cy="1373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9" name="TextBox 8"/>
          <p:cNvSpPr txBox="1"/>
          <p:nvPr/>
        </p:nvSpPr>
        <p:spPr>
          <a:xfrm>
            <a:off x="-32658" y="6585856"/>
            <a:ext cx="4331703" cy="307777"/>
          </a:xfrm>
          <a:prstGeom prst="rect">
            <a:avLst/>
          </a:prstGeom>
          <a:noFill/>
        </p:spPr>
        <p:txBody>
          <a:bodyPr wrap="square" rtlCol="0">
            <a:spAutoFit/>
          </a:bodyPr>
          <a:lstStyle/>
          <a:p>
            <a:r>
              <a:rPr lang="en-US" sz="1400" dirty="0" smtClean="0">
                <a:solidFill>
                  <a:schemeClr val="bg1"/>
                </a:solidFill>
              </a:rPr>
              <a:t>Maryland Department of Health and Mental Hygiene </a:t>
            </a:r>
            <a:endParaRPr lang="en-US" sz="1400" dirty="0">
              <a:solidFill>
                <a:schemeClr val="bg1"/>
              </a:solidFill>
            </a:endParaRPr>
          </a:p>
        </p:txBody>
      </p:sp>
    </p:spTree>
    <p:extLst>
      <p:ext uri="{BB962C8B-B14F-4D97-AF65-F5344CB8AC3E}">
        <p14:creationId xmlns:p14="http://schemas.microsoft.com/office/powerpoint/2010/main" val="3456587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0638"/>
            <a:ext cx="8229600" cy="815104"/>
          </a:xfrm>
        </p:spPr>
        <p:txBody>
          <a:bodyPr>
            <a:normAutofit/>
          </a:bodyPr>
          <a:lstStyle/>
          <a:p>
            <a:r>
              <a:rPr lang="en-US" dirty="0" smtClean="0">
                <a:solidFill>
                  <a:srgbClr val="8EB4E3"/>
                </a:solidFill>
              </a:rPr>
              <a:t>The Most At-Risk Populations</a:t>
            </a:r>
            <a:endParaRPr lang="en-US" dirty="0">
              <a:solidFill>
                <a:srgbClr val="8EB4E3"/>
              </a:solidFill>
            </a:endParaRPr>
          </a:p>
        </p:txBody>
      </p:sp>
      <p:sp>
        <p:nvSpPr>
          <p:cNvPr id="5" name="Rectangle 4"/>
          <p:cNvSpPr/>
          <p:nvPr/>
        </p:nvSpPr>
        <p:spPr>
          <a:xfrm>
            <a:off x="859809" y="1433328"/>
            <a:ext cx="7656394" cy="4401205"/>
          </a:xfrm>
          <a:prstGeom prst="rect">
            <a:avLst/>
          </a:prstGeom>
        </p:spPr>
        <p:txBody>
          <a:bodyPr wrap="square">
            <a:spAutoFit/>
          </a:bodyPr>
          <a:lstStyle/>
          <a:p>
            <a:pPr marL="285750" indent="-285750">
              <a:buFont typeface="Arial" panose="020B0604020202020204" pitchFamily="34" charset="0"/>
              <a:buChar char="•"/>
            </a:pPr>
            <a:r>
              <a:rPr lang="en-US" sz="2800" dirty="0" smtClean="0">
                <a:solidFill>
                  <a:schemeClr val="bg1"/>
                </a:solidFill>
              </a:rPr>
              <a:t>Young children</a:t>
            </a:r>
            <a:endParaRPr lang="en-US" sz="2800" dirty="0">
              <a:solidFill>
                <a:schemeClr val="bg1"/>
              </a:solidFill>
            </a:endParaRPr>
          </a:p>
          <a:p>
            <a:pPr marL="285750" indent="-285750">
              <a:buFont typeface="Arial" panose="020B0604020202020204" pitchFamily="34" charset="0"/>
              <a:buChar char="•"/>
            </a:pPr>
            <a:r>
              <a:rPr lang="en-US" sz="2800" dirty="0">
                <a:solidFill>
                  <a:schemeClr val="bg1"/>
                </a:solidFill>
              </a:rPr>
              <a:t>Elderly 65 years old and </a:t>
            </a:r>
            <a:r>
              <a:rPr lang="en-US" sz="2800" dirty="0" smtClean="0">
                <a:solidFill>
                  <a:schemeClr val="bg1"/>
                </a:solidFill>
              </a:rPr>
              <a:t>older</a:t>
            </a:r>
            <a:endParaRPr lang="en-US" sz="2800" dirty="0">
              <a:solidFill>
                <a:schemeClr val="bg1"/>
              </a:solidFill>
            </a:endParaRPr>
          </a:p>
          <a:p>
            <a:pPr marL="285750" indent="-285750">
              <a:buFont typeface="Arial" panose="020B0604020202020204" pitchFamily="34" charset="0"/>
              <a:buChar char="•"/>
            </a:pPr>
            <a:r>
              <a:rPr lang="en-US" sz="2800" dirty="0">
                <a:solidFill>
                  <a:schemeClr val="bg1"/>
                </a:solidFill>
              </a:rPr>
              <a:t>Elderly people that live </a:t>
            </a:r>
            <a:r>
              <a:rPr lang="en-US" sz="2800" dirty="0" smtClean="0">
                <a:solidFill>
                  <a:schemeClr val="bg1"/>
                </a:solidFill>
              </a:rPr>
              <a:t>alone</a:t>
            </a:r>
            <a:endParaRPr lang="en-US" sz="2800" dirty="0">
              <a:solidFill>
                <a:schemeClr val="bg1"/>
              </a:solidFill>
            </a:endParaRPr>
          </a:p>
          <a:p>
            <a:pPr marL="285750" indent="-285750">
              <a:buFont typeface="Arial" panose="020B0604020202020204" pitchFamily="34" charset="0"/>
              <a:buChar char="•"/>
            </a:pPr>
            <a:r>
              <a:rPr lang="en-US" sz="2800" dirty="0">
                <a:solidFill>
                  <a:schemeClr val="bg1"/>
                </a:solidFill>
              </a:rPr>
              <a:t>Communities already stressed by environmental justice and health </a:t>
            </a:r>
            <a:r>
              <a:rPr lang="en-US" sz="2800" dirty="0" smtClean="0">
                <a:solidFill>
                  <a:schemeClr val="bg1"/>
                </a:solidFill>
              </a:rPr>
              <a:t>factors</a:t>
            </a:r>
            <a:endParaRPr lang="en-US" sz="2800" dirty="0">
              <a:solidFill>
                <a:schemeClr val="bg1"/>
              </a:solidFill>
            </a:endParaRPr>
          </a:p>
          <a:p>
            <a:pPr marL="285750" indent="-285750">
              <a:buFont typeface="Arial" panose="020B0604020202020204" pitchFamily="34" charset="0"/>
              <a:buChar char="•"/>
            </a:pPr>
            <a:r>
              <a:rPr lang="en-US" sz="2800" dirty="0">
                <a:solidFill>
                  <a:schemeClr val="bg1"/>
                </a:solidFill>
              </a:rPr>
              <a:t>Socially isolated </a:t>
            </a:r>
            <a:r>
              <a:rPr lang="en-US" sz="2800" dirty="0" smtClean="0">
                <a:solidFill>
                  <a:schemeClr val="bg1"/>
                </a:solidFill>
              </a:rPr>
              <a:t>persons</a:t>
            </a:r>
            <a:endParaRPr lang="en-US" sz="2800" dirty="0">
              <a:solidFill>
                <a:schemeClr val="bg1"/>
              </a:solidFill>
            </a:endParaRPr>
          </a:p>
          <a:p>
            <a:pPr marL="285750" indent="-285750">
              <a:buFont typeface="Arial" panose="020B0604020202020204" pitchFamily="34" charset="0"/>
              <a:buChar char="•"/>
            </a:pPr>
            <a:r>
              <a:rPr lang="en-US" sz="2800" dirty="0">
                <a:solidFill>
                  <a:schemeClr val="bg1"/>
                </a:solidFill>
              </a:rPr>
              <a:t>Chronically ill people or people with respiratory </a:t>
            </a:r>
            <a:r>
              <a:rPr lang="en-US" sz="2800" dirty="0" smtClean="0">
                <a:solidFill>
                  <a:schemeClr val="bg1"/>
                </a:solidFill>
              </a:rPr>
              <a:t>diseases</a:t>
            </a:r>
            <a:endParaRPr lang="en-US" sz="2800" dirty="0">
              <a:solidFill>
                <a:schemeClr val="bg1"/>
              </a:solidFill>
            </a:endParaRPr>
          </a:p>
          <a:p>
            <a:pPr marL="285750" indent="-285750">
              <a:buFont typeface="Arial" panose="020B0604020202020204" pitchFamily="34" charset="0"/>
              <a:buChar char="•"/>
            </a:pPr>
            <a:r>
              <a:rPr lang="en-US" sz="2800" dirty="0">
                <a:solidFill>
                  <a:schemeClr val="bg1"/>
                </a:solidFill>
              </a:rPr>
              <a:t>Persons living in low-lying land </a:t>
            </a:r>
            <a:r>
              <a:rPr lang="en-US" sz="2800" dirty="0" smtClean="0">
                <a:solidFill>
                  <a:schemeClr val="bg1"/>
                </a:solidFill>
              </a:rPr>
              <a:t>areas</a:t>
            </a:r>
            <a:endParaRPr lang="en-US" sz="2800" dirty="0">
              <a:solidFill>
                <a:schemeClr val="bg1"/>
              </a:solidFill>
            </a:endParaRPr>
          </a:p>
          <a:p>
            <a:pPr marL="285750" indent="-285750">
              <a:buFont typeface="Arial" panose="020B0604020202020204" pitchFamily="34" charset="0"/>
              <a:buChar char="•"/>
            </a:pPr>
            <a:r>
              <a:rPr lang="en-US" sz="2800" dirty="0">
                <a:solidFill>
                  <a:schemeClr val="bg1"/>
                </a:solidFill>
              </a:rPr>
              <a:t>Persons that have a low socioeconomic status </a:t>
            </a:r>
          </a:p>
        </p:txBody>
      </p:sp>
      <p:sp>
        <p:nvSpPr>
          <p:cNvPr id="6" name="TextBox 5"/>
          <p:cNvSpPr txBox="1"/>
          <p:nvPr/>
        </p:nvSpPr>
        <p:spPr>
          <a:xfrm>
            <a:off x="-32658" y="6585856"/>
            <a:ext cx="5327989" cy="307777"/>
          </a:xfrm>
          <a:prstGeom prst="rect">
            <a:avLst/>
          </a:prstGeom>
          <a:noFill/>
        </p:spPr>
        <p:txBody>
          <a:bodyPr wrap="square" rtlCol="0">
            <a:spAutoFit/>
          </a:bodyPr>
          <a:lstStyle/>
          <a:p>
            <a:r>
              <a:rPr lang="en-US" sz="1400" dirty="0" smtClean="0">
                <a:solidFill>
                  <a:schemeClr val="bg1"/>
                </a:solidFill>
              </a:rPr>
              <a:t>Maryland Department of Health and Mental Hygiene (2014)</a:t>
            </a:r>
            <a:endParaRPr lang="en-US" sz="1400" dirty="0">
              <a:solidFill>
                <a:schemeClr val="bg1"/>
              </a:solidFill>
            </a:endParaRPr>
          </a:p>
        </p:txBody>
      </p:sp>
    </p:spTree>
    <p:extLst>
      <p:ext uri="{BB962C8B-B14F-4D97-AF65-F5344CB8AC3E}">
        <p14:creationId xmlns:p14="http://schemas.microsoft.com/office/powerpoint/2010/main" val="30581573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0638"/>
            <a:ext cx="8229600" cy="815104"/>
          </a:xfrm>
        </p:spPr>
        <p:txBody>
          <a:bodyPr>
            <a:normAutofit/>
          </a:bodyPr>
          <a:lstStyle/>
          <a:p>
            <a:r>
              <a:rPr lang="en-US" dirty="0" smtClean="0">
                <a:solidFill>
                  <a:srgbClr val="8EB4E3"/>
                </a:solidFill>
              </a:rPr>
              <a:t>Natural Systems Impacts</a:t>
            </a:r>
            <a:endParaRPr lang="en-US" dirty="0">
              <a:solidFill>
                <a:srgbClr val="8EB4E3"/>
              </a:solidFill>
            </a:endParaRPr>
          </a:p>
        </p:txBody>
      </p:sp>
      <p:sp>
        <p:nvSpPr>
          <p:cNvPr id="5" name="Rectangle 4"/>
          <p:cNvSpPr/>
          <p:nvPr/>
        </p:nvSpPr>
        <p:spPr>
          <a:xfrm>
            <a:off x="457200" y="1274333"/>
            <a:ext cx="8618563" cy="4832092"/>
          </a:xfrm>
          <a:prstGeom prst="rect">
            <a:avLst/>
          </a:prstGeom>
        </p:spPr>
        <p:txBody>
          <a:bodyPr wrap="square">
            <a:spAutoFit/>
          </a:bodyPr>
          <a:lstStyle/>
          <a:p>
            <a:pPr marL="285750" indent="-285750">
              <a:buFont typeface="Arial" panose="020B0604020202020204" pitchFamily="34" charset="0"/>
              <a:buChar char="•"/>
            </a:pPr>
            <a:r>
              <a:rPr lang="en-US" sz="2800" dirty="0" smtClean="0">
                <a:solidFill>
                  <a:schemeClr val="bg1"/>
                </a:solidFill>
              </a:rPr>
              <a:t>Inundation of wetlands and low-lying areas.</a:t>
            </a:r>
          </a:p>
          <a:p>
            <a:pPr marL="285750" indent="-285750">
              <a:buFont typeface="Arial" panose="020B0604020202020204" pitchFamily="34" charset="0"/>
              <a:buChar char="•"/>
            </a:pPr>
            <a:r>
              <a:rPr lang="en-US" sz="2800" dirty="0" smtClean="0">
                <a:solidFill>
                  <a:schemeClr val="bg1"/>
                </a:solidFill>
              </a:rPr>
              <a:t>Native species may be forced out of the area. </a:t>
            </a:r>
          </a:p>
          <a:p>
            <a:pPr marL="285750" indent="-285750">
              <a:buFont typeface="Arial" panose="020B0604020202020204" pitchFamily="34" charset="0"/>
              <a:buChar char="•"/>
            </a:pPr>
            <a:r>
              <a:rPr lang="en-US" sz="2800" dirty="0" smtClean="0">
                <a:solidFill>
                  <a:schemeClr val="bg1"/>
                </a:solidFill>
              </a:rPr>
              <a:t>Dead </a:t>
            </a:r>
            <a:r>
              <a:rPr lang="en-US" sz="2800" dirty="0">
                <a:solidFill>
                  <a:schemeClr val="bg1"/>
                </a:solidFill>
              </a:rPr>
              <a:t>zones in the </a:t>
            </a:r>
            <a:r>
              <a:rPr lang="en-US" sz="2800" dirty="0" smtClean="0">
                <a:solidFill>
                  <a:schemeClr val="bg1"/>
                </a:solidFill>
              </a:rPr>
              <a:t>Chesapeake Bay will likely increase.</a:t>
            </a:r>
          </a:p>
          <a:p>
            <a:pPr marL="285750" indent="-285750">
              <a:buFont typeface="Arial" panose="020B0604020202020204" pitchFamily="34" charset="0"/>
              <a:buChar char="•"/>
            </a:pPr>
            <a:r>
              <a:rPr lang="en-US" sz="2800" dirty="0">
                <a:solidFill>
                  <a:schemeClr val="bg1"/>
                </a:solidFill>
              </a:rPr>
              <a:t>E</a:t>
            </a:r>
            <a:r>
              <a:rPr lang="en-US" sz="2800" dirty="0" smtClean="0">
                <a:solidFill>
                  <a:schemeClr val="bg1"/>
                </a:solidFill>
              </a:rPr>
              <a:t>stablishment </a:t>
            </a:r>
            <a:r>
              <a:rPr lang="en-US" sz="2800" dirty="0">
                <a:solidFill>
                  <a:schemeClr val="bg1"/>
                </a:solidFill>
              </a:rPr>
              <a:t>of invasive populations of </a:t>
            </a:r>
            <a:r>
              <a:rPr lang="en-US" sz="2800" dirty="0" smtClean="0">
                <a:solidFill>
                  <a:schemeClr val="bg1"/>
                </a:solidFill>
              </a:rPr>
              <a:t>species.</a:t>
            </a:r>
          </a:p>
          <a:p>
            <a:pPr marL="285750" indent="-285750">
              <a:buFont typeface="Arial" panose="020B0604020202020204" pitchFamily="34" charset="0"/>
              <a:buChar char="•"/>
            </a:pPr>
            <a:r>
              <a:rPr lang="en-US" sz="2800" dirty="0" smtClean="0">
                <a:solidFill>
                  <a:schemeClr val="bg1"/>
                </a:solidFill>
              </a:rPr>
              <a:t>Degraded water quality in coastal bays due to </a:t>
            </a:r>
            <a:r>
              <a:rPr lang="en-US" sz="2800" dirty="0">
                <a:solidFill>
                  <a:schemeClr val="bg1"/>
                </a:solidFill>
              </a:rPr>
              <a:t>i</a:t>
            </a:r>
            <a:r>
              <a:rPr lang="en-US" sz="2800" dirty="0" smtClean="0">
                <a:solidFill>
                  <a:schemeClr val="bg1"/>
                </a:solidFill>
              </a:rPr>
              <a:t>ncreases </a:t>
            </a:r>
            <a:r>
              <a:rPr lang="en-US" sz="2800" dirty="0">
                <a:solidFill>
                  <a:schemeClr val="bg1"/>
                </a:solidFill>
              </a:rPr>
              <a:t>in winter-spring </a:t>
            </a:r>
            <a:r>
              <a:rPr lang="en-US" sz="2800" dirty="0" smtClean="0">
                <a:solidFill>
                  <a:schemeClr val="bg1"/>
                </a:solidFill>
              </a:rPr>
              <a:t>runoff.</a:t>
            </a:r>
          </a:p>
          <a:p>
            <a:pPr marL="285750" indent="-285750">
              <a:buFont typeface="Arial" panose="020B0604020202020204" pitchFamily="34" charset="0"/>
              <a:buChar char="•"/>
            </a:pPr>
            <a:r>
              <a:rPr lang="en-US" sz="2800" dirty="0" smtClean="0">
                <a:solidFill>
                  <a:schemeClr val="bg1"/>
                </a:solidFill>
                <a:latin typeface="+mj-lt"/>
              </a:rPr>
              <a:t>Increased </a:t>
            </a:r>
            <a:r>
              <a:rPr lang="en-US" sz="2800" dirty="0">
                <a:solidFill>
                  <a:schemeClr val="bg1"/>
                </a:solidFill>
                <a:latin typeface="+mj-lt"/>
              </a:rPr>
              <a:t>length of the growing </a:t>
            </a:r>
            <a:r>
              <a:rPr lang="en-US" sz="2800" dirty="0" smtClean="0">
                <a:solidFill>
                  <a:schemeClr val="bg1"/>
                </a:solidFill>
                <a:latin typeface="+mj-lt"/>
              </a:rPr>
              <a:t>season early in century. </a:t>
            </a:r>
          </a:p>
          <a:p>
            <a:pPr marL="285750" indent="-285750">
              <a:buFont typeface="Arial" panose="020B0604020202020204" pitchFamily="34" charset="0"/>
              <a:buChar char="•"/>
            </a:pPr>
            <a:r>
              <a:rPr lang="en-US" sz="2800" dirty="0" smtClean="0">
                <a:solidFill>
                  <a:schemeClr val="bg1"/>
                </a:solidFill>
                <a:latin typeface="+mj-lt"/>
              </a:rPr>
              <a:t>Milk </a:t>
            </a:r>
            <a:r>
              <a:rPr lang="en-US" sz="2800" dirty="0">
                <a:solidFill>
                  <a:schemeClr val="bg1"/>
                </a:solidFill>
                <a:latin typeface="+mj-lt"/>
              </a:rPr>
              <a:t>and poultry production </a:t>
            </a:r>
            <a:r>
              <a:rPr lang="en-US" sz="2800" dirty="0" smtClean="0">
                <a:solidFill>
                  <a:schemeClr val="bg1"/>
                </a:solidFill>
                <a:latin typeface="+mj-lt"/>
              </a:rPr>
              <a:t>negatively impacted </a:t>
            </a:r>
            <a:r>
              <a:rPr lang="en-US" sz="2800" dirty="0">
                <a:solidFill>
                  <a:schemeClr val="bg1"/>
                </a:solidFill>
                <a:latin typeface="+mj-lt"/>
              </a:rPr>
              <a:t>by heat </a:t>
            </a:r>
            <a:r>
              <a:rPr lang="en-US" sz="2800" dirty="0" smtClean="0">
                <a:solidFill>
                  <a:schemeClr val="bg1"/>
                </a:solidFill>
                <a:latin typeface="+mj-lt"/>
              </a:rPr>
              <a:t>stress later in the century.</a:t>
            </a:r>
          </a:p>
          <a:p>
            <a:pPr marL="285750" indent="-285750">
              <a:buFont typeface="Arial" panose="020B0604020202020204" pitchFamily="34" charset="0"/>
              <a:buChar char="•"/>
            </a:pPr>
            <a:r>
              <a:rPr lang="en-US" sz="2800" dirty="0" smtClean="0">
                <a:solidFill>
                  <a:schemeClr val="bg1"/>
                </a:solidFill>
                <a:latin typeface="+mj-lt"/>
              </a:rPr>
              <a:t>Increased forest vulnerability to drought, </a:t>
            </a:r>
            <a:r>
              <a:rPr lang="en-US" sz="2800" dirty="0">
                <a:solidFill>
                  <a:schemeClr val="bg1"/>
                </a:solidFill>
                <a:latin typeface="+mj-lt"/>
              </a:rPr>
              <a:t>insect </a:t>
            </a:r>
            <a:r>
              <a:rPr lang="en-US" sz="2800" dirty="0" smtClean="0">
                <a:solidFill>
                  <a:schemeClr val="bg1"/>
                </a:solidFill>
                <a:latin typeface="+mj-lt"/>
              </a:rPr>
              <a:t>pests, </a:t>
            </a:r>
            <a:r>
              <a:rPr lang="en-US" sz="2800" dirty="0">
                <a:solidFill>
                  <a:schemeClr val="bg1"/>
                </a:solidFill>
                <a:latin typeface="+mj-lt"/>
              </a:rPr>
              <a:t>and forest fires.</a:t>
            </a:r>
          </a:p>
        </p:txBody>
      </p:sp>
      <p:sp>
        <p:nvSpPr>
          <p:cNvPr id="6" name="TextBox 5"/>
          <p:cNvSpPr txBox="1"/>
          <p:nvPr/>
        </p:nvSpPr>
        <p:spPr>
          <a:xfrm>
            <a:off x="484494" y="707555"/>
            <a:ext cx="2354239" cy="523220"/>
          </a:xfrm>
          <a:prstGeom prst="rect">
            <a:avLst/>
          </a:prstGeom>
          <a:noFill/>
        </p:spPr>
        <p:txBody>
          <a:bodyPr wrap="square" rtlCol="0">
            <a:spAutoFit/>
          </a:bodyPr>
          <a:lstStyle/>
          <a:p>
            <a:r>
              <a:rPr lang="en-US" sz="2800" dirty="0" smtClean="0">
                <a:solidFill>
                  <a:schemeClr val="tx2">
                    <a:lumMod val="40000"/>
                    <a:lumOff val="60000"/>
                  </a:schemeClr>
                </a:solidFill>
              </a:rPr>
              <a:t>EXAMPLES:</a:t>
            </a:r>
            <a:endParaRPr lang="en-US" sz="2800" dirty="0">
              <a:solidFill>
                <a:schemeClr val="tx2">
                  <a:lumMod val="40000"/>
                  <a:lumOff val="60000"/>
                </a:schemeClr>
              </a:solidFill>
            </a:endParaRPr>
          </a:p>
        </p:txBody>
      </p:sp>
      <p:sp>
        <p:nvSpPr>
          <p:cNvPr id="9" name="TextBox 8"/>
          <p:cNvSpPr txBox="1"/>
          <p:nvPr/>
        </p:nvSpPr>
        <p:spPr>
          <a:xfrm>
            <a:off x="-32658" y="6585856"/>
            <a:ext cx="6037673" cy="307777"/>
          </a:xfrm>
          <a:prstGeom prst="rect">
            <a:avLst/>
          </a:prstGeom>
          <a:noFill/>
        </p:spPr>
        <p:txBody>
          <a:bodyPr wrap="square" rtlCol="0">
            <a:spAutoFit/>
          </a:bodyPr>
          <a:lstStyle/>
          <a:p>
            <a:r>
              <a:rPr lang="en-US" sz="1400" dirty="0" smtClean="0">
                <a:solidFill>
                  <a:schemeClr val="bg1"/>
                </a:solidFill>
              </a:rPr>
              <a:t>University of Maryland Center for Environmental Science (2014)</a:t>
            </a:r>
            <a:endParaRPr lang="en-US" sz="1400" dirty="0">
              <a:solidFill>
                <a:schemeClr val="bg1"/>
              </a:solidFill>
            </a:endParaRPr>
          </a:p>
        </p:txBody>
      </p:sp>
    </p:spTree>
    <p:extLst>
      <p:ext uri="{BB962C8B-B14F-4D97-AF65-F5344CB8AC3E}">
        <p14:creationId xmlns:p14="http://schemas.microsoft.com/office/powerpoint/2010/main" val="31115033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upload.wikimedia.org/wikipedia/commons/thumb/a/a3/United_States_Capitol_west_front_edit2.jpg/1024px-United_States_Capitol_west_front_edit2.jpg"/>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rightnessContrast bright="40000" contrast="-60000"/>
                    </a14:imgEffect>
                  </a14:imgLayer>
                </a14:imgProps>
              </a:ext>
            </a:extLst>
          </a:blip>
          <a:srcRect l="9042" r="9169"/>
          <a:stretch/>
        </p:blipFill>
        <p:spPr bwMode="auto">
          <a:xfrm>
            <a:off x="0" y="0"/>
            <a:ext cx="9144000" cy="6858000"/>
          </a:xfrm>
          <a:prstGeom prst="rect">
            <a:avLst/>
          </a:prstGeom>
          <a:noFill/>
        </p:spPr>
      </p:pic>
      <p:sp>
        <p:nvSpPr>
          <p:cNvPr id="2" name="Title 1"/>
          <p:cNvSpPr>
            <a:spLocks noGrp="1"/>
          </p:cNvSpPr>
          <p:nvPr>
            <p:ph type="title"/>
          </p:nvPr>
        </p:nvSpPr>
        <p:spPr>
          <a:xfrm>
            <a:off x="457200" y="-76481"/>
            <a:ext cx="8229600" cy="815104"/>
          </a:xfrm>
        </p:spPr>
        <p:txBody>
          <a:bodyPr>
            <a:normAutofit/>
          </a:bodyPr>
          <a:lstStyle/>
          <a:p>
            <a:r>
              <a:rPr lang="en-US" dirty="0" smtClean="0">
                <a:solidFill>
                  <a:schemeClr val="bg1"/>
                </a:solidFill>
              </a:rPr>
              <a:t>For more information…</a:t>
            </a:r>
            <a:endParaRPr lang="en-US" dirty="0">
              <a:solidFill>
                <a:schemeClr val="bg1"/>
              </a:solidFill>
            </a:endParaRPr>
          </a:p>
        </p:txBody>
      </p:sp>
      <p:pic>
        <p:nvPicPr>
          <p:cNvPr id="3077" name="Picture 5"/>
          <p:cNvPicPr>
            <a:picLocks noChangeAspect="1" noChangeArrowheads="1"/>
          </p:cNvPicPr>
          <p:nvPr/>
        </p:nvPicPr>
        <p:blipFill>
          <a:blip r:embed="rId5" cstate="print"/>
          <a:srcRect/>
          <a:stretch>
            <a:fillRect/>
          </a:stretch>
        </p:blipFill>
        <p:spPr bwMode="auto">
          <a:xfrm>
            <a:off x="80511" y="1207580"/>
            <a:ext cx="3886200" cy="5080000"/>
          </a:xfrm>
          <a:prstGeom prst="rect">
            <a:avLst/>
          </a:prstGeom>
          <a:noFill/>
          <a:ln w="9525">
            <a:noFill/>
            <a:miter lim="800000"/>
            <a:headEnd/>
            <a:tailEnd/>
          </a:ln>
        </p:spPr>
      </p:pic>
      <p:grpSp>
        <p:nvGrpSpPr>
          <p:cNvPr id="4" name="Group 3"/>
          <p:cNvGrpSpPr/>
          <p:nvPr/>
        </p:nvGrpSpPr>
        <p:grpSpPr>
          <a:xfrm>
            <a:off x="80510" y="649068"/>
            <a:ext cx="9063489" cy="6083082"/>
            <a:chOff x="159605" y="477727"/>
            <a:chExt cx="9063489" cy="6083082"/>
          </a:xfrm>
        </p:grpSpPr>
        <p:pic>
          <p:nvPicPr>
            <p:cNvPr id="3078" name="Picture 6"/>
            <p:cNvPicPr>
              <a:picLocks noChangeAspect="1" noChangeArrowheads="1"/>
            </p:cNvPicPr>
            <p:nvPr/>
          </p:nvPicPr>
          <p:blipFill rotWithShape="1">
            <a:blip r:embed="rId6" cstate="print"/>
            <a:srcRect l="1387" t="1697" r="-1387" b="1771"/>
            <a:stretch/>
          </p:blipFill>
          <p:spPr bwMode="auto">
            <a:xfrm>
              <a:off x="3508957" y="2860764"/>
              <a:ext cx="5714137" cy="3700045"/>
            </a:xfrm>
            <a:prstGeom prst="rect">
              <a:avLst/>
            </a:prstGeom>
            <a:noFill/>
            <a:ln w="9525">
              <a:noFill/>
              <a:miter lim="800000"/>
              <a:headEnd/>
              <a:tailEnd/>
            </a:ln>
          </p:spPr>
        </p:pic>
        <p:sp>
          <p:nvSpPr>
            <p:cNvPr id="3" name="Rectangle 2"/>
            <p:cNvSpPr/>
            <p:nvPr/>
          </p:nvSpPr>
          <p:spPr>
            <a:xfrm>
              <a:off x="159605" y="477727"/>
              <a:ext cx="9008897" cy="523220"/>
            </a:xfrm>
            <a:prstGeom prst="rect">
              <a:avLst/>
            </a:prstGeom>
          </p:spPr>
          <p:txBody>
            <a:bodyPr wrap="square">
              <a:spAutoFit/>
            </a:bodyPr>
            <a:lstStyle/>
            <a:p>
              <a:pPr algn="ctr"/>
              <a:r>
                <a:rPr lang="en-US" sz="2800" dirty="0">
                  <a:solidFill>
                    <a:srgbClr val="FFFFFF"/>
                  </a:solidFill>
                </a:rPr>
                <a:t>http://www.mwcog.org/environment/climate/resilience.asp</a:t>
              </a:r>
            </a:p>
          </p:txBody>
        </p:sp>
      </p:grpSp>
      <p:sp>
        <p:nvSpPr>
          <p:cNvPr id="9" name="TextBox 8"/>
          <p:cNvSpPr txBox="1"/>
          <p:nvPr/>
        </p:nvSpPr>
        <p:spPr>
          <a:xfrm>
            <a:off x="-32658" y="6585857"/>
            <a:ext cx="1697685" cy="307777"/>
          </a:xfrm>
          <a:prstGeom prst="rect">
            <a:avLst/>
          </a:prstGeom>
          <a:noFill/>
        </p:spPr>
        <p:txBody>
          <a:bodyPr wrap="square" rtlCol="0">
            <a:spAutoFit/>
          </a:bodyPr>
          <a:lstStyle/>
          <a:p>
            <a:r>
              <a:rPr lang="en-US" sz="1400" dirty="0" smtClean="0">
                <a:solidFill>
                  <a:schemeClr val="bg1"/>
                </a:solidFill>
              </a:rPr>
              <a:t>NASA</a:t>
            </a:r>
            <a:endParaRPr lang="en-US" sz="1400" dirty="0">
              <a:solidFill>
                <a:schemeClr val="bg1"/>
              </a:solidFill>
            </a:endParaRPr>
          </a:p>
        </p:txBody>
      </p:sp>
    </p:spTree>
    <p:extLst>
      <p:ext uri="{BB962C8B-B14F-4D97-AF65-F5344CB8AC3E}">
        <p14:creationId xmlns:p14="http://schemas.microsoft.com/office/powerpoint/2010/main" val="35937014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077"/>
                                        </p:tgtEl>
                                        <p:attrNameLst>
                                          <p:attrName>style.visibility</p:attrName>
                                        </p:attrNameLst>
                                      </p:cBhvr>
                                      <p:to>
                                        <p:strVal val="visible"/>
                                      </p:to>
                                    </p:set>
                                    <p:anim calcmode="lin" valueType="num">
                                      <p:cBhvr additive="base">
                                        <p:cTn id="7" dur="500" fill="hold"/>
                                        <p:tgtEl>
                                          <p:spTgt spid="3077"/>
                                        </p:tgtEl>
                                        <p:attrNameLst>
                                          <p:attrName>ppt_x</p:attrName>
                                        </p:attrNameLst>
                                      </p:cBhvr>
                                      <p:tavLst>
                                        <p:tav tm="0">
                                          <p:val>
                                            <p:strVal val="1+#ppt_w/2"/>
                                          </p:val>
                                        </p:tav>
                                        <p:tav tm="100000">
                                          <p:val>
                                            <p:strVal val="#ppt_x"/>
                                          </p:val>
                                        </p:tav>
                                      </p:tavLst>
                                    </p:anim>
                                    <p:anim calcmode="lin" valueType="num">
                                      <p:cBhvr additive="base">
                                        <p:cTn id="8" dur="500" fill="hold"/>
                                        <p:tgtEl>
                                          <p:spTgt spid="307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upload.wikimedia.org/wikipedia/commons/thumb/a/a3/United_States_Capitol_west_front_edit2.jpg/1024px-United_States_Capitol_west_front_edit2.jpg"/>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rightnessContrast bright="40000" contrast="-60000"/>
                    </a14:imgEffect>
                  </a14:imgLayer>
                </a14:imgProps>
              </a:ext>
            </a:extLst>
          </a:blip>
          <a:srcRect l="9042" r="9169"/>
          <a:stretch/>
        </p:blipFill>
        <p:spPr bwMode="auto">
          <a:xfrm>
            <a:off x="0" y="0"/>
            <a:ext cx="9144000" cy="6858000"/>
          </a:xfrm>
          <a:prstGeom prst="rect">
            <a:avLst/>
          </a:prstGeom>
          <a:noFill/>
        </p:spPr>
      </p:pic>
      <p:sp>
        <p:nvSpPr>
          <p:cNvPr id="2" name="Title 1"/>
          <p:cNvSpPr>
            <a:spLocks noGrp="1"/>
          </p:cNvSpPr>
          <p:nvPr>
            <p:ph type="title"/>
          </p:nvPr>
        </p:nvSpPr>
        <p:spPr>
          <a:xfrm>
            <a:off x="457200" y="-76481"/>
            <a:ext cx="8229600" cy="815104"/>
          </a:xfrm>
        </p:spPr>
        <p:txBody>
          <a:bodyPr>
            <a:normAutofit/>
          </a:bodyPr>
          <a:lstStyle/>
          <a:p>
            <a:r>
              <a:rPr lang="en-US" dirty="0" smtClean="0">
                <a:solidFill>
                  <a:schemeClr val="bg1"/>
                </a:solidFill>
              </a:rPr>
              <a:t>For more information…</a:t>
            </a:r>
            <a:endParaRPr lang="en-US" dirty="0">
              <a:solidFill>
                <a:schemeClr val="bg1"/>
              </a:solidFill>
            </a:endParaRPr>
          </a:p>
        </p:txBody>
      </p:sp>
      <p:sp>
        <p:nvSpPr>
          <p:cNvPr id="9" name="Rectangle 8"/>
          <p:cNvSpPr/>
          <p:nvPr/>
        </p:nvSpPr>
        <p:spPr>
          <a:xfrm>
            <a:off x="80510" y="649068"/>
            <a:ext cx="9008897" cy="523220"/>
          </a:xfrm>
          <a:prstGeom prst="rect">
            <a:avLst/>
          </a:prstGeom>
        </p:spPr>
        <p:txBody>
          <a:bodyPr wrap="square">
            <a:spAutoFit/>
          </a:bodyPr>
          <a:lstStyle/>
          <a:p>
            <a:r>
              <a:rPr lang="en-US" sz="2800" dirty="0" smtClean="0">
                <a:solidFill>
                  <a:srgbClr val="FFFFFF"/>
                </a:solidFill>
              </a:rPr>
              <a:t>COMING SOON, mobile app with basic location-specific info:</a:t>
            </a:r>
            <a:endParaRPr lang="en-US" sz="2800" dirty="0">
              <a:solidFill>
                <a:srgbClr val="FFFFFF"/>
              </a:solidFill>
            </a:endParaRPr>
          </a:p>
        </p:txBody>
      </p:sp>
      <p:pic>
        <p:nvPicPr>
          <p:cNvPr id="5" name="Picture 4"/>
          <p:cNvPicPr>
            <a:picLocks noChangeAspect="1"/>
          </p:cNvPicPr>
          <p:nvPr/>
        </p:nvPicPr>
        <p:blipFill rotWithShape="1">
          <a:blip r:embed="rId5">
            <a:extLst>
              <a:ext uri="{28A0092B-C50C-407E-A947-70E740481C1C}">
                <a14:useLocalDpi xmlns:a14="http://schemas.microsoft.com/office/drawing/2010/main" val="0"/>
              </a:ext>
            </a:extLst>
          </a:blip>
          <a:srcRect r="75779" b="73688"/>
          <a:stretch/>
        </p:blipFill>
        <p:spPr>
          <a:xfrm>
            <a:off x="6144044" y="1229681"/>
            <a:ext cx="2194738" cy="1788170"/>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6045" y="1229681"/>
            <a:ext cx="5438328" cy="4078746"/>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51414" y="3173519"/>
            <a:ext cx="4785261" cy="3588946"/>
          </a:xfrm>
          <a:prstGeom prst="rect">
            <a:avLst/>
          </a:prstGeom>
        </p:spPr>
      </p:pic>
      <p:sp>
        <p:nvSpPr>
          <p:cNvPr id="11" name="TextBox 10"/>
          <p:cNvSpPr txBox="1"/>
          <p:nvPr/>
        </p:nvSpPr>
        <p:spPr>
          <a:xfrm>
            <a:off x="-32658" y="6585857"/>
            <a:ext cx="1697685" cy="307777"/>
          </a:xfrm>
          <a:prstGeom prst="rect">
            <a:avLst/>
          </a:prstGeom>
          <a:noFill/>
        </p:spPr>
        <p:txBody>
          <a:bodyPr wrap="square" rtlCol="0">
            <a:spAutoFit/>
          </a:bodyPr>
          <a:lstStyle/>
          <a:p>
            <a:r>
              <a:rPr lang="en-US" sz="1400" dirty="0" smtClean="0">
                <a:solidFill>
                  <a:schemeClr val="bg1"/>
                </a:solidFill>
              </a:rPr>
              <a:t>NASA</a:t>
            </a:r>
            <a:endParaRPr lang="en-US" sz="1400" dirty="0">
              <a:solidFill>
                <a:schemeClr val="bg1"/>
              </a:solidFill>
            </a:endParaRPr>
          </a:p>
        </p:txBody>
      </p:sp>
    </p:spTree>
    <p:extLst>
      <p:ext uri="{BB962C8B-B14F-4D97-AF65-F5344CB8AC3E}">
        <p14:creationId xmlns:p14="http://schemas.microsoft.com/office/powerpoint/2010/main" val="10904766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024" y="1666709"/>
            <a:ext cx="8229600" cy="1143000"/>
          </a:xfrm>
        </p:spPr>
        <p:txBody>
          <a:bodyPr/>
          <a:lstStyle/>
          <a:p>
            <a:r>
              <a:rPr lang="en-US" dirty="0" smtClean="0">
                <a:solidFill>
                  <a:schemeClr val="bg1"/>
                </a:solidFill>
              </a:rPr>
              <a:t>QUESTIONS*?</a:t>
            </a:r>
            <a:endParaRPr lang="en-US" dirty="0">
              <a:solidFill>
                <a:schemeClr val="bg1"/>
              </a:solidFill>
            </a:endParaRPr>
          </a:p>
        </p:txBody>
      </p:sp>
      <p:sp>
        <p:nvSpPr>
          <p:cNvPr id="4" name="TextBox 3"/>
          <p:cNvSpPr txBox="1"/>
          <p:nvPr/>
        </p:nvSpPr>
        <p:spPr>
          <a:xfrm>
            <a:off x="163773" y="3849353"/>
            <a:ext cx="8830102" cy="1200329"/>
          </a:xfrm>
          <a:prstGeom prst="rect">
            <a:avLst/>
          </a:prstGeom>
          <a:noFill/>
        </p:spPr>
        <p:txBody>
          <a:bodyPr wrap="square" rtlCol="0">
            <a:spAutoFit/>
          </a:bodyPr>
          <a:lstStyle/>
          <a:p>
            <a:r>
              <a:rPr lang="en-US" sz="2400" dirty="0" smtClean="0">
                <a:solidFill>
                  <a:schemeClr val="bg1"/>
                </a:solidFill>
              </a:rPr>
              <a:t>*You may also pose questions to NASA climate scientists at any time during the course of this series of webinars and workshops using the link under the Questions &amp; Feedback section on:</a:t>
            </a:r>
            <a:endParaRPr lang="en-US" sz="2400" dirty="0">
              <a:solidFill>
                <a:schemeClr val="bg1"/>
              </a:solidFill>
            </a:endParaRPr>
          </a:p>
        </p:txBody>
      </p:sp>
      <p:sp>
        <p:nvSpPr>
          <p:cNvPr id="5" name="TextBox 4"/>
          <p:cNvSpPr txBox="1"/>
          <p:nvPr/>
        </p:nvSpPr>
        <p:spPr>
          <a:xfrm>
            <a:off x="191069" y="5076978"/>
            <a:ext cx="8830102" cy="461665"/>
          </a:xfrm>
          <a:prstGeom prst="rect">
            <a:avLst/>
          </a:prstGeom>
          <a:noFill/>
        </p:spPr>
        <p:txBody>
          <a:bodyPr wrap="square" rtlCol="0">
            <a:spAutoFit/>
          </a:bodyPr>
          <a:lstStyle/>
          <a:p>
            <a:r>
              <a:rPr lang="en-US" sz="2400" dirty="0">
                <a:solidFill>
                  <a:schemeClr val="tx2">
                    <a:lumMod val="60000"/>
                    <a:lumOff val="40000"/>
                  </a:schemeClr>
                </a:solidFill>
              </a:rPr>
              <a:t>http://www.mwcog.org/environment/climate/resilience.asp</a:t>
            </a:r>
          </a:p>
        </p:txBody>
      </p:sp>
      <p:grpSp>
        <p:nvGrpSpPr>
          <p:cNvPr id="6" name="Group 5"/>
          <p:cNvGrpSpPr/>
          <p:nvPr/>
        </p:nvGrpSpPr>
        <p:grpSpPr>
          <a:xfrm>
            <a:off x="0" y="5613433"/>
            <a:ext cx="9143999" cy="1087620"/>
            <a:chOff x="805218" y="3998794"/>
            <a:chExt cx="7055892" cy="846161"/>
          </a:xfrm>
        </p:grpSpPr>
        <p:sp>
          <p:nvSpPr>
            <p:cNvPr id="3" name="Rectangle 2"/>
            <p:cNvSpPr/>
            <p:nvPr/>
          </p:nvSpPr>
          <p:spPr>
            <a:xfrm>
              <a:off x="805218" y="3998794"/>
              <a:ext cx="7055892" cy="846161"/>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436" y="4107787"/>
              <a:ext cx="6754813"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5782984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56609</TotalTime>
  <Words>2838</Words>
  <Application>Microsoft Office PowerPoint</Application>
  <PresentationFormat>On-screen Show (4:3)</PresentationFormat>
  <Paragraphs>379</Paragraphs>
  <Slides>34</Slides>
  <Notes>34</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 “A Climate Conversation” Introduction to Climate Science Webinar  Part of the “Building a Climate Resilient National Capital Region” series of webinars and workshops     </vt:lpstr>
      <vt:lpstr>PowerPoint Presentation</vt:lpstr>
      <vt:lpstr>PowerPoint Presentation</vt:lpstr>
      <vt:lpstr>PowerPoint Presentation</vt:lpstr>
      <vt:lpstr>PowerPoint Presentation</vt:lpstr>
      <vt:lpstr>Responding to Climate Risks</vt:lpstr>
      <vt:lpstr>Question</vt:lpstr>
      <vt:lpstr>Comparing Weather and Climate</vt:lpstr>
      <vt:lpstr>Question</vt:lpstr>
      <vt:lpstr>What’s already happened locally?</vt:lpstr>
      <vt:lpstr>Part of a larger pattern?</vt:lpstr>
      <vt:lpstr>Question</vt:lpstr>
      <vt:lpstr>First principles</vt:lpstr>
      <vt:lpstr>Gathering better data</vt:lpstr>
      <vt:lpstr>Building on a strong foundation</vt:lpstr>
      <vt:lpstr>Intergovernmental Panel on Climate Change</vt:lpstr>
      <vt:lpstr>IPCC Models</vt:lpstr>
      <vt:lpstr>Rising precision/resolution over time</vt:lpstr>
      <vt:lpstr>Question</vt:lpstr>
      <vt:lpstr>What is projected locally?</vt:lpstr>
      <vt:lpstr>What is projected locally?</vt:lpstr>
      <vt:lpstr>What can a few degrees warmer do?</vt:lpstr>
      <vt:lpstr>What can a few degrees warmer do?</vt:lpstr>
      <vt:lpstr>NCA Regional Climate Scenarios</vt:lpstr>
      <vt:lpstr>Question</vt:lpstr>
      <vt:lpstr>What other changes are projected?</vt:lpstr>
      <vt:lpstr>Question</vt:lpstr>
      <vt:lpstr>Public Health Impacts</vt:lpstr>
      <vt:lpstr>The Most Immediate Climate-Related Threats to Public Health in this Region</vt:lpstr>
      <vt:lpstr>The Most At-Risk Populations</vt:lpstr>
      <vt:lpstr>Natural Systems Impacts</vt:lpstr>
      <vt:lpstr>For more information…</vt:lpstr>
      <vt:lpstr>For more information…</vt:lpstr>
      <vt:lpstr>QUESTIONS*?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Toufectis, Kim W. (HQ-LD030);radley.m.horton@gmail.com;dab2145@columbia.edu;Burgess-Herbert_Sarah@bah.com;Emily Seyller</dc:creator>
  <cp:lastModifiedBy>Sarah Burgess-Herbert</cp:lastModifiedBy>
  <cp:revision>314</cp:revision>
  <cp:lastPrinted>2014-02-12T03:19:51Z</cp:lastPrinted>
  <dcterms:created xsi:type="dcterms:W3CDTF">2012-08-29T12:07:01Z</dcterms:created>
  <dcterms:modified xsi:type="dcterms:W3CDTF">2014-02-25T23:25:15Z</dcterms:modified>
</cp:coreProperties>
</file>