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51"/>
  </p:notesMasterIdLst>
  <p:handoutMasterIdLst>
    <p:handoutMasterId r:id="rId52"/>
  </p:handoutMasterIdLst>
  <p:sldIdLst>
    <p:sldId id="280" r:id="rId5"/>
    <p:sldId id="273" r:id="rId6"/>
    <p:sldId id="698" r:id="rId7"/>
    <p:sldId id="697" r:id="rId8"/>
    <p:sldId id="696" r:id="rId9"/>
    <p:sldId id="387" r:id="rId10"/>
    <p:sldId id="677" r:id="rId11"/>
    <p:sldId id="683" r:id="rId12"/>
    <p:sldId id="306" r:id="rId13"/>
    <p:sldId id="308" r:id="rId14"/>
    <p:sldId id="653" r:id="rId15"/>
    <p:sldId id="654" r:id="rId16"/>
    <p:sldId id="699" r:id="rId17"/>
    <p:sldId id="686" r:id="rId18"/>
    <p:sldId id="688" r:id="rId19"/>
    <p:sldId id="684" r:id="rId20"/>
    <p:sldId id="660" r:id="rId21"/>
    <p:sldId id="694" r:id="rId22"/>
    <p:sldId id="685" r:id="rId23"/>
    <p:sldId id="282" r:id="rId24"/>
    <p:sldId id="284" r:id="rId25"/>
    <p:sldId id="285" r:id="rId26"/>
    <p:sldId id="288" r:id="rId27"/>
    <p:sldId id="286" r:id="rId28"/>
    <p:sldId id="287" r:id="rId29"/>
    <p:sldId id="687" r:id="rId30"/>
    <p:sldId id="689" r:id="rId31"/>
    <p:sldId id="693" r:id="rId32"/>
    <p:sldId id="690" r:id="rId33"/>
    <p:sldId id="692" r:id="rId34"/>
    <p:sldId id="691" r:id="rId35"/>
    <p:sldId id="695" r:id="rId36"/>
    <p:sldId id="669" r:id="rId37"/>
    <p:sldId id="670" r:id="rId38"/>
    <p:sldId id="671" r:id="rId39"/>
    <p:sldId id="302" r:id="rId40"/>
    <p:sldId id="666" r:id="rId41"/>
    <p:sldId id="667" r:id="rId42"/>
    <p:sldId id="657" r:id="rId43"/>
    <p:sldId id="673" r:id="rId44"/>
    <p:sldId id="656" r:id="rId45"/>
    <p:sldId id="674" r:id="rId46"/>
    <p:sldId id="661" r:id="rId47"/>
    <p:sldId id="663" r:id="rId48"/>
    <p:sldId id="676" r:id="rId49"/>
    <p:sldId id="271" r:id="rId50"/>
  </p:sldIdLst>
  <p:sldSz cx="9144000" cy="6858000" type="screen4x3"/>
  <p:notesSz cx="6881813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phen Walz" initials="SW" lastIdx="1" clrIdx="0">
    <p:extLst>
      <p:ext uri="{19B8F6BF-5375-455C-9EA6-DF929625EA0E}">
        <p15:presenceInfo xmlns:p15="http://schemas.microsoft.com/office/powerpoint/2012/main" userId="S-1-5-21-249968381-1788289540-2076119496-144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FFF"/>
    <a:srgbClr val="CCFFFF"/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69" autoAdjust="0"/>
    <p:restoredTop sz="94084" autoAdjust="0"/>
  </p:normalViewPr>
  <p:slideViewPr>
    <p:cSldViewPr snapToGrid="0" snapToObjects="1">
      <p:cViewPr varScale="1">
        <p:scale>
          <a:sx n="82" d="100"/>
          <a:sy n="82" d="100"/>
        </p:scale>
        <p:origin x="93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Dominion Energy</a:t>
            </a:r>
            <a:r>
              <a:rPr lang="en-US" b="1" baseline="0" dirty="0"/>
              <a:t> Electric Fuel Mix</a:t>
            </a:r>
            <a:endParaRPr lang="en-US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164-44C0-9C99-3EB3C039494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164-44C0-9C99-3EB3C039494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164-44C0-9C99-3EB3C039494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164-44C0-9C99-3EB3C0394943}"/>
              </c:ext>
            </c:extLst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D164-44C0-9C99-3EB3C0394943}"/>
              </c:ext>
            </c:extLst>
          </c:dPt>
          <c:dLbls>
            <c:dLbl>
              <c:idx val="0"/>
              <c:layout>
                <c:manualLayout>
                  <c:x val="3.5726386034748182E-2"/>
                  <c:y val="0.10343776498437329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164-44C0-9C99-3EB3C0394943}"/>
                </c:ext>
              </c:extLst>
            </c:dLbl>
            <c:dLbl>
              <c:idx val="1"/>
              <c:layout>
                <c:manualLayout>
                  <c:x val="4.4931414890984706E-2"/>
                  <c:y val="-0.10793913204285084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164-44C0-9C99-3EB3C0394943}"/>
                </c:ext>
              </c:extLst>
            </c:dLbl>
            <c:dLbl>
              <c:idx val="3"/>
              <c:layout>
                <c:manualLayout>
                  <c:x val="-4.166666666666672E-2"/>
                  <c:y val="2.314814814814810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164-44C0-9C99-3EB3C0394943}"/>
                </c:ext>
              </c:extLst>
            </c:dLbl>
            <c:dLbl>
              <c:idx val="4"/>
              <c:layout>
                <c:manualLayout>
                  <c:x val="0.20555555555555546"/>
                  <c:y val="3.703703703703703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D164-44C0-9C99-3EB3C0394943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Sheet1!$A$5:$A$9</c:f>
              <c:strCache>
                <c:ptCount val="5"/>
                <c:pt idx="0">
                  <c:v>Coal</c:v>
                </c:pt>
                <c:pt idx="1">
                  <c:v>Natural Gas</c:v>
                </c:pt>
                <c:pt idx="2">
                  <c:v>Nuclear</c:v>
                </c:pt>
                <c:pt idx="3">
                  <c:v>Oil</c:v>
                </c:pt>
                <c:pt idx="4">
                  <c:v>Renewables</c:v>
                </c:pt>
              </c:strCache>
            </c:strRef>
          </c:cat>
          <c:val>
            <c:numRef>
              <c:f>Sheet1!$C$5:$C$9</c:f>
              <c:numCache>
                <c:formatCode>0.0</c:formatCode>
                <c:ptCount val="5"/>
                <c:pt idx="0">
                  <c:v>26.5</c:v>
                </c:pt>
                <c:pt idx="1">
                  <c:v>33.6</c:v>
                </c:pt>
                <c:pt idx="2">
                  <c:v>33.799999999999997</c:v>
                </c:pt>
                <c:pt idx="3">
                  <c:v>0.5</c:v>
                </c:pt>
                <c:pt idx="4">
                  <c:v>5.6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D164-44C0-9C99-3EB3C0394943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4363583384804935E-2"/>
          <c:y val="0.31084549959613456"/>
          <c:w val="0.89335546092329077"/>
          <c:h val="0.6075455357439567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'COG Summary'!$B$24</c:f>
              <c:strCache>
                <c:ptCount val="1"/>
                <c:pt idx="0">
                  <c:v>COG 10% Target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 lIns="38100" tIns="19050" rIns="38100" bIns="19050">
                <a:spAutoFit/>
              </a:bodyPr>
              <a:lstStyle/>
              <a:p>
                <a:pPr>
                  <a:defRPr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'COG Summary'!$C$23:$D$23</c:f>
              <c:strCache>
                <c:ptCount val="2"/>
                <c:pt idx="0">
                  <c:v>Region Goal - 2015</c:v>
                </c:pt>
                <c:pt idx="1">
                  <c:v>Projections - 2015</c:v>
                </c:pt>
              </c:strCache>
            </c:strRef>
          </c:cat>
          <c:val>
            <c:numRef>
              <c:f>'COG Summary'!$C$24:$D$24</c:f>
              <c:numCache>
                <c:formatCode>General</c:formatCode>
                <c:ptCount val="2"/>
                <c:pt idx="0" formatCode="#,##0">
                  <c:v>6119.9614848341171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CD-4653-AB44-91C85BB9F486}"/>
            </c:ext>
          </c:extLst>
        </c:ser>
        <c:ser>
          <c:idx val="4"/>
          <c:order val="1"/>
          <c:tx>
            <c:strRef>
              <c:f>'COG Summary'!$B$25</c:f>
              <c:strCache>
                <c:ptCount val="1"/>
                <c:pt idx="0">
                  <c:v>Utility RE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 lIns="38100" tIns="19050" rIns="38100" bIns="19050">
                <a:spAutoFit/>
              </a:bodyPr>
              <a:lstStyle/>
              <a:p>
                <a:pPr>
                  <a:defRPr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'COG Summary'!$C$23:$D$23</c:f>
              <c:strCache>
                <c:ptCount val="2"/>
                <c:pt idx="0">
                  <c:v>Region Goal - 2015</c:v>
                </c:pt>
                <c:pt idx="1">
                  <c:v>Projections - 2015</c:v>
                </c:pt>
              </c:strCache>
            </c:strRef>
          </c:cat>
          <c:val>
            <c:numRef>
              <c:f>'COG Summary'!$C$25:$D$25</c:f>
              <c:numCache>
                <c:formatCode>#,##0</c:formatCode>
                <c:ptCount val="2"/>
                <c:pt idx="1">
                  <c:v>3743.1693234827658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CCD-4653-AB44-91C85BB9F486}"/>
            </c:ext>
          </c:extLst>
        </c:ser>
        <c:ser>
          <c:idx val="5"/>
          <c:order val="2"/>
          <c:tx>
            <c:strRef>
              <c:f>'COG Summary'!$B$26</c:f>
              <c:strCache>
                <c:ptCount val="1"/>
                <c:pt idx="0">
                  <c:v>Additional GP Purchases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 lIns="38100" tIns="19050" rIns="38100" bIns="19050">
                <a:spAutoFit/>
              </a:bodyPr>
              <a:lstStyle/>
              <a:p>
                <a:pPr>
                  <a:defRPr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'COG Summary'!$C$23:$D$23</c:f>
              <c:strCache>
                <c:ptCount val="2"/>
                <c:pt idx="0">
                  <c:v>Region Goal - 2015</c:v>
                </c:pt>
                <c:pt idx="1">
                  <c:v>Projections - 2015</c:v>
                </c:pt>
              </c:strCache>
            </c:strRef>
          </c:cat>
          <c:val>
            <c:numRef>
              <c:f>'COG Summary'!$C$26:$D$26</c:f>
              <c:numCache>
                <c:formatCode>#,##0</c:formatCode>
                <c:ptCount val="2"/>
                <c:pt idx="1">
                  <c:v>1795.555530647059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CCD-4653-AB44-91C85BB9F486}"/>
            </c:ext>
          </c:extLst>
        </c:ser>
        <c:ser>
          <c:idx val="6"/>
          <c:order val="3"/>
          <c:tx>
            <c:strRef>
              <c:f>'COG Summary'!$B$27</c:f>
              <c:strCache>
                <c:ptCount val="1"/>
                <c:pt idx="0">
                  <c:v>DG Deployment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 lIns="38100" tIns="19050" rIns="38100" bIns="19050">
                <a:spAutoFit/>
              </a:bodyPr>
              <a:lstStyle/>
              <a:p>
                <a:pPr>
                  <a:defRPr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'COG Summary'!$C$23:$D$23</c:f>
              <c:strCache>
                <c:ptCount val="2"/>
                <c:pt idx="0">
                  <c:v>Region Goal - 2015</c:v>
                </c:pt>
                <c:pt idx="1">
                  <c:v>Projections - 2015</c:v>
                </c:pt>
              </c:strCache>
            </c:strRef>
          </c:cat>
          <c:val>
            <c:numRef>
              <c:f>'COG Summary'!$C$27:$D$27</c:f>
              <c:numCache>
                <c:formatCode>#,##0</c:formatCode>
                <c:ptCount val="2"/>
                <c:pt idx="1">
                  <c:v>175.607923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CCD-4653-AB44-91C85BB9F486}"/>
            </c:ext>
          </c:extLst>
        </c:ser>
        <c:ser>
          <c:idx val="1"/>
          <c:order val="4"/>
          <c:tx>
            <c:strRef>
              <c:f>'COG Summary'!$B$28</c:f>
              <c:strCache>
                <c:ptCount val="1"/>
                <c:pt idx="0">
                  <c:v>Large Hydro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'COG Summary'!$C$23:$D$23</c:f>
              <c:strCache>
                <c:ptCount val="2"/>
                <c:pt idx="0">
                  <c:v>Region Goal - 2015</c:v>
                </c:pt>
                <c:pt idx="1">
                  <c:v>Projections - 2015</c:v>
                </c:pt>
              </c:strCache>
            </c:strRef>
          </c:cat>
          <c:val>
            <c:numRef>
              <c:f>'COG Summary'!$C$28:$D$28</c:f>
              <c:numCache>
                <c:formatCode>_(* #,##0_);_(* \(#,##0\);_(* "-"??_);_(@_)</c:formatCode>
                <c:ptCount val="2"/>
                <c:pt idx="1">
                  <c:v>1036.1370481120753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CCD-4653-AB44-91C85BB9F486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-2139985600"/>
        <c:axId val="-2139936160"/>
      </c:barChart>
      <c:catAx>
        <c:axId val="-2139985600"/>
        <c:scaling>
          <c:orientation val="minMax"/>
        </c:scaling>
        <c:delete val="0"/>
        <c:axPos val="b"/>
        <c:majorGridlines/>
        <c:numFmt formatCode="General" sourceLinked="0"/>
        <c:majorTickMark val="none"/>
        <c:minorTickMark val="none"/>
        <c:tickLblPos val="nextTo"/>
        <c:txPr>
          <a:bodyPr rot="-60000000" vert="horz"/>
          <a:lstStyle/>
          <a:p>
            <a:pPr>
              <a:defRPr/>
            </a:pPr>
            <a:endParaRPr lang="en-US"/>
          </a:p>
        </c:txPr>
        <c:crossAx val="-2139936160"/>
        <c:crosses val="autoZero"/>
        <c:auto val="1"/>
        <c:lblAlgn val="ctr"/>
        <c:lblOffset val="100"/>
        <c:tickLblSkip val="1"/>
        <c:noMultiLvlLbl val="0"/>
      </c:catAx>
      <c:valAx>
        <c:axId val="-2139936160"/>
        <c:scaling>
          <c:orientation val="minMax"/>
        </c:scaling>
        <c:delete val="1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Million kWh</a:t>
                </a:r>
              </a:p>
            </c:rich>
          </c:tx>
          <c:overlay val="0"/>
        </c:title>
        <c:numFmt formatCode="#,##0" sourceLinked="1"/>
        <c:majorTickMark val="none"/>
        <c:minorTickMark val="none"/>
        <c:tickLblPos val="nextTo"/>
        <c:crossAx val="-2139985600"/>
        <c:crosses val="autoZero"/>
        <c:crossBetween val="between"/>
      </c:valAx>
    </c:plotArea>
    <c:legend>
      <c:legendPos val="t"/>
      <c:overlay val="0"/>
      <c:spPr>
        <a:ln>
          <a:prstDash val="solid"/>
        </a:ln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Pepco Electric Fuel Mix</a:t>
            </a:r>
          </a:p>
        </c:rich>
      </c:tx>
      <c:layout>
        <c:manualLayout>
          <c:xMode val="edge"/>
          <c:yMode val="edge"/>
          <c:x val="0.2419825290717556"/>
          <c:y val="1.232851712207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0531780402449693"/>
          <c:y val="0.25444152814231552"/>
          <c:w val="0.40047572178477692"/>
          <c:h val="0.6674595363079615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163-434E-9EB2-94F61263BA6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163-434E-9EB2-94F61263BA6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163-434E-9EB2-94F61263BA6A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163-434E-9EB2-94F61263BA6A}"/>
              </c:ext>
            </c:extLst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163-434E-9EB2-94F61263BA6A}"/>
              </c:ext>
            </c:extLst>
          </c:dPt>
          <c:dLbls>
            <c:dLbl>
              <c:idx val="0"/>
              <c:layout>
                <c:manualLayout>
                  <c:x val="4.9837808541661997E-2"/>
                  <c:y val="3.38903169690874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729299467388996"/>
                      <c:h val="0.1457143356385395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163-434E-9EB2-94F61263BA6A}"/>
                </c:ext>
              </c:extLst>
            </c:dLbl>
            <c:dLbl>
              <c:idx val="1"/>
              <c:layout>
                <c:manualLayout>
                  <c:x val="0.16737618245447045"/>
                  <c:y val="-1.698374577238645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163-434E-9EB2-94F61263BA6A}"/>
                </c:ext>
              </c:extLst>
            </c:dLbl>
            <c:dLbl>
              <c:idx val="2"/>
              <c:layout>
                <c:manualLayout>
                  <c:x val="-3.7854635761779734E-2"/>
                  <c:y val="-2.46827591027169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163-434E-9EB2-94F61263BA6A}"/>
                </c:ext>
              </c:extLst>
            </c:dLbl>
            <c:dLbl>
              <c:idx val="3"/>
              <c:layout>
                <c:manualLayout>
                  <c:x val="-7.2222222222222215E-2"/>
                  <c:y val="2.314814814814812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163-434E-9EB2-94F61263BA6A}"/>
                </c:ext>
              </c:extLst>
            </c:dLbl>
            <c:dLbl>
              <c:idx val="4"/>
              <c:layout>
                <c:manualLayout>
                  <c:x val="0.23546182322280512"/>
                  <c:y val="4.010651062193971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163-434E-9EB2-94F61263BA6A}"/>
                </c:ext>
              </c:extLst>
            </c:dLbl>
            <c:numFmt formatCode="0.0%" sourceLinked="0"/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Sheet1!$A$5:$A$9</c:f>
              <c:strCache>
                <c:ptCount val="5"/>
                <c:pt idx="0">
                  <c:v>Coal</c:v>
                </c:pt>
                <c:pt idx="1">
                  <c:v>Natural Gas</c:v>
                </c:pt>
                <c:pt idx="2">
                  <c:v>Nuclear</c:v>
                </c:pt>
                <c:pt idx="3">
                  <c:v>Oil</c:v>
                </c:pt>
                <c:pt idx="4">
                  <c:v>Renewables</c:v>
                </c:pt>
              </c:strCache>
            </c:strRef>
          </c:cat>
          <c:val>
            <c:numRef>
              <c:f>Sheet1!$B$5:$B$9</c:f>
              <c:numCache>
                <c:formatCode>0.0</c:formatCode>
                <c:ptCount val="5"/>
                <c:pt idx="0">
                  <c:v>36.6</c:v>
                </c:pt>
                <c:pt idx="1">
                  <c:v>23</c:v>
                </c:pt>
                <c:pt idx="2">
                  <c:v>35.799999999999997</c:v>
                </c:pt>
                <c:pt idx="3">
                  <c:v>0.3</c:v>
                </c:pt>
                <c:pt idx="4">
                  <c:v>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163-434E-9EB2-94F61263BA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Per Capita Greenhouse</a:t>
            </a:r>
            <a:r>
              <a:rPr lang="en-US" b="1" baseline="0" dirty="0"/>
              <a:t> Gas Emissions</a:t>
            </a:r>
            <a:endParaRPr lang="en-US" b="1" dirty="0"/>
          </a:p>
        </c:rich>
      </c:tx>
      <c:layout>
        <c:manualLayout>
          <c:xMode val="edge"/>
          <c:yMode val="edge"/>
          <c:x val="0.23422561903134054"/>
          <c:y val="4.08416785424528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olid"/>
              </a:ln>
              <a:effectLst/>
            </c:spPr>
            <c:trendlineType val="linear"/>
            <c:dispRSqr val="0"/>
            <c:dispEq val="0"/>
          </c:trendline>
          <c:cat>
            <c:numRef>
              <c:f>Sheet1!$H$4:$H$14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Sheet1!$I$4:$I$14</c:f>
              <c:numCache>
                <c:formatCode>General</c:formatCode>
                <c:ptCount val="11"/>
                <c:pt idx="0">
                  <c:v>15.8</c:v>
                </c:pt>
                <c:pt idx="7">
                  <c:v>12.8</c:v>
                </c:pt>
                <c:pt idx="10">
                  <c:v>12.3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85C-4038-84AC-2CE2A4CC33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9128256"/>
        <c:axId val="599126288"/>
      </c:lineChart>
      <c:catAx>
        <c:axId val="59912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9126288"/>
        <c:crosses val="autoZero"/>
        <c:auto val="1"/>
        <c:lblAlgn val="ctr"/>
        <c:lblOffset val="100"/>
        <c:noMultiLvlLbl val="0"/>
      </c:catAx>
      <c:valAx>
        <c:axId val="599126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9128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0.22294</cdr:x>
      <cdr:y>0.34711</cdr:y>
    </cdr:from>
    <cdr:to>
      <cdr:x>0.36078</cdr:x>
      <cdr:y>0.42187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4818" y="1023626"/>
          <a:ext cx="596504" cy="2204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900" dirty="0"/>
            <a:t>10% Goal</a:t>
          </a:r>
        </a:p>
      </cdr:txBody>
    </cdr:sp>
  </cdr:relSizeAnchor>
  <cdr:relSizeAnchor xmlns:cdr="http://schemas.openxmlformats.org/drawingml/2006/chartDrawing">
    <cdr:from>
      <cdr:x>0.70093</cdr:x>
      <cdr:y>0.31232</cdr:y>
    </cdr:from>
    <cdr:to>
      <cdr:x>0.91079</cdr:x>
      <cdr:y>0.39522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843548" y="872459"/>
          <a:ext cx="851368" cy="2315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900" dirty="0"/>
            <a:t>11%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2119" cy="464820"/>
          </a:xfrm>
          <a:prstGeom prst="rect">
            <a:avLst/>
          </a:prstGeom>
        </p:spPr>
        <p:txBody>
          <a:bodyPr vert="horz" lIns="92429" tIns="46215" rIns="92429" bIns="46215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29" tIns="46215" rIns="92429" bIns="46215" rtlCol="0"/>
          <a:lstStyle>
            <a:lvl1pPr algn="r">
              <a:defRPr sz="1100"/>
            </a:lvl1pPr>
          </a:lstStyle>
          <a:p>
            <a:fld id="{D8623175-169F-3846-BA4D-E652445F38E3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2982119" cy="464820"/>
          </a:xfrm>
          <a:prstGeom prst="rect">
            <a:avLst/>
          </a:prstGeom>
        </p:spPr>
        <p:txBody>
          <a:bodyPr vert="horz" lIns="92429" tIns="46215" rIns="92429" bIns="46215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29" tIns="46215" rIns="92429" bIns="46215" rtlCol="0" anchor="b"/>
          <a:lstStyle>
            <a:lvl1pPr algn="r">
              <a:defRPr sz="11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2119" cy="464820"/>
          </a:xfrm>
          <a:prstGeom prst="rect">
            <a:avLst/>
          </a:prstGeom>
        </p:spPr>
        <p:txBody>
          <a:bodyPr vert="horz" lIns="92429" tIns="46215" rIns="92429" bIns="46215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29" tIns="46215" rIns="92429" bIns="46215" rtlCol="0"/>
          <a:lstStyle>
            <a:lvl1pPr algn="r">
              <a:defRPr sz="1100"/>
            </a:lvl1pPr>
          </a:lstStyle>
          <a:p>
            <a:fld id="{6E8B3D8F-114B-A443-AC93-AB6267D4A736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6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29" tIns="46215" rIns="92429" bIns="4621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29" tIns="46215" rIns="92429" bIns="4621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2982119" cy="464820"/>
          </a:xfrm>
          <a:prstGeom prst="rect">
            <a:avLst/>
          </a:prstGeom>
        </p:spPr>
        <p:txBody>
          <a:bodyPr vert="horz" lIns="92429" tIns="46215" rIns="92429" bIns="46215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29" tIns="46215" rIns="92429" bIns="46215" rtlCol="0" anchor="b"/>
          <a:lstStyle>
            <a:lvl1pPr algn="r">
              <a:defRPr sz="11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Cooperative</a:t>
            </a:r>
            <a:r>
              <a:rPr lang="en-US" baseline="0" dirty="0"/>
              <a:t> Forecasts will be used as land use inputs for this year’s Air Quality Conformity Analysis.</a:t>
            </a:r>
          </a:p>
          <a:p>
            <a:endParaRPr lang="en-US" baseline="0" dirty="0"/>
          </a:p>
          <a:p>
            <a:r>
              <a:rPr lang="en-US" baseline="0" dirty="0"/>
              <a:t>Cooperative Forecasts will be used for Travel Modeling</a:t>
            </a:r>
          </a:p>
          <a:p>
            <a:endParaRPr lang="en-US" baseline="0" dirty="0"/>
          </a:p>
          <a:p>
            <a:r>
              <a:rPr lang="en-US" baseline="0" dirty="0"/>
              <a:t>The Round 8.3 Cooperative Forecast will be used to analyze the 141 Activity Centers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727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947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53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07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38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0714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048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670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054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313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588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9689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936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7997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690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1871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6628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6599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0208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3363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5988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0648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406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7315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1600" cap="all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536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pa.gov/air-trends/air-quality-design-values" TargetMode="External"/><Relationship Id="rId7" Type="http://schemas.openxmlformats.org/officeDocument/2006/relationships/hyperlink" Target="https://www.agcensus.usda.gov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mdl.chesapeakebay.net/" TargetMode="External"/><Relationship Id="rId5" Type="http://schemas.openxmlformats.org/officeDocument/2006/relationships/hyperlink" Target="http://www.chesapeakeprogress.com/abundant-life/stream-health" TargetMode="External"/><Relationship Id="rId4" Type="http://schemas.openxmlformats.org/officeDocument/2006/relationships/hyperlink" Target="https://www.chesapeakebay.net/what/data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png"/><Relationship Id="rId4" Type="http://schemas.openxmlformats.org/officeDocument/2006/relationships/image" Target="../media/image17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mailto:jking@mwcog.org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693423"/>
              </p:ext>
            </p:extLst>
          </p:nvPr>
        </p:nvGraphicFramePr>
        <p:xfrm>
          <a:off x="2409198" y="866633"/>
          <a:ext cx="6734802" cy="441234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7348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3358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-90" dirty="0">
                          <a:solidFill>
                            <a:srgbClr val="2F6B97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Metropolitan Washington council of governments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European Parliament Liaison Office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endParaRPr lang="en-US" sz="14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j-lt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j-lt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Ebrima" panose="02000000000000000000" pitchFamily="2" charset="0"/>
                          <a:cs typeface="Franklin Gothic Medium"/>
                        </a:rPr>
                        <a:t>Jeff King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Ebrima" panose="02000000000000000000" pitchFamily="2" charset="0"/>
                          <a:cs typeface="Franklin Gothic Medium"/>
                        </a:rPr>
                        <a:t>, Chief, Energy and Climate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Ebrima" panose="02000000000000000000" pitchFamily="2" charset="0"/>
                          <a:cs typeface="Franklin Gothic Medium"/>
                        </a:rPr>
                        <a:t>Department of Environmental Programs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j-lt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j-lt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j-lt"/>
                          <a:ea typeface="Ebrima" panose="02000000000000000000" pitchFamily="2" charset="0"/>
                          <a:cs typeface="Franklin Gothic Medium"/>
                        </a:rPr>
                        <a:t>November 14, 2019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j-lt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467106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The Metropolitan Washington Council of Governments (COG) is an independent, nonprofit association of governments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Addresses regional issues </a:t>
            </a:r>
          </a:p>
          <a:p>
            <a:pPr marL="713232" lvl="1" indent="-256032"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Transportation</a:t>
            </a:r>
          </a:p>
          <a:p>
            <a:pPr marL="713232" lvl="1" indent="-256032"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Environment</a:t>
            </a:r>
          </a:p>
          <a:p>
            <a:pPr marL="713232" lvl="1" indent="-256032"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Community Planning</a:t>
            </a:r>
          </a:p>
          <a:p>
            <a:pPr marL="713232" lvl="1" indent="-256032"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Public Safety &amp; Homeland Security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300+ elected officials from 24 local governments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Region Forward Vision</a:t>
            </a:r>
          </a:p>
          <a:p>
            <a:pPr marL="713232" lvl="1" indent="-256032"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Prosperous, Accessible, Livable, Sustainable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About COG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245345D-9071-464C-A6FD-0DDE091F83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8000" contrast="23000"/>
                    </a14:imgEffect>
                  </a14:imgLayer>
                </a14:imgProps>
              </a:ext>
            </a:extLst>
          </a:blip>
          <a:srcRect l="24465" t="15625" r="30060" b="8042"/>
          <a:stretch/>
        </p:blipFill>
        <p:spPr>
          <a:xfrm>
            <a:off x="5391486" y="1790562"/>
            <a:ext cx="3614693" cy="4043234"/>
          </a:xfrm>
          <a:prstGeom prst="rect">
            <a:avLst/>
          </a:prstGeom>
          <a:effec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B6C07A-53C1-4256-950C-601EDD782366}"/>
              </a:ext>
            </a:extLst>
          </p:cNvPr>
          <p:cNvSpPr txBox="1"/>
          <p:nvPr/>
        </p:nvSpPr>
        <p:spPr>
          <a:xfrm>
            <a:off x="5364272" y="1697783"/>
            <a:ext cx="325730" cy="76944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4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7253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81225" y="1309563"/>
            <a:ext cx="569224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8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The National Capital Region Transportation Planning Board (TPB) is the federally designated Metropolitan Planning Organization (MPO) for the region</a:t>
            </a:r>
          </a:p>
          <a:p>
            <a:pPr marL="256032" indent="-256032">
              <a:spcBef>
                <a:spcPts val="8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The TPB prepares plans and programs providing regional coordination in transportation planning and for federal transportation funds to flow to the region</a:t>
            </a:r>
          </a:p>
          <a:p>
            <a:pPr marL="256032" indent="-256032">
              <a:spcBef>
                <a:spcPts val="8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The long-range transportation for the region – Visualize 2045</a:t>
            </a:r>
          </a:p>
          <a:p>
            <a:pPr marL="256032" indent="-256032">
              <a:spcBef>
                <a:spcPts val="8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Planning areas include roads, transit, walking, biking, freight, airports, land use coordination, air quality conformity, management &amp; operations safety, performance-based planning and fairness &amp; accessibility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54259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Transportation Planning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Picture 2" descr="250-viz2045-cover1.fw">
            <a:extLst>
              <a:ext uri="{FF2B5EF4-FFF2-40B4-BE49-F238E27FC236}">
                <a16:creationId xmlns:a16="http://schemas.microsoft.com/office/drawing/2014/main" id="{B2EF82AD-D24E-4C0A-B675-DB1BFCBAE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473" y="1894505"/>
            <a:ext cx="2314901" cy="299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180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287662"/>
            <a:ext cx="516362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8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Region Forward – the region’s vision to shape more livable and prosperous communities</a:t>
            </a:r>
          </a:p>
          <a:p>
            <a:pPr marL="256032" indent="-256032">
              <a:spcBef>
                <a:spcPts val="8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Regional cooperation on planning, the economy, and housing for all residents; population, employment, and housing forecasts; shares best practices and data on affordable housing and homelessness</a:t>
            </a:r>
          </a:p>
          <a:p>
            <a:pPr marL="256032" indent="-256032">
              <a:spcBef>
                <a:spcPts val="8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COG proposes strategies to support sound land use and high-quality development in Activity Centers—the locations that can best accommodate the region’s growth</a:t>
            </a:r>
          </a:p>
          <a:p>
            <a:pPr marL="256032" indent="-256032">
              <a:spcBef>
                <a:spcPts val="8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COG and its members also coordinate on public health and child welfare programs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>
              <a:solidFill>
                <a:schemeClr val="dk1"/>
              </a:solidFill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369421"/>
              </p:ext>
            </p:extLst>
          </p:nvPr>
        </p:nvGraphicFramePr>
        <p:xfrm>
          <a:off x="764179" y="444266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Community Planning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50" name="Picture 2" descr="Image result for cog region forward">
            <a:extLst>
              <a:ext uri="{FF2B5EF4-FFF2-40B4-BE49-F238E27FC236}">
                <a16:creationId xmlns:a16="http://schemas.microsoft.com/office/drawing/2014/main" id="{2691374C-F353-4BEE-A0F6-0C617B733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762" y="2036867"/>
            <a:ext cx="2385281" cy="308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193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257057"/>
            <a:ext cx="788212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Increases the region’s ability to detect, prepare, train for, and respond to man-made and natural threats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Works with police chiefs, fire chiefs, and other first responders to address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Homeland Security – regional priority setting, mutual aid, supporting emergency communication and coordination, and emergency training, exercises &amp; after action assessments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Public Safety Coordination – Planning for emergency response, information sharing and crime prevention, and addressing regional issues such as gangs, drunk driving &amp; fire safety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Emergency Communication – Enhance emergency communication through the Regional Incident Communication and Coordination System (RICCS), regional calls for emergency management, and support for 911 &amp; citizen warning systems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64651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Homeland Security &amp; Public Safety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6416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121423"/>
              </p:ext>
            </p:extLst>
          </p:nvPr>
        </p:nvGraphicFramePr>
        <p:xfrm>
          <a:off x="685800" y="465181"/>
          <a:ext cx="8458201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458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Summary of Current </a:t>
                      </a:r>
                      <a:r>
                        <a:rPr lang="en-US" sz="3200" b="0" dirty="0">
                          <a:solidFill>
                            <a:schemeClr val="accent1"/>
                          </a:solidFill>
                          <a:latin typeface="+mj-lt"/>
                        </a:rPr>
                        <a:t>Forecast  (Round 9.1)</a:t>
                      </a:r>
                      <a:endParaRPr lang="en-US" sz="3200" b="0" dirty="0">
                        <a:solidFill>
                          <a:schemeClr val="accent1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727417"/>
              </p:ext>
            </p:extLst>
          </p:nvPr>
        </p:nvGraphicFramePr>
        <p:xfrm>
          <a:off x="775405" y="1188098"/>
          <a:ext cx="7587342" cy="394271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226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6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37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37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37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37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6129">
                <a:tc gridSpan="6">
                  <a:txBody>
                    <a:bodyPr/>
                    <a:lstStyle/>
                    <a:p>
                      <a:pPr algn="ctr" fontAlgn="b"/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1537">
                <a:tc gridSpan="6">
                  <a:txBody>
                    <a:bodyPr/>
                    <a:lstStyle/>
                    <a:p>
                      <a:pPr marL="0" marR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1" i="0" u="none" strike="noStrike" dirty="0">
                          <a:effectLst/>
                          <a:latin typeface="+mj-lt"/>
                        </a:rPr>
                        <a:t>COG / T</a:t>
                      </a:r>
                      <a:r>
                        <a:rPr lang="en-US" sz="2600" b="1" i="0" u="none" strike="noStrike" kern="1200" dirty="0">
                          <a:effectLst/>
                          <a:latin typeface="+mj-lt"/>
                        </a:rPr>
                        <a:t>PB Planning Area </a:t>
                      </a:r>
                    </a:p>
                    <a:p>
                      <a:pPr marL="0" marR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1" u="none" strike="noStrike" dirty="0">
                          <a:effectLst/>
                          <a:latin typeface="+mj-lt"/>
                        </a:rPr>
                        <a:t>(Thousands)</a:t>
                      </a:r>
                      <a:endParaRPr lang="en-US" sz="1800" b="0" i="1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algn="ctr" fontAlgn="b"/>
                      <a:endParaRPr lang="en-US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542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+mj-lt"/>
                        </a:rPr>
                        <a:t>2015 to 2045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542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+mj-lt"/>
                        </a:rPr>
                        <a:t>2015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+mj-lt"/>
                        </a:rPr>
                        <a:t>2045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+mj-lt"/>
                        </a:rPr>
                        <a:t>Number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+mj-lt"/>
                        </a:rPr>
                        <a:t>Percent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5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+mj-lt"/>
                        </a:rPr>
                        <a:t>Employment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    3,160.8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4,273.8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    1,113.0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35%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153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+mj-lt"/>
                        </a:rPr>
                        <a:t>Population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    5,390.6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6,925.7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    1,535.1 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28%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153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+mj-lt"/>
                        </a:rPr>
                        <a:t>Households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    2,011.7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2,659.9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       648.2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32%</a:t>
                      </a:r>
                      <a:endParaRPr lang="en-US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009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85294" y="1246732"/>
            <a:ext cx="759319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Land Use &amp; Housing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Affordability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Proximity to jobs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Activity Centers</a:t>
            </a:r>
          </a:p>
          <a:p>
            <a:pPr>
              <a:spcAft>
                <a:spcPts val="0"/>
              </a:spcAft>
              <a:buClrTx/>
            </a:pPr>
            <a:endParaRPr lang="en-US" sz="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Land Use &amp; Transportation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Expansion and Maintenance - Funding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Roads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Transit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Congestion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Access to Jobs</a:t>
            </a:r>
          </a:p>
          <a:p>
            <a:pPr>
              <a:spcAft>
                <a:spcPts val="0"/>
              </a:spcAft>
              <a:buClrTx/>
            </a:pPr>
            <a:endParaRPr lang="en-US" sz="8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Environmental Sustainability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Water, Air, Energy, Climate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Agriculture, Forestry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Waste Management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375955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Challenges from Economic Growth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5889673-418B-495D-9DB5-55D86BDE863E}"/>
              </a:ext>
            </a:extLst>
          </p:cNvPr>
          <p:cNvSpPr txBox="1"/>
          <p:nvPr/>
        </p:nvSpPr>
        <p:spPr>
          <a:xfrm>
            <a:off x="7166661" y="1268089"/>
            <a:ext cx="30008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529394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6" y="914400"/>
            <a:ext cx="759319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  <a:buClrTx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Federal Government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Spending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Relocation</a:t>
            </a:r>
          </a:p>
          <a:p>
            <a:pPr>
              <a:spcAft>
                <a:spcPts val="0"/>
              </a:spcAft>
              <a:buClrTx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Mobility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Electric Vehicles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Autonomous Vehicles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Freight</a:t>
            </a:r>
          </a:p>
          <a:p>
            <a:pPr>
              <a:spcAft>
                <a:spcPts val="0"/>
              </a:spcAft>
              <a:buClrTx/>
            </a:pPr>
            <a:endParaRPr lang="en-US" sz="20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Energy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Grid Modernization/Microgrids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Solar with Storage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Fracking, Natural Gas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Greenhouse gas emission regulation</a:t>
            </a:r>
          </a:p>
          <a:p>
            <a:pPr>
              <a:spcAft>
                <a:spcPts val="0"/>
              </a:spcAft>
              <a:buClrTx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935877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Uncertainties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5889673-418B-495D-9DB5-55D86BDE863E}"/>
              </a:ext>
            </a:extLst>
          </p:cNvPr>
          <p:cNvSpPr txBox="1"/>
          <p:nvPr/>
        </p:nvSpPr>
        <p:spPr>
          <a:xfrm>
            <a:off x="7166661" y="1268089"/>
            <a:ext cx="30008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996194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84914" y="1348197"/>
            <a:ext cx="766257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Air Quality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Ensure no unhealthy air quality days to protect the public health</a:t>
            </a:r>
          </a:p>
          <a:p>
            <a:pPr>
              <a:spcAft>
                <a:spcPts val="0"/>
              </a:spcAft>
              <a:buClrTx/>
            </a:pPr>
            <a:endParaRPr lang="en-US" sz="12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Water Quality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Ensure clean rivers &amp; streams and a safe, resilient drinking water supply</a:t>
            </a:r>
          </a:p>
          <a:p>
            <a:pPr>
              <a:spcAft>
                <a:spcPts val="0"/>
              </a:spcAft>
              <a:buClrTx/>
            </a:pPr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Energy &amp; Climate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Conserve energy and increase use of clean energy sources to reduce greenhouse gas emissions</a:t>
            </a:r>
          </a:p>
          <a:p>
            <a:pPr>
              <a:spcAft>
                <a:spcPts val="0"/>
              </a:spcAft>
              <a:buClrTx/>
            </a:pPr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Waste Management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Minimize waste generation and provide for safe, cost-effective collection, diversion or disposal </a:t>
            </a:r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256778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Environmental Goals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5889673-418B-495D-9DB5-55D86BDE863E}"/>
              </a:ext>
            </a:extLst>
          </p:cNvPr>
          <p:cNvSpPr txBox="1"/>
          <p:nvPr/>
        </p:nvSpPr>
        <p:spPr>
          <a:xfrm>
            <a:off x="7166661" y="1268089"/>
            <a:ext cx="30008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554721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6F98A17-073F-4D90-8211-BA1480467E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238801"/>
              </p:ext>
            </p:extLst>
          </p:nvPr>
        </p:nvGraphicFramePr>
        <p:xfrm>
          <a:off x="1" y="1200538"/>
          <a:ext cx="9015131" cy="5661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4441">
                  <a:extLst>
                    <a:ext uri="{9D8B030D-6E8A-4147-A177-3AD203B41FA5}">
                      <a16:colId xmlns:a16="http://schemas.microsoft.com/office/drawing/2014/main" val="2638108538"/>
                    </a:ext>
                  </a:extLst>
                </a:gridCol>
                <a:gridCol w="1228670">
                  <a:extLst>
                    <a:ext uri="{9D8B030D-6E8A-4147-A177-3AD203B41FA5}">
                      <a16:colId xmlns:a16="http://schemas.microsoft.com/office/drawing/2014/main" val="1516546894"/>
                    </a:ext>
                  </a:extLst>
                </a:gridCol>
                <a:gridCol w="1228670">
                  <a:extLst>
                    <a:ext uri="{9D8B030D-6E8A-4147-A177-3AD203B41FA5}">
                      <a16:colId xmlns:a16="http://schemas.microsoft.com/office/drawing/2014/main" val="1122533"/>
                    </a:ext>
                  </a:extLst>
                </a:gridCol>
                <a:gridCol w="1228670">
                  <a:extLst>
                    <a:ext uri="{9D8B030D-6E8A-4147-A177-3AD203B41FA5}">
                      <a16:colId xmlns:a16="http://schemas.microsoft.com/office/drawing/2014/main" val="2061023758"/>
                    </a:ext>
                  </a:extLst>
                </a:gridCol>
                <a:gridCol w="1228670">
                  <a:extLst>
                    <a:ext uri="{9D8B030D-6E8A-4147-A177-3AD203B41FA5}">
                      <a16:colId xmlns:a16="http://schemas.microsoft.com/office/drawing/2014/main" val="893989325"/>
                    </a:ext>
                  </a:extLst>
                </a:gridCol>
                <a:gridCol w="1228670">
                  <a:extLst>
                    <a:ext uri="{9D8B030D-6E8A-4147-A177-3AD203B41FA5}">
                      <a16:colId xmlns:a16="http://schemas.microsoft.com/office/drawing/2014/main" val="2753127618"/>
                    </a:ext>
                  </a:extLst>
                </a:gridCol>
                <a:gridCol w="1228670">
                  <a:extLst>
                    <a:ext uri="{9D8B030D-6E8A-4147-A177-3AD203B41FA5}">
                      <a16:colId xmlns:a16="http://schemas.microsoft.com/office/drawing/2014/main" val="2747512337"/>
                    </a:ext>
                  </a:extLst>
                </a:gridCol>
                <a:gridCol w="1228670">
                  <a:extLst>
                    <a:ext uri="{9D8B030D-6E8A-4147-A177-3AD203B41FA5}">
                      <a16:colId xmlns:a16="http://schemas.microsoft.com/office/drawing/2014/main" val="3111411360"/>
                    </a:ext>
                  </a:extLst>
                </a:gridCol>
              </a:tblGrid>
              <a:tr h="22547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TARGET</a:t>
                      </a:r>
                    </a:p>
                  </a:txBody>
                  <a:tcPr marL="8404" marR="8404" marT="840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By 2020, construct 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5,000 </a:t>
                      </a:r>
                      <a:r>
                        <a:rPr lang="en-US" sz="12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certified green buildings</a:t>
                      </a:r>
                    </a:p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(Target revised to show number of high-performance buildings.  The data on square footage of LEED commercial construction is no longer available) </a:t>
                      </a:r>
                    </a:p>
                  </a:txBody>
                  <a:tcPr marL="10876" marR="10876" marT="108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By 2020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,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2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reduce regional greenhouse gas emissions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by 20% below 2005 levels</a:t>
                      </a:r>
                      <a:endParaRPr lang="en-US" sz="1200" b="1" i="0" u="none" strike="noStrike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10876" marR="10876" marT="108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Beginning in 2014, the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region’s</a:t>
                      </a:r>
                      <a:r>
                        <a:rPr lang="en-US" sz="12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 air quality will be improving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and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ambient concentrations will be reduced below federal standards (0.70)</a:t>
                      </a:r>
                      <a:endParaRPr lang="en-US" sz="1200" b="1" i="0" u="none" strike="noStrike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10876" marR="10876" marT="108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The region will identify, conserve, and enhance a network of </a:t>
                      </a:r>
                      <a:r>
                        <a:rPr lang="en-US" sz="11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protected open spaces, parks and green infrastructure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 provide ecological benefits, wildlife habitat, recreational opportunities, and scenic beauty</a:t>
                      </a:r>
                      <a:endParaRPr lang="en-US" sz="1100" b="1" i="0" u="none" strike="noStrike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10876" marR="10876" marT="108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By 2050, 50% of </a:t>
                      </a:r>
                      <a:r>
                        <a:rPr lang="en-US" sz="12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all sentinel watersheds will be in good or excellent condition</a:t>
                      </a:r>
                    </a:p>
                  </a:txBody>
                  <a:tcPr marL="10876" marR="10876" marT="108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By 2025, achieve 100% of </a:t>
                      </a:r>
                      <a:r>
                        <a:rPr lang="en-US" sz="12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Chesapeake Bay Program’s Water Quality Implementation Goals</a:t>
                      </a:r>
                    </a:p>
                  </a:txBody>
                  <a:tcPr marL="10876" marR="10876" marT="108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Beginning in 2012, the region will </a:t>
                      </a:r>
                      <a:r>
                        <a:rPr lang="en-US" sz="12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maintain more than 497,500 acres of its area for agricultural uses</a:t>
                      </a:r>
                    </a:p>
                  </a:txBody>
                  <a:tcPr marL="10876" marR="10876" marT="1087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1172471"/>
                  </a:ext>
                </a:extLst>
              </a:tr>
              <a:tr h="7931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LATEST ESTIMATE</a:t>
                      </a:r>
                    </a:p>
                  </a:txBody>
                  <a:tcPr marL="8404" marR="8404" marT="840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3,553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10%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0.72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26%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7057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Data not updated since 2010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498,946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8249517"/>
                  </a:ext>
                </a:extLst>
              </a:tr>
              <a:tr h="510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TREND</a:t>
                      </a:r>
                    </a:p>
                  </a:txBody>
                  <a:tcPr marL="8404" marR="8404" marT="840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ctr"/>
                      <a:r>
                        <a:rPr lang="en-US" sz="3200" b="0" i="0" u="none" strike="noStrike" dirty="0">
                          <a:solidFill>
                            <a:schemeClr val="bg2"/>
                          </a:solidFill>
                          <a:effectLst/>
                          <a:latin typeface="Franklin Gothic Book" panose="020B0503020102020204" pitchFamily="34" charset="0"/>
                          <a:sym typeface="Wingdings" panose="05000000000000000000" pitchFamily="2" charset="2"/>
                        </a:rPr>
                        <a:t></a:t>
                      </a:r>
                      <a:endParaRPr lang="en-US" sz="3200" b="0" i="0" u="none" strike="noStrike" dirty="0">
                        <a:solidFill>
                          <a:schemeClr val="bg2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i="0" u="none" strike="noStrike" dirty="0">
                          <a:solidFill>
                            <a:schemeClr val="bg2"/>
                          </a:solidFill>
                          <a:effectLst/>
                          <a:latin typeface="Franklin Gothic Book" panose="020B0503020102020204" pitchFamily="34" charset="0"/>
                          <a:sym typeface="Wingdings" panose="05000000000000000000" pitchFamily="2" charset="2"/>
                        </a:rPr>
                        <a:t></a:t>
                      </a:r>
                      <a:endParaRPr lang="en-US" sz="3200" b="0" i="0" u="none" strike="noStrike" dirty="0">
                        <a:solidFill>
                          <a:schemeClr val="bg2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i="0" u="none" strike="noStrike" dirty="0">
                          <a:solidFill>
                            <a:srgbClr val="FFFF00"/>
                          </a:solidFill>
                          <a:effectLst/>
                          <a:latin typeface="Franklin Gothic Book" panose="020B0503020102020204" pitchFamily="34" charset="0"/>
                          <a:sym typeface="Wingdings" panose="05000000000000000000" pitchFamily="2" charset="2"/>
                        </a:rPr>
                        <a:t>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i="0" u="none" strike="noStrike" dirty="0">
                          <a:solidFill>
                            <a:srgbClr val="FFFF00"/>
                          </a:solidFill>
                          <a:effectLst/>
                          <a:latin typeface="Franklin Gothic Book" panose="020B0503020102020204" pitchFamily="34" charset="0"/>
                          <a:sym typeface="Wingdings" panose="05000000000000000000" pitchFamily="2" charset="2"/>
                        </a:rPr>
                        <a:t>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Not Determined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ctr"/>
                      <a:r>
                        <a:rPr lang="en-US" sz="3200" b="0" i="0" u="none" strike="noStrike" dirty="0">
                          <a:solidFill>
                            <a:schemeClr val="bg2"/>
                          </a:solidFill>
                          <a:effectLst/>
                          <a:latin typeface="Franklin Gothic Book" panose="020B0503020102020204" pitchFamily="34" charset="0"/>
                          <a:sym typeface="Wingdings" panose="05000000000000000000" pitchFamily="2" charset="2"/>
                        </a:rPr>
                        <a:t></a:t>
                      </a:r>
                      <a:endParaRPr lang="en-US" sz="3200" b="0" i="0" u="none" strike="noStrike" dirty="0">
                        <a:solidFill>
                          <a:schemeClr val="bg2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i="0" u="none" strike="noStrike" dirty="0">
                          <a:solidFill>
                            <a:srgbClr val="FF5050"/>
                          </a:solidFill>
                          <a:effectLst/>
                          <a:latin typeface="Franklin Gothic Book" panose="020B0503020102020204" pitchFamily="34" charset="0"/>
                          <a:sym typeface="Wingdings" panose="05000000000000000000" pitchFamily="2" charset="2"/>
                        </a:rPr>
                        <a:t></a:t>
                      </a:r>
                      <a:endParaRPr lang="en-US" sz="3200" b="0" i="0" u="none" strike="noStrike" dirty="0">
                        <a:solidFill>
                          <a:srgbClr val="FF505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3085172"/>
                  </a:ext>
                </a:extLst>
              </a:tr>
              <a:tr h="13265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MEET / DO NOT 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MEET TARGET</a:t>
                      </a:r>
                    </a:p>
                  </a:txBody>
                  <a:tcPr marL="8404" marR="8404" marT="840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0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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0" i="0" u="none" strike="noStrike" dirty="0">
                          <a:solidFill>
                            <a:srgbClr val="FFFF00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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0" i="0" u="none" strike="noStrike" dirty="0">
                          <a:solidFill>
                            <a:srgbClr val="FFFF00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</a:t>
                      </a:r>
                    </a:p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(Attaining 2008 Ozone standard, long-term trend down)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0" i="0" u="none" strike="noStrike" dirty="0">
                          <a:solidFill>
                            <a:srgbClr val="FFFF00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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Not Determined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7057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0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</a:t>
                      </a:r>
                    </a:p>
                    <a:p>
                      <a:pPr marL="0" marR="0" lvl="0" indent="0" algn="ctr" defTabSz="67057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(Measures current attainment of TMDL wastewater nutrient limits)</a:t>
                      </a:r>
                      <a:endParaRPr lang="en-US" sz="900" b="0" i="0" u="none" strike="noStrike" dirty="0">
                        <a:solidFill>
                          <a:schemeClr val="bg2"/>
                        </a:solidFill>
                        <a:effectLst/>
                        <a:latin typeface="+mn-lt"/>
                        <a:sym typeface="Wingdings" panose="05000000000000000000" pitchFamily="2" charset="2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0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</a:t>
                      </a:r>
                    </a:p>
                    <a:p>
                      <a:pPr marL="0" marR="0" lvl="0" indent="0" algn="ctr" defTabSz="24765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sym typeface="Wingdings" panose="05000000000000000000" pitchFamily="2" charset="2"/>
                        </a:rPr>
                        <a:t>(Original 450,000 acre goal adjusted to include Charles County)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4016507"/>
                  </a:ext>
                </a:extLst>
              </a:tr>
              <a:tr h="7763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SOURCE/ LATEST DATA</a:t>
                      </a:r>
                    </a:p>
                  </a:txBody>
                  <a:tcPr marL="8404" marR="8404" marT="840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COG's 2020 Regional Climate and Energy Action Plan, 2016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Draft COG Greenhouse Gas Inventories, 2005, 2012, 2015 (report and fact sheet will be published this summer)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EPA Design Value Reports -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hlinkClick r:id="rId3"/>
                        </a:rPr>
                        <a:t>https://www.epa.gov/air-trends/air-quality-design-values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2016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Chesapeake Bay Program GIS data - </a:t>
                      </a: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https://www.chesapeakebay.net/what/data</a:t>
                      </a: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2015-2016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Chesapeake Watershed stream health data -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hlinkClick r:id="rId5"/>
                        </a:rPr>
                        <a:t>http://www.chesapeakeprogress.com/abundant-life/stream-health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029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Chesapeake Bay Total Maximum Daily Load (TMDL) Tracker,</a:t>
                      </a:r>
                      <a:r>
                        <a:rPr lang="en-US" sz="900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 https://tmdl.chesapeakebay.net/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USDA Census of Agricultural -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hlinkClick r:id="rId7"/>
                        </a:rPr>
                        <a:t>https://www.agcensus.usda.gov/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2012</a:t>
                      </a:r>
                    </a:p>
                  </a:txBody>
                  <a:tcPr marL="8404" marR="8404" marT="84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7622412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56DE48-868B-40E0-9004-AB9F54DF2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F742C1C-5713-49D4-8D00-57B9242FE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288"/>
            <a:ext cx="9143999" cy="953321"/>
          </a:xfrm>
          <a:prstGeom prst="rect">
            <a:avLst/>
          </a:prstGeom>
          <a:solidFill>
            <a:srgbClr val="FAA63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5501" tIns="35501" rIns="35501" bIns="35501" numCol="1" anchor="ctr" anchorCtr="0" compatLnSpc="1">
            <a:prstTxWarp prst="textNoShape">
              <a:avLst/>
            </a:prstTxWarp>
          </a:bodyPr>
          <a:lstStyle/>
          <a:p>
            <a:pPr defTabSz="88755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236" i="1" dirty="0">
                <a:solidFill>
                  <a:schemeClr val="bg1"/>
                </a:solidFill>
              </a:rPr>
              <a:t>Region Forward: </a:t>
            </a:r>
            <a:r>
              <a:rPr lang="en-US" sz="2824" i="1" dirty="0">
                <a:solidFill>
                  <a:schemeClr val="bg1"/>
                </a:solidFill>
              </a:rPr>
              <a:t>Measuring Progress</a:t>
            </a:r>
            <a:endParaRPr lang="en-US" altLang="en-US" sz="4236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E7DC528C-44BD-416E-8A31-6DF847E6C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862553"/>
            <a:ext cx="9143998" cy="337985"/>
          </a:xfrm>
          <a:prstGeom prst="rect">
            <a:avLst/>
          </a:prstGeom>
          <a:solidFill>
            <a:srgbClr val="B0D23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5501" tIns="35501" rIns="35501" bIns="35501" numCol="1" anchor="t" anchorCtr="0" compatLnSpc="1">
            <a:prstTxWarp prst="textNoShape">
              <a:avLst/>
            </a:prstTxWarp>
          </a:bodyPr>
          <a:lstStyle/>
          <a:p>
            <a:pPr algn="ctr" defTabSz="88755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553" i="1" dirty="0">
                <a:solidFill>
                  <a:schemeClr val="bg1"/>
                </a:solidFill>
                <a:latin typeface="+mj-lt"/>
              </a:rPr>
              <a:t>Sustainability Targets — April 2018</a:t>
            </a:r>
            <a:endParaRPr lang="en-US" altLang="en-US" sz="1747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Control 4">
            <a:extLst>
              <a:ext uri="{FF2B5EF4-FFF2-40B4-BE49-F238E27FC236}">
                <a16:creationId xmlns:a16="http://schemas.microsoft.com/office/drawing/2014/main" id="{B28C9332-3F9B-44F9-B2FF-D39216CA0C3E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28868" y="2293501"/>
            <a:ext cx="8875059" cy="237564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US" sz="1588"/>
          </a:p>
        </p:txBody>
      </p:sp>
    </p:spTree>
    <p:extLst>
      <p:ext uri="{BB962C8B-B14F-4D97-AF65-F5344CB8AC3E}">
        <p14:creationId xmlns:p14="http://schemas.microsoft.com/office/powerpoint/2010/main" val="965074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353222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Long History of Delivering Clean Air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5889673-418B-495D-9DB5-55D86BDE863E}"/>
              </a:ext>
            </a:extLst>
          </p:cNvPr>
          <p:cNvSpPr txBox="1"/>
          <p:nvPr/>
        </p:nvSpPr>
        <p:spPr>
          <a:xfrm>
            <a:off x="7166661" y="1268089"/>
            <a:ext cx="30008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  </a:t>
            </a:r>
          </a:p>
        </p:txBody>
      </p:sp>
      <p:pic>
        <p:nvPicPr>
          <p:cNvPr id="7" name="Picture 11">
            <a:extLst>
              <a:ext uri="{FF2B5EF4-FFF2-40B4-BE49-F238E27FC236}">
                <a16:creationId xmlns:a16="http://schemas.microsoft.com/office/drawing/2014/main" id="{4B56E13A-149F-4090-AE12-760D275957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3" y="1422400"/>
            <a:ext cx="32543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>
            <a:extLst>
              <a:ext uri="{FF2B5EF4-FFF2-40B4-BE49-F238E27FC236}">
                <a16:creationId xmlns:a16="http://schemas.microsoft.com/office/drawing/2014/main" id="{FBAEDAE6-C900-47D5-979C-448D7A6B55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692525"/>
            <a:ext cx="3209925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8">
            <a:extLst>
              <a:ext uri="{FF2B5EF4-FFF2-40B4-BE49-F238E27FC236}">
                <a16:creationId xmlns:a16="http://schemas.microsoft.com/office/drawing/2014/main" id="{28A294FC-9E1A-4123-986E-C49A07EF5B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263" y="3692525"/>
            <a:ext cx="4038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i="1"/>
              <a:t>Air Pollution Control Act 1968</a:t>
            </a:r>
          </a:p>
        </p:txBody>
      </p:sp>
      <p:sp>
        <p:nvSpPr>
          <p:cNvPr id="11" name="TextBox 20">
            <a:extLst>
              <a:ext uri="{FF2B5EF4-FFF2-40B4-BE49-F238E27FC236}">
                <a16:creationId xmlns:a16="http://schemas.microsoft.com/office/drawing/2014/main" id="{979D9F74-DD7A-4292-BA5D-F4D0B5DA89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8831" y="6049200"/>
            <a:ext cx="3327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i="1" dirty="0"/>
              <a:t>No Code Red Days 2005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A34549D-5059-441F-B83C-3B0F75D87A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1513" y="1524000"/>
            <a:ext cx="3810000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i="1"/>
              <a:t>“They truly can be proud of the efforts they have made and the achievements that have resulted.”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i="1"/>
              <a:t>Remarks on signing the Clean Air Act, President Lyndon Johnson, December 1963</a:t>
            </a:r>
          </a:p>
        </p:txBody>
      </p:sp>
      <p:grpSp>
        <p:nvGrpSpPr>
          <p:cNvPr id="13" name="Group 7">
            <a:extLst>
              <a:ext uri="{FF2B5EF4-FFF2-40B4-BE49-F238E27FC236}">
                <a16:creationId xmlns:a16="http://schemas.microsoft.com/office/drawing/2014/main" id="{71200C66-2816-45C7-8F6A-E46012A01F32}"/>
              </a:ext>
            </a:extLst>
          </p:cNvPr>
          <p:cNvGrpSpPr>
            <a:grpSpLocks/>
          </p:cNvGrpSpPr>
          <p:nvPr/>
        </p:nvGrpSpPr>
        <p:grpSpPr bwMode="auto">
          <a:xfrm>
            <a:off x="2357438" y="5335588"/>
            <a:ext cx="2124075" cy="839787"/>
            <a:chOff x="108356400" y="108242100"/>
            <a:chExt cx="4343400" cy="1283426"/>
          </a:xfrm>
        </p:grpSpPr>
        <p:grpSp>
          <p:nvGrpSpPr>
            <p:cNvPr id="14" name="Group 8">
              <a:extLst>
                <a:ext uri="{FF2B5EF4-FFF2-40B4-BE49-F238E27FC236}">
                  <a16:creationId xmlns:a16="http://schemas.microsoft.com/office/drawing/2014/main" id="{EE04BC42-F6AB-4599-A200-2E90DD7D4E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8927900" y="108585000"/>
              <a:ext cx="2743200" cy="940526"/>
              <a:chOff x="108242100" y="108470700"/>
              <a:chExt cx="2743200" cy="940526"/>
            </a:xfrm>
          </p:grpSpPr>
          <p:pic>
            <p:nvPicPr>
              <p:cNvPr id="17" name="Picture 19" descr="md_logo">
                <a:extLst>
                  <a:ext uri="{FF2B5EF4-FFF2-40B4-BE49-F238E27FC236}">
                    <a16:creationId xmlns:a16="http://schemas.microsoft.com/office/drawing/2014/main" id="{D0F8B0BA-5267-4262-821B-A40D0400C1B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699300" y="108470700"/>
                <a:ext cx="1943100" cy="659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21" descr="agency_title">
                <a:extLst>
                  <a:ext uri="{FF2B5EF4-FFF2-40B4-BE49-F238E27FC236}">
                    <a16:creationId xmlns:a16="http://schemas.microsoft.com/office/drawing/2014/main" id="{C3FB8A7B-29FB-4FC1-86AE-04F46C2FBAB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242100" y="109156500"/>
                <a:ext cx="2743200" cy="2547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5" name="Picture 11" descr="web-logo">
              <a:extLst>
                <a:ext uri="{FF2B5EF4-FFF2-40B4-BE49-F238E27FC236}">
                  <a16:creationId xmlns:a16="http://schemas.microsoft.com/office/drawing/2014/main" id="{5FFB8F26-3D1A-4C02-815D-D8FA7B11F1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56400" y="108242100"/>
              <a:ext cx="1657350" cy="546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12" descr="DEQlogow">
              <a:extLst>
                <a:ext uri="{FF2B5EF4-FFF2-40B4-BE49-F238E27FC236}">
                  <a16:creationId xmlns:a16="http://schemas.microsoft.com/office/drawing/2014/main" id="{335749F1-5A97-4B8F-A77E-1F1D117D6F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756700" y="108242100"/>
              <a:ext cx="1943100" cy="555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10425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8141979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Federal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National Ambient Air Quality Standards (NAAQS) for criteria pollutants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sz="1600" dirty="0"/>
              <a:t>O</a:t>
            </a:r>
            <a:r>
              <a:rPr lang="en-US" sz="1600" baseline="-25000" dirty="0"/>
              <a:t>3</a:t>
            </a:r>
            <a:r>
              <a:rPr lang="en-US" sz="1600" dirty="0"/>
              <a:t>, PM</a:t>
            </a:r>
            <a:r>
              <a:rPr lang="en-US" sz="1600" baseline="-25000" dirty="0"/>
              <a:t>2.5</a:t>
            </a:r>
            <a:r>
              <a:rPr lang="en-US" sz="1600" dirty="0"/>
              <a:t>, CO, Pb, NO</a:t>
            </a:r>
            <a:r>
              <a:rPr lang="en-US" sz="1600" baseline="-25000" dirty="0"/>
              <a:t>2</a:t>
            </a:r>
            <a:r>
              <a:rPr lang="en-US" sz="1600" dirty="0"/>
              <a:t>, SO</a:t>
            </a:r>
            <a:r>
              <a:rPr lang="en-US" sz="1600" baseline="-25000" dirty="0"/>
              <a:t>2</a:t>
            </a:r>
            <a:endParaRPr lang="en-US" baseline="-25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Non-attainment area designations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1600" dirty="0"/>
              <a:t>State Implementation Plan (SIP) and Maintenance Plan Requirements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Sector/source regulations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1600" dirty="0"/>
              <a:t>NO</a:t>
            </a:r>
            <a:r>
              <a:rPr lang="en-US" sz="1600" baseline="-25000" dirty="0"/>
              <a:t>x</a:t>
            </a:r>
            <a:r>
              <a:rPr lang="en-US" sz="1600" dirty="0"/>
              <a:t>, VOC, SO</a:t>
            </a:r>
            <a:r>
              <a:rPr lang="en-US" sz="1600" baseline="-25000" dirty="0"/>
              <a:t>2</a:t>
            </a:r>
            <a:r>
              <a:rPr lang="en-US" sz="1600" dirty="0"/>
              <a:t>, CO, CO</a:t>
            </a:r>
            <a:r>
              <a:rPr lang="en-US" sz="1600" baseline="-25000" dirty="0"/>
              <a:t>2</a:t>
            </a:r>
            <a:r>
              <a:rPr lang="en-US" sz="1600" dirty="0"/>
              <a:t> Pb, hazardous air pollutants</a:t>
            </a:r>
          </a:p>
          <a:p>
            <a:pPr marL="457200" indent="-457200">
              <a:spcAft>
                <a:spcPts val="0"/>
              </a:spcAft>
              <a:buClrTx/>
              <a:buFont typeface="+mj-lt"/>
              <a:buAutoNum type="arabicPeriod"/>
            </a:pPr>
            <a:endParaRPr lang="en-US" sz="10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State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Develop State Implementation Plans (SIPs)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State regulatory programs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1600" dirty="0"/>
              <a:t>Permit major &amp; minor sources, vehicle inspection &amp; maintenance (I/M)</a:t>
            </a:r>
          </a:p>
          <a:p>
            <a:pPr>
              <a:spcAft>
                <a:spcPts val="0"/>
              </a:spcAft>
              <a:buClrTx/>
            </a:pPr>
            <a:endParaRPr lang="en-US" sz="16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Super-Regional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Ozone Transport Commission (OTC)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National Association of Clean Air Agencies (</a:t>
            </a:r>
            <a:r>
              <a:rPr lang="en-US" dirty="0" err="1"/>
              <a:t>NACAA</a:t>
            </a:r>
            <a:r>
              <a:rPr lang="en-US" dirty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Mid Atlantic Regional Air Management Association (</a:t>
            </a:r>
            <a:r>
              <a:rPr lang="en-US" dirty="0" err="1"/>
              <a:t>MARAMA</a:t>
            </a:r>
            <a:r>
              <a:rPr lang="en-US" dirty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Northeast States for Coordinated Air Use Management (</a:t>
            </a:r>
            <a:r>
              <a:rPr lang="en-US" dirty="0" err="1"/>
              <a:t>NESCAUM</a:t>
            </a:r>
            <a:r>
              <a:rPr lang="en-US" dirty="0"/>
              <a:t>)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spcAft>
                <a:spcPts val="0"/>
              </a:spcAft>
              <a:buClrTx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907183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Air Quality Program Framework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193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8141979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Clean Air Partners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Public-private partnership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Educating individuals, businesses, and organizations in the greater metropolitan Baltimore-Washington region about health risks associated with poor air quality and the impacts on our environment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Actions individuals can take to reduce air pollution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Public notices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Daily air quality forecasts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Unhealthy air quality notices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COG Environmental Quality Dashboard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AirNow.gov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State environmental agencies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District Department of Energy and Environment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Maryland Department of the Environment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Virginia Department of Environmental Quality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404450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Public Education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7629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Air Monitoring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Major Criteria Pollutants – ozone, fine particles (PM</a:t>
            </a:r>
            <a:r>
              <a:rPr lang="en-US" sz="1600" baseline="-25000" dirty="0"/>
              <a:t>2.5</a:t>
            </a:r>
            <a:r>
              <a:rPr lang="en-US" sz="1600" dirty="0"/>
              <a:t>) - Regionwide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Other Pollutants – carbon monoxide, lead, nitrogen dioxide, </a:t>
            </a:r>
            <a:r>
              <a:rPr lang="en-US" sz="1600" dirty="0" err="1"/>
              <a:t>PM</a:t>
            </a:r>
            <a:r>
              <a:rPr lang="en-US" sz="1600" baseline="-25000" dirty="0" err="1"/>
              <a:t>10</a:t>
            </a:r>
            <a:r>
              <a:rPr lang="en-US" sz="1100" dirty="0"/>
              <a:t>, </a:t>
            </a:r>
            <a:r>
              <a:rPr lang="en-US" sz="1600" dirty="0" err="1"/>
              <a:t>SO</a:t>
            </a:r>
            <a:r>
              <a:rPr lang="en-US" sz="1600" baseline="-25000" dirty="0" err="1"/>
              <a:t>2</a:t>
            </a:r>
            <a:r>
              <a:rPr lang="en-US" sz="1600" dirty="0"/>
              <a:t>, air toxics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PM</a:t>
            </a:r>
            <a:r>
              <a:rPr lang="en-US" sz="1600" baseline="-25000" dirty="0"/>
              <a:t>2.5</a:t>
            </a:r>
            <a:r>
              <a:rPr lang="en-US" sz="1600" dirty="0"/>
              <a:t> speciation monitors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Hazardous Air Pollutants – Source specific (e.g., mercury)</a:t>
            </a:r>
          </a:p>
          <a:p>
            <a:pPr marL="457200" indent="-457200">
              <a:spcAft>
                <a:spcPts val="0"/>
              </a:spcAft>
              <a:buClrTx/>
              <a:buFont typeface="+mj-lt"/>
              <a:buAutoNum type="arabicPeriod"/>
            </a:pPr>
            <a:endParaRPr lang="en-US" sz="1000" dirty="0"/>
          </a:p>
          <a:p>
            <a:pPr marL="285750" indent="-28575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dirty="0"/>
              <a:t>Emission Sources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Smokestack Continuous Emissions Monitoring (</a:t>
            </a:r>
            <a:r>
              <a:rPr lang="en-US" sz="1600" dirty="0" err="1"/>
              <a:t>CEMS</a:t>
            </a:r>
            <a:r>
              <a:rPr lang="en-US" sz="1600" dirty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Roadside Monitoring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Tailpipe Vehicle Inspection/Maintenance (</a:t>
            </a:r>
            <a:r>
              <a:rPr lang="en-US" sz="1600" dirty="0" err="1"/>
              <a:t>I&amp;M</a:t>
            </a:r>
            <a:r>
              <a:rPr lang="en-US" sz="1600" dirty="0"/>
              <a:t>)</a:t>
            </a:r>
          </a:p>
          <a:p>
            <a:pPr>
              <a:spcAft>
                <a:spcPts val="0"/>
              </a:spcAft>
              <a:buClrTx/>
            </a:pPr>
            <a:endParaRPr lang="en-US" sz="16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Federal Requirements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Number and location of monitors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State and local Air Monitoring Stations (SLAMS)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Clean Air Status and Trends Network (</a:t>
            </a:r>
            <a:r>
              <a:rPr lang="en-US" sz="1600" dirty="0" err="1"/>
              <a:t>CASTNET</a:t>
            </a:r>
            <a:r>
              <a:rPr lang="en-US" sz="1600" dirty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Chemical Speciation Network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Federal Reference Method (</a:t>
            </a:r>
            <a:r>
              <a:rPr lang="en-US" sz="1600" dirty="0" err="1"/>
              <a:t>FRM</a:t>
            </a:r>
            <a:r>
              <a:rPr lang="en-US" sz="1600" dirty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Federal Equivalent Method (FEM)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EPA Clean Air Markets Division (</a:t>
            </a:r>
            <a:r>
              <a:rPr lang="en-US" sz="1600" dirty="0" err="1"/>
              <a:t>CAMD</a:t>
            </a:r>
            <a:r>
              <a:rPr lang="en-US" sz="1600" dirty="0"/>
              <a:t>)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spcAft>
                <a:spcPts val="0"/>
              </a:spcAft>
              <a:buClrTx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83094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Air Quality Monitoring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4760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018055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Air Quality Monitoring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0ACF761C-E9D8-4AA9-B4FB-C18F5184A4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562" y="1240665"/>
            <a:ext cx="6609475" cy="503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759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361083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Air Quality Monitoring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967E48A-C9A2-49B5-97DD-373732CD8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994" y="2743298"/>
            <a:ext cx="3657731" cy="2743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4D861E-DA6E-449F-B4E5-046261722D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7029" y="1371649"/>
            <a:ext cx="3657731" cy="274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6562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17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792375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Peak 8-Hour Average Ozone Levels (ppb)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Rectangle 8"/>
          <p:cNvSpPr txBox="1">
            <a:spLocks noChangeArrowheads="1"/>
          </p:cNvSpPr>
          <p:nvPr/>
        </p:nvSpPr>
        <p:spPr>
          <a:xfrm>
            <a:off x="647700" y="990600"/>
            <a:ext cx="8191500" cy="57150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endParaRPr lang="en-US" sz="800" b="1" dirty="0">
              <a:solidFill>
                <a:srgbClr val="92D050"/>
              </a:solidFill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 lvl="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endParaRPr lang="en-US" sz="800" b="1" dirty="0">
              <a:solidFill>
                <a:srgbClr val="92D050"/>
              </a:solidFill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31CF2D-93EF-40AC-8663-B51C0DC20D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161"/>
          <a:stretch/>
        </p:blipFill>
        <p:spPr>
          <a:xfrm>
            <a:off x="6509928" y="2378244"/>
            <a:ext cx="2125252" cy="18454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8EB015-D15C-47D1-8F29-33D2712910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20" y="1246008"/>
            <a:ext cx="2846438" cy="20335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7735C6-E2C9-4577-872F-A79716216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9470" y="1246008"/>
            <a:ext cx="2846437" cy="20335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119414-268B-43A2-B459-16B1EAC41C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179" y="3332384"/>
            <a:ext cx="2847079" cy="20362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1A9386-D505-4BD7-9A62-DDF1386CAB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9470" y="3350679"/>
            <a:ext cx="2846438" cy="200585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55407BE-DECB-4EE3-BA1D-D3DB2A58FBF9}"/>
              </a:ext>
            </a:extLst>
          </p:cNvPr>
          <p:cNvSpPr/>
          <p:nvPr/>
        </p:nvSpPr>
        <p:spPr>
          <a:xfrm>
            <a:off x="542377" y="5467290"/>
            <a:ext cx="7903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dirty="0"/>
              <a:t>1 Code Orange Day, 26 Code Yellow Days, 68 Code Green Days</a:t>
            </a:r>
          </a:p>
          <a:p>
            <a:pPr>
              <a:spcBef>
                <a:spcPts val="1200"/>
              </a:spcBef>
              <a:defRPr/>
            </a:pPr>
            <a:r>
              <a:rPr lang="en-US" sz="1100" dirty="0"/>
              <a:t>Analysis is based on draft and incomplete data as of June 4, 2019.</a:t>
            </a:r>
          </a:p>
        </p:txBody>
      </p:sp>
    </p:spTree>
    <p:extLst>
      <p:ext uri="{BB962C8B-B14F-4D97-AF65-F5344CB8AC3E}">
        <p14:creationId xmlns:p14="http://schemas.microsoft.com/office/powerpoint/2010/main" val="23148786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18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91322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Ozone Exceedance Days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4F5EFC3-80B7-4A0C-BC6F-AB5A3695E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005" y="1307856"/>
            <a:ext cx="6212541" cy="447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19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19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40545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Air Quality Design Value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D349825-5F56-4224-AE58-98B630B23F7C}"/>
              </a:ext>
            </a:extLst>
          </p:cNvPr>
          <p:cNvSpPr txBox="1"/>
          <p:nvPr/>
        </p:nvSpPr>
        <p:spPr>
          <a:xfrm>
            <a:off x="944380" y="1244184"/>
            <a:ext cx="6325850" cy="2749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Calculation</a:t>
            </a:r>
            <a:endParaRPr lang="en-US" dirty="0"/>
          </a:p>
          <a:p>
            <a:pPr marL="342900" indent="-3429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dirty="0"/>
              <a:t>Record hourly readings from all monitors in the region</a:t>
            </a:r>
          </a:p>
          <a:p>
            <a:pPr marL="342900" indent="-3429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dirty="0"/>
              <a:t>Each monitor records a maximum 8-hour average for each day</a:t>
            </a:r>
          </a:p>
          <a:p>
            <a:pPr marL="342900" indent="-3429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dirty="0"/>
              <a:t>Average the 4</a:t>
            </a:r>
            <a:r>
              <a:rPr lang="en-US" baseline="30000" dirty="0"/>
              <a:t>th</a:t>
            </a:r>
            <a:r>
              <a:rPr lang="en-US" dirty="0"/>
              <a:t> highest reading for each monitor for each year for the most recent 3 year period</a:t>
            </a:r>
          </a:p>
          <a:p>
            <a:pPr marL="342900" indent="-3429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dirty="0"/>
              <a:t>Design Value is the highest 3-year average 4</a:t>
            </a:r>
            <a:r>
              <a:rPr lang="en-US" baseline="30000" dirty="0"/>
              <a:t>th</a:t>
            </a:r>
            <a:r>
              <a:rPr lang="en-US" dirty="0"/>
              <a:t> highest concentration from any single monitor in the region</a:t>
            </a:r>
          </a:p>
        </p:txBody>
      </p:sp>
    </p:spTree>
    <p:extLst>
      <p:ext uri="{BB962C8B-B14F-4D97-AF65-F5344CB8AC3E}">
        <p14:creationId xmlns:p14="http://schemas.microsoft.com/office/powerpoint/2010/main" val="24211121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20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Ozone Design Value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21B3971-B157-446F-926A-A5A3269872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479" y="1269415"/>
            <a:ext cx="6982017" cy="475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986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21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Why Fewer Exceedance Days Now ?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Rectangle 8"/>
          <p:cNvSpPr txBox="1">
            <a:spLocks noChangeArrowheads="1"/>
          </p:cNvSpPr>
          <p:nvPr/>
        </p:nvSpPr>
        <p:spPr>
          <a:xfrm>
            <a:off x="647700" y="990600"/>
            <a:ext cx="8191500" cy="57150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endParaRPr lang="en-US" sz="800" b="1" dirty="0">
              <a:solidFill>
                <a:srgbClr val="92D050"/>
              </a:solidFill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 lvl="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lang="en-US" sz="2400" b="1" dirty="0">
                <a:solidFill>
                  <a:srgbClr val="92D05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Emission Control Programs</a:t>
            </a:r>
          </a:p>
          <a:p>
            <a:pPr lvl="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endParaRPr lang="en-US" sz="800" b="1" dirty="0">
              <a:solidFill>
                <a:srgbClr val="92D050"/>
              </a:solidFill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DFF2313-E90E-4076-B0E6-AEE3E87DAB0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24500" y="1812240"/>
          <a:ext cx="7471800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0600">
                  <a:extLst>
                    <a:ext uri="{9D8B030D-6E8A-4147-A177-3AD203B41FA5}">
                      <a16:colId xmlns:a16="http://schemas.microsoft.com/office/drawing/2014/main" val="3671841692"/>
                    </a:ext>
                  </a:extLst>
                </a:gridCol>
                <a:gridCol w="2490600">
                  <a:extLst>
                    <a:ext uri="{9D8B030D-6E8A-4147-A177-3AD203B41FA5}">
                      <a16:colId xmlns:a16="http://schemas.microsoft.com/office/drawing/2014/main" val="2180700793"/>
                    </a:ext>
                  </a:extLst>
                </a:gridCol>
                <a:gridCol w="2490600">
                  <a:extLst>
                    <a:ext uri="{9D8B030D-6E8A-4147-A177-3AD203B41FA5}">
                      <a16:colId xmlns:a16="http://schemas.microsoft.com/office/drawing/2014/main" val="31666507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Federal</a:t>
                      </a:r>
                    </a:p>
                  </a:txBody>
                  <a:tcPr>
                    <a:solidFill>
                      <a:srgbClr val="C0E7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State</a:t>
                      </a:r>
                    </a:p>
                  </a:txBody>
                  <a:tcPr>
                    <a:solidFill>
                      <a:srgbClr val="C0E7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Local</a:t>
                      </a:r>
                    </a:p>
                  </a:txBody>
                  <a:tcPr>
                    <a:solidFill>
                      <a:srgbClr val="C0E7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360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Acid Rain Program</a:t>
                      </a:r>
                    </a:p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(1996/2000)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Vehicle Inspection &amp; Maintenance Programs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Renewable Energy Programs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Regional Wind Power Purchase Program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Clean Energy Rewards Program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Renewable Portfolio Standards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7633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Tier 2 (LD Vehicle) Rule (2004)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Maryland Healthy Air Act (2009/2012)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 Efficiency Programs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LED Traffic Signal Retrofit program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 Energy Efficiency Programs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39069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HD Diesel vehicle Rule (2004/2007)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Virginia CSAPR Rule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VRE Idling Reduction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7392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NOX SIP Call (2004)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Ozone Transport Commission Rules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VOC Paint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5822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CAIR/CSAPR/CSAPR Update (2009/2015/2017)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 Can Replacement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8357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7390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22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24-Hour Average PM2.5 Levels (µg/m</a:t>
                      </a:r>
                      <a:r>
                        <a:rPr lang="en-US" sz="3600" b="0" baseline="3000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3</a:t>
                      </a: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75405" y="5409728"/>
            <a:ext cx="78821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dirty="0"/>
              <a:t>23 Code Yellow Days, 72 Code Green Days</a:t>
            </a:r>
          </a:p>
          <a:p>
            <a:pPr>
              <a:spcBef>
                <a:spcPts val="1200"/>
              </a:spcBef>
              <a:defRPr/>
            </a:pPr>
            <a:r>
              <a:rPr lang="en-US" sz="1200" dirty="0"/>
              <a:t>Analysis is based on draft and incomplete data as of June 4, 2019.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E55BC9-43CB-4609-BB68-95982446B2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68" y="3376205"/>
            <a:ext cx="2846440" cy="20335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4C98B01-AC9B-418E-A16B-B5174ABD8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21" y="1246007"/>
            <a:ext cx="2846438" cy="20335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13712C6-F42F-4458-B579-CECA47BDC8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6484" y="1246006"/>
            <a:ext cx="2846437" cy="20335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81FC983-D20D-4C94-A3AC-F23E87BBEA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6484" y="3429000"/>
            <a:ext cx="2846419" cy="200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400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24-Hour PM2.5 Design Value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D2CB9FF2-FB45-4909-A691-8B8C78C12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895" y="1333170"/>
            <a:ext cx="7279363" cy="445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9004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24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PM2.5 Exceedance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32404" y="5936550"/>
            <a:ext cx="78821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sz="1200" dirty="0"/>
              <a:t>Analysis is based on draft and incomplete data as of June 4, 2019.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98F7C-9B42-4C42-B355-75063FA624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874" y="1338250"/>
            <a:ext cx="6159425" cy="445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6863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25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Annual PM2.5 Design Value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5E3E358-A415-492B-A2D5-45A9F2F769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925" y="1591662"/>
            <a:ext cx="6370872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478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WATER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200" dirty="0"/>
              <a:t>Focus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Comply with federal water quality standards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Assess effectiveness of best management practices (BMPs)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Determine trend in stream/river health</a:t>
            </a:r>
          </a:p>
          <a:p>
            <a:pPr lvl="1"/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200" dirty="0"/>
              <a:t>Drinking Water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Test for giardia, cryptosporidium, lead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Chlorine/Chloramine to disinfect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Orthophosphate for corrosion</a:t>
            </a:r>
          </a:p>
          <a:p>
            <a:pPr lvl="1"/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200" dirty="0" err="1"/>
              <a:t>Stormwater</a:t>
            </a:r>
            <a:r>
              <a:rPr lang="en-US" sz="1200" dirty="0"/>
              <a:t> - State </a:t>
            </a:r>
            <a:r>
              <a:rPr lang="en-US" sz="1200" dirty="0" err="1"/>
              <a:t>MS4</a:t>
            </a:r>
            <a:r>
              <a:rPr lang="en-US" sz="1200" dirty="0"/>
              <a:t> Permit Requirements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Urban streams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Watershed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200" dirty="0"/>
              <a:t>Wastewater – Total Maximum Daily Load (</a:t>
            </a:r>
            <a:r>
              <a:rPr lang="en-US" sz="1200" dirty="0" err="1"/>
              <a:t>TMDL</a:t>
            </a:r>
            <a:r>
              <a:rPr lang="en-US" sz="1200" dirty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Pretreatment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Continuous monitoring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Process, outfalls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Combined sewer overflows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200" dirty="0"/>
              <a:t>Pollutants and Other Areas of Interest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Chemical, biological, flow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Total </a:t>
            </a:r>
            <a:r>
              <a:rPr lang="en-US" sz="1200" dirty="0" err="1"/>
              <a:t>Kjeldahl</a:t>
            </a:r>
            <a:r>
              <a:rPr lang="en-US" sz="1200" dirty="0"/>
              <a:t> Nitrogen, Total Phosphorous, Ammonia-Nitrogen, Sediment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Stream erosion, temperature, dissolved oxygen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Biological oxygen demand (BOD)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200" dirty="0"/>
              <a:t>Bacteria, Benthic organisms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122230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Water Monitoring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4599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spcAft>
                <a:spcPts val="0"/>
              </a:spcAft>
              <a:buClrTx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045115"/>
              </p:ext>
            </p:extLst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Water Quality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59BF7F8-C5A9-4B01-8F90-02A4C7E2397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05" y="1234169"/>
            <a:ext cx="4642893" cy="2702542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E336C8-A7D7-4C75-9989-09707A91DB1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139" y="3647424"/>
            <a:ext cx="4970235" cy="26368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47878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spcAft>
                <a:spcPts val="0"/>
              </a:spcAft>
              <a:buClrTx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Water Quality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B01C3A1-7A8D-40A5-97F4-B0BE02EB6BF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05" y="1252878"/>
            <a:ext cx="4682841" cy="2683371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B28A5A-1BE4-49A9-A8CD-589F8DEDCA3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467" y="3658600"/>
            <a:ext cx="4866133" cy="25843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788604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spcAft>
                <a:spcPts val="0"/>
              </a:spcAft>
              <a:buClrTx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Water Quality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8AC5F26-7FA0-431B-9AAD-570BEE06DCB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593" y="1349328"/>
            <a:ext cx="4914900" cy="2616835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E1FB95-710C-4953-A863-4CB87388F2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2336" y="4180837"/>
            <a:ext cx="3189459" cy="1925699"/>
          </a:xfrm>
          <a:prstGeom prst="rect">
            <a:avLst/>
          </a:prstGeom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8740EFB-CC58-4D2B-A5ED-A8C5A1AED433}"/>
              </a:ext>
            </a:extLst>
          </p:cNvPr>
          <p:cNvSpPr txBox="1"/>
          <p:nvPr/>
        </p:nvSpPr>
        <p:spPr>
          <a:xfrm>
            <a:off x="6057901" y="4187459"/>
            <a:ext cx="1927707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600" dirty="0"/>
              <a:t>Potomac River Shad</a:t>
            </a:r>
          </a:p>
        </p:txBody>
      </p:sp>
    </p:spTree>
    <p:extLst>
      <p:ext uri="{BB962C8B-B14F-4D97-AF65-F5344CB8AC3E}">
        <p14:creationId xmlns:p14="http://schemas.microsoft.com/office/powerpoint/2010/main" val="6736627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spcAft>
                <a:spcPts val="0"/>
              </a:spcAft>
              <a:buClrTx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Water Quality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AAA8712-33A0-4999-98AC-CA7BEC9C14C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158" y="1303019"/>
            <a:ext cx="4973684" cy="455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5697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spcAft>
                <a:spcPts val="0"/>
              </a:spcAft>
              <a:buClrTx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Water Quality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97B9B1B8-655E-4D0C-9C2D-41B7C58246F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129" y="2403161"/>
            <a:ext cx="3938788" cy="37704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FCB724-A7C4-4B77-BA9D-5DE6FAF183DF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05" y="1286011"/>
            <a:ext cx="4030638" cy="377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0110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134654"/>
            <a:ext cx="766257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spcAft>
                <a:spcPts val="0"/>
              </a:spcAft>
              <a:buClrTx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Aft>
                <a:spcPts val="0"/>
              </a:spcAft>
              <a:buClrTx/>
            </a:pPr>
            <a:r>
              <a:rPr lang="en-US" sz="2000" dirty="0"/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012969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01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Water Quality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C26A3BD9-FC1F-4631-AA19-463E4906CEB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05" y="1246413"/>
            <a:ext cx="3981652" cy="34562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616B1FB-91B3-4B35-874C-C8220E9611A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014" y="2530927"/>
            <a:ext cx="3884360" cy="345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1042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33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11610" y="502486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Energy and Climate Planning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72877AC-E140-4700-A48E-63B8D5E02BE6}"/>
              </a:ext>
            </a:extLst>
          </p:cNvPr>
          <p:cNvSpPr txBox="1"/>
          <p:nvPr/>
        </p:nvSpPr>
        <p:spPr>
          <a:xfrm>
            <a:off x="1092196" y="1513763"/>
            <a:ext cx="4162192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Mid-2000s Recognize Problem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2008 Regional Climate Report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Regional Goals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Policy Committee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Regional Environmental Fund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Climate &amp; Energy Action Plans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Learning, Networking &amp; Coordinating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Climate, Energy &amp; Environment Policy Committee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Technical &amp; Citizen Advisory Committees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Partnerships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Leveraging Co-Benefits</a:t>
            </a:r>
          </a:p>
          <a:p>
            <a:pPr lvl="1"/>
            <a:endParaRPr lang="en-US" dirty="0"/>
          </a:p>
        </p:txBody>
      </p:sp>
      <p:pic>
        <p:nvPicPr>
          <p:cNvPr id="14" name="Picture 2" descr="GHG_Emissions_Toolkit">
            <a:extLst>
              <a:ext uri="{FF2B5EF4-FFF2-40B4-BE49-F238E27FC236}">
                <a16:creationId xmlns:a16="http://schemas.microsoft.com/office/drawing/2014/main" id="{B6E920D5-DE25-4F1C-B7C2-0936DD626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236" y="3868341"/>
            <a:ext cx="3607148" cy="230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64767BD-B0EB-4440-99FC-B91FCE8E0262}"/>
              </a:ext>
            </a:extLst>
          </p:cNvPr>
          <p:cNvSpPr txBox="1"/>
          <p:nvPr/>
        </p:nvSpPr>
        <p:spPr>
          <a:xfrm>
            <a:off x="5382218" y="3472029"/>
            <a:ext cx="29922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Greenhouse Gas Emissions Inventory</a:t>
            </a:r>
          </a:p>
        </p:txBody>
      </p:sp>
      <p:pic>
        <p:nvPicPr>
          <p:cNvPr id="7" name="Picture 13">
            <a:extLst>
              <a:ext uri="{FF2B5EF4-FFF2-40B4-BE49-F238E27FC236}">
                <a16:creationId xmlns:a16="http://schemas.microsoft.com/office/drawing/2014/main" id="{814E7444-6F91-4D78-8833-706AFCBAD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75" t="20313" r="28751" b="11719"/>
          <a:stretch>
            <a:fillRect/>
          </a:stretch>
        </p:blipFill>
        <p:spPr bwMode="auto">
          <a:xfrm rot="-300000">
            <a:off x="6099649" y="1310376"/>
            <a:ext cx="1549553" cy="2011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45425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34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11610" y="506812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Energy and Climate Planning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6C67765-3C09-46BB-91C3-4EF41E9C2A69}"/>
              </a:ext>
            </a:extLst>
          </p:cNvPr>
          <p:cNvSpPr txBox="1"/>
          <p:nvPr/>
        </p:nvSpPr>
        <p:spPr>
          <a:xfrm>
            <a:off x="1057700" y="1259198"/>
            <a:ext cx="526803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dirty="0"/>
              <a:t>2017-2020 Climate &amp; Energy Action Plan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Reduce Energy Consumption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Increase Share of Renewables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Advance Sustainable Regional Mobility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Increase Sustainable Urban Development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Move Towards Zero Waste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Build Regional Resilience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Protect Equity and Health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Grow the Regional Economy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4E46F8-2716-419E-89BF-925A5E9C2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700" y="3964466"/>
            <a:ext cx="6388304" cy="216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1416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35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11610" y="506812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Energy and Climate Action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6C67765-3C09-46BB-91C3-4EF41E9C2A69}"/>
              </a:ext>
            </a:extLst>
          </p:cNvPr>
          <p:cNvSpPr txBox="1"/>
          <p:nvPr/>
        </p:nvSpPr>
        <p:spPr>
          <a:xfrm>
            <a:off x="1057701" y="1233833"/>
            <a:ext cx="767686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Greenhouse Gas Inventory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Drivers of Change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Utility Energy Data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Solar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Policy &amp; Regional Goals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Coops &amp; Solarize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Alternate Fuel Vehicles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Clean Cities Coalitions		Cooperative Procurement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EV Infrastructure			</a:t>
            </a:r>
            <a:r>
              <a:rPr lang="en-US" dirty="0" err="1"/>
              <a:t>NESCAUM</a:t>
            </a:r>
            <a:r>
              <a:rPr lang="en-US" dirty="0"/>
              <a:t> Northeast Corridor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Microgrids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Diesel efficiencies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Switcher Locomotives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Riverboats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Backup Generators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Energy Codes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077B412F-29A8-408B-A4AB-16A00EAE6291}"/>
              </a:ext>
            </a:extLst>
          </p:cNvPr>
          <p:cNvSpPr/>
          <p:nvPr/>
        </p:nvSpPr>
        <p:spPr>
          <a:xfrm flipH="1">
            <a:off x="4617719" y="3544710"/>
            <a:ext cx="45719" cy="61415"/>
          </a:xfrm>
          <a:prstGeom prst="flowChartConnector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9C48528D-0D4B-4FE6-AA32-F82C44DBF300}"/>
              </a:ext>
            </a:extLst>
          </p:cNvPr>
          <p:cNvSpPr/>
          <p:nvPr/>
        </p:nvSpPr>
        <p:spPr>
          <a:xfrm flipH="1">
            <a:off x="4618058" y="3798415"/>
            <a:ext cx="45719" cy="61415"/>
          </a:xfrm>
          <a:prstGeom prst="flowChartConnector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6464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Chart 24">
            <a:extLst>
              <a:ext uri="{FF2B5EF4-FFF2-40B4-BE49-F238E27FC236}">
                <a16:creationId xmlns:a16="http://schemas.microsoft.com/office/drawing/2014/main" id="{09E0BE90-040A-431B-98B2-0AFC2710A5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695915"/>
              </p:ext>
            </p:extLst>
          </p:nvPr>
        </p:nvGraphicFramePr>
        <p:xfrm>
          <a:off x="798023" y="3765752"/>
          <a:ext cx="3479837" cy="2060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8594"/>
              </p:ext>
            </p:extLst>
          </p:nvPr>
        </p:nvGraphicFramePr>
        <p:xfrm>
          <a:off x="4991061" y="2991693"/>
          <a:ext cx="3446923" cy="2481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Chart 25">
            <a:extLst>
              <a:ext uri="{FF2B5EF4-FFF2-40B4-BE49-F238E27FC236}">
                <a16:creationId xmlns:a16="http://schemas.microsoft.com/office/drawing/2014/main" id="{052D5892-428D-427C-8D29-5425C79F4E7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1998907"/>
              </p:ext>
            </p:extLst>
          </p:nvPr>
        </p:nvGraphicFramePr>
        <p:xfrm>
          <a:off x="711610" y="1568791"/>
          <a:ext cx="3479838" cy="2060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36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603493"/>
              </p:ext>
            </p:extLst>
          </p:nvPr>
        </p:nvGraphicFramePr>
        <p:xfrm>
          <a:off x="711610" y="486427"/>
          <a:ext cx="7947757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7947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Energy and Climate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688425" y="5489323"/>
            <a:ext cx="65755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Source: COG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77375" y="2630325"/>
            <a:ext cx="3274294" cy="3231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400" b="1" dirty="0"/>
              <a:t>Metro </a:t>
            </a:r>
            <a:r>
              <a:rPr lang="en-US" sz="1500" b="1" dirty="0"/>
              <a:t>Washington</a:t>
            </a:r>
            <a:r>
              <a:rPr lang="en-US" sz="1400" b="1" dirty="0"/>
              <a:t> Renewable Electricity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59201B7-CAEE-479C-9C76-D883B1D2E07C}"/>
              </a:ext>
            </a:extLst>
          </p:cNvPr>
          <p:cNvSpPr txBox="1"/>
          <p:nvPr/>
        </p:nvSpPr>
        <p:spPr>
          <a:xfrm>
            <a:off x="712049" y="5529145"/>
            <a:ext cx="1128835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Source: Dominion energy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6C9EB8-906E-4FE2-BBD0-92AD3F0B523B}"/>
              </a:ext>
            </a:extLst>
          </p:cNvPr>
          <p:cNvSpPr txBox="1"/>
          <p:nvPr/>
        </p:nvSpPr>
        <p:spPr>
          <a:xfrm>
            <a:off x="1116006" y="3232933"/>
            <a:ext cx="72487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Source: Pepco</a:t>
            </a:r>
          </a:p>
        </p:txBody>
      </p:sp>
      <p:pic>
        <p:nvPicPr>
          <p:cNvPr id="12" name="Picture 4" descr="https://energy.gov/sites/prod/files/styles/borealis_article_hero_respondxl/public/Forrestal%20Roof%20Top%20PV%20System%20%282%29.JPG?itok=Y_ZJJi5G">
            <a:extLst>
              <a:ext uri="{FF2B5EF4-FFF2-40B4-BE49-F238E27FC236}">
                <a16:creationId xmlns:a16="http://schemas.microsoft.com/office/drawing/2014/main" id="{5B75FD4D-4C40-42D8-BDDB-9F2DFF25B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00" y="136160"/>
            <a:ext cx="2620975" cy="174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6ADECC1-CE00-45DD-8FE6-27E18177C482}"/>
              </a:ext>
            </a:extLst>
          </p:cNvPr>
          <p:cNvSpPr txBox="1"/>
          <p:nvPr/>
        </p:nvSpPr>
        <p:spPr>
          <a:xfrm>
            <a:off x="8169601" y="1882385"/>
            <a:ext cx="639919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Source: EPA</a:t>
            </a:r>
          </a:p>
        </p:txBody>
      </p:sp>
    </p:spTree>
    <p:extLst>
      <p:ext uri="{BB962C8B-B14F-4D97-AF65-F5344CB8AC3E}">
        <p14:creationId xmlns:p14="http://schemas.microsoft.com/office/powerpoint/2010/main" val="2103470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37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627833"/>
              </p:ext>
            </p:extLst>
          </p:nvPr>
        </p:nvGraphicFramePr>
        <p:xfrm>
          <a:off x="711610" y="506812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Metropolitan Washington Dashboard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725123" y="1318287"/>
            <a:ext cx="241123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/>
              <a:t>Greenhouse Gas Emissions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8D29259C-14A9-46F5-B6E3-2128E277118E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5148074" y="1331502"/>
          <a:ext cx="3609793" cy="21766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73AA187-73AC-4F7F-A1AE-E5C7964B5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199" y="1656840"/>
            <a:ext cx="3813088" cy="2221422"/>
          </a:xfrm>
          <a:prstGeom prst="rect">
            <a:avLst/>
          </a:prstGeom>
        </p:spPr>
      </p:pic>
      <p:pic>
        <p:nvPicPr>
          <p:cNvPr id="1028" name="Picture 4" descr="Progress Towards Reducing Energy Consumption">
            <a:extLst>
              <a:ext uri="{FF2B5EF4-FFF2-40B4-BE49-F238E27FC236}">
                <a16:creationId xmlns:a16="http://schemas.microsoft.com/office/drawing/2014/main" id="{39C1B2BA-294E-404A-B9D1-DBCE5A1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390" y="4247245"/>
            <a:ext cx="3609793" cy="203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29397B0-396A-498A-B80C-080007B40C3F}"/>
              </a:ext>
            </a:extLst>
          </p:cNvPr>
          <p:cNvSpPr txBox="1"/>
          <p:nvPr/>
        </p:nvSpPr>
        <p:spPr>
          <a:xfrm>
            <a:off x="3968442" y="3907877"/>
            <a:ext cx="185493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/>
              <a:t>Energy Consumption</a:t>
            </a:r>
          </a:p>
        </p:txBody>
      </p:sp>
    </p:spTree>
    <p:extLst>
      <p:ext uri="{BB962C8B-B14F-4D97-AF65-F5344CB8AC3E}">
        <p14:creationId xmlns:p14="http://schemas.microsoft.com/office/powerpoint/2010/main" val="31635619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38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055603"/>
              </p:ext>
            </p:extLst>
          </p:nvPr>
        </p:nvGraphicFramePr>
        <p:xfrm>
          <a:off x="711610" y="506812"/>
          <a:ext cx="8247868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2478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Metropolitan Washington Dashboard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104" name="Picture 8" descr="Progress Towards Increasing High Performance Buildings 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668" y="1573452"/>
            <a:ext cx="3312515" cy="1919863"/>
          </a:xfrm>
          <a:prstGeom prst="rect">
            <a:avLst/>
          </a:prstGeom>
          <a:noFill/>
          <a:ln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625759" y="1309084"/>
            <a:ext cx="2286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High Performance Buildings</a:t>
            </a:r>
          </a:p>
        </p:txBody>
      </p:sp>
      <p:pic>
        <p:nvPicPr>
          <p:cNvPr id="4" name="Picture 2" descr="Progress Towards Increasing Grid-Connected Renewables">
            <a:extLst>
              <a:ext uri="{FF2B5EF4-FFF2-40B4-BE49-F238E27FC236}">
                <a16:creationId xmlns:a16="http://schemas.microsoft.com/office/drawing/2014/main" id="{BB4FEBF3-2977-46E1-A70C-88F17C92B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042" y="1818078"/>
            <a:ext cx="2893139" cy="162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86CC7F4-C530-4BB3-A31C-CDFCF75A4022}"/>
              </a:ext>
            </a:extLst>
          </p:cNvPr>
          <p:cNvSpPr txBox="1"/>
          <p:nvPr/>
        </p:nvSpPr>
        <p:spPr>
          <a:xfrm>
            <a:off x="5885761" y="1309084"/>
            <a:ext cx="23914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Grid Connected Renewables</a:t>
            </a:r>
          </a:p>
        </p:txBody>
      </p:sp>
      <p:pic>
        <p:nvPicPr>
          <p:cNvPr id="2052" name="Picture 4" descr="Progress Towards Increasing Growth Rates in Activity Centers">
            <a:extLst>
              <a:ext uri="{FF2B5EF4-FFF2-40B4-BE49-F238E27FC236}">
                <a16:creationId xmlns:a16="http://schemas.microsoft.com/office/drawing/2014/main" id="{D6DA78E8-F3C9-42A2-AAA2-A623BCA04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999" y="4324616"/>
            <a:ext cx="3379089" cy="1594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471D1DE-E8E9-4719-ADA6-31DE7E35D7BE}"/>
              </a:ext>
            </a:extLst>
          </p:cNvPr>
          <p:cNvSpPr txBox="1"/>
          <p:nvPr/>
        </p:nvSpPr>
        <p:spPr>
          <a:xfrm>
            <a:off x="3639834" y="3709345"/>
            <a:ext cx="2391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Smart Land Use Planning Growth in Activity Centers</a:t>
            </a:r>
          </a:p>
        </p:txBody>
      </p:sp>
    </p:spTree>
    <p:extLst>
      <p:ext uri="{BB962C8B-B14F-4D97-AF65-F5344CB8AC3E}">
        <p14:creationId xmlns:p14="http://schemas.microsoft.com/office/powerpoint/2010/main" val="9253206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150712-C4E8-41E3-A064-B269F077C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01F1F4-7E55-47A5-B159-156398B8EA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889283"/>
            <a:ext cx="4648199" cy="576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Federal planning body - TPB</a:t>
            </a:r>
          </a:p>
          <a:p>
            <a:pPr marL="342900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About - 9,100 sq. km. ;  </a:t>
            </a:r>
            <a:br>
              <a:rPr lang="en-US" sz="2000" dirty="0"/>
            </a:br>
            <a:r>
              <a:rPr lang="en-US" sz="2000" dirty="0"/>
              <a:t>5.5M people; 3 million jobs</a:t>
            </a:r>
          </a:p>
          <a:p>
            <a:pPr marL="342900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Multiple stakeholders / decision makers 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State (3), County (9), City (13),  Federal City (1)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Legislatures (26), Highway agencies (26), Transit Agencies (19), Federal Entities (4)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Varied legal authority – Transportation responsibility, Funding, Land-use and Environment 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Geographic diversity- Urban core, Suburban, Exurban/Rural</a:t>
            </a:r>
          </a:p>
          <a:p>
            <a:pPr marL="457200" indent="-457200">
              <a:spcBef>
                <a:spcPct val="20000"/>
              </a:spcBef>
              <a:buSzPct val="50000"/>
              <a:buFont typeface="Arial" panose="020B0604020202020204" pitchFamily="34" charset="0"/>
              <a:buChar char="•"/>
            </a:pPr>
            <a:endParaRPr lang="en-US" sz="2800" b="1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CB6C55F-DEF4-462B-A581-4FE55CBD4BB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3005" y="251240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Transportation Planning - Region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 descr="C:\Users\dsonenklar\Desktop\TPB Map - Small print_TRN Project Map.png">
            <a:extLst>
              <a:ext uri="{FF2B5EF4-FFF2-40B4-BE49-F238E27FC236}">
                <a16:creationId xmlns:a16="http://schemas.microsoft.com/office/drawing/2014/main" id="{3FA5B7C6-574F-4694-9491-AB2925A82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43" y="1051286"/>
            <a:ext cx="3588837" cy="510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3182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ages from Vision_2009Reprint.jpg">
            <a:extLst>
              <a:ext uri="{FF2B5EF4-FFF2-40B4-BE49-F238E27FC236}">
                <a16:creationId xmlns:a16="http://schemas.microsoft.com/office/drawing/2014/main" id="{4DFB3424-68AD-45CC-91CE-6903DEE9BF7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960000">
            <a:off x="875431" y="2358998"/>
            <a:ext cx="1553409" cy="214000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AE1DE51-0C94-4196-BBA7-30F454C23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40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ADB39BB-7DDB-495B-BEDB-CE307FAD06D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3004" y="251240"/>
          <a:ext cx="8628571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285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Comprehensive Collaborative Cooperative 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AB58BDC-F4C3-4658-86BD-000883C62316}"/>
              </a:ext>
            </a:extLst>
          </p:cNvPr>
          <p:cNvSpPr txBox="1"/>
          <p:nvPr/>
        </p:nvSpPr>
        <p:spPr>
          <a:xfrm>
            <a:off x="3433107" y="2167644"/>
            <a:ext cx="532771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a typeface="Ebrima" panose="02000000000000000000" pitchFamily="2" charset="0"/>
                <a:cs typeface="Ebrima" panose="02000000000000000000" pitchFamily="2" charset="0"/>
              </a:rPr>
              <a:t>Provide a Comprehensive Range of Transportation Options</a:t>
            </a:r>
          </a:p>
          <a:p>
            <a:pPr marL="914400" lvl="1" indent="-4572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a typeface="Ebrima" panose="02000000000000000000" pitchFamily="2" charset="0"/>
                <a:cs typeface="Ebrima" panose="02000000000000000000" pitchFamily="2" charset="0"/>
              </a:rPr>
              <a:t>Promote Dynamic Activity Centers </a:t>
            </a:r>
          </a:p>
          <a:p>
            <a:pPr marL="914400" lvl="1" indent="-4572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a typeface="Ebrima" panose="02000000000000000000" pitchFamily="2" charset="0"/>
                <a:cs typeface="Ebrima" panose="02000000000000000000" pitchFamily="2" charset="0"/>
              </a:rPr>
              <a:t>Ensure System Maintenance, Preservation, and Safety</a:t>
            </a:r>
          </a:p>
          <a:p>
            <a:pPr marL="914400" lvl="1" indent="-4572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a typeface="Ebrima" panose="02000000000000000000" pitchFamily="2" charset="0"/>
                <a:cs typeface="Ebrima" panose="02000000000000000000" pitchFamily="2" charset="0"/>
              </a:rPr>
              <a:t>Maximize Operational Effectiveness and Safety</a:t>
            </a:r>
          </a:p>
          <a:p>
            <a:pPr marL="914400" lvl="1" indent="-4572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a typeface="Ebrima" panose="02000000000000000000" pitchFamily="2" charset="0"/>
                <a:cs typeface="Ebrima" panose="02000000000000000000" pitchFamily="2" charset="0"/>
              </a:rPr>
              <a:t>Protect and Enhance the Natural Environment</a:t>
            </a:r>
          </a:p>
          <a:p>
            <a:pPr marL="914400" lvl="1" indent="-4572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a typeface="Ebrima" panose="02000000000000000000" pitchFamily="2" charset="0"/>
                <a:cs typeface="Ebrima" panose="02000000000000000000" pitchFamily="2" charset="0"/>
              </a:rPr>
              <a:t>Support Interregional and International Travel and Commerce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59796B4A-1786-4D0D-831E-0DBFE080E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0000">
            <a:off x="606925" y="3891992"/>
            <a:ext cx="1591477" cy="2195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FC456E4-BDDA-4A3C-8CEA-197484335EEA}"/>
              </a:ext>
            </a:extLst>
          </p:cNvPr>
          <p:cNvSpPr/>
          <p:nvPr/>
        </p:nvSpPr>
        <p:spPr>
          <a:xfrm>
            <a:off x="623004" y="967315"/>
            <a:ext cx="848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ea typeface="Ebrima" panose="02000000000000000000" pitchFamily="2" charset="0"/>
                <a:cs typeface="Ebrima" panose="02000000000000000000" pitchFamily="2" charset="0"/>
              </a:rPr>
              <a:t>Think Regionally, Act Locally:  </a:t>
            </a:r>
            <a:br>
              <a:rPr lang="en-US" sz="2400" b="1" dirty="0">
                <a:solidFill>
                  <a:srgbClr val="0070C0"/>
                </a:solidFill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Ebrima" panose="02000000000000000000" pitchFamily="2" charset="0"/>
                <a:cs typeface="Ebrima" panose="02000000000000000000" pitchFamily="2" charset="0"/>
              </a:rPr>
              <a:t>C</a:t>
            </a:r>
            <a:r>
              <a:rPr lang="en-US" sz="2000" dirty="0">
                <a:ea typeface="Ebrima" pitchFamily="2" charset="0"/>
                <a:cs typeface="Ebrima" pitchFamily="2" charset="0"/>
              </a:rPr>
              <a:t>onsider regional needs when developing local projects and programs for funding and implementation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1026" name="Picture 2" descr="Visualize-Final-Cover">
            <a:extLst>
              <a:ext uri="{FF2B5EF4-FFF2-40B4-BE49-F238E27FC236}">
                <a16:creationId xmlns:a16="http://schemas.microsoft.com/office/drawing/2014/main" id="{8FFF83D8-4EB2-4E1D-BBDB-2299AA590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0000">
            <a:off x="2205534" y="2579300"/>
            <a:ext cx="1558470" cy="201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7334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87DCB97-5E27-4267-8D25-D59767E54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41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5B64556-9C6F-42C5-8821-6C0497A1612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3005" y="251240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Transportation Planning - Requirements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A58BDA55-5CC4-40E7-8689-CFFA6B65C6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803" y="1260727"/>
            <a:ext cx="87630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i="1" dirty="0">
                <a:latin typeface="+mn-lt"/>
              </a:rPr>
              <a:t>All federally funded </a:t>
            </a:r>
            <a:r>
              <a:rPr lang="en-US" sz="2000" dirty="0">
                <a:latin typeface="+mn-lt"/>
              </a:rPr>
              <a:t>projects and </a:t>
            </a:r>
            <a:r>
              <a:rPr lang="en-US" sz="2000" b="1" dirty="0">
                <a:latin typeface="+mn-lt"/>
              </a:rPr>
              <a:t>other regionally significan</a:t>
            </a:r>
            <a:r>
              <a:rPr lang="en-US" sz="2000" dirty="0">
                <a:latin typeface="+mn-lt"/>
              </a:rPr>
              <a:t>t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Funding reasonably expected</a:t>
            </a:r>
            <a:r>
              <a:rPr lang="en-US" sz="2000" dirty="0"/>
              <a:t> for </a:t>
            </a:r>
            <a:r>
              <a:rPr lang="en-US" sz="2000" dirty="0" err="1"/>
              <a:t>O&amp;M</a:t>
            </a:r>
            <a:r>
              <a:rPr lang="en-US" sz="2000" dirty="0"/>
              <a:t> and Capital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i="1" dirty="0"/>
              <a:t>Air Quality  impacts</a:t>
            </a:r>
            <a:r>
              <a:rPr lang="en-US" sz="2000" dirty="0"/>
              <a:t> — Emissions of criteria pollutants from all projects / programs must adhere to emissions limits in the region’s air quality improvement plan.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Public Involvement – Local and regional level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Performance Targets </a:t>
            </a:r>
            <a:r>
              <a:rPr lang="en-US" sz="2000" dirty="0"/>
              <a:t>on selected aspects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2000" dirty="0"/>
              <a:t>Asset management, Safety, Congestion, Air Quality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Monitor / report on regional transportation system performance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585491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87DCB97-5E27-4267-8D25-D59767E54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42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5B64556-9C6F-42C5-8821-6C0497A1612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3005" y="251240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Transportation Emissions Reductions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1A165B2C-C9F5-4AED-81A1-C410436F36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86" y="1307714"/>
            <a:ext cx="8068234" cy="3385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System wide – Federal / State 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2000" dirty="0"/>
              <a:t>Vehicle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sz="2000" dirty="0"/>
              <a:t>Vehicle Fuel </a:t>
            </a:r>
          </a:p>
          <a:p>
            <a:pPr marL="342900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Regional – Travel </a:t>
            </a:r>
          </a:p>
          <a:p>
            <a:pPr marL="342900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Local – Travel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0941158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ECACB3-A11F-4529-BAD6-FDAA7F30B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43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4443F4C-BC07-4C93-AA6A-44132B746F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59388"/>
              </p:ext>
            </p:extLst>
          </p:nvPr>
        </p:nvGraphicFramePr>
        <p:xfrm>
          <a:off x="623005" y="251240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Transportation Emission Reductions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199062A2-C3E8-4D90-B901-C73ADEA6E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901" y="899258"/>
            <a:ext cx="8036483" cy="5675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ts val="300"/>
              </a:spcBef>
              <a:buSzPct val="100000"/>
            </a:pPr>
            <a:r>
              <a:rPr lang="en-US" sz="2000" b="1" dirty="0"/>
              <a:t>Land Use </a:t>
            </a:r>
          </a:p>
          <a:p>
            <a:pPr>
              <a:spcBef>
                <a:spcPts val="300"/>
              </a:spcBef>
              <a:buSzPct val="100000"/>
            </a:pPr>
            <a:r>
              <a:rPr lang="en-US" sz="2000" b="1" dirty="0"/>
              <a:t>Travel Demand Management </a:t>
            </a:r>
          </a:p>
          <a:p>
            <a:pPr marL="800100" lvl="1" indent="-34290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Ride matching for Carpool, Vanpool; Bus, Bike</a:t>
            </a:r>
          </a:p>
          <a:p>
            <a:pPr marL="1257300" lvl="2" indent="-342900"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Work / Non Work; Via Telephone, Online, Mobile Apps  </a:t>
            </a:r>
          </a:p>
          <a:p>
            <a:pPr marL="800100" lvl="1" indent="-34290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Guaranteed Ride Home</a:t>
            </a:r>
          </a:p>
          <a:p>
            <a:pPr marL="800100" lvl="1" indent="-34290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Teleworking</a:t>
            </a:r>
          </a:p>
          <a:p>
            <a:pPr>
              <a:spcBef>
                <a:spcPts val="300"/>
              </a:spcBef>
              <a:buSzPct val="100000"/>
            </a:pPr>
            <a:r>
              <a:rPr lang="en-US" sz="2000" b="1" dirty="0"/>
              <a:t>Employer Assistance / Outreach</a:t>
            </a:r>
          </a:p>
          <a:p>
            <a:pPr>
              <a:spcBef>
                <a:spcPts val="300"/>
              </a:spcBef>
              <a:buSzPct val="100000"/>
            </a:pPr>
            <a:r>
              <a:rPr lang="en-US" sz="2000" b="1" dirty="0"/>
              <a:t>Incentive Programs</a:t>
            </a:r>
          </a:p>
          <a:p>
            <a:pPr marL="800100" lvl="1" indent="-342900"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New Car / van pools</a:t>
            </a:r>
          </a:p>
          <a:p>
            <a:pPr marL="800100" lvl="1" indent="-342900"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Rideshare Flextime during construction and/or congestion </a:t>
            </a:r>
          </a:p>
          <a:p>
            <a:pPr>
              <a:spcBef>
                <a:spcPts val="300"/>
              </a:spcBef>
              <a:buSzPct val="100000"/>
            </a:pPr>
            <a:r>
              <a:rPr lang="en-US" sz="2000" b="1" dirty="0"/>
              <a:t>Other Local Programs   </a:t>
            </a:r>
          </a:p>
          <a:p>
            <a:pPr marL="800100" lvl="1" indent="-342900">
              <a:buSzPct val="75000"/>
              <a:buFont typeface="Courier New" panose="02070309020205020404" pitchFamily="49" charset="0"/>
              <a:buChar char="o"/>
            </a:pPr>
            <a:r>
              <a:rPr lang="en-US" sz="2000" dirty="0"/>
              <a:t>Anti-idling;  Traffic Signal optimization; Alternative Fuel Vehicles, Park and Ride Lots; Etc. </a:t>
            </a:r>
          </a:p>
          <a:p>
            <a:r>
              <a:rPr lang="en-US" sz="2000" b="1" u="sng" dirty="0"/>
              <a:t>Estimated Daily Program Impacts (Reductions)</a:t>
            </a:r>
          </a:p>
          <a:p>
            <a:pPr marL="1257300" lvl="2" indent="-342900"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Vehicle Trips					156,000/Day</a:t>
            </a:r>
          </a:p>
          <a:p>
            <a:pPr marL="1257300" lvl="2" indent="-342900"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Vehicle Kilometers Travelled		7,793,274/Day</a:t>
            </a:r>
          </a:p>
          <a:p>
            <a:pPr marL="1257300" lvl="2" indent="-342900"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Nitrogen Oxides 				0.7 Tons/Day</a:t>
            </a:r>
          </a:p>
          <a:p>
            <a:pPr marL="1257300" lvl="2" indent="-342900">
              <a:buSzPct val="75000"/>
              <a:buFont typeface="Courier New" panose="02070309020205020404" pitchFamily="49" charset="0"/>
              <a:buChar char="o"/>
            </a:pPr>
            <a:r>
              <a:rPr lang="en-US" dirty="0"/>
              <a:t>Volatile Organic Compounds		0.5 Tons/Day</a:t>
            </a:r>
          </a:p>
          <a:p>
            <a:pPr marL="342900" indent="-342900">
              <a:buSzPct val="75000"/>
              <a:buFont typeface="Courier New" panose="02070309020205020404" pitchFamily="49" charset="0"/>
              <a:buChar char="o"/>
            </a:pPr>
            <a:endParaRPr lang="en-US" sz="2000" dirty="0"/>
          </a:p>
          <a:p>
            <a:pPr>
              <a:spcBef>
                <a:spcPts val="300"/>
              </a:spcBef>
              <a:buSzPct val="100000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826252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8FDEA0-2332-4850-8885-7A6679018C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8583" y="3152889"/>
            <a:ext cx="5517358" cy="3816427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2D0D381-ADDA-424C-B09D-BCD76CC51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517FC-C2F2-48C9-A1FE-2799FA0D62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4" y="215125"/>
            <a:ext cx="4510836" cy="3213875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D01DA8B-34A6-4865-B4F4-7E1A6DA1CC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57029" y="83330"/>
          <a:ext cx="4198289" cy="14859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19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Latest Transportation Emissions Estimates</a:t>
                      </a:r>
                    </a:p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(Ozone)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90913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D4E887-EE6B-4820-A719-484993A70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66" y="274530"/>
            <a:ext cx="4719087" cy="35245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0037FB-92F6-436F-8C5E-5F4F5E00F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45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FC921C1-40DF-4E21-8FCC-5B37FB770CF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57029" y="83330"/>
          <a:ext cx="4325510" cy="14859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3255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Recent Transportation Emissions Estimates</a:t>
                      </a:r>
                    </a:p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(Particulate Matter)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2845AC5-D437-483D-9CB3-61E1C9D1F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4143" y="3457466"/>
            <a:ext cx="5001370" cy="340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240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472087"/>
              </p:ext>
            </p:extLst>
          </p:nvPr>
        </p:nvGraphicFramePr>
        <p:xfrm>
          <a:off x="775405" y="1686336"/>
          <a:ext cx="8368596" cy="491336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Jeff King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Chief, Energy and Climate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1-202-962-3200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err="1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jking@mwcog.org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FF"/>
      </a:hlink>
      <a:folHlink>
        <a:srgbClr val="FFFFFF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PowerPoint A - Blue" id="{F79F0027-47A0-4D81-94DF-91846DE6E132}" vid="{13957B12-0239-4750-BE57-958E6837B90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piDescription xmlns="http://schemas.microsoft.com/sharepoint/v3" xsi:nil="true"/>
    <Image xmlns="4b088064-8fbf-465d-8f83-37fdceec55ce">
      <Url>https://mwcog.sharepoint.com/PublishingImages/COGbase1_100.jpg</Url>
      <Description>https://mwcog.sharepoint.com/PublishingImages/COGbase1_100.jpg</Description>
    </Imag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DDF60867EE504D978662669B72E445" ma:contentTypeVersion="3" ma:contentTypeDescription="Create a new document." ma:contentTypeScope="" ma:versionID="bd685ea1e8bdbbe9ecdd38aead33484d">
  <xsd:schema xmlns:xsd="http://www.w3.org/2001/XMLSchema" xmlns:xs="http://www.w3.org/2001/XMLSchema" xmlns:p="http://schemas.microsoft.com/office/2006/metadata/properties" xmlns:ns1="http://schemas.microsoft.com/sharepoint/v3" xmlns:ns2="c7a5a329-1933-4218-bc33-c5d87197e18d" xmlns:ns3="4b088064-8fbf-465d-8f83-37fdceec55ce" targetNamespace="http://schemas.microsoft.com/office/2006/metadata/properties" ma:root="true" ma:fieldsID="f9d5b2f7e39384ad70118c7c3c105a8f" ns1:_="" ns2:_="" ns3:_="">
    <xsd:import namespace="http://schemas.microsoft.com/sharepoint/v3"/>
    <xsd:import namespace="c7a5a329-1933-4218-bc33-c5d87197e18d"/>
    <xsd:import namespace="4b088064-8fbf-465d-8f83-37fdceec55ce"/>
    <xsd:element name="properties">
      <xsd:complexType>
        <xsd:sequence>
          <xsd:element name="documentManagement">
            <xsd:complexType>
              <xsd:all>
                <xsd:element ref="ns1:KpiDescription" minOccurs="0"/>
                <xsd:element ref="ns2:SharedWithUsers" minOccurs="0"/>
                <xsd:element ref="ns2:SharedWithDetails" minOccurs="0"/>
                <xsd:element ref="ns3:Im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KpiDescription" ma:index="8" nillable="true" ma:displayName="Description" ma:description="The description provides information about the purpose of the goal." ma:internalName="Kpi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a5a329-1933-4218-bc33-c5d87197e18d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088064-8fbf-465d-8f83-37fdceec55ce" elementFormDefault="qualified">
    <xsd:import namespace="http://schemas.microsoft.com/office/2006/documentManagement/types"/>
    <xsd:import namespace="http://schemas.microsoft.com/office/infopath/2007/PartnerControls"/>
    <xsd:element name="Image" ma:index="11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A3E2FE8-793E-4A8D-A989-A7532A2AAF5C}">
  <ds:schemaRefs>
    <ds:schemaRef ds:uri="http://schemas.microsoft.com/office/2006/documentManagement/types"/>
    <ds:schemaRef ds:uri="c7a5a329-1933-4218-bc33-c5d87197e18d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purl.org/dc/terms/"/>
    <ds:schemaRef ds:uri="4b088064-8fbf-465d-8f83-37fdceec55c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FE1E832-DA27-41A6-885E-3B9E60CDBA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7a5a329-1933-4218-bc33-c5d87197e18d"/>
    <ds:schemaRef ds:uri="4b088064-8fbf-465d-8f83-37fdceec55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CFD7882-D44E-48F2-808C-F24C8B6DD5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COG PowerPoint A - Blue</Template>
  <TotalTime>6350</TotalTime>
  <Words>2270</Words>
  <Application>Microsoft Office PowerPoint</Application>
  <PresentationFormat>On-screen Show (4:3)</PresentationFormat>
  <Paragraphs>547</Paragraphs>
  <Slides>46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Courier New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MWCOG.ORG</dc:title>
  <dc:creator>Megan Goodman</dc:creator>
  <cp:lastModifiedBy>Jeffrey King</cp:lastModifiedBy>
  <cp:revision>293</cp:revision>
  <cp:lastPrinted>2019-06-18T20:15:30Z</cp:lastPrinted>
  <dcterms:created xsi:type="dcterms:W3CDTF">2016-02-22T14:25:11Z</dcterms:created>
  <dcterms:modified xsi:type="dcterms:W3CDTF">2019-11-14T04:08:33Z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0x01010058DDF60867EE504D978662669B72E445</vt:lpwstr>
  </property>
</Properties>
</file>